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4" r:id="rId4"/>
    <p:sldId id="266" r:id="rId5"/>
    <p:sldId id="267" r:id="rId6"/>
    <p:sldId id="265" r:id="rId7"/>
    <p:sldId id="257" r:id="rId8"/>
    <p:sldId id="258" r:id="rId9"/>
    <p:sldId id="260" r:id="rId10"/>
    <p:sldId id="268" r:id="rId11"/>
    <p:sldId id="261" r:id="rId12"/>
    <p:sldId id="262" r:id="rId13"/>
    <p:sldId id="269" r:id="rId14"/>
    <p:sldId id="26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76" autoAdjust="0"/>
  </p:normalViewPr>
  <p:slideViewPr>
    <p:cSldViewPr snapToGrid="0" snapToObjects="1">
      <p:cViewPr>
        <p:scale>
          <a:sx n="72" d="100"/>
          <a:sy n="72" d="100"/>
        </p:scale>
        <p:origin x="-120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41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11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786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53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724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6229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057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164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221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611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367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E9B8A-88F7-F24D-9DE1-68CE9B07F457}" type="datetimeFigureOut">
              <a:rPr lang="en-US" smtClean="0"/>
              <a:t>9/10/23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7779-2BD2-3C49-96BC-267DDDE4F36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27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53097"/>
            <a:ext cx="8153261" cy="3191905"/>
          </a:xfrm>
        </p:spPr>
        <p:txBody>
          <a:bodyPr>
            <a:normAutofit/>
          </a:bodyPr>
          <a:lstStyle/>
          <a:p>
            <a:r>
              <a:rPr lang="pt-PT" sz="3600" dirty="0" smtClean="0"/>
              <a:t>A Cidade das mulheres de Ruth Landes: </a:t>
            </a:r>
            <a:br>
              <a:rPr lang="pt-PT" sz="3600" dirty="0" smtClean="0"/>
            </a:br>
            <a:r>
              <a:rPr lang="pt-PT" sz="3600" dirty="0" smtClean="0"/>
              <a:t>raça e g</a:t>
            </a:r>
            <a:r>
              <a:rPr lang="pt-PT" sz="3600" dirty="0" smtClean="0"/>
              <a:t>ênero no debate sobre a Bahia</a:t>
            </a:r>
            <a:endParaRPr lang="pt-PT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5002"/>
            <a:ext cx="6230995" cy="1293798"/>
          </a:xfrm>
        </p:spPr>
        <p:txBody>
          <a:bodyPr/>
          <a:lstStyle/>
          <a:p>
            <a:r>
              <a:rPr lang="pt-PT" dirty="0" smtClean="0"/>
              <a:t>Antropologia II</a:t>
            </a:r>
          </a:p>
          <a:p>
            <a:r>
              <a:rPr lang="pt-PT" dirty="0" smtClean="0"/>
              <a:t>Heloisa Buarque de Almeida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864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326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 Cidade das Mulheres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881"/>
            <a:ext cx="8229600" cy="5221783"/>
          </a:xfrm>
        </p:spPr>
        <p:txBody>
          <a:bodyPr>
            <a:noAutofit/>
          </a:bodyPr>
          <a:lstStyle/>
          <a:p>
            <a:r>
              <a:rPr lang="pt-BR" sz="2400" dirty="0" smtClean="0"/>
              <a:t>Encantamento </a:t>
            </a:r>
            <a:r>
              <a:rPr lang="pt-BR" sz="2400" dirty="0"/>
              <a:t>pela ausência de conflitos raciais no </a:t>
            </a:r>
            <a:r>
              <a:rPr lang="pt-BR" sz="2400" dirty="0" smtClean="0"/>
              <a:t>Brasil:</a:t>
            </a:r>
            <a:r>
              <a:rPr lang="pt-BR" sz="2400" dirty="0" smtClean="0"/>
              <a:t> havia </a:t>
            </a:r>
            <a:r>
              <a:rPr lang="pt-BR" sz="2400" i="1" dirty="0" smtClean="0"/>
              <a:t>harmonia</a:t>
            </a:r>
            <a:r>
              <a:rPr lang="pt-BR" sz="2400" dirty="0" smtClean="0"/>
              <a:t> e n</a:t>
            </a:r>
            <a:r>
              <a:rPr lang="pt-BR" sz="2400" dirty="0" smtClean="0"/>
              <a:t>ão um </a:t>
            </a:r>
            <a:r>
              <a:rPr lang="pt-BR" sz="2400" i="1" dirty="0" smtClean="0"/>
              <a:t>problema</a:t>
            </a:r>
            <a:r>
              <a:rPr lang="pt-BR" sz="2400" dirty="0" smtClean="0"/>
              <a:t> racial</a:t>
            </a:r>
            <a:endParaRPr lang="en-US" sz="2400" dirty="0"/>
          </a:p>
          <a:p>
            <a:r>
              <a:rPr lang="pt-BR" sz="2400" dirty="0"/>
              <a:t>A</a:t>
            </a:r>
            <a:r>
              <a:rPr lang="pt-BR" sz="2400" dirty="0" smtClean="0"/>
              <a:t>o </a:t>
            </a:r>
            <a:r>
              <a:rPr lang="pt-BR" sz="2400" dirty="0"/>
              <a:t>voltar a morar nos EUA</a:t>
            </a:r>
            <a:r>
              <a:rPr lang="pt-BR" sz="2400" dirty="0" smtClean="0"/>
              <a:t>, trabalha </a:t>
            </a:r>
            <a:r>
              <a:rPr lang="pt-BR" sz="2400" dirty="0"/>
              <a:t>no </a:t>
            </a:r>
            <a:r>
              <a:rPr lang="pt-BR" sz="2400" dirty="0" smtClean="0"/>
              <a:t>Comit</a:t>
            </a:r>
            <a:r>
              <a:rPr lang="pt-BR" sz="2400" dirty="0" smtClean="0"/>
              <a:t>ê</a:t>
            </a:r>
            <a:r>
              <a:rPr lang="pt-BR" sz="2400" dirty="0" smtClean="0"/>
              <a:t> </a:t>
            </a:r>
            <a:r>
              <a:rPr lang="pt-BR" sz="2400" dirty="0"/>
              <a:t>Presidencial para Práticas Equitativas de Emprego, </a:t>
            </a:r>
            <a:r>
              <a:rPr lang="pt-BR" sz="2400" dirty="0" smtClean="0"/>
              <a:t>mora </a:t>
            </a:r>
            <a:r>
              <a:rPr lang="pt-BR" sz="2400" dirty="0"/>
              <a:t>no </a:t>
            </a:r>
            <a:r>
              <a:rPr lang="pt-BR" sz="2400" dirty="0" err="1"/>
              <a:t>Deep</a:t>
            </a:r>
            <a:r>
              <a:rPr lang="pt-BR" sz="2400" dirty="0"/>
              <a:t> South </a:t>
            </a:r>
            <a:r>
              <a:rPr lang="pt-BR" sz="2400" dirty="0" smtClean="0"/>
              <a:t>onde havia </a:t>
            </a:r>
            <a:r>
              <a:rPr lang="pt-BR" sz="2400" dirty="0"/>
              <a:t>muitos casos de </a:t>
            </a:r>
            <a:r>
              <a:rPr lang="pt-BR" sz="2400" i="1" dirty="0"/>
              <a:t>conflito </a:t>
            </a:r>
            <a:r>
              <a:rPr lang="pt-BR" sz="2400" i="1" dirty="0" smtClean="0"/>
              <a:t>racial </a:t>
            </a:r>
          </a:p>
          <a:p>
            <a:r>
              <a:rPr lang="pt-BR" sz="2400" dirty="0" smtClean="0"/>
              <a:t>Mas em </a:t>
            </a:r>
            <a:r>
              <a:rPr lang="pt-BR" sz="2400" dirty="0"/>
              <a:t>suas </a:t>
            </a:r>
            <a:r>
              <a:rPr lang="pt-BR" sz="2400" dirty="0" smtClean="0"/>
              <a:t>descrições aparecem </a:t>
            </a:r>
            <a:r>
              <a:rPr lang="pt-BR" sz="2400" dirty="0"/>
              <a:t>as desigualdades sociais, </a:t>
            </a:r>
            <a:r>
              <a:rPr lang="pt-BR" sz="2400" dirty="0" smtClean="0"/>
              <a:t>quest</a:t>
            </a:r>
            <a:r>
              <a:rPr lang="pt-BR" sz="2400" dirty="0" smtClean="0"/>
              <a:t>ões de </a:t>
            </a:r>
            <a:r>
              <a:rPr lang="pt-BR" sz="2400" dirty="0" smtClean="0"/>
              <a:t>pobreza</a:t>
            </a:r>
            <a:r>
              <a:rPr lang="pt-BR" sz="2400" dirty="0"/>
              <a:t>, </a:t>
            </a:r>
            <a:r>
              <a:rPr lang="pt-BR" sz="2400" dirty="0" smtClean="0"/>
              <a:t>outras </a:t>
            </a:r>
            <a:r>
              <a:rPr lang="pt-BR" sz="2400" dirty="0"/>
              <a:t>formas </a:t>
            </a:r>
            <a:r>
              <a:rPr lang="pt-BR" sz="2400" dirty="0" smtClean="0"/>
              <a:t>de </a:t>
            </a:r>
            <a:r>
              <a:rPr lang="pt-BR" sz="2400" dirty="0"/>
              <a:t>desigualdade </a:t>
            </a:r>
            <a:r>
              <a:rPr lang="pt-BR" sz="2400" dirty="0" smtClean="0"/>
              <a:t>racial</a:t>
            </a:r>
            <a:endParaRPr lang="en-US" sz="2400" dirty="0"/>
          </a:p>
          <a:p>
            <a:r>
              <a:rPr lang="pt-BR" sz="2400" dirty="0"/>
              <a:t>Ausência </a:t>
            </a:r>
            <a:r>
              <a:rPr lang="pt-BR" sz="2400" dirty="0" smtClean="0"/>
              <a:t>de conflito racial </a:t>
            </a:r>
            <a:r>
              <a:rPr lang="pt-BR" sz="2400" dirty="0"/>
              <a:t>era uma visão comum sobre o </a:t>
            </a:r>
            <a:r>
              <a:rPr lang="pt-BR" sz="2400" dirty="0" err="1" smtClean="0"/>
              <a:t>Br</a:t>
            </a:r>
            <a:r>
              <a:rPr lang="pt-BR" sz="2400" dirty="0" smtClean="0"/>
              <a:t>, </a:t>
            </a:r>
            <a:r>
              <a:rPr lang="pt-BR" sz="2400" dirty="0"/>
              <a:t>aceita no resto do </a:t>
            </a:r>
            <a:r>
              <a:rPr lang="pt-BR" sz="2400" dirty="0" smtClean="0"/>
              <a:t>mundo - </a:t>
            </a:r>
            <a:r>
              <a:rPr lang="pt-BR" sz="2400" dirty="0"/>
              <a:t>a impressão </a:t>
            </a:r>
            <a:r>
              <a:rPr lang="pt-BR" sz="2400" i="1" dirty="0"/>
              <a:t>desta convivência pacífica entre as </a:t>
            </a:r>
            <a:r>
              <a:rPr lang="pt-BR" sz="2400" i="1" dirty="0" smtClean="0"/>
              <a:t>raças</a:t>
            </a:r>
            <a:r>
              <a:rPr lang="pt-BR" sz="2400" dirty="0" smtClean="0"/>
              <a:t> </a:t>
            </a:r>
            <a:r>
              <a:rPr lang="pt-BR" sz="2400" dirty="0"/>
              <a:t>foi reforçada por ativistas, escritores, intelectuais que vinham de países onde a regra era a </a:t>
            </a:r>
            <a:r>
              <a:rPr lang="pt-BR" sz="2400" dirty="0" smtClean="0"/>
              <a:t>segregação</a:t>
            </a:r>
            <a:r>
              <a:rPr lang="pt-BR" sz="2400" dirty="0"/>
              <a:t> </a:t>
            </a:r>
            <a:r>
              <a:rPr lang="pt-BR" sz="2400" dirty="0" smtClean="0"/>
              <a:t>(inclusive </a:t>
            </a:r>
            <a:r>
              <a:rPr lang="pt-BR" sz="2400" dirty="0" err="1" smtClean="0"/>
              <a:t>Frazier</a:t>
            </a:r>
            <a:r>
              <a:rPr lang="pt-BR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84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Cidade das Mulheres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Questionou c</a:t>
            </a:r>
            <a:r>
              <a:rPr lang="pt-BR" dirty="0" smtClean="0"/>
              <a:t>â</a:t>
            </a:r>
            <a:r>
              <a:rPr lang="pt-BR" dirty="0" smtClean="0"/>
              <a:t>nones acadêmicos no seu texto, e a autora ultrapassou as normas sociais de gênero</a:t>
            </a:r>
          </a:p>
          <a:p>
            <a:pPr marL="0" indent="0">
              <a:buNone/>
            </a:pPr>
            <a:r>
              <a:rPr lang="pt-BR" dirty="0" smtClean="0"/>
              <a:t>Mariza Corr</a:t>
            </a:r>
            <a:r>
              <a:rPr lang="pt-BR" dirty="0" smtClean="0"/>
              <a:t>êa fala em 5 polêmicas: </a:t>
            </a:r>
          </a:p>
          <a:p>
            <a:r>
              <a:rPr lang="pt-BR" dirty="0" smtClean="0"/>
              <a:t>cânone sobre gênero e poder </a:t>
            </a:r>
            <a:r>
              <a:rPr lang="pt-BR" dirty="0" smtClean="0"/>
              <a:t>no Brasil</a:t>
            </a:r>
            <a:endParaRPr lang="pt-BR" dirty="0" smtClean="0"/>
          </a:p>
          <a:p>
            <a:r>
              <a:rPr lang="pt-BR" dirty="0" smtClean="0"/>
              <a:t>cânone do culturalismo (cultura como um todo integrado, homogêneo)</a:t>
            </a:r>
          </a:p>
          <a:p>
            <a:r>
              <a:rPr lang="pt-BR" dirty="0" smtClean="0"/>
              <a:t>tema tabu da homossexualidade nos cultos</a:t>
            </a:r>
          </a:p>
          <a:p>
            <a:r>
              <a:rPr lang="pt-BR" dirty="0" smtClean="0"/>
              <a:t>a </a:t>
            </a:r>
            <a:r>
              <a:rPr lang="pt-BR" dirty="0"/>
              <a:t>interpretação hegemônica </a:t>
            </a:r>
            <a:r>
              <a:rPr lang="pt-BR" dirty="0" smtClean="0"/>
              <a:t>sobre </a:t>
            </a:r>
            <a:r>
              <a:rPr lang="pt-BR" dirty="0"/>
              <a:t>a influência e a sobrevivência de traços africanos no </a:t>
            </a:r>
            <a:r>
              <a:rPr lang="pt-BR" dirty="0" smtClean="0"/>
              <a:t>Brasil</a:t>
            </a:r>
            <a:endParaRPr lang="en-US" dirty="0" smtClean="0"/>
          </a:p>
          <a:p>
            <a:r>
              <a:rPr lang="pt-BR" dirty="0" smtClean="0"/>
              <a:t>comportamento sexual da autora</a:t>
            </a:r>
          </a:p>
          <a:p>
            <a:endParaRPr lang="pt-BR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5018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Mulheres negras e patriarcado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Fora da interpretação hegemônica sobre gênero e patriarcado (no Brasil ou entre os </a:t>
            </a:r>
            <a:r>
              <a:rPr lang="pt-BR" dirty="0" err="1"/>
              <a:t>Iorubá</a:t>
            </a:r>
            <a:r>
              <a:rPr lang="pt-BR" dirty="0"/>
              <a:t>). Mostra poder relativo das </a:t>
            </a:r>
            <a:r>
              <a:rPr lang="pt-BR" dirty="0" smtClean="0"/>
              <a:t>mulheres, </a:t>
            </a:r>
            <a:r>
              <a:rPr lang="pt-BR" dirty="0"/>
              <a:t>sua força e </a:t>
            </a:r>
            <a:r>
              <a:rPr lang="pt-BR" dirty="0" smtClean="0"/>
              <a:t>atuação nas fam</a:t>
            </a:r>
            <a:r>
              <a:rPr lang="pt-BR" dirty="0" smtClean="0"/>
              <a:t>ílias de sant</a:t>
            </a:r>
            <a:r>
              <a:rPr lang="pt-BR" dirty="0" smtClean="0"/>
              <a:t>o.</a:t>
            </a:r>
          </a:p>
          <a:p>
            <a:pPr lvl="0"/>
            <a:r>
              <a:rPr lang="pt-BR" dirty="0" smtClean="0"/>
              <a:t>Aponta para </a:t>
            </a:r>
            <a:r>
              <a:rPr lang="pt-BR" dirty="0"/>
              <a:t>outras situações de mulheres das camadas populares no Brasil – </a:t>
            </a:r>
            <a:r>
              <a:rPr lang="pt-BR" i="1" dirty="0"/>
              <a:t>famílias </a:t>
            </a:r>
            <a:r>
              <a:rPr lang="pt-BR" i="1" dirty="0" err="1"/>
              <a:t>matrifocais</a:t>
            </a:r>
            <a:r>
              <a:rPr lang="pt-BR" dirty="0"/>
              <a:t> serão temas de </a:t>
            </a:r>
            <a:r>
              <a:rPr lang="pt-BR" dirty="0" smtClean="0"/>
              <a:t>estudos </a:t>
            </a:r>
            <a:r>
              <a:rPr lang="pt-BR" dirty="0"/>
              <a:t>posteriores sobre </a:t>
            </a:r>
            <a:r>
              <a:rPr lang="pt-BR" dirty="0" smtClean="0"/>
              <a:t>família. </a:t>
            </a:r>
          </a:p>
          <a:p>
            <a:pPr lvl="0"/>
            <a:r>
              <a:rPr lang="pt-BR" dirty="0" smtClean="0"/>
              <a:t>Pode </a:t>
            </a:r>
            <a:r>
              <a:rPr lang="pt-BR" dirty="0"/>
              <a:t>ver o </a:t>
            </a:r>
            <a:r>
              <a:rPr lang="pt-BR" i="1" dirty="0" smtClean="0"/>
              <a:t>matriarcado</a:t>
            </a:r>
            <a:r>
              <a:rPr lang="pt-BR" dirty="0" smtClean="0"/>
              <a:t> </a:t>
            </a:r>
            <a:r>
              <a:rPr lang="pt-BR" dirty="0"/>
              <a:t>entre as </a:t>
            </a:r>
            <a:r>
              <a:rPr lang="pt-BR" dirty="0" smtClean="0"/>
              <a:t>famílias do candombl</a:t>
            </a:r>
            <a:r>
              <a:rPr lang="pt-BR" dirty="0" smtClean="0"/>
              <a:t>é, e também entre as famílias</a:t>
            </a:r>
            <a:r>
              <a:rPr lang="pt-BR" dirty="0" smtClean="0"/>
              <a:t> </a:t>
            </a:r>
            <a:r>
              <a:rPr lang="pt-BR" dirty="0"/>
              <a:t>pobres e </a:t>
            </a:r>
            <a:r>
              <a:rPr lang="pt-BR" dirty="0" smtClean="0"/>
              <a:t>negras. Questionou </a:t>
            </a:r>
            <a:r>
              <a:rPr lang="pt-BR" dirty="0"/>
              <a:t>a visão do patriarcado, mostrando a preeminência das mulheres no </a:t>
            </a:r>
            <a:r>
              <a:rPr lang="pt-BR" dirty="0" smtClean="0"/>
              <a:t>candomblé.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0260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Culturalismo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Fora do cânone do culturalismo predominante nos EUA – não mostra </a:t>
            </a:r>
            <a:r>
              <a:rPr lang="pt-BR" i="1" dirty="0"/>
              <a:t>uma </a:t>
            </a:r>
            <a:r>
              <a:rPr lang="pt-BR" i="1" dirty="0" smtClean="0"/>
              <a:t>cultura negra </a:t>
            </a:r>
            <a:r>
              <a:rPr lang="pt-BR" i="1" dirty="0"/>
              <a:t>integrada</a:t>
            </a:r>
            <a:r>
              <a:rPr lang="pt-BR" dirty="0"/>
              <a:t>, mas mostra suas contradições, </a:t>
            </a:r>
            <a:r>
              <a:rPr lang="pt-BR" dirty="0" smtClean="0"/>
              <a:t>ambiguidades, </a:t>
            </a:r>
            <a:r>
              <a:rPr lang="pt-BR" dirty="0"/>
              <a:t>seus </a:t>
            </a:r>
            <a:r>
              <a:rPr lang="pt-BR" dirty="0" smtClean="0"/>
              <a:t>processos de mudança.</a:t>
            </a:r>
          </a:p>
          <a:p>
            <a:r>
              <a:rPr lang="pt-BR" dirty="0" smtClean="0"/>
              <a:t>O mundo do candombl</a:t>
            </a:r>
            <a:r>
              <a:rPr lang="pt-BR" dirty="0" smtClean="0"/>
              <a:t>é e a formação de casas de culto de caboclo é um processo </a:t>
            </a:r>
            <a:r>
              <a:rPr lang="pt-BR" dirty="0" smtClean="0"/>
              <a:t>de mudança na sua descriç</a:t>
            </a:r>
            <a:r>
              <a:rPr lang="pt-BR" dirty="0" smtClean="0"/>
              <a:t>ão, com pontos de vista distintos sobre o problema. </a:t>
            </a:r>
          </a:p>
          <a:p>
            <a:r>
              <a:rPr lang="pt-BR" dirty="0" smtClean="0"/>
              <a:t>Ainda assim vai mais na interpretação de Edison Carneiro - culto dos candomblés de mães de santo são mais “puros”, verdadeiros, guardam os preceitos corretamente,  do que os cultos de caboclos/ umbanda</a:t>
            </a:r>
            <a:r>
              <a:rPr lang="pt-BR" dirty="0" smtClean="0"/>
              <a:t>.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5244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 tabu: </a:t>
            </a:r>
            <a:r>
              <a:rPr lang="pt-BR" dirty="0" smtClean="0"/>
              <a:t>homossexualidade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 smtClean="0"/>
              <a:t>Ressalta a grande presença de homossexuais “passivos” nos cultos caboclos – e expôs uma “fratura de gênero” (segundo Mariza Corr</a:t>
            </a:r>
            <a:r>
              <a:rPr lang="pt-BR" dirty="0" smtClean="0"/>
              <a:t>êa</a:t>
            </a:r>
            <a:r>
              <a:rPr lang="pt-BR" dirty="0" smtClean="0"/>
              <a:t>) na análise dos cultos afro-brasileiros.</a:t>
            </a:r>
          </a:p>
          <a:p>
            <a:r>
              <a:rPr lang="pt-BR" dirty="0"/>
              <a:t>homossexuais “passivos</a:t>
            </a:r>
            <a:r>
              <a:rPr lang="pt-BR" dirty="0" smtClean="0"/>
              <a:t>”: </a:t>
            </a:r>
            <a:r>
              <a:rPr lang="pt-BR" dirty="0"/>
              <a:t>embora ela tenha um tom </a:t>
            </a:r>
            <a:r>
              <a:rPr lang="pt-BR" dirty="0" smtClean="0"/>
              <a:t>médico </a:t>
            </a:r>
            <a:r>
              <a:rPr lang="pt-BR" dirty="0"/>
              <a:t>quanto ao </a:t>
            </a:r>
            <a:r>
              <a:rPr lang="pt-BR" dirty="0" smtClean="0"/>
              <a:t>homossexual</a:t>
            </a:r>
            <a:r>
              <a:rPr lang="pt-BR" i="1" dirty="0" smtClean="0"/>
              <a:t>ismo</a:t>
            </a:r>
            <a:r>
              <a:rPr lang="pt-BR" dirty="0" smtClean="0"/>
              <a:t>, </a:t>
            </a:r>
            <a:r>
              <a:rPr lang="pt-BR" dirty="0"/>
              <a:t>tratou de um tema tabu para a </a:t>
            </a:r>
            <a:r>
              <a:rPr lang="pt-BR" dirty="0" smtClean="0"/>
              <a:t>época</a:t>
            </a:r>
            <a:r>
              <a:rPr lang="pt-BR" dirty="0"/>
              <a:t> </a:t>
            </a:r>
            <a:r>
              <a:rPr lang="pt-BR" dirty="0" smtClean="0"/>
              <a:t>que </a:t>
            </a:r>
            <a:r>
              <a:rPr lang="pt-BR" dirty="0"/>
              <a:t>depois se tornou tema recorrente nos estudos sobre religiões afro-brasileiras. </a:t>
            </a:r>
            <a:endParaRPr lang="pt-BR" dirty="0" smtClean="0"/>
          </a:p>
          <a:p>
            <a:r>
              <a:rPr lang="pt-BR" dirty="0" smtClean="0"/>
              <a:t>Ao </a:t>
            </a:r>
            <a:r>
              <a:rPr lang="pt-BR" dirty="0"/>
              <a:t>falar da homossexualidade, foi frontalmente atacada pelos cânones e profissionais estabelecidos da antropologia brasileira (Artur Ramos) e norte-americana (</a:t>
            </a:r>
            <a:r>
              <a:rPr lang="pt-BR" dirty="0" err="1"/>
              <a:t>Herskovitz</a:t>
            </a:r>
            <a:r>
              <a:rPr lang="pt-BR" dirty="0"/>
              <a:t>).</a:t>
            </a:r>
            <a:endParaRPr lang="en-US" dirty="0"/>
          </a:p>
          <a:p>
            <a:pPr lvl="0"/>
            <a:endParaRPr lang="en-US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5508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África no Brasil?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dirty="0"/>
              <a:t>Conflito com a interpretação hegemônica </a:t>
            </a:r>
            <a:r>
              <a:rPr lang="pt-BR" dirty="0" smtClean="0"/>
              <a:t>(como as de Arthur </a:t>
            </a:r>
            <a:r>
              <a:rPr lang="pt-BR" dirty="0"/>
              <a:t>Ramos e </a:t>
            </a:r>
            <a:r>
              <a:rPr lang="pt-BR" dirty="0" err="1" smtClean="0"/>
              <a:t>Herskovits</a:t>
            </a:r>
            <a:r>
              <a:rPr lang="pt-BR" dirty="0" smtClean="0"/>
              <a:t>) </a:t>
            </a:r>
            <a:r>
              <a:rPr lang="pt-BR" dirty="0"/>
              <a:t>sobre a influência e a sobrevivência de traços africanos no Brasil e na “cultura negra” do Novo Mundo – seu foco é uma explicação interna ao Brasil, não fazendo menção a origens iorubanas, por exemplo, do candomblé. </a:t>
            </a:r>
            <a:endParaRPr lang="en-US" dirty="0"/>
          </a:p>
          <a:p>
            <a:r>
              <a:rPr lang="pt-BR" dirty="0"/>
              <a:t>Ela questionou a imagem de presença da África no Brasil, tentando entender não uma continuidade com os traços africanos, mas as instituições (como o candomblé) </a:t>
            </a:r>
            <a:r>
              <a:rPr lang="pt-BR" i="1" dirty="0"/>
              <a:t>em movimento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No </a:t>
            </a:r>
            <a:r>
              <a:rPr lang="pt-BR" dirty="0"/>
              <a:t>entanto, incorpora a visão de Edison Carneiro de um candomblé </a:t>
            </a:r>
            <a:r>
              <a:rPr lang="pt-BR" dirty="0" smtClean="0"/>
              <a:t>mais puro </a:t>
            </a:r>
            <a:r>
              <a:rPr lang="pt-BR" dirty="0" err="1"/>
              <a:t>X</a:t>
            </a:r>
            <a:r>
              <a:rPr lang="pt-BR" dirty="0"/>
              <a:t> uma umbanda/culto de caboclo mais </a:t>
            </a:r>
            <a:r>
              <a:rPr lang="pt-BR" dirty="0" smtClean="0"/>
              <a:t>misturada, </a:t>
            </a:r>
            <a:r>
              <a:rPr lang="pt-BR" dirty="0"/>
              <a:t>e menos </a:t>
            </a:r>
            <a:r>
              <a:rPr lang="pt-BR" dirty="0" smtClean="0"/>
              <a:t>valorizada</a:t>
            </a:r>
            <a:r>
              <a:rPr lang="pt-BR" dirty="0"/>
              <a:t> </a:t>
            </a:r>
            <a:r>
              <a:rPr lang="pt-BR" dirty="0" smtClean="0"/>
              <a:t>(se apega ao informante especial EC)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27181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N</a:t>
            </a:r>
            <a:r>
              <a:rPr lang="pt-PT" dirty="0" smtClean="0"/>
              <a:t>ormas de g</a:t>
            </a:r>
            <a:r>
              <a:rPr lang="pt-PT" dirty="0" smtClean="0"/>
              <a:t>ênero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Comportamento sexual da autora é fonte não direta e não assumida de sua (má) reputação – provável relacionamento amoroso com Edison Carneiro (então, um negro, casado). </a:t>
            </a:r>
            <a:endParaRPr lang="pt-BR" dirty="0" smtClean="0"/>
          </a:p>
          <a:p>
            <a:pPr lvl="0"/>
            <a:r>
              <a:rPr lang="pt-BR" dirty="0" smtClean="0"/>
              <a:t>Fama </a:t>
            </a:r>
            <a:r>
              <a:rPr lang="pt-BR" dirty="0"/>
              <a:t>de “</a:t>
            </a:r>
            <a:r>
              <a:rPr lang="pt-BR" dirty="0" err="1"/>
              <a:t>nigger</a:t>
            </a:r>
            <a:r>
              <a:rPr lang="pt-BR" dirty="0"/>
              <a:t> </a:t>
            </a:r>
            <a:r>
              <a:rPr lang="pt-BR" dirty="0" err="1"/>
              <a:t>lover</a:t>
            </a:r>
            <a:r>
              <a:rPr lang="pt-BR" dirty="0"/>
              <a:t>”. </a:t>
            </a:r>
            <a:endParaRPr lang="pt-BR" dirty="0" smtClean="0"/>
          </a:p>
          <a:p>
            <a:pPr lvl="0"/>
            <a:r>
              <a:rPr lang="pt-BR" dirty="0" smtClean="0"/>
              <a:t>Confronto </a:t>
            </a:r>
            <a:r>
              <a:rPr lang="pt-BR" dirty="0"/>
              <a:t>com a moral sexual hegemônica no período, e com a ética antropológica. (que gerou para alguns antropólogos homens </a:t>
            </a:r>
            <a:r>
              <a:rPr lang="pt-BR" dirty="0" smtClean="0"/>
              <a:t>certas, mas </a:t>
            </a:r>
            <a:r>
              <a:rPr lang="pt-BR" dirty="0"/>
              <a:t>não necessariamente sua exclusão da academia)</a:t>
            </a:r>
            <a:r>
              <a:rPr lang="pt-BR" dirty="0" smtClean="0"/>
              <a:t>.</a:t>
            </a:r>
          </a:p>
          <a:p>
            <a:pPr lvl="0"/>
            <a:r>
              <a:rPr lang="pt-BR" dirty="0" smtClean="0"/>
              <a:t>Landes s</a:t>
            </a:r>
            <a:r>
              <a:rPr lang="pt-BR" dirty="0" smtClean="0"/>
              <a:t>ó consegue um </a:t>
            </a:r>
            <a:r>
              <a:rPr lang="pt-BR" dirty="0" err="1" smtClean="0"/>
              <a:t>empregs</a:t>
            </a:r>
            <a:r>
              <a:rPr lang="pt-BR" dirty="0" smtClean="0"/>
              <a:t> estável em 1965, no Canadá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7836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0744" y="274638"/>
            <a:ext cx="7646055" cy="45719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4" name="Content Placeholder 3" descr="Screen Shot 2023-09-10 at 17.30.58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08" r="-22808"/>
          <a:stretch>
            <a:fillRect/>
          </a:stretch>
        </p:blipFill>
        <p:spPr>
          <a:xfrm>
            <a:off x="109882" y="216635"/>
            <a:ext cx="5693592" cy="638115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803474" y="2434480"/>
            <a:ext cx="2883326" cy="369168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Landes “na </a:t>
            </a:r>
            <a:r>
              <a:rPr lang="pt-BR" dirty="0" err="1"/>
              <a:t>roça</a:t>
            </a:r>
            <a:r>
              <a:rPr lang="pt-BR" dirty="0"/>
              <a:t> de Aninha”, </a:t>
            </a:r>
            <a:r>
              <a:rPr lang="pt-BR" dirty="0" err="1"/>
              <a:t>Ile</a:t>
            </a:r>
            <a:r>
              <a:rPr lang="pt-BR" dirty="0"/>
              <a:t>̂ </a:t>
            </a:r>
            <a:r>
              <a:rPr lang="pt-BR" dirty="0" err="1"/>
              <a:t>Axe</a:t>
            </a:r>
            <a:r>
              <a:rPr lang="pt-BR" dirty="0"/>
              <a:t>́ </a:t>
            </a:r>
            <a:r>
              <a:rPr lang="pt-BR" dirty="0" err="1"/>
              <a:t>Opo</a:t>
            </a:r>
            <a:r>
              <a:rPr lang="pt-BR" dirty="0"/>
              <a:t>̂ </a:t>
            </a:r>
            <a:r>
              <a:rPr lang="pt-BR" dirty="0" err="1"/>
              <a:t>Afonja</a:t>
            </a:r>
            <a:r>
              <a:rPr lang="pt-BR" dirty="0"/>
              <a:t>́, </a:t>
            </a:r>
            <a:r>
              <a:rPr lang="pt-BR" dirty="0" smtClean="0"/>
              <a:t>agosto, </a:t>
            </a:r>
            <a:r>
              <a:rPr lang="pt-BR" dirty="0"/>
              <a:t>1939 (91- 4_0332). </a:t>
            </a:r>
            <a:endParaRPr lang="pt-BR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522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Sobre sua pesquisa</a:t>
            </a:r>
            <a:endParaRPr lang="pt-P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9750" y="1417638"/>
            <a:ext cx="8087049" cy="4986102"/>
          </a:xfrm>
        </p:spPr>
        <p:txBody>
          <a:bodyPr>
            <a:normAutofit fontScale="77500" lnSpcReduction="20000"/>
          </a:bodyPr>
          <a:lstStyle/>
          <a:p>
            <a:r>
              <a:rPr lang="pt-PT" dirty="0" smtClean="0"/>
              <a:t>Quer andar entre as pessoas, conhecer as casas de candombl</a:t>
            </a:r>
            <a:r>
              <a:rPr lang="pt-PT" dirty="0" smtClean="0"/>
              <a:t>é e a cultura</a:t>
            </a:r>
            <a:r>
              <a:rPr lang="pt-PT" dirty="0" smtClean="0"/>
              <a:t>. Recusa-se a fazer entrevistas apenas (como indica Arthur Ramos) </a:t>
            </a:r>
          </a:p>
          <a:p>
            <a:r>
              <a:rPr lang="pt-PT" dirty="0" smtClean="0"/>
              <a:t>Mas mulheres brancas sozinhas n</a:t>
            </a:r>
            <a:r>
              <a:rPr lang="pt-PT" dirty="0" smtClean="0"/>
              <a:t>ão podiam circular na cidade. Edison Carneiro vai com ela nas casas de santo, e desse modo ele pode circular e conhecer as mães e pais de santo</a:t>
            </a:r>
          </a:p>
          <a:p>
            <a:r>
              <a:rPr lang="pt-PT" dirty="0" smtClean="0"/>
              <a:t>Conversas informais, sem gravador, ouvir o ponto de vista delas e deles</a:t>
            </a:r>
          </a:p>
          <a:p>
            <a:r>
              <a:rPr lang="pt-BR" dirty="0" smtClean="0"/>
              <a:t>Medo inicial do campo – comum, como entre os </a:t>
            </a:r>
            <a:r>
              <a:rPr lang="pt-BR" dirty="0" err="1" smtClean="0"/>
              <a:t>Ojibwa</a:t>
            </a:r>
            <a:r>
              <a:rPr lang="pt-BR" dirty="0" smtClean="0"/>
              <a:t>. </a:t>
            </a:r>
            <a:r>
              <a:rPr lang="pt-BR" dirty="0" smtClean="0"/>
              <a:t>Uma jovem antropóloga havia sido assassinada por um índio; outro antropólogo tinha morrido em campo. (e depois fala do suicídio, suponho de </a:t>
            </a:r>
            <a:r>
              <a:rPr lang="pt-BR" dirty="0" err="1" smtClean="0"/>
              <a:t>Buell</a:t>
            </a:r>
            <a:r>
              <a:rPr lang="pt-BR" dirty="0" smtClean="0"/>
              <a:t> </a:t>
            </a:r>
            <a:r>
              <a:rPr lang="pt-BR" dirty="0" err="1" smtClean="0"/>
              <a:t>Quain</a:t>
            </a:r>
            <a:r>
              <a:rPr lang="pt-BR" dirty="0" smtClean="0"/>
              <a:t>, no Brasil)</a:t>
            </a:r>
            <a:endParaRPr lang="en-US" dirty="0" smtClean="0"/>
          </a:p>
          <a:p>
            <a:r>
              <a:rPr lang="pt-BR" dirty="0" smtClean="0"/>
              <a:t>Solidão como marca inevitável do campo, assim como desconforto.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1896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658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“A Woman anthropologist in Brazil” </a:t>
            </a:r>
            <a:br>
              <a:rPr lang="en-US" sz="3200" dirty="0" smtClean="0"/>
            </a:br>
            <a:r>
              <a:rPr lang="en-US" sz="2000" dirty="0" smtClean="0"/>
              <a:t>in: Peggy </a:t>
            </a:r>
            <a:r>
              <a:rPr lang="en-US" sz="2000" dirty="0" err="1" smtClean="0"/>
              <a:t>Golde</a:t>
            </a:r>
            <a:r>
              <a:rPr lang="en-US" sz="2000" dirty="0" smtClean="0"/>
              <a:t>: Women in the Field – Anthropological Experiences. </a:t>
            </a:r>
            <a:r>
              <a:rPr lang="pt-BR" sz="2000" dirty="0" smtClean="0"/>
              <a:t>Berkeley / Los Angeles, </a:t>
            </a:r>
            <a:r>
              <a:rPr lang="pt-BR" sz="2000" dirty="0" err="1" smtClean="0"/>
              <a:t>University</a:t>
            </a:r>
            <a:r>
              <a:rPr lang="pt-BR" sz="2000" dirty="0" smtClean="0"/>
              <a:t> </a:t>
            </a:r>
            <a:r>
              <a:rPr lang="pt-BR" sz="2000" dirty="0" err="1" smtClean="0"/>
              <a:t>of</a:t>
            </a:r>
            <a:r>
              <a:rPr lang="pt-BR" sz="2000" dirty="0" smtClean="0"/>
              <a:t> </a:t>
            </a:r>
            <a:r>
              <a:rPr lang="pt-BR" sz="2000" dirty="0" err="1" smtClean="0"/>
              <a:t>California</a:t>
            </a:r>
            <a:r>
              <a:rPr lang="pt-BR" sz="2000" dirty="0" smtClean="0"/>
              <a:t> Press, 1986 </a:t>
            </a:r>
            <a:endParaRPr lang="pt-PT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pt-BR" dirty="0" smtClean="0"/>
              <a:t>Trabalho </a:t>
            </a:r>
            <a:r>
              <a:rPr lang="pt-BR" dirty="0"/>
              <a:t>de campo gera uma percepção que não pode separar a vida cotidiana, suas </a:t>
            </a:r>
            <a:r>
              <a:rPr lang="pt-BR" dirty="0" smtClean="0"/>
              <a:t>sensações, </a:t>
            </a:r>
            <a:r>
              <a:rPr lang="pt-BR" dirty="0"/>
              <a:t>da abstração </a:t>
            </a:r>
            <a:r>
              <a:rPr lang="pt-BR" dirty="0" smtClean="0"/>
              <a:t>reflexiva; </a:t>
            </a:r>
            <a:r>
              <a:rPr lang="pt-BR" dirty="0"/>
              <a:t>nem a personalidade do pesquisador de sua experiência.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cultura que que o pesquisador descreve é aquele que ele vivencia, experimenta, filtrada por suas observações.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há </a:t>
            </a:r>
            <a:r>
              <a:rPr lang="pt-BR" dirty="0" smtClean="0"/>
              <a:t>regras específicas </a:t>
            </a:r>
            <a:r>
              <a:rPr lang="pt-BR" dirty="0"/>
              <a:t>– aprendizado do campo é feito em campo, é vivido na experiência, não há um treino anterior que dê conta da complexidade da experiência do trabalho de campo, da sua intensidade</a:t>
            </a:r>
            <a:r>
              <a:rPr lang="pt-BR" dirty="0" smtClean="0"/>
              <a:t>. </a:t>
            </a:r>
            <a:r>
              <a:rPr lang="pt-BR" dirty="0"/>
              <a:t>Somos ensinados a usar qualquer ferramenta possível, arriscar, experimentar. </a:t>
            </a:r>
            <a:r>
              <a:rPr lang="pt-BR" dirty="0" smtClean="0"/>
              <a:t>Viver </a:t>
            </a:r>
            <a:r>
              <a:rPr lang="pt-BR" dirty="0"/>
              <a:t>24 </a:t>
            </a:r>
            <a:r>
              <a:rPr lang="pt-BR" dirty="0" err="1"/>
              <a:t>hs</a:t>
            </a:r>
            <a:r>
              <a:rPr lang="pt-BR" dirty="0"/>
              <a:t> por dia essa experiência cultural.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9777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Ruth Landes (1908-1991)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746523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Graduaç</a:t>
            </a:r>
            <a:r>
              <a:rPr lang="pt-BR" dirty="0" smtClean="0"/>
              <a:t>ão em </a:t>
            </a:r>
            <a:r>
              <a:rPr lang="pt-BR" dirty="0" smtClean="0"/>
              <a:t>Sociologia pela New York </a:t>
            </a:r>
            <a:r>
              <a:rPr lang="pt-BR" dirty="0" err="1" smtClean="0"/>
              <a:t>University</a:t>
            </a:r>
            <a:r>
              <a:rPr lang="pt-BR" dirty="0" smtClean="0"/>
              <a:t> em 1928</a:t>
            </a:r>
            <a:r>
              <a:rPr lang="pt-BR" dirty="0" smtClean="0">
                <a:effectLst/>
              </a:rPr>
              <a:t> </a:t>
            </a:r>
          </a:p>
          <a:p>
            <a:r>
              <a:rPr lang="pt-BR" dirty="0" smtClean="0"/>
              <a:t>Doutorado 1935 – Columbia </a:t>
            </a:r>
            <a:r>
              <a:rPr lang="pt-BR" dirty="0" err="1" smtClean="0"/>
              <a:t>University</a:t>
            </a:r>
            <a:r>
              <a:rPr lang="pt-BR" dirty="0" smtClean="0"/>
              <a:t> sob orientaç</a:t>
            </a:r>
            <a:r>
              <a:rPr lang="pt-BR" dirty="0" smtClean="0"/>
              <a:t>ã</a:t>
            </a:r>
            <a:r>
              <a:rPr lang="pt-BR" dirty="0" smtClean="0"/>
              <a:t>o de Ruth Benedict</a:t>
            </a:r>
          </a:p>
          <a:p>
            <a:r>
              <a:rPr lang="pt-BR" dirty="0" smtClean="0"/>
              <a:t>Pai (judeu de origem russa) – secretario geral do sindicato dos trabalhadores da indústria t</a:t>
            </a:r>
            <a:r>
              <a:rPr lang="pt-BR" dirty="0" smtClean="0"/>
              <a:t>ê</a:t>
            </a:r>
            <a:r>
              <a:rPr lang="pt-BR" dirty="0" smtClean="0"/>
              <a:t>xtil</a:t>
            </a:r>
          </a:p>
          <a:p>
            <a:r>
              <a:rPr lang="pt-BR" dirty="0" smtClean="0"/>
              <a:t>Contato com comunidades e intelectuais negra/os em Nova Iorque, anos 30, Renascença do </a:t>
            </a:r>
            <a:r>
              <a:rPr lang="pt-BR" dirty="0" err="1" smtClean="0"/>
              <a:t>Harlem</a:t>
            </a:r>
            <a:r>
              <a:rPr lang="pt-BR" dirty="0" smtClean="0"/>
              <a:t>, inclusive W E </a:t>
            </a:r>
            <a:r>
              <a:rPr lang="pt-BR" dirty="0" err="1" smtClean="0"/>
              <a:t>DuBois</a:t>
            </a:r>
            <a:r>
              <a:rPr lang="pt-BR" dirty="0" smtClean="0"/>
              <a:t> e </a:t>
            </a:r>
            <a:r>
              <a:rPr lang="pt-BR" dirty="0" err="1" smtClean="0"/>
              <a:t>Zora</a:t>
            </a:r>
            <a:r>
              <a:rPr lang="pt-BR" dirty="0" smtClean="0"/>
              <a:t> </a:t>
            </a:r>
            <a:r>
              <a:rPr lang="pt-BR" dirty="0" err="1" smtClean="0"/>
              <a:t>Neale</a:t>
            </a:r>
            <a:r>
              <a:rPr lang="pt-BR" dirty="0" smtClean="0"/>
              <a:t> </a:t>
            </a:r>
            <a:r>
              <a:rPr lang="pt-BR" dirty="0" err="1" smtClean="0"/>
              <a:t>Hurston</a:t>
            </a:r>
            <a:endParaRPr lang="pt-BR" dirty="0"/>
          </a:p>
        </p:txBody>
      </p:sp>
      <p:pic>
        <p:nvPicPr>
          <p:cNvPr id="5" name="Content Placeholder 4" descr="RUTH LANDES foto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82" r="-10882"/>
          <a:stretch>
            <a:fillRect/>
          </a:stretch>
        </p:blipFill>
        <p:spPr>
          <a:xfrm>
            <a:off x="5821841" y="2064015"/>
            <a:ext cx="2864958" cy="3210691"/>
          </a:xfrm>
        </p:spPr>
      </p:pic>
    </p:spTree>
    <p:extLst>
      <p:ext uri="{BB962C8B-B14F-4D97-AF65-F5344CB8AC3E}">
        <p14:creationId xmlns:p14="http://schemas.microsoft.com/office/powerpoint/2010/main" val="1605978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 Woman anthropologist in Brazil”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No Brasil, </a:t>
            </a:r>
            <a:r>
              <a:rPr lang="pt-BR" dirty="0"/>
              <a:t>ela </a:t>
            </a:r>
            <a:r>
              <a:rPr lang="pt-BR" dirty="0" smtClean="0"/>
              <a:t>teve </a:t>
            </a:r>
            <a:r>
              <a:rPr lang="pt-BR" dirty="0"/>
              <a:t>que se conformar as regras locais – difíceis de se aprender. </a:t>
            </a:r>
            <a:endParaRPr lang="en-US" dirty="0"/>
          </a:p>
          <a:p>
            <a:r>
              <a:rPr lang="pt-BR" dirty="0"/>
              <a:t>Conflito entre sua educação liberal nova-iorquina, com ideias avançadas, e contexto patriarcal, pós-colonial, latifundiário, de poder da Igreja Católica no Brasil.</a:t>
            </a:r>
            <a:endParaRPr lang="en-US" dirty="0"/>
          </a:p>
          <a:p>
            <a:r>
              <a:rPr lang="pt-BR" dirty="0"/>
              <a:t>Seu campo não fazia sentido sem uma atenção especial às </a:t>
            </a:r>
            <a:r>
              <a:rPr lang="pt-BR" dirty="0" smtClean="0"/>
              <a:t>mulheres</a:t>
            </a:r>
            <a:endParaRPr lang="en-US" dirty="0"/>
          </a:p>
          <a:p>
            <a:r>
              <a:rPr lang="pt-BR" dirty="0"/>
              <a:t>Ela sabia que as </a:t>
            </a:r>
            <a:r>
              <a:rPr lang="pt-BR" dirty="0" smtClean="0"/>
              <a:t>mulheres negras </a:t>
            </a:r>
            <a:r>
              <a:rPr lang="pt-BR" dirty="0"/>
              <a:t>tinham certo poder, pelo que estudara sobre </a:t>
            </a:r>
            <a:r>
              <a:rPr lang="pt-BR" dirty="0" smtClean="0"/>
              <a:t>elas </a:t>
            </a:r>
            <a:r>
              <a:rPr lang="pt-BR" dirty="0"/>
              <a:t>no Brasil e na África (com Park e </a:t>
            </a:r>
            <a:r>
              <a:rPr lang="pt-BR" dirty="0" err="1"/>
              <a:t>Pierson</a:t>
            </a:r>
            <a:r>
              <a:rPr lang="pt-BR" dirty="0" smtClean="0"/>
              <a:t>). Mas </a:t>
            </a:r>
            <a:r>
              <a:rPr lang="pt-BR" dirty="0"/>
              <a:t>não sabia nada sobre as condições das </a:t>
            </a:r>
            <a:r>
              <a:rPr lang="pt-BR" dirty="0" smtClean="0"/>
              <a:t>mulheres brancas </a:t>
            </a:r>
            <a:r>
              <a:rPr lang="pt-BR" dirty="0"/>
              <a:t>de classe mais alta, entre as quais ela figuraria no país </a:t>
            </a:r>
            <a:r>
              <a:rPr lang="pt-BR" dirty="0" smtClean="0"/>
              <a:t>e nem as </a:t>
            </a:r>
            <a:r>
              <a:rPr lang="pt-BR" dirty="0"/>
              <a:t>restrições que pesavam sobre </a:t>
            </a:r>
            <a:r>
              <a:rPr lang="pt-BR" dirty="0" smtClean="0"/>
              <a:t>elas.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91879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 Woman anthropologist in Brazil”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Franz Boas </a:t>
            </a:r>
            <a:r>
              <a:rPr lang="pt-BR" dirty="0"/>
              <a:t>– mandava alunos irem a campo, coletar material. A experiência os ensinaria a fazê-lo.  Mas corriam-se riscos, havia erros, conflitos. Tudo isso faria parte do processo. Tudo deveria ser anotado como “dado”.</a:t>
            </a:r>
            <a:endParaRPr lang="en-US" dirty="0"/>
          </a:p>
          <a:p>
            <a:r>
              <a:rPr lang="pt-BR" dirty="0"/>
              <a:t>Antropólogos – sozinhos, tinham pânico, sofriam solidão. O deslocamento social e cultural abala e desintegra a concepção de si – perda de referências sociais e cotidianas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Solidão, desenraizamento, medos, dificuldades físicas, doenças, falta de diversão ou de momento para relaxar – gerando melancolia e cansaço.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pt-BR" dirty="0"/>
              <a:t>Trabalho de campo – experiência única, teste do pesquisador num ambiente estranho</a:t>
            </a:r>
            <a:r>
              <a:rPr lang="pt-BR" dirty="0" smtClean="0"/>
              <a:t>.</a:t>
            </a:r>
            <a:endParaRPr lang="pt-PT" dirty="0" smtClean="0"/>
          </a:p>
          <a:p>
            <a:r>
              <a:rPr lang="pt-PT" dirty="0" smtClean="0"/>
              <a:t>(E eu diria: ritual de </a:t>
            </a:r>
            <a:r>
              <a:rPr lang="pt-PT" dirty="0" err="1" smtClean="0"/>
              <a:t>iniciç</a:t>
            </a:r>
            <a:r>
              <a:rPr lang="pt-PT" dirty="0" err="1" smtClean="0"/>
              <a:t>ã</a:t>
            </a:r>
            <a:r>
              <a:rPr lang="pt-PT" dirty="0" err="1" smtClean="0"/>
              <a:t>o</a:t>
            </a:r>
            <a:r>
              <a:rPr lang="pt-PT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27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Ser mulher em campo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O teste do campo pode ser pior/diferente para uma mulher. No caso dela, a experiência foi particularmente </a:t>
            </a:r>
            <a:r>
              <a:rPr lang="pt-BR" i="1" dirty="0"/>
              <a:t>difícil</a:t>
            </a:r>
            <a:r>
              <a:rPr lang="pt-BR" dirty="0"/>
              <a:t> no </a:t>
            </a:r>
            <a:r>
              <a:rPr lang="pt-BR" dirty="0" smtClean="0"/>
              <a:t>Brasil </a:t>
            </a:r>
            <a:r>
              <a:rPr lang="pt-BR" dirty="0"/>
              <a:t>por sua sociedade patriarcal, pelas restrições impostas às mulheres daqui (de certa classe social e brancas). </a:t>
            </a:r>
            <a:r>
              <a:rPr lang="pt-BR" dirty="0" smtClean="0"/>
              <a:t>Na </a:t>
            </a:r>
            <a:r>
              <a:rPr lang="pt-BR" dirty="0"/>
              <a:t>disciplina, supõe-se que uma mulher pode ter um título honorífico igual </a:t>
            </a:r>
            <a:r>
              <a:rPr lang="pt-BR" dirty="0" smtClean="0"/>
              <a:t>ao </a:t>
            </a:r>
            <a:r>
              <a:rPr lang="pt-BR" dirty="0"/>
              <a:t>de um homem, ser </a:t>
            </a:r>
            <a:r>
              <a:rPr lang="pt-BR" dirty="0" smtClean="0"/>
              <a:t>doutora, </a:t>
            </a:r>
            <a:r>
              <a:rPr lang="pt-BR" dirty="0"/>
              <a:t>mas mesmo assim, dentro da disciplina ela será </a:t>
            </a:r>
            <a:r>
              <a:rPr lang="pt-BR" dirty="0" smtClean="0"/>
              <a:t>julgada </a:t>
            </a:r>
            <a:r>
              <a:rPr lang="pt-BR" dirty="0"/>
              <a:t>como pessoa-mulher do mundo privado. </a:t>
            </a:r>
            <a:endParaRPr lang="pt-BR" dirty="0" smtClean="0"/>
          </a:p>
          <a:p>
            <a:r>
              <a:rPr lang="pt-BR" dirty="0" smtClean="0"/>
              <a:t>Encontrou </a:t>
            </a:r>
            <a:r>
              <a:rPr lang="pt-BR" dirty="0"/>
              <a:t>no Brasil uma sociedade em que lugares de </a:t>
            </a:r>
            <a:r>
              <a:rPr lang="pt-BR" dirty="0" smtClean="0"/>
              <a:t>homens e mulheres eram </a:t>
            </a:r>
            <a:r>
              <a:rPr lang="pt-BR" dirty="0"/>
              <a:t>muito diferentes, </a:t>
            </a:r>
            <a:r>
              <a:rPr lang="pt-BR" dirty="0" smtClean="0"/>
              <a:t>separados, </a:t>
            </a:r>
            <a:r>
              <a:rPr lang="pt-BR" dirty="0"/>
              <a:t>e os homens estavam acima na hierarquia. </a:t>
            </a:r>
            <a:endParaRPr lang="en-US" dirty="0"/>
          </a:p>
          <a:p>
            <a:r>
              <a:rPr lang="pt-BR" dirty="0"/>
              <a:t>Ela não podia sair sozinha depois do por do sol, nem ir ao cinema sozinha, nem andar </a:t>
            </a:r>
            <a:r>
              <a:rPr lang="pt-BR" dirty="0" smtClean="0"/>
              <a:t>sozinha, ou </a:t>
            </a:r>
            <a:r>
              <a:rPr lang="pt-BR" dirty="0"/>
              <a:t>pagar sua conta sem ser repreendida por outros.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37394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Ser </a:t>
            </a:r>
            <a:r>
              <a:rPr lang="pt-PT" i="1" dirty="0" smtClean="0"/>
              <a:t>mulher em campo </a:t>
            </a:r>
            <a:r>
              <a:rPr lang="pt-PT" dirty="0" smtClean="0"/>
              <a:t>na Bahia nos anos 1930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Como o campo entendia uma mulher sozinha, estrangeira? No Brasil fez um grande amigo (E. Carneiro) e um inimigo feroz (Artur Ramos). Isso teve consequências terríveis para ela em campo e depois (na sua extradiç</a:t>
            </a:r>
            <a:r>
              <a:rPr lang="pt-BR" dirty="0" smtClean="0"/>
              <a:t>ã</a:t>
            </a:r>
            <a:r>
              <a:rPr lang="pt-BR" dirty="0" smtClean="0"/>
              <a:t>o e na sua carreira)</a:t>
            </a:r>
            <a:endParaRPr lang="en-US" dirty="0" smtClean="0"/>
          </a:p>
          <a:p>
            <a:r>
              <a:rPr lang="pt-BR" dirty="0" smtClean="0"/>
              <a:t>Ela morou sozinha num hotel, tanto no Rio como na Bahia, o que já lhe </a:t>
            </a:r>
            <a:r>
              <a:rPr lang="pt-BR" dirty="0" smtClean="0"/>
              <a:t>eu </a:t>
            </a:r>
            <a:r>
              <a:rPr lang="pt-BR" dirty="0" smtClean="0"/>
              <a:t> uma reputação moral no mínimo ambígua. </a:t>
            </a:r>
            <a:endParaRPr lang="pt-BR" dirty="0"/>
          </a:p>
          <a:p>
            <a:r>
              <a:rPr lang="pt-BR" dirty="0" smtClean="0"/>
              <a:t>Rompeu a noção de que uma mulher tinha que ter um protetor, ligado provavelmente à sua família.</a:t>
            </a:r>
          </a:p>
          <a:p>
            <a:r>
              <a:rPr lang="pt-BR" dirty="0" smtClean="0"/>
              <a:t>Ela rompia certa regras morais para mulheres brancas de classe mais alta. Ela esbarrou em convenções cruciais do campo sem entendê-las. Rompeu as tradições locais, sem perceber – o que uma mãe de santo tentou lhe dizer, a seu modo, quando lhe deu um banho de ervas contra inveja.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157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Sofrimentos, temores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433229" cy="5091949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Edison Carneiro como </a:t>
            </a:r>
            <a:r>
              <a:rPr lang="pt-BR" dirty="0"/>
              <a:t>um grande </a:t>
            </a:r>
            <a:r>
              <a:rPr lang="pt-BR" dirty="0" smtClean="0"/>
              <a:t>amigo, </a:t>
            </a:r>
            <a:r>
              <a:rPr lang="pt-BR" dirty="0"/>
              <a:t>a apresentou a quase todos seu </a:t>
            </a:r>
            <a:r>
              <a:rPr lang="pt-BR" i="1" dirty="0"/>
              <a:t>informantes</a:t>
            </a:r>
            <a:r>
              <a:rPr lang="pt-BR" dirty="0"/>
              <a:t> em campo. Em troca, ela pagava o táxi e faziam campo juntos</a:t>
            </a:r>
            <a:r>
              <a:rPr lang="pt-BR" dirty="0" smtClean="0"/>
              <a:t>. Eram tradutores culturais e interlocutores te</a:t>
            </a:r>
            <a:r>
              <a:rPr lang="pt-BR" dirty="0" smtClean="0"/>
              <a:t>óricos, como os “informantes especiais” de Boas (</a:t>
            </a:r>
            <a:r>
              <a:rPr lang="pt-BR" dirty="0"/>
              <a:t>G</a:t>
            </a:r>
            <a:r>
              <a:rPr lang="pt-BR" dirty="0" smtClean="0"/>
              <a:t>eorge Hunt), e Maggie Smith para ela entre os </a:t>
            </a:r>
            <a:r>
              <a:rPr lang="pt-BR" dirty="0" err="1" smtClean="0"/>
              <a:t>Ojibwa</a:t>
            </a:r>
            <a:r>
              <a:rPr lang="pt-BR" dirty="0" smtClean="0"/>
              <a:t>.</a:t>
            </a:r>
            <a:endParaRPr lang="en-US" dirty="0"/>
          </a:p>
          <a:p>
            <a:r>
              <a:rPr lang="pt-BR" dirty="0" smtClean="0"/>
              <a:t>Para ela, em Salvador viveu um </a:t>
            </a:r>
            <a:r>
              <a:rPr lang="pt-BR" dirty="0"/>
              <a:t>período de </a:t>
            </a:r>
            <a:r>
              <a:rPr lang="pt-BR" dirty="0" smtClean="0"/>
              <a:t>provações: ficou </a:t>
            </a:r>
            <a:r>
              <a:rPr lang="pt-BR" dirty="0"/>
              <a:t>doente, teve </a:t>
            </a:r>
            <a:r>
              <a:rPr lang="pt-BR" dirty="0" smtClean="0"/>
              <a:t>diarreias </a:t>
            </a:r>
            <a:r>
              <a:rPr lang="pt-BR" dirty="0"/>
              <a:t>terríveis o tempo todo, ataques de sinusite, </a:t>
            </a:r>
            <a:r>
              <a:rPr lang="pt-BR" dirty="0" smtClean="0"/>
              <a:t>uma anemia </a:t>
            </a:r>
            <a:r>
              <a:rPr lang="pt-BR" dirty="0"/>
              <a:t>que demorou 4 anos para se recuperar. Até pensou em suicídio. </a:t>
            </a:r>
            <a:endParaRPr lang="en-US" dirty="0"/>
          </a:p>
          <a:p>
            <a:r>
              <a:rPr lang="pt-BR" dirty="0" smtClean="0"/>
              <a:t>EC ficou </a:t>
            </a:r>
            <a:r>
              <a:rPr lang="pt-BR" dirty="0"/>
              <a:t>preso por 10 dias em 1938 – acusado de ser </a:t>
            </a:r>
            <a:r>
              <a:rPr lang="pt-BR" dirty="0" smtClean="0"/>
              <a:t>comunista.</a:t>
            </a:r>
            <a:endParaRPr lang="en-US" dirty="0"/>
          </a:p>
          <a:p>
            <a:r>
              <a:rPr lang="pt-BR" dirty="0" smtClean="0"/>
              <a:t>A ameaça </a:t>
            </a:r>
            <a:r>
              <a:rPr lang="pt-BR" dirty="0"/>
              <a:t>de ser vista como uma comunista a abalou </a:t>
            </a:r>
            <a:r>
              <a:rPr lang="pt-BR" dirty="0" smtClean="0"/>
              <a:t>muito – temia ser </a:t>
            </a:r>
            <a:r>
              <a:rPr lang="pt-BR" dirty="0"/>
              <a:t>presa.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pt-BR" dirty="0"/>
              <a:t>Não entendeu todas as regras da ditadura – uma “gafe” que fez com que fosse vigiada e considerada suspeita em </a:t>
            </a:r>
            <a:r>
              <a:rPr lang="pt-BR" dirty="0" smtClean="0"/>
              <a:t>todos </a:t>
            </a:r>
            <a:r>
              <a:rPr lang="pt-BR" dirty="0"/>
              <a:t>os meses do campo em Salvador. No </a:t>
            </a:r>
            <a:r>
              <a:rPr lang="pt-BR" dirty="0" smtClean="0"/>
              <a:t>Rio de Janeiro, </a:t>
            </a:r>
            <a:r>
              <a:rPr lang="pt-BR" dirty="0"/>
              <a:t>estava mais protegida pelos contatos locais, inclusive </a:t>
            </a:r>
            <a:r>
              <a:rPr lang="pt-BR" dirty="0" err="1" smtClean="0"/>
              <a:t>pel</a:t>
            </a:r>
            <a:r>
              <a:rPr lang="pt-BR" dirty="0"/>
              <a:t> </a:t>
            </a:r>
            <a:r>
              <a:rPr lang="pt-BR" dirty="0" err="1" smtClean="0"/>
              <a:t>aproximidade</a:t>
            </a:r>
            <a:r>
              <a:rPr lang="pt-BR" dirty="0" smtClean="0"/>
              <a:t> com o </a:t>
            </a:r>
            <a:r>
              <a:rPr lang="pt-BR" dirty="0"/>
              <a:t>Museu Nacional.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Consequ</a:t>
            </a:r>
            <a:r>
              <a:rPr lang="pt-PT" dirty="0" smtClean="0"/>
              <a:t>ê</a:t>
            </a:r>
            <a:r>
              <a:rPr lang="pt-PT" dirty="0" smtClean="0"/>
              <a:t>ncias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Foi vista </a:t>
            </a:r>
            <a:r>
              <a:rPr lang="pt-BR" dirty="0" smtClean="0"/>
              <a:t>como prostituta ao ficar </a:t>
            </a:r>
            <a:r>
              <a:rPr lang="pt-BR" dirty="0"/>
              <a:t>sozinha num hotel central. (um coronel local que a paquerava ficou irritadíssimo por ela não lhe ceder as atenções imaginadas)</a:t>
            </a:r>
            <a:endParaRPr lang="en-US" dirty="0"/>
          </a:p>
          <a:p>
            <a:r>
              <a:rPr lang="pt-BR" dirty="0"/>
              <a:t>Um americano a chamou explicitamente de </a:t>
            </a:r>
            <a:r>
              <a:rPr lang="pt-BR" i="1" dirty="0" err="1" smtClean="0"/>
              <a:t>nigger</a:t>
            </a:r>
            <a:r>
              <a:rPr lang="pt-BR" i="1" dirty="0" smtClean="0"/>
              <a:t> </a:t>
            </a:r>
            <a:r>
              <a:rPr lang="pt-BR" i="1" dirty="0" err="1" smtClean="0"/>
              <a:t>lover</a:t>
            </a:r>
            <a:r>
              <a:rPr lang="pt-BR" i="1" dirty="0" smtClean="0"/>
              <a:t> </a:t>
            </a:r>
            <a:r>
              <a:rPr lang="pt-BR" dirty="0"/>
              <a:t>– e a esposa dele, sua amiga, </a:t>
            </a:r>
            <a:r>
              <a:rPr lang="pt-BR" dirty="0" smtClean="0"/>
              <a:t>se encontrava </a:t>
            </a:r>
            <a:r>
              <a:rPr lang="pt-BR" dirty="0"/>
              <a:t>com ela às escondidas. </a:t>
            </a:r>
            <a:endParaRPr lang="en-US" dirty="0"/>
          </a:p>
          <a:p>
            <a:r>
              <a:rPr lang="pt-BR" dirty="0"/>
              <a:t>Ela </a:t>
            </a:r>
            <a:r>
              <a:rPr lang="pt-BR" dirty="0" smtClean="0"/>
              <a:t>queria e deveria </a:t>
            </a:r>
            <a:r>
              <a:rPr lang="pt-BR" dirty="0"/>
              <a:t>andar em lugares não permitidos e considerados imorais para </a:t>
            </a:r>
            <a:r>
              <a:rPr lang="pt-BR" dirty="0" smtClean="0"/>
              <a:t>mulheres brancas </a:t>
            </a:r>
            <a:r>
              <a:rPr lang="pt-BR" dirty="0"/>
              <a:t>de classe média ou </a:t>
            </a:r>
            <a:r>
              <a:rPr lang="pt-BR" dirty="0" smtClean="0"/>
              <a:t>alta: as </a:t>
            </a:r>
            <a:r>
              <a:rPr lang="pt-BR" dirty="0"/>
              <a:t>favelas, periferias, bairros com </a:t>
            </a:r>
            <a:r>
              <a:rPr lang="pt-BR" dirty="0" smtClean="0"/>
              <a:t>espaços de prostituiç</a:t>
            </a:r>
            <a:r>
              <a:rPr lang="pt-BR" dirty="0" smtClean="0"/>
              <a:t>ão</a:t>
            </a:r>
            <a:r>
              <a:rPr lang="pt-BR" dirty="0" smtClean="0"/>
              <a:t>.</a:t>
            </a:r>
            <a:endParaRPr lang="en-US" dirty="0"/>
          </a:p>
          <a:p>
            <a:r>
              <a:rPr lang="pt-BR" dirty="0"/>
              <a:t>Uma mulher não doméstica, sem marido ou </a:t>
            </a:r>
            <a:r>
              <a:rPr lang="pt-BR" dirty="0" smtClean="0"/>
              <a:t>família, </a:t>
            </a:r>
            <a:r>
              <a:rPr lang="pt-BR" dirty="0"/>
              <a:t>não tinha lugar ali. </a:t>
            </a:r>
            <a:r>
              <a:rPr lang="pt-BR" dirty="0" smtClean="0"/>
              <a:t>Ela </a:t>
            </a:r>
            <a:r>
              <a:rPr lang="pt-BR" dirty="0"/>
              <a:t>foi para um lugar onde não havia lugar (social) para ela.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43054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As cartas de </a:t>
            </a:r>
            <a:r>
              <a:rPr lang="pt-BR" dirty="0" smtClean="0"/>
              <a:t>Arthur Ramos </a:t>
            </a:r>
            <a:r>
              <a:rPr lang="pt-BR" dirty="0"/>
              <a:t>contra ela continuaram a trazer o campo para sua vida longe dali, sua vida </a:t>
            </a:r>
            <a:r>
              <a:rPr lang="pt-BR" dirty="0" smtClean="0"/>
              <a:t>americana (e atrapalham sua carreira)</a:t>
            </a:r>
            <a:endParaRPr lang="en-US" dirty="0"/>
          </a:p>
          <a:p>
            <a:r>
              <a:rPr lang="pt-BR" dirty="0"/>
              <a:t>“Trabalho de campo pode ser tão exaustivo física e emocionalmente que seria bom mantê-lo a grande distância de sua vida pessoal e mundo privado.” (123)</a:t>
            </a:r>
            <a:endParaRPr lang="en-US" dirty="0"/>
          </a:p>
          <a:p>
            <a:r>
              <a:rPr lang="pt-BR" dirty="0"/>
              <a:t>Teve uma noção da solidão emocional, tédio e exaustão de </a:t>
            </a:r>
            <a:r>
              <a:rPr lang="pt-BR" dirty="0" err="1"/>
              <a:t>Quain</a:t>
            </a:r>
            <a:r>
              <a:rPr lang="pt-BR" dirty="0"/>
              <a:t> no Brasil, porque recebeu uma carta dele em 1939, pouco antes dele morrer. </a:t>
            </a:r>
            <a:endParaRPr lang="en-US" dirty="0"/>
          </a:p>
          <a:p>
            <a:r>
              <a:rPr lang="pt-BR" dirty="0" smtClean="0"/>
              <a:t>A pesquisadora </a:t>
            </a:r>
            <a:r>
              <a:rPr lang="pt-BR" dirty="0"/>
              <a:t>deve sobreviver e todas as dificuldades.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1811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Fraturas de g</a:t>
            </a:r>
            <a:r>
              <a:rPr lang="pt-PT" dirty="0" smtClean="0"/>
              <a:t>ênero</a:t>
            </a:r>
            <a:r>
              <a:rPr lang="pt-PT" sz="2000" dirty="0" smtClean="0"/>
              <a:t> </a:t>
            </a:r>
            <a:br>
              <a:rPr lang="pt-PT" sz="2000" dirty="0" smtClean="0"/>
            </a:br>
            <a:r>
              <a:rPr lang="pt-PT" sz="2000" dirty="0" smtClean="0"/>
              <a:t>(Mariza Corrêa, Introdução de </a:t>
            </a:r>
            <a:r>
              <a:rPr lang="pt-PT" sz="2000" i="1" dirty="0" smtClean="0"/>
              <a:t>A Cidade das Mulheres</a:t>
            </a:r>
            <a:r>
              <a:rPr lang="pt-PT" sz="2000" dirty="0" smtClean="0"/>
              <a:t>, </a:t>
            </a:r>
            <a:r>
              <a:rPr lang="pt-PT" sz="2000" dirty="0" err="1" smtClean="0"/>
              <a:t>pg</a:t>
            </a:r>
            <a:r>
              <a:rPr lang="pt-PT" sz="2000" dirty="0" smtClean="0"/>
              <a:t> 15)</a:t>
            </a:r>
            <a:endParaRPr lang="pt-PT" dirty="0"/>
          </a:p>
        </p:txBody>
      </p:sp>
      <p:pic>
        <p:nvPicPr>
          <p:cNvPr id="4" name="Content Placeholder 3" descr="Screen Shot 2023-09-11 at 8.47.0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07" b="-144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0060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4" name="Content Placeholder 3" descr="Screen Shot 2023-09-11 at 8.47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43" r="-12143"/>
          <a:stretch>
            <a:fillRect/>
          </a:stretch>
        </p:blipFill>
        <p:spPr>
          <a:xfrm>
            <a:off x="-656142" y="736464"/>
            <a:ext cx="9800142" cy="5389700"/>
          </a:xfrm>
        </p:spPr>
      </p:pic>
    </p:spTree>
    <p:extLst>
      <p:ext uri="{BB962C8B-B14F-4D97-AF65-F5344CB8AC3E}">
        <p14:creationId xmlns:p14="http://schemas.microsoft.com/office/powerpoint/2010/main" val="2669365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Landes também traz abordagens do </a:t>
            </a:r>
            <a:r>
              <a:rPr lang="pt-PT" dirty="0" err="1" smtClean="0"/>
              <a:t>culturalismo</a:t>
            </a:r>
            <a:r>
              <a:rPr lang="pt-PT" dirty="0" smtClean="0"/>
              <a:t> (e personalidade)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No entanto, tamb</a:t>
            </a:r>
            <a:r>
              <a:rPr lang="pt-PT" dirty="0" smtClean="0"/>
              <a:t>ém é possível ver certo </a:t>
            </a:r>
            <a:r>
              <a:rPr lang="pt-PT" dirty="0" err="1" smtClean="0"/>
              <a:t>culturalismo</a:t>
            </a:r>
            <a:r>
              <a:rPr lang="pt-PT" dirty="0" smtClean="0"/>
              <a:t> aí: o forte relativismo a respeito das diferentes formas de pensar e agir. Candomblé e coerente, e dá espaços para a força </a:t>
            </a:r>
            <a:r>
              <a:rPr lang="pt-PT" i="1" dirty="0" smtClean="0"/>
              <a:t>feminina</a:t>
            </a:r>
            <a:r>
              <a:rPr lang="pt-PT" dirty="0" smtClean="0"/>
              <a:t> (das mulheres e dos homossexuais afeminados)</a:t>
            </a:r>
          </a:p>
          <a:p>
            <a:r>
              <a:rPr lang="pt-PT" dirty="0" smtClean="0"/>
              <a:t>Reconhecimento de culturas que </a:t>
            </a:r>
            <a:r>
              <a:rPr lang="pt-PT" i="1" dirty="0" smtClean="0"/>
              <a:t>integram</a:t>
            </a:r>
            <a:r>
              <a:rPr lang="pt-PT" dirty="0" smtClean="0"/>
              <a:t> mais as pessoas que são </a:t>
            </a:r>
            <a:r>
              <a:rPr lang="pt-PT" i="1" dirty="0" smtClean="0"/>
              <a:t>desviantes</a:t>
            </a:r>
            <a:r>
              <a:rPr lang="pt-PT" dirty="0" smtClean="0"/>
              <a:t> no seu padrão cultural, como dizia Ruth </a:t>
            </a:r>
            <a:r>
              <a:rPr lang="pt-PT" dirty="0" err="1" smtClean="0"/>
              <a:t>Benedict</a:t>
            </a:r>
            <a:r>
              <a:rPr lang="pt-PT" dirty="0" smtClean="0"/>
              <a:t>, e também </a:t>
            </a:r>
            <a:r>
              <a:rPr lang="pt-PT" dirty="0" err="1" smtClean="0"/>
              <a:t>Mead</a:t>
            </a:r>
            <a:r>
              <a:rPr lang="pt-PT" dirty="0" smtClean="0"/>
              <a:t> em Sexo e temperamento. No candomblé, há poder para as mulheres negras e pobres. No culto de caboclos, há lugar de poder para homossexuais passivos (vistos como aqueles que abrem mão do poder masculino).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6825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6554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Carreira e preparaç</a:t>
            </a:r>
            <a:r>
              <a:rPr lang="pt-BR" sz="3600" dirty="0" smtClean="0"/>
              <a:t>ã</a:t>
            </a:r>
            <a:r>
              <a:rPr lang="pt-BR" sz="3600" dirty="0" smtClean="0"/>
              <a:t>o para o Brasil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228" y="1887604"/>
            <a:ext cx="7963571" cy="4604342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Mestrado em serviço social na Columbia (ent</a:t>
            </a:r>
            <a:r>
              <a:rPr lang="pt-BR" dirty="0" smtClean="0"/>
              <a:t>ão </a:t>
            </a:r>
            <a:r>
              <a:rPr lang="pt-BR" dirty="0"/>
              <a:t>New York </a:t>
            </a:r>
            <a:r>
              <a:rPr lang="pt-BR" dirty="0" err="1"/>
              <a:t>School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 smtClean="0"/>
              <a:t>Work</a:t>
            </a:r>
            <a:r>
              <a:rPr lang="pt-BR" dirty="0" smtClean="0"/>
              <a:t>)</a:t>
            </a:r>
            <a:r>
              <a:rPr lang="pt-BR" dirty="0" smtClean="0"/>
              <a:t> sobre judeus negros no </a:t>
            </a:r>
            <a:r>
              <a:rPr lang="pt-BR" dirty="0" err="1" smtClean="0"/>
              <a:t>Harlem</a:t>
            </a:r>
            <a:r>
              <a:rPr lang="pt-BR" dirty="0" smtClean="0"/>
              <a:t> que a leva a conhecer Franz Boas e Ruth Benedict</a:t>
            </a:r>
          </a:p>
          <a:p>
            <a:r>
              <a:rPr lang="pt-BR" dirty="0" smtClean="0"/>
              <a:t>Estuda indígenas nas reservas - </a:t>
            </a:r>
            <a:r>
              <a:rPr lang="pt-BR" i="1" dirty="0" err="1" smtClean="0"/>
              <a:t>Ojibwa</a:t>
            </a:r>
            <a:r>
              <a:rPr lang="pt-BR" i="1" dirty="0" smtClean="0"/>
              <a:t> </a:t>
            </a:r>
            <a:r>
              <a:rPr lang="pt-BR" i="1" dirty="0" err="1" smtClean="0"/>
              <a:t>Sociology</a:t>
            </a:r>
            <a:r>
              <a:rPr lang="pt-BR" dirty="0" smtClean="0"/>
              <a:t> (1937), </a:t>
            </a:r>
            <a:r>
              <a:rPr lang="pt-BR" i="1" dirty="0" err="1" smtClean="0"/>
              <a:t>Ojibwa</a:t>
            </a:r>
            <a:r>
              <a:rPr lang="pt-BR" i="1" dirty="0" smtClean="0"/>
              <a:t> </a:t>
            </a:r>
            <a:r>
              <a:rPr lang="pt-BR" i="1" dirty="0" err="1" smtClean="0"/>
              <a:t>Woman</a:t>
            </a:r>
            <a:r>
              <a:rPr lang="pt-BR" dirty="0" smtClean="0"/>
              <a:t> (1938), com informante Maggie Wilson. Rito inicial de se tornar antrop</a:t>
            </a:r>
            <a:r>
              <a:rPr lang="pt-BR" dirty="0" smtClean="0"/>
              <a:t>óloga, mas sente que treinou Wilson como etnóloga</a:t>
            </a:r>
            <a:endParaRPr lang="pt-BR" dirty="0" smtClean="0"/>
          </a:p>
          <a:p>
            <a:r>
              <a:rPr lang="pt-BR" dirty="0" smtClean="0"/>
              <a:t>Antes de estudar negros no Brasil, passa um ano na Universidade negra de Fisk, no Tennessee</a:t>
            </a:r>
          </a:p>
        </p:txBody>
      </p:sp>
    </p:spTree>
    <p:extLst>
      <p:ext uri="{BB962C8B-B14F-4D97-AF65-F5344CB8AC3E}">
        <p14:creationId xmlns:p14="http://schemas.microsoft.com/office/powerpoint/2010/main" val="69588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Alguns debates sobre relaç</a:t>
            </a:r>
            <a:r>
              <a:rPr lang="pt-PT" dirty="0" smtClean="0"/>
              <a:t>õ</a:t>
            </a:r>
            <a:r>
              <a:rPr lang="pt-PT" dirty="0" smtClean="0"/>
              <a:t>es raciais nos EUA e no Brasil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97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Landes conhece o trabalho de Robert Park (Escola de Chicago) e Donald </a:t>
            </a:r>
            <a:r>
              <a:rPr lang="pt-BR" dirty="0" err="1" smtClean="0"/>
              <a:t>Pierson</a:t>
            </a:r>
            <a:r>
              <a:rPr lang="pt-BR" dirty="0" smtClean="0"/>
              <a:t> - este com tese defendida em 1939 na Universidade de Chicago, que tratava das relações raciais na Bahia, e apontava para o poder das mulheres negras no Brasil e na África (ex.: linhagens maternas)</a:t>
            </a:r>
          </a:p>
          <a:p>
            <a:r>
              <a:rPr lang="pt-BR" dirty="0" smtClean="0"/>
              <a:t>Donald </a:t>
            </a:r>
            <a:r>
              <a:rPr lang="pt-BR" dirty="0" err="1" smtClean="0"/>
              <a:t>Pierson</a:t>
            </a:r>
            <a:r>
              <a:rPr lang="pt-BR" dirty="0" smtClean="0"/>
              <a:t> fez campo na Bahia de 1935 a 37, depois fica no Brasil at</a:t>
            </a:r>
            <a:r>
              <a:rPr lang="pt-BR" dirty="0" smtClean="0"/>
              <a:t>é 1959, como professor na Escola de Sociologia e Política de São Paulo (com Emilio </a:t>
            </a:r>
            <a:r>
              <a:rPr lang="pt-BR" dirty="0" err="1" smtClean="0"/>
              <a:t>Willems</a:t>
            </a:r>
            <a:r>
              <a:rPr lang="pt-BR" dirty="0"/>
              <a:t>)</a:t>
            </a:r>
            <a:endParaRPr lang="pt-BR" dirty="0" smtClean="0"/>
          </a:p>
          <a:p>
            <a:r>
              <a:rPr lang="pt-BR" dirty="0" smtClean="0"/>
              <a:t>Defende a ideia de que o Brasil não teria o mesmo tipo de racismo dos EUA, embora reconheça que os negros </a:t>
            </a:r>
            <a:r>
              <a:rPr lang="pt-BR" dirty="0" smtClean="0"/>
              <a:t>tivessem na base da pirâmide social </a:t>
            </a:r>
          </a:p>
          <a:p>
            <a:endParaRPr lang="pt-BR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644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Outros debates sobre “o negro” no Brasil e nos EUA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2311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Escola da Bahia: Arthur Ramos – Universidade da Bahia, aluno do m</a:t>
            </a:r>
            <a:r>
              <a:rPr lang="pt-PT" dirty="0" smtClean="0"/>
              <a:t>édico</a:t>
            </a:r>
            <a:r>
              <a:rPr lang="pt-PT" dirty="0" smtClean="0"/>
              <a:t> Nina Rodrigues – buscam traços africanos nas populaç</a:t>
            </a:r>
            <a:r>
              <a:rPr lang="pt-PT" dirty="0" smtClean="0"/>
              <a:t>ões negras</a:t>
            </a:r>
            <a:endParaRPr lang="pt-PT" dirty="0" smtClean="0"/>
          </a:p>
          <a:p>
            <a:r>
              <a:rPr lang="pt-PT" dirty="0"/>
              <a:t>E</a:t>
            </a:r>
            <a:r>
              <a:rPr lang="pt-PT" dirty="0" smtClean="0"/>
              <a:t>scola do Recife – Gilberto </a:t>
            </a:r>
            <a:r>
              <a:rPr lang="pt-PT" dirty="0" err="1" smtClean="0"/>
              <a:t>Freyre</a:t>
            </a:r>
            <a:r>
              <a:rPr lang="pt-PT" dirty="0" smtClean="0"/>
              <a:t> – foco na CULTURA e n</a:t>
            </a:r>
            <a:r>
              <a:rPr lang="pt-PT" dirty="0" smtClean="0"/>
              <a:t>ão na raça, influência de Boas</a:t>
            </a:r>
          </a:p>
          <a:p>
            <a:pPr lvl="0"/>
            <a:r>
              <a:rPr lang="pt-BR" dirty="0"/>
              <a:t>Artur Ramos </a:t>
            </a:r>
            <a:r>
              <a:rPr lang="pt-BR" dirty="0" smtClean="0"/>
              <a:t>se alia a Melville </a:t>
            </a:r>
            <a:r>
              <a:rPr lang="pt-BR" dirty="0" err="1" smtClean="0"/>
              <a:t>Herskovits</a:t>
            </a:r>
            <a:r>
              <a:rPr lang="pt-BR" dirty="0" smtClean="0"/>
              <a:t> nos EUA - a </a:t>
            </a:r>
            <a:r>
              <a:rPr lang="pt-BR" dirty="0"/>
              <a:t>influência e a sobrevivência de traços africanos no Brasil e na “cultura negra” do Novo Mundo </a:t>
            </a:r>
            <a:endParaRPr lang="en-US" dirty="0" smtClean="0"/>
          </a:p>
          <a:p>
            <a:r>
              <a:rPr lang="pt-BR" dirty="0" err="1" smtClean="0"/>
              <a:t>Herskovits</a:t>
            </a:r>
            <a:r>
              <a:rPr lang="pt-BR" dirty="0" smtClean="0"/>
              <a:t> </a:t>
            </a:r>
            <a:r>
              <a:rPr lang="pt-BR" dirty="0"/>
              <a:t>(e </a:t>
            </a:r>
            <a:r>
              <a:rPr lang="pt-BR" dirty="0" smtClean="0"/>
              <a:t>Arthur </a:t>
            </a:r>
            <a:r>
              <a:rPr lang="pt-BR" dirty="0"/>
              <a:t>Ramos) </a:t>
            </a:r>
            <a:r>
              <a:rPr lang="pt-BR" dirty="0" smtClean="0"/>
              <a:t>– v</a:t>
            </a:r>
            <a:r>
              <a:rPr lang="pt-BR" dirty="0" smtClean="0"/>
              <a:t>ê</a:t>
            </a:r>
            <a:r>
              <a:rPr lang="pt-BR" dirty="0" smtClean="0"/>
              <a:t> a cultura negra como heranças </a:t>
            </a:r>
            <a:r>
              <a:rPr lang="pt-BR" dirty="0"/>
              <a:t>da África, que ele, como africanista sabia reconhecer (como interpretava os arranjos de casamento, por ex.</a:t>
            </a:r>
            <a:r>
              <a:rPr lang="pt-BR" dirty="0" smtClean="0"/>
              <a:t>)</a:t>
            </a:r>
          </a:p>
          <a:p>
            <a:r>
              <a:rPr lang="pt-BR" dirty="0" smtClean="0"/>
              <a:t>Franklin </a:t>
            </a:r>
            <a:r>
              <a:rPr lang="pt-BR" dirty="0" err="1" smtClean="0"/>
              <a:t>Frazier</a:t>
            </a:r>
            <a:r>
              <a:rPr lang="pt-BR" dirty="0" smtClean="0"/>
              <a:t> – antrop</a:t>
            </a:r>
            <a:r>
              <a:rPr lang="pt-BR" dirty="0" smtClean="0"/>
              <a:t>ólogo negro, argumenta que </a:t>
            </a:r>
            <a:r>
              <a:rPr lang="pt-BR" dirty="0" smtClean="0"/>
              <a:t>na </a:t>
            </a:r>
            <a:r>
              <a:rPr lang="pt-BR" dirty="0"/>
              <a:t>Bahia as formas familiares seguiam a regra da pobreza brasileira, e não da “herança africana”. E destacou que isso se dava pelo intenso intercâmbio social e sexual entre as várias “raças” </a:t>
            </a:r>
            <a:r>
              <a:rPr lang="pt-BR" dirty="0" smtClean="0"/>
              <a:t>, e </a:t>
            </a:r>
            <a:r>
              <a:rPr lang="pt-BR" dirty="0"/>
              <a:t>que não havia um grupo negro separado espacial e culturalmente </a:t>
            </a:r>
            <a:r>
              <a:rPr lang="pt-BR" dirty="0" smtClean="0"/>
              <a:t>como nos EUA</a:t>
            </a:r>
          </a:p>
          <a:p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8967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Cooperaç</a:t>
            </a:r>
            <a:r>
              <a:rPr lang="pt-PT" dirty="0" smtClean="0"/>
              <a:t>ã</a:t>
            </a:r>
            <a:r>
              <a:rPr lang="pt-PT" dirty="0" smtClean="0"/>
              <a:t>o </a:t>
            </a:r>
            <a:r>
              <a:rPr lang="pt-PT" dirty="0" err="1" smtClean="0"/>
              <a:t>Columbia</a:t>
            </a:r>
            <a:r>
              <a:rPr lang="pt-PT" dirty="0" smtClean="0"/>
              <a:t> </a:t>
            </a:r>
            <a:r>
              <a:rPr lang="pt-PT" dirty="0" err="1" smtClean="0"/>
              <a:t>University</a:t>
            </a:r>
            <a:r>
              <a:rPr lang="pt-PT" dirty="0" smtClean="0"/>
              <a:t> e Museu Nacional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 smtClean="0"/>
              <a:t>1938: vem William </a:t>
            </a:r>
            <a:r>
              <a:rPr lang="pt-PT" dirty="0" err="1" smtClean="0"/>
              <a:t>Lipkind</a:t>
            </a:r>
            <a:r>
              <a:rPr lang="pt-PT" dirty="0" smtClean="0"/>
              <a:t> (e esposa), </a:t>
            </a:r>
            <a:r>
              <a:rPr lang="pt-PT" dirty="0" err="1" smtClean="0"/>
              <a:t>Buell</a:t>
            </a:r>
            <a:r>
              <a:rPr lang="pt-PT" dirty="0" smtClean="0"/>
              <a:t> </a:t>
            </a:r>
            <a:r>
              <a:rPr lang="pt-PT" dirty="0" err="1" smtClean="0"/>
              <a:t>Quain</a:t>
            </a:r>
            <a:r>
              <a:rPr lang="pt-PT" dirty="0" smtClean="0"/>
              <a:t> (mencionado em </a:t>
            </a:r>
            <a:r>
              <a:rPr lang="pt-PT" i="1" dirty="0" smtClean="0"/>
              <a:t>Nove Noites</a:t>
            </a:r>
            <a:r>
              <a:rPr lang="pt-PT" dirty="0" smtClean="0"/>
              <a:t>), Ruth Landes</a:t>
            </a:r>
          </a:p>
          <a:p>
            <a:r>
              <a:rPr lang="pt-PT" dirty="0" smtClean="0"/>
              <a:t>1939 – Charles </a:t>
            </a:r>
            <a:r>
              <a:rPr lang="pt-PT" dirty="0" err="1" smtClean="0"/>
              <a:t>Wagley</a:t>
            </a:r>
            <a:endParaRPr lang="pt-PT" dirty="0" smtClean="0"/>
          </a:p>
          <a:p>
            <a:r>
              <a:rPr lang="pt-PT" dirty="0" smtClean="0"/>
              <a:t>A maioria viria para fazer estudo etnol</a:t>
            </a:r>
            <a:r>
              <a:rPr lang="pt-PT" dirty="0" smtClean="0"/>
              <a:t>ógicos, mas Landes veio estudar os negros na Bahia</a:t>
            </a:r>
          </a:p>
          <a:p>
            <a:r>
              <a:rPr lang="pt-PT" dirty="0" smtClean="0"/>
              <a:t>Mesma época em que Lévi-Strauss passa pelo MN antes de ir aos EUA pesquisar no arquivo de Franz Boas.</a:t>
            </a:r>
          </a:p>
          <a:p>
            <a:r>
              <a:rPr lang="pt-PT" dirty="0" smtClean="0"/>
              <a:t>Recebidos por Heloisa Alberto Torres (elite cultural do RJ)</a:t>
            </a:r>
          </a:p>
        </p:txBody>
      </p:sp>
    </p:spTree>
    <p:extLst>
      <p:ext uri="{BB962C8B-B14F-4D97-AF65-F5344CB8AC3E}">
        <p14:creationId xmlns:p14="http://schemas.microsoft.com/office/powerpoint/2010/main" val="264056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Claude Lévi-Strauss, Ruth Landes, Charles </a:t>
            </a:r>
            <a:r>
              <a:rPr lang="pt-BR" sz="2400" dirty="0" err="1"/>
              <a:t>Wagley</a:t>
            </a:r>
            <a:r>
              <a:rPr lang="pt-BR" sz="2400" dirty="0"/>
              <a:t>, Heloisa Alberto Torres, Luiz de Castro Faria, Raimundo Lopes, </a:t>
            </a:r>
            <a:r>
              <a:rPr lang="pt-BR" sz="2400" dirty="0" err="1"/>
              <a:t>Édison</a:t>
            </a:r>
            <a:r>
              <a:rPr lang="pt-BR" sz="2400" dirty="0"/>
              <a:t> Carneiro</a:t>
            </a:r>
            <a:r>
              <a:rPr lang="pt-BR" sz="2400" dirty="0" smtClean="0"/>
              <a:t>, no Museu Nacional, </a:t>
            </a:r>
            <a:r>
              <a:rPr lang="pt-BR" sz="2400" dirty="0"/>
              <a:t>1939</a:t>
            </a:r>
            <a:r>
              <a:rPr lang="en-US" sz="2400" dirty="0" smtClean="0">
                <a:effectLst/>
              </a:rPr>
              <a:t> </a:t>
            </a:r>
            <a:endParaRPr lang="pt-PT" sz="2400" dirty="0"/>
          </a:p>
        </p:txBody>
      </p:sp>
      <p:pic>
        <p:nvPicPr>
          <p:cNvPr id="4" name="Content Placeholder 3" descr="foto no Museu Nacional Landes LS EC HA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5" b="13785"/>
          <a:stretch>
            <a:fillRect/>
          </a:stretch>
        </p:blipFill>
        <p:spPr>
          <a:xfrm>
            <a:off x="212196" y="1764115"/>
            <a:ext cx="8474604" cy="4660497"/>
          </a:xfrm>
        </p:spPr>
      </p:pic>
    </p:spTree>
    <p:extLst>
      <p:ext uri="{BB962C8B-B14F-4D97-AF65-F5344CB8AC3E}">
        <p14:creationId xmlns:p14="http://schemas.microsoft.com/office/powerpoint/2010/main" val="164690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400" dirty="0"/>
              <a:t>Edison Carneiro, Raimundo Lopes, Charles </a:t>
            </a:r>
            <a:r>
              <a:rPr lang="pt-BR" sz="2400" dirty="0" err="1"/>
              <a:t>Wagley</a:t>
            </a:r>
            <a:r>
              <a:rPr lang="pt-BR" sz="2400" dirty="0"/>
              <a:t>, Heloisa Alberto Torres, Claude Lévi-Strauss, Luiz de Castro Faria, 1939, no Museu </a:t>
            </a:r>
            <a:r>
              <a:rPr lang="pt-BR" sz="2400" dirty="0" smtClean="0"/>
              <a:t>Nacional</a:t>
            </a:r>
            <a:r>
              <a:rPr lang="en-US" sz="2400" dirty="0" smtClean="0"/>
              <a:t> </a:t>
            </a:r>
            <a:r>
              <a:rPr lang="pt-BR" sz="2400" dirty="0" smtClean="0"/>
              <a:t>Fonte</a:t>
            </a:r>
            <a:r>
              <a:rPr lang="pt-BR" sz="2400" dirty="0"/>
              <a:t>: AEL / </a:t>
            </a:r>
            <a:r>
              <a:rPr lang="pt-BR" sz="2400" dirty="0" smtClean="0"/>
              <a:t>Unicamp</a:t>
            </a:r>
            <a:r>
              <a:rPr lang="en-US" sz="2400" dirty="0" smtClean="0"/>
              <a:t> </a:t>
            </a:r>
            <a:r>
              <a:rPr lang="pt-BR" sz="2400" dirty="0" smtClean="0"/>
              <a:t>no </a:t>
            </a:r>
            <a:r>
              <a:rPr lang="pt-BR" sz="2400" dirty="0"/>
              <a:t>livro </a:t>
            </a:r>
            <a:r>
              <a:rPr lang="pt-BR" sz="2400" dirty="0" smtClean="0"/>
              <a:t>de </a:t>
            </a:r>
            <a:r>
              <a:rPr lang="pt-BR" sz="2400" dirty="0"/>
              <a:t>Mariza </a:t>
            </a:r>
            <a:r>
              <a:rPr lang="pt-BR" sz="2400" dirty="0" smtClean="0"/>
              <a:t>Corrêa</a:t>
            </a:r>
            <a:r>
              <a:rPr lang="pt-BR" sz="2400" dirty="0"/>
              <a:t>.</a:t>
            </a:r>
            <a:endParaRPr lang="pt-PT" sz="2400" dirty="0"/>
          </a:p>
        </p:txBody>
      </p:sp>
      <p:pic>
        <p:nvPicPr>
          <p:cNvPr id="4" name="Content Placeholder 3" descr="Ruth Landes foto no museu nacional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8" b="9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794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Cidade das Mulheres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63"/>
            <a:ext cx="8229600" cy="5115935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T</a:t>
            </a:r>
            <a:r>
              <a:rPr lang="pt-BR" dirty="0" smtClean="0"/>
              <a:t>rabalho </a:t>
            </a:r>
            <a:r>
              <a:rPr lang="pt-BR" dirty="0"/>
              <a:t>criticado por </a:t>
            </a:r>
            <a:r>
              <a:rPr lang="pt-BR" dirty="0" smtClean="0"/>
              <a:t>“não </a:t>
            </a:r>
            <a:r>
              <a:rPr lang="pt-BR" dirty="0"/>
              <a:t>ser </a:t>
            </a:r>
            <a:r>
              <a:rPr lang="pt-BR" dirty="0" smtClean="0"/>
              <a:t>antropologia”: Landes afirma que </a:t>
            </a:r>
            <a:r>
              <a:rPr lang="pt-BR" dirty="0" smtClean="0"/>
              <a:t>é </a:t>
            </a:r>
            <a:r>
              <a:rPr lang="pt-BR" dirty="0" smtClean="0"/>
              <a:t>um </a:t>
            </a:r>
            <a:r>
              <a:rPr lang="pt-BR" dirty="0"/>
              <a:t>texto que descreve simplesmente </a:t>
            </a:r>
            <a:r>
              <a:rPr lang="pt-BR" i="1" dirty="0"/>
              <a:t>a vida dos brasileiros da raça </a:t>
            </a:r>
            <a:r>
              <a:rPr lang="pt-BR" i="1" dirty="0" smtClean="0"/>
              <a:t>negra</a:t>
            </a:r>
            <a:r>
              <a:rPr lang="pt-BR" dirty="0" smtClean="0"/>
              <a:t>, na cidade da Bahia</a:t>
            </a:r>
          </a:p>
          <a:p>
            <a:r>
              <a:rPr lang="pt-BR" dirty="0" smtClean="0"/>
              <a:t>Não </a:t>
            </a:r>
            <a:r>
              <a:rPr lang="pt-BR" dirty="0"/>
              <a:t>compõe uma monografia clássica, com descrições das </a:t>
            </a:r>
            <a:r>
              <a:rPr lang="pt-BR" dirty="0" smtClean="0"/>
              <a:t>esferas </a:t>
            </a:r>
            <a:r>
              <a:rPr lang="pt-BR" dirty="0"/>
              <a:t>(política, econômica, religião, parentesco) e </a:t>
            </a:r>
            <a:r>
              <a:rPr lang="pt-BR" dirty="0" smtClean="0"/>
              <a:t>análises</a:t>
            </a:r>
          </a:p>
          <a:p>
            <a:r>
              <a:rPr lang="pt-BR" dirty="0" smtClean="0"/>
              <a:t>O livro parece um </a:t>
            </a:r>
            <a:r>
              <a:rPr lang="pt-BR" dirty="0"/>
              <a:t>caderno de </a:t>
            </a:r>
            <a:r>
              <a:rPr lang="pt-BR" dirty="0" smtClean="0"/>
              <a:t>campo: </a:t>
            </a:r>
            <a:r>
              <a:rPr lang="pt-BR" dirty="0"/>
              <a:t>uma descrição das etapas da pesquisa e das conclusões provisórias e parciais que vão se construindo </a:t>
            </a:r>
            <a:r>
              <a:rPr lang="pt-BR" dirty="0" smtClean="0"/>
              <a:t>ao longo do trabalho de campo</a:t>
            </a:r>
            <a:endParaRPr lang="en-US" dirty="0"/>
          </a:p>
          <a:p>
            <a:r>
              <a:rPr lang="pt-BR" dirty="0" smtClean="0"/>
              <a:t>não </a:t>
            </a:r>
            <a:r>
              <a:rPr lang="pt-BR" dirty="0"/>
              <a:t>constitui uma “tese” nos cânones da disciplina, mas explora o processo da pesquisa de </a:t>
            </a:r>
            <a:r>
              <a:rPr lang="pt-BR" dirty="0" smtClean="0"/>
              <a:t>campo</a:t>
            </a:r>
          </a:p>
          <a:p>
            <a:r>
              <a:rPr lang="pt-BR" dirty="0"/>
              <a:t>R</a:t>
            </a:r>
            <a:r>
              <a:rPr lang="pt-BR" dirty="0" smtClean="0"/>
              <a:t>esgatado pela antropologia feminista dos anos 1980 como um ensaio inovador na narrativa antropológica, recusando os cânones narrativos. A autora se coloca em campo (não nega seu “corpo” no capo, e as relações que estabelece)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9965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2820</Words>
  <Application>Microsoft Macintosh PowerPoint</Application>
  <PresentationFormat>On-screen Show (4:3)</PresentationFormat>
  <Paragraphs>124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 Cidade das mulheres de Ruth Landes:  raça e gênero no debate sobre a Bahia</vt:lpstr>
      <vt:lpstr>Ruth Landes (1908-1991)</vt:lpstr>
      <vt:lpstr>Carreira e preparação para o Brasil</vt:lpstr>
      <vt:lpstr>Alguns debates sobre relações raciais nos EUA e no Brasil</vt:lpstr>
      <vt:lpstr>Outros debates sobre “o negro” no Brasil e nos EUA</vt:lpstr>
      <vt:lpstr>Cooperação Columbia University e Museu Nacional </vt:lpstr>
      <vt:lpstr>Claude Lévi-Strauss, Ruth Landes, Charles Wagley, Heloisa Alberto Torres, Luiz de Castro Faria, Raimundo Lopes, Édison Carneiro, no Museu Nacional, 1939 </vt:lpstr>
      <vt:lpstr>Edison Carneiro, Raimundo Lopes, Charles Wagley, Heloisa Alberto Torres, Claude Lévi-Strauss, Luiz de Castro Faria, 1939, no Museu Nacional Fonte: AEL / Unicamp no livro de Mariza Corrêa.</vt:lpstr>
      <vt:lpstr>A Cidade das Mulheres</vt:lpstr>
      <vt:lpstr>A Cidade das Mulheres</vt:lpstr>
      <vt:lpstr>A Cidade das Mulheres</vt:lpstr>
      <vt:lpstr>Mulheres negras e patriarcado</vt:lpstr>
      <vt:lpstr>Culturalismo</vt:lpstr>
      <vt:lpstr>Tema tabu: homossexualidade</vt:lpstr>
      <vt:lpstr>África no Brasil?</vt:lpstr>
      <vt:lpstr>Normas de gênero</vt:lpstr>
      <vt:lpstr> </vt:lpstr>
      <vt:lpstr>Sobre sua pesquisa</vt:lpstr>
      <vt:lpstr>“A Woman anthropologist in Brazil”  in: Peggy Golde: Women in the Field – Anthropological Experiences. Berkeley / Los Angeles, University of California Press, 1986 </vt:lpstr>
      <vt:lpstr>“A Woman anthropologist in Brazil” </vt:lpstr>
      <vt:lpstr>“A Woman anthropologist in Brazil”</vt:lpstr>
      <vt:lpstr>Ser mulher em campo</vt:lpstr>
      <vt:lpstr>Ser mulher em campo na Bahia nos anos 1930</vt:lpstr>
      <vt:lpstr>Sofrimentos, temores</vt:lpstr>
      <vt:lpstr>Consequências</vt:lpstr>
      <vt:lpstr> </vt:lpstr>
      <vt:lpstr>Fraturas de gênero  (Mariza Corrêa, Introdução de A Cidade das Mulheres, pg 15)</vt:lpstr>
      <vt:lpstr> </vt:lpstr>
      <vt:lpstr>Landes também traz abordagens do culturalismo (e personalidade)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Cidade das mulheres de Ruth Landes:  raça e gênero no debate sobre a Bahia</dc:title>
  <dc:creator>Heloisa Almeida</dc:creator>
  <cp:lastModifiedBy>Heloisa Almeida</cp:lastModifiedBy>
  <cp:revision>57</cp:revision>
  <dcterms:created xsi:type="dcterms:W3CDTF">2023-09-10T17:19:06Z</dcterms:created>
  <dcterms:modified xsi:type="dcterms:W3CDTF">2023-09-11T11:58:12Z</dcterms:modified>
</cp:coreProperties>
</file>