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2" r:id="rId4"/>
    <p:sldId id="259" r:id="rId5"/>
    <p:sldId id="261" r:id="rId6"/>
    <p:sldId id="262" r:id="rId7"/>
    <p:sldId id="263" r:id="rId8"/>
    <p:sldId id="264" r:id="rId9"/>
    <p:sldId id="265" r:id="rId10"/>
    <p:sldId id="266" r:id="rId11"/>
    <p:sldId id="268" r:id="rId12"/>
    <p:sldId id="269" r:id="rId13"/>
    <p:sldId id="271" r:id="rId14"/>
    <p:sldId id="270"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84">
          <p15:clr>
            <a:srgbClr val="A4A3A4"/>
          </p15:clr>
        </p15:guide>
        <p15:guide id="2" pos="22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guide orient="horz" pos="2084"/>
        <p:guide pos="22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96DFF08F-DC6B-4601-B491-B0F83F6DD2DA}" type="datetimeFigureOut">
              <a:rPr lang="en-US" dirty="0"/>
              <a:t>3/10/2016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Editar estilos de texto Mestre</a:t>
            </a:r>
          </a:p>
        </p:txBody>
      </p:sp>
      <p:sp>
        <p:nvSpPr>
          <p:cNvPr id="6" name="Content Placeholder 5"/>
          <p:cNvSpPr>
            <a:spLocks noGrp="1"/>
          </p:cNvSpPr>
          <p:nvPr>
            <p:ph sz="quarter" idx="4"/>
          </p:nvPr>
        </p:nvSpPr>
        <p:spPr>
          <a:xfrm>
            <a:off x="5989320" y="2967788"/>
            <a:ext cx="475488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96DFF08F-DC6B-4601-B491-B0F83F6DD2DA}"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C7616CA0-919D-4A49-9C8A-62FDFB3A5183}" type="datetimeFigureOut">
              <a:rPr lang="en-US" dirty="0"/>
              <a:t>3/10/2016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3/10/2016</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US" dirty="0"/>
              <a:t>Law of International Relations (DIN 0431)</a:t>
            </a:r>
            <a:endParaRPr lang="pt-BR" dirty="0"/>
          </a:p>
        </p:txBody>
      </p:sp>
      <p:sp>
        <p:nvSpPr>
          <p:cNvPr id="3" name="Subtítulo 2"/>
          <p:cNvSpPr>
            <a:spLocks noGrp="1"/>
          </p:cNvSpPr>
          <p:nvPr>
            <p:ph type="subTitle" idx="1"/>
          </p:nvPr>
        </p:nvSpPr>
        <p:spPr>
          <a:xfrm>
            <a:off x="8451810" y="4960137"/>
            <a:ext cx="3359190" cy="1463040"/>
          </a:xfrm>
        </p:spPr>
        <p:txBody>
          <a:bodyPr/>
          <a:lstStyle/>
          <a:p>
            <a:r>
              <a:rPr lang="pt-BR" dirty="0" err="1"/>
              <a:t>International Environmental Law III</a:t>
            </a:r>
          </a:p>
          <a:p>
            <a:r>
              <a:rPr lang="pt-BR" dirty="0" err="1"/>
              <a:t>US Gasoline Case</a:t>
            </a:r>
            <a:endParaRPr lang="pt-BR" dirty="0"/>
          </a:p>
          <a:p>
            <a:r>
              <a:rPr lang="pt-BR" dirty="0"/>
              <a:t>Prof. Alberto do Amaral Jr.</a:t>
            </a:r>
          </a:p>
        </p:txBody>
      </p:sp>
    </p:spTree>
    <p:extLst>
      <p:ext uri="{BB962C8B-B14F-4D97-AF65-F5344CB8AC3E}">
        <p14:creationId xmlns:p14="http://schemas.microsoft.com/office/powerpoint/2010/main" val="1768893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pPr marL="0" indent="0">
              <a:buNone/>
            </a:pPr>
            <a:r>
              <a:rPr lang="en-US" sz="2800"/>
              <a:t>Panel’s decision:</a:t>
            </a:r>
          </a:p>
          <a:p>
            <a:r>
              <a:rPr lang="en-US" sz="2800"/>
              <a:t>Violation of National Treatment</a:t>
            </a:r>
          </a:p>
          <a:p>
            <a:r>
              <a:rPr lang="en-US" sz="2800"/>
              <a:t>No justification under the conservation of natural resources exception under Art. XX:g</a:t>
            </a:r>
          </a:p>
          <a:p>
            <a:r>
              <a:rPr lang="en-US" sz="2800"/>
              <a:t>Basis: interpretation given to the provision in the Herring and Salmon case</a:t>
            </a:r>
          </a:p>
          <a:p>
            <a:pPr marL="0" indent="0">
              <a:buNone/>
            </a:pPr>
            <a:endParaRPr lang="en-US" sz="2800"/>
          </a:p>
          <a:p>
            <a:pPr marL="0" indent="0">
              <a:buNone/>
            </a:pPr>
            <a:r>
              <a:rPr lang="en-US" sz="2800"/>
              <a:t>Trade measure does not have to be NECESSARY or ESSENTIAL to the conservation of a natural resource, but must be PRIMARILY AIMED AT the conservation of an exhaustible natural resource to be considered as RELATING TO conservation.</a:t>
            </a:r>
            <a:endParaRPr lang="pt-BR" sz="2800"/>
          </a:p>
          <a:p>
            <a:endParaRPr lang="en-US" sz="2800"/>
          </a:p>
        </p:txBody>
      </p:sp>
    </p:spTree>
    <p:extLst>
      <p:ext uri="{BB962C8B-B14F-4D97-AF65-F5344CB8AC3E}">
        <p14:creationId xmlns:p14="http://schemas.microsoft.com/office/powerpoint/2010/main" val="4039377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pPr marL="0" indent="0">
              <a:buNone/>
            </a:pPr>
            <a:r>
              <a:rPr lang="en-US" sz="2800"/>
              <a:t>Panel’s decision:</a:t>
            </a:r>
          </a:p>
          <a:p>
            <a:r>
              <a:rPr lang="en-US" sz="2800"/>
              <a:t>Violation of National Treatment</a:t>
            </a:r>
          </a:p>
          <a:p>
            <a:r>
              <a:rPr lang="en-US" sz="2800"/>
              <a:t>No justification under the conservation of natural resources exception under Art. XX:g</a:t>
            </a:r>
          </a:p>
          <a:p>
            <a:pPr marL="0" indent="0">
              <a:buNone/>
            </a:pPr>
            <a:endParaRPr lang="en-US" sz="2800"/>
          </a:p>
          <a:p>
            <a:pPr marL="0" indent="0">
              <a:buNone/>
            </a:pPr>
            <a:r>
              <a:rPr lang="en-US" sz="2800"/>
              <a:t>Application:</a:t>
            </a:r>
          </a:p>
          <a:p>
            <a:pPr marL="0" indent="0">
              <a:buNone/>
            </a:pPr>
            <a:r>
              <a:rPr lang="en-US" sz="2800"/>
              <a:t>- No connection between less favorable treatment of imported gasoline (chemically identical to domestic) and the objective of improving air quality in the US.</a:t>
            </a:r>
            <a:endParaRPr lang="pt-BR" sz="2800"/>
          </a:p>
          <a:p>
            <a:pPr marL="0" indent="0">
              <a:buNone/>
            </a:pPr>
            <a:r>
              <a:rPr lang="en-US" sz="2800"/>
              <a:t>- Measure was not PRIMARILY AIMED AT conservation of natural resources</a:t>
            </a:r>
            <a:endParaRPr lang="pt-BR" sz="2800"/>
          </a:p>
          <a:p>
            <a:endParaRPr lang="en-US" sz="2800"/>
          </a:p>
        </p:txBody>
      </p:sp>
    </p:spTree>
    <p:extLst>
      <p:ext uri="{BB962C8B-B14F-4D97-AF65-F5344CB8AC3E}">
        <p14:creationId xmlns:p14="http://schemas.microsoft.com/office/powerpoint/2010/main" val="217233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r>
              <a:rPr lang="en-US" sz="2800"/>
              <a:t>US appealed only on the rejection of Article XX(g) defense. </a:t>
            </a:r>
          </a:p>
          <a:p>
            <a:r>
              <a:rPr lang="en-US" sz="2800"/>
              <a:t>No appeal on the violation of Article III:4, nor on the absence of justification as a health measure under XX(b).</a:t>
            </a:r>
            <a:r>
              <a:rPr lang="pt-BR" sz="2800">
                <a:effectLst/>
              </a:rPr>
              <a:t> </a:t>
            </a:r>
          </a:p>
          <a:p>
            <a:r>
              <a:rPr lang="en-US" sz="2800"/>
              <a:t>Problems with the Panel’s Report:</a:t>
            </a:r>
          </a:p>
          <a:p>
            <a:pPr>
              <a:buAutoNum type="alphaLcParenR"/>
            </a:pPr>
            <a:r>
              <a:rPr lang="en-US" sz="2800"/>
              <a:t>Panel’s reasoning is opaque</a:t>
            </a:r>
            <a:endParaRPr lang="pt-BR" sz="2800"/>
          </a:p>
          <a:p>
            <a:pPr>
              <a:buAutoNum type="alphaLcParenR"/>
            </a:pPr>
            <a:r>
              <a:rPr lang="en-US" sz="2800"/>
              <a:t>DIRECT CONNECTION and PRIMARILY AIMED are synonims?</a:t>
            </a:r>
            <a:endParaRPr lang="pt-BR" sz="2800"/>
          </a:p>
          <a:p>
            <a:pPr>
              <a:buAutoNum type="alphaLcParenR"/>
            </a:pPr>
            <a:r>
              <a:rPr lang="en-US" sz="2800"/>
              <a:t>Measure must be PRIMARILY AIMED only or is there an additional requirement?</a:t>
            </a:r>
            <a:endParaRPr lang="pt-BR" sz="2800"/>
          </a:p>
          <a:p>
            <a:pPr>
              <a:buAutoNum type="alphaLcParenR"/>
            </a:pPr>
            <a:r>
              <a:rPr lang="en-US" sz="2800"/>
              <a:t>Analysis focused on “less favorable treatment”, a legal conclusion, rather than on the “measure”</a:t>
            </a:r>
            <a:endParaRPr lang="pt-BR" sz="2800"/>
          </a:p>
          <a:p>
            <a:pPr marL="0" indent="0">
              <a:buNone/>
            </a:pPr>
            <a:endParaRPr lang="en-US" sz="2800"/>
          </a:p>
        </p:txBody>
      </p:sp>
    </p:spTree>
    <p:extLst>
      <p:ext uri="{BB962C8B-B14F-4D97-AF65-F5344CB8AC3E}">
        <p14:creationId xmlns:p14="http://schemas.microsoft.com/office/powerpoint/2010/main" val="288087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pPr marL="0" indent="0">
              <a:buNone/>
            </a:pPr>
            <a:r>
              <a:rPr lang="pt-BR" sz="2800"/>
              <a:t>Reasoning / Application of the rule:</a:t>
            </a:r>
          </a:p>
          <a:p>
            <a:r>
              <a:rPr lang="en-US" sz="2800"/>
              <a:t>Words of the treaty must be given their ordinary meaning in light of the treaties objective (here: GATT)</a:t>
            </a:r>
            <a:endParaRPr lang="pt-BR" sz="2800"/>
          </a:p>
          <a:p>
            <a:r>
              <a:rPr lang="en-US" sz="2800"/>
              <a:t>Panel failed to take account of the words of Article XX and paragraphs</a:t>
            </a:r>
            <a:endParaRPr lang="pt-BR" sz="2800"/>
          </a:p>
          <a:p>
            <a:r>
              <a:rPr lang="en-US" sz="2800"/>
              <a:t>Different degrees of connections are required by different paragraphs of Article XX, in order to allow a justification</a:t>
            </a:r>
            <a:endParaRPr lang="pt-BR" sz="2800"/>
          </a:p>
          <a:p>
            <a:r>
              <a:rPr lang="en-US" sz="2800"/>
              <a:t>“Relating to the conservation of natural resources” must be read so as to give effect to the purposes of GATT (specially Articles I, III, XI, in whose context Article XX is included)</a:t>
            </a:r>
            <a:endParaRPr lang="pt-BR" sz="2800"/>
          </a:p>
          <a:p>
            <a:pPr marL="0" indent="0">
              <a:buNone/>
            </a:pPr>
            <a:endParaRPr lang="pt-BR" sz="2800"/>
          </a:p>
          <a:p>
            <a:pPr marL="0" indent="0">
              <a:buNone/>
            </a:pPr>
            <a:endParaRPr lang="en-US" sz="2800"/>
          </a:p>
        </p:txBody>
      </p:sp>
    </p:spTree>
    <p:extLst>
      <p:ext uri="{BB962C8B-B14F-4D97-AF65-F5344CB8AC3E}">
        <p14:creationId xmlns:p14="http://schemas.microsoft.com/office/powerpoint/2010/main" val="420885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pPr marL="0" indent="0">
              <a:buNone/>
            </a:pPr>
            <a:r>
              <a:rPr lang="en-US" sz="2800"/>
              <a:t>Conclusions:</a:t>
            </a:r>
          </a:p>
          <a:p>
            <a:r>
              <a:rPr lang="en-US" sz="2800"/>
              <a:t>No expansive interpretation of “relating to the conservation of exhaustible natural resources so as to subvert purpose and object of Article III:4</a:t>
            </a:r>
            <a:endParaRPr lang="pt-BR" sz="2800"/>
          </a:p>
          <a:p>
            <a:r>
              <a:rPr lang="en-US" sz="2800"/>
              <a:t>Case by case analysis of affirmative obligations x policies and interests of General Exceptions of XX (factual and legal context must be taken into consideration)</a:t>
            </a:r>
          </a:p>
          <a:p>
            <a:endParaRPr lang="en-US" sz="2800"/>
          </a:p>
          <a:p>
            <a:pPr marL="457200" indent="-457200">
              <a:buFontTx/>
              <a:buChar char="-"/>
            </a:pPr>
            <a:r>
              <a:rPr lang="en-US" sz="2800"/>
              <a:t>The measure was justified under Article XX:g.</a:t>
            </a:r>
          </a:p>
          <a:p>
            <a:pPr marL="457200" indent="-457200">
              <a:buFontTx/>
              <a:buChar char="-"/>
            </a:pPr>
            <a:r>
              <a:rPr lang="en-US" sz="2800"/>
              <a:t>US did not win the appeal, because their claim did not fulfill the requirements of the Chapeau of Article XX</a:t>
            </a:r>
            <a:endParaRPr lang="pt-BR" sz="2800"/>
          </a:p>
          <a:p>
            <a:pPr marL="0" indent="0">
              <a:buNone/>
            </a:pPr>
            <a:endParaRPr lang="en-US" sz="2800"/>
          </a:p>
        </p:txBody>
      </p:sp>
    </p:spTree>
    <p:extLst>
      <p:ext uri="{BB962C8B-B14F-4D97-AF65-F5344CB8AC3E}">
        <p14:creationId xmlns:p14="http://schemas.microsoft.com/office/powerpoint/2010/main" val="4208856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dirty="0"/>
              <a:t>New Approaches in International Environmental Law</a:t>
            </a:r>
            <a:endParaRPr lang="pt-BR" dirty="0"/>
          </a:p>
        </p:txBody>
      </p:sp>
      <p:sp>
        <p:nvSpPr>
          <p:cNvPr id="3" name="Espaço Reservado para Texto 2"/>
          <p:cNvSpPr>
            <a:spLocks noGrp="1"/>
          </p:cNvSpPr>
          <p:nvPr>
            <p:ph type="body" idx="1"/>
          </p:nvPr>
        </p:nvSpPr>
        <p:spPr/>
        <p:txBody>
          <a:bodyPr/>
          <a:lstStyle/>
          <a:p>
            <a:r>
              <a:rPr lang="pt-BR" dirty="0" err="1"/>
              <a:t>Chapter</a:t>
            </a:r>
            <a:r>
              <a:rPr lang="pt-BR" dirty="0"/>
              <a:t> 9 </a:t>
            </a:r>
            <a:r>
              <a:rPr lang="pt-BR" dirty="0" err="1"/>
              <a:t>from</a:t>
            </a:r>
            <a:r>
              <a:rPr lang="pt-BR" dirty="0"/>
              <a:t> Jorge E. </a:t>
            </a:r>
            <a:r>
              <a:rPr lang="pt-BR" dirty="0" err="1"/>
              <a:t>Viñuales</a:t>
            </a:r>
            <a:endParaRPr lang="pt-BR" dirty="0"/>
          </a:p>
        </p:txBody>
      </p:sp>
    </p:spTree>
    <p:extLst>
      <p:ext uri="{BB962C8B-B14F-4D97-AF65-F5344CB8AC3E}">
        <p14:creationId xmlns:p14="http://schemas.microsoft.com/office/powerpoint/2010/main" val="2677009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New approaches</a:t>
            </a:r>
          </a:p>
        </p:txBody>
      </p:sp>
      <p:sp>
        <p:nvSpPr>
          <p:cNvPr id="5" name="Espaço Reservado para Conteúdo 4"/>
          <p:cNvSpPr>
            <a:spLocks noGrp="1"/>
          </p:cNvSpPr>
          <p:nvPr>
            <p:ph sz="half" idx="1"/>
          </p:nvPr>
        </p:nvSpPr>
        <p:spPr/>
        <p:txBody>
          <a:bodyPr/>
          <a:lstStyle/>
          <a:p>
            <a:pPr lvl="0"/>
            <a:r>
              <a:rPr lang="en-US" dirty="0"/>
              <a:t>The main techniques to facilitate compliance with environmental obligations seek to provide assistance and efficiency gains.</a:t>
            </a:r>
            <a:endParaRPr lang="pt-BR" dirty="0"/>
          </a:p>
          <a:p>
            <a:pPr lvl="0"/>
            <a:r>
              <a:rPr lang="en-US" dirty="0"/>
              <a:t>Technical and financial assistance are intended to give developing States the means to create the necessary infrastructure for the implementation of their environmental obligations.</a:t>
            </a:r>
            <a:endParaRPr lang="pt-BR" dirty="0"/>
          </a:p>
          <a:p>
            <a:endParaRPr lang="pt-BR" dirty="0"/>
          </a:p>
        </p:txBody>
      </p:sp>
      <p:sp>
        <p:nvSpPr>
          <p:cNvPr id="6" name="Espaço Reservado para Conteúdo 5"/>
          <p:cNvSpPr>
            <a:spLocks noGrp="1"/>
          </p:cNvSpPr>
          <p:nvPr>
            <p:ph sz="half" idx="2"/>
          </p:nvPr>
        </p:nvSpPr>
        <p:spPr/>
        <p:txBody>
          <a:bodyPr/>
          <a:lstStyle/>
          <a:p>
            <a:pPr lvl="0"/>
            <a:r>
              <a:rPr lang="en-US" dirty="0"/>
              <a:t>Other techniques aim to increase efficiency so as to reduce the cost of compliance with environmental obligations. The latter are relevant for developed and developing countries and they are usefully structured as market mechanisms.</a:t>
            </a:r>
            <a:endParaRPr lang="pt-BR" dirty="0"/>
          </a:p>
        </p:txBody>
      </p:sp>
    </p:spTree>
    <p:extLst>
      <p:ext uri="{BB962C8B-B14F-4D97-AF65-F5344CB8AC3E}">
        <p14:creationId xmlns:p14="http://schemas.microsoft.com/office/powerpoint/2010/main" val="747882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n-US" dirty="0"/>
              <a:t>Techniques to facilitate compliance</a:t>
            </a:r>
            <a:endParaRPr lang="pt-BR" dirty="0"/>
          </a:p>
        </p:txBody>
      </p:sp>
      <p:sp>
        <p:nvSpPr>
          <p:cNvPr id="3" name="Espaço Reservado para Conteúdo 2"/>
          <p:cNvSpPr>
            <a:spLocks noGrp="1"/>
          </p:cNvSpPr>
          <p:nvPr>
            <p:ph sz="half" idx="1"/>
          </p:nvPr>
        </p:nvSpPr>
        <p:spPr/>
        <p:txBody>
          <a:bodyPr/>
          <a:lstStyle/>
          <a:p>
            <a:r>
              <a:rPr lang="en-US" dirty="0"/>
              <a:t>Often, international environmental law textbooks provide a description of various mechanisms such as development aid, environmental funds, technology transfer, capacity building and others.</a:t>
            </a:r>
          </a:p>
          <a:p>
            <a:pPr lvl="0"/>
            <a:r>
              <a:rPr lang="en-US" dirty="0"/>
              <a:t>We focus on three aspects.</a:t>
            </a:r>
            <a:endParaRPr lang="pt-BR" dirty="0"/>
          </a:p>
        </p:txBody>
      </p:sp>
      <p:sp>
        <p:nvSpPr>
          <p:cNvPr id="4" name="Espaço Reservado para Conteúdo 3"/>
          <p:cNvSpPr>
            <a:spLocks noGrp="1"/>
          </p:cNvSpPr>
          <p:nvPr>
            <p:ph sz="half" idx="2"/>
          </p:nvPr>
        </p:nvSpPr>
        <p:spPr/>
        <p:txBody>
          <a:bodyPr/>
          <a:lstStyle/>
          <a:p>
            <a:pPr marL="457200" indent="-457200">
              <a:buFont typeface="+mj-lt"/>
              <a:buAutoNum type="arabicPeriod"/>
            </a:pPr>
            <a:r>
              <a:rPr lang="en-US" dirty="0"/>
              <a:t>clarify the nature of the innovative implementation approaches adopted by environmental treaties.</a:t>
            </a:r>
          </a:p>
          <a:p>
            <a:pPr marL="457200" indent="-457200">
              <a:buFont typeface="+mj-lt"/>
              <a:buAutoNum type="arabicPeriod"/>
            </a:pPr>
            <a:r>
              <a:rPr lang="en-US" dirty="0"/>
              <a:t>we will select major illustrations of each technique on the basis of both their emblematic character and their practical importance</a:t>
            </a:r>
          </a:p>
          <a:p>
            <a:pPr marL="457200" lvl="0" indent="-457200">
              <a:buFont typeface="+mj-lt"/>
              <a:buAutoNum type="arabicPeriod"/>
            </a:pPr>
            <a:r>
              <a:rPr lang="en-US" dirty="0"/>
              <a:t>particular angle adopted in the analysis.</a:t>
            </a:r>
            <a:endParaRPr lang="pt-BR" dirty="0"/>
          </a:p>
          <a:p>
            <a:r>
              <a:rPr lang="en-US" dirty="0"/>
              <a:t> </a:t>
            </a:r>
            <a:endParaRPr lang="pt-BR" dirty="0"/>
          </a:p>
          <a:p>
            <a:endParaRPr lang="pt-BR" dirty="0"/>
          </a:p>
        </p:txBody>
      </p:sp>
    </p:spTree>
    <p:extLst>
      <p:ext uri="{BB962C8B-B14F-4D97-AF65-F5344CB8AC3E}">
        <p14:creationId xmlns:p14="http://schemas.microsoft.com/office/powerpoint/2010/main" val="3073039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oriented towards assistance Financial assistance </a:t>
            </a:r>
            <a:endParaRPr lang="pt-BR" dirty="0"/>
          </a:p>
        </p:txBody>
      </p:sp>
      <p:sp>
        <p:nvSpPr>
          <p:cNvPr id="3" name="Espaço Reservado para Conteúdo 2"/>
          <p:cNvSpPr>
            <a:spLocks noGrp="1"/>
          </p:cNvSpPr>
          <p:nvPr>
            <p:ph sz="half" idx="1"/>
          </p:nvPr>
        </p:nvSpPr>
        <p:spPr/>
        <p:txBody>
          <a:bodyPr/>
          <a:lstStyle/>
          <a:p>
            <a:r>
              <a:rPr lang="en-US" dirty="0"/>
              <a:t>The term financial assistance includes a variety of public, private or even mixed mechanisms.</a:t>
            </a:r>
          </a:p>
          <a:p>
            <a:endParaRPr lang="en-US" dirty="0"/>
          </a:p>
          <a:p>
            <a:r>
              <a:rPr lang="en-US" dirty="0"/>
              <a:t>These mechanisms are often established to bridge the position of developed and developing countries in treaty negotiations. Example, the Multilateral Fund of the 1987 Montreal Protocol. </a:t>
            </a:r>
          </a:p>
          <a:p>
            <a:endParaRPr lang="pt-BR" dirty="0"/>
          </a:p>
        </p:txBody>
      </p:sp>
      <p:sp>
        <p:nvSpPr>
          <p:cNvPr id="4" name="Espaço Reservado para Conteúdo 3"/>
          <p:cNvSpPr>
            <a:spLocks noGrp="1"/>
          </p:cNvSpPr>
          <p:nvPr>
            <p:ph sz="half" idx="2"/>
          </p:nvPr>
        </p:nvSpPr>
        <p:spPr/>
        <p:txBody>
          <a:bodyPr/>
          <a:lstStyle/>
          <a:p>
            <a:r>
              <a:rPr lang="en-US" dirty="0"/>
              <a:t>Techniques of financial assistance strings attached.</a:t>
            </a:r>
          </a:p>
          <a:p>
            <a:endParaRPr lang="en-US" dirty="0"/>
          </a:p>
          <a:p>
            <a:r>
              <a:rPr lang="en-US" dirty="0"/>
              <a:t>Suffice is to note that the emphasis on the provision of new and additional resources is intended to ensure that financial assistance goes beyond the mere reallocation of official environmental projects.</a:t>
            </a:r>
          </a:p>
          <a:p>
            <a:endParaRPr lang="en-US" dirty="0"/>
          </a:p>
          <a:p>
            <a:endParaRPr lang="pt-BR" dirty="0"/>
          </a:p>
        </p:txBody>
      </p:sp>
    </p:spTree>
    <p:extLst>
      <p:ext uri="{BB962C8B-B14F-4D97-AF65-F5344CB8AC3E}">
        <p14:creationId xmlns:p14="http://schemas.microsoft.com/office/powerpoint/2010/main" val="1232416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oriented towards assistance Financial assistance </a:t>
            </a:r>
            <a:endParaRPr lang="pt-BR" dirty="0"/>
          </a:p>
        </p:txBody>
      </p:sp>
      <p:sp>
        <p:nvSpPr>
          <p:cNvPr id="3" name="Espaço Reservado para Conteúdo 2"/>
          <p:cNvSpPr>
            <a:spLocks noGrp="1"/>
          </p:cNvSpPr>
          <p:nvPr>
            <p:ph sz="half" idx="1"/>
          </p:nvPr>
        </p:nvSpPr>
        <p:spPr/>
        <p:txBody>
          <a:bodyPr>
            <a:normAutofit lnSpcReduction="10000"/>
          </a:bodyPr>
          <a:lstStyle/>
          <a:p>
            <a:pPr lvl="0"/>
            <a:r>
              <a:rPr lang="en-US" dirty="0"/>
              <a:t>A distinction is necessary between general environmental funds, the Global Environmental Facility, and treaty-specific ones, the World Heritage Fund, the Multilateral Fund or the Green Climate Fund.</a:t>
            </a:r>
            <a:endParaRPr lang="pt-BR" dirty="0"/>
          </a:p>
          <a:p>
            <a:endParaRPr lang="en-US" dirty="0"/>
          </a:p>
          <a:p>
            <a:pPr lvl="0"/>
            <a:r>
              <a:rPr lang="en-US" dirty="0"/>
              <a:t>Regarding finance, whether it is foreign direct investment, portfolio investment or simply commercial leading, its importance has been increasingly recognized since the 1992 Earth Summit.</a:t>
            </a:r>
            <a:endParaRPr lang="pt-BR" dirty="0"/>
          </a:p>
        </p:txBody>
      </p:sp>
      <p:sp>
        <p:nvSpPr>
          <p:cNvPr id="4" name="Espaço Reservado para Conteúdo 3"/>
          <p:cNvSpPr>
            <a:spLocks noGrp="1"/>
          </p:cNvSpPr>
          <p:nvPr>
            <p:ph sz="half" idx="2"/>
          </p:nvPr>
        </p:nvSpPr>
        <p:spPr/>
        <p:txBody>
          <a:bodyPr>
            <a:normAutofit lnSpcReduction="10000"/>
          </a:bodyPr>
          <a:lstStyle/>
          <a:p>
            <a:pPr lvl="0"/>
            <a:r>
              <a:rPr lang="en-US" dirty="0"/>
              <a:t>Another technique of growing importance, is mixed financing, often under the aegis of a development bank or the GEF, which has mobilized substantial amount of private capital as part of its leveraged finance activities.</a:t>
            </a:r>
            <a:endParaRPr lang="pt-BR" dirty="0"/>
          </a:p>
          <a:p>
            <a:endParaRPr lang="en-US" dirty="0"/>
          </a:p>
          <a:p>
            <a:r>
              <a:rPr lang="en-US" dirty="0"/>
              <a:t>Treaty-specific environmental funds. </a:t>
            </a:r>
            <a:endParaRPr lang="pt-BR" dirty="0"/>
          </a:p>
        </p:txBody>
      </p:sp>
    </p:spTree>
    <p:extLst>
      <p:ext uri="{BB962C8B-B14F-4D97-AF65-F5344CB8AC3E}">
        <p14:creationId xmlns:p14="http://schemas.microsoft.com/office/powerpoint/2010/main" val="256104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124754"/>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WORLD TRADE ORGANIZATION (WTO)</a:t>
            </a:r>
          </a:p>
          <a:p>
            <a:pPr marL="0" indent="0" algn="ctr">
              <a:buNone/>
            </a:pPr>
            <a:endParaRPr lang="en-US" sz="2800"/>
          </a:p>
          <a:p>
            <a:r>
              <a:rPr lang="en-US" sz="2800"/>
              <a:t>Created in 1995</a:t>
            </a:r>
          </a:p>
          <a:p>
            <a:r>
              <a:rPr lang="en-US" sz="2800"/>
              <a:t>Headquartered in Geneva, Switzerland</a:t>
            </a:r>
          </a:p>
          <a:p>
            <a:r>
              <a:rPr lang="en-US" sz="2800"/>
              <a:t>Heir to the liberalization of trade promoted by GATT – General Agreement on Trade in Tariffs</a:t>
            </a:r>
          </a:p>
          <a:p>
            <a:r>
              <a:rPr lang="en-US" sz="2800"/>
              <a:t>GATT was focused on liberalization of tariff and non-tariff barriers only</a:t>
            </a:r>
          </a:p>
          <a:p>
            <a:r>
              <a:rPr lang="en-US" sz="2800"/>
              <a:t>WTO maintained the concessions achieved by GATT</a:t>
            </a:r>
          </a:p>
          <a:p>
            <a:r>
              <a:rPr lang="en-US" sz="2800"/>
              <a:t>Enlargement of scope to some trade related areas: Intellectual Property and Investments</a:t>
            </a:r>
          </a:p>
          <a:p>
            <a:r>
              <a:rPr lang="en-US" sz="2800"/>
              <a:t>Forum for negotiation of multilateral trade agreements</a:t>
            </a:r>
          </a:p>
          <a:p>
            <a:r>
              <a:rPr lang="en-US" sz="2800"/>
              <a:t>4 main agreements: GATT, GATS, TRIPs and TRIMs</a:t>
            </a:r>
          </a:p>
          <a:p>
            <a:r>
              <a:rPr lang="en-US" sz="2800"/>
              <a:t>Dispute settlement mechanism with possibility of appeal and sanction: Panel + Appellate Body</a:t>
            </a:r>
          </a:p>
        </p:txBody>
      </p:sp>
    </p:spTree>
    <p:extLst>
      <p:ext uri="{BB962C8B-B14F-4D97-AF65-F5344CB8AC3E}">
        <p14:creationId xmlns:p14="http://schemas.microsoft.com/office/powerpoint/2010/main" val="163393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oriented towards assistance Financial assistance </a:t>
            </a:r>
            <a:endParaRPr lang="pt-BR" dirty="0"/>
          </a:p>
        </p:txBody>
      </p:sp>
      <p:sp>
        <p:nvSpPr>
          <p:cNvPr id="3" name="Espaço Reservado para Conteúdo 2"/>
          <p:cNvSpPr>
            <a:spLocks noGrp="1"/>
          </p:cNvSpPr>
          <p:nvPr>
            <p:ph sz="half" idx="1"/>
          </p:nvPr>
        </p:nvSpPr>
        <p:spPr/>
        <p:txBody>
          <a:bodyPr>
            <a:normAutofit/>
          </a:bodyPr>
          <a:lstStyle/>
          <a:p>
            <a:pPr lvl="0"/>
            <a:r>
              <a:rPr lang="en-US" dirty="0"/>
              <a:t>General environmental funds. </a:t>
            </a:r>
          </a:p>
          <a:p>
            <a:pPr lvl="0"/>
            <a:endParaRPr lang="en-US" dirty="0"/>
          </a:p>
          <a:p>
            <a:pPr lvl="0"/>
            <a:r>
              <a:rPr lang="en-US" dirty="0"/>
              <a:t>The main example is the GEF. It covers biodiversity, climate change, desertification, depletion of the ozone layer and persistent organic pollutants.</a:t>
            </a:r>
          </a:p>
          <a:p>
            <a:pPr lvl="0"/>
            <a:r>
              <a:rPr lang="en-US" dirty="0"/>
              <a:t>The GEF serves as the financial mechanism of several environmental treaties, but it has a broader scope</a:t>
            </a:r>
            <a:endParaRPr lang="pt-BR" dirty="0"/>
          </a:p>
        </p:txBody>
      </p:sp>
      <p:sp>
        <p:nvSpPr>
          <p:cNvPr id="4" name="Espaço Reservado para Conteúdo 3"/>
          <p:cNvSpPr>
            <a:spLocks noGrp="1"/>
          </p:cNvSpPr>
          <p:nvPr>
            <p:ph sz="half" idx="2"/>
          </p:nvPr>
        </p:nvSpPr>
        <p:spPr/>
        <p:txBody>
          <a:bodyPr>
            <a:normAutofit/>
          </a:bodyPr>
          <a:lstStyle/>
          <a:p>
            <a:pPr lvl="0"/>
            <a:r>
              <a:rPr lang="en-US" dirty="0"/>
              <a:t>Hybrid mechanisms</a:t>
            </a:r>
          </a:p>
          <a:p>
            <a:pPr lvl="0"/>
            <a:endParaRPr lang="en-US" dirty="0"/>
          </a:p>
          <a:p>
            <a:r>
              <a:rPr lang="en-US" dirty="0"/>
              <a:t>A hybrid financial mechanism that merits some attention is the Prototype Carbon Fund established in 1999 under the aegis of the World Bank. This mechanism is interesting as an instrumental experiment. Its purpose is to facilitate the channeling of both public and private funds.</a:t>
            </a:r>
            <a:endParaRPr lang="pt-BR" dirty="0"/>
          </a:p>
          <a:p>
            <a:pPr lvl="0"/>
            <a:endParaRPr lang="pt-BR" dirty="0"/>
          </a:p>
        </p:txBody>
      </p:sp>
    </p:spTree>
    <p:extLst>
      <p:ext uri="{BB962C8B-B14F-4D97-AF65-F5344CB8AC3E}">
        <p14:creationId xmlns:p14="http://schemas.microsoft.com/office/powerpoint/2010/main" val="1841708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Technical assistance</a:t>
            </a:r>
            <a:endParaRPr lang="pt-BR" dirty="0"/>
          </a:p>
        </p:txBody>
      </p:sp>
      <p:sp>
        <p:nvSpPr>
          <p:cNvPr id="3" name="Espaço Reservado para Conteúdo 2"/>
          <p:cNvSpPr>
            <a:spLocks noGrp="1"/>
          </p:cNvSpPr>
          <p:nvPr>
            <p:ph sz="half" idx="1"/>
          </p:nvPr>
        </p:nvSpPr>
        <p:spPr/>
        <p:txBody>
          <a:bodyPr>
            <a:normAutofit fontScale="92500" lnSpcReduction="10000"/>
          </a:bodyPr>
          <a:lstStyle/>
          <a:p>
            <a:pPr lvl="0"/>
            <a:r>
              <a:rPr lang="en-US" dirty="0"/>
              <a:t>The technical assistance is closely related to financial assistance. Often, the latter aims to finance former, whether in the form of capacity building, personal training, provision of experts or equipment, development of infrastructure and administrative capacities or the transfer of technology to developing countries, transfer of intellectual property rights or technical know-how to the public or private sectors of the recipient country. </a:t>
            </a:r>
          </a:p>
          <a:p>
            <a:pPr lvl="0"/>
            <a:r>
              <a:rPr lang="en-US" dirty="0"/>
              <a:t>There is some overlap in the definition of these </a:t>
            </a:r>
            <a:r>
              <a:rPr lang="en-US" dirty="0">
                <a:solidFill>
                  <a:srgbClr val="FFC000"/>
                </a:solidFill>
              </a:rPr>
              <a:t>two types </a:t>
            </a:r>
            <a:r>
              <a:rPr lang="en-US" dirty="0"/>
              <a:t>of technical assistance.</a:t>
            </a:r>
            <a:endParaRPr lang="pt-BR" dirty="0"/>
          </a:p>
        </p:txBody>
      </p:sp>
      <p:sp>
        <p:nvSpPr>
          <p:cNvPr id="4" name="Espaço Reservado para Conteúdo 3"/>
          <p:cNvSpPr>
            <a:spLocks noGrp="1"/>
          </p:cNvSpPr>
          <p:nvPr>
            <p:ph sz="half" idx="2"/>
          </p:nvPr>
        </p:nvSpPr>
        <p:spPr/>
        <p:txBody>
          <a:bodyPr>
            <a:normAutofit fontScale="92500" lnSpcReduction="10000"/>
          </a:bodyPr>
          <a:lstStyle/>
          <a:p>
            <a:pPr lvl="0"/>
            <a:r>
              <a:rPr lang="en-US" dirty="0">
                <a:solidFill>
                  <a:srgbClr val="FFC000"/>
                </a:solidFill>
              </a:rPr>
              <a:t>Capacity building </a:t>
            </a:r>
            <a:r>
              <a:rPr lang="en-US" dirty="0"/>
              <a:t>is the type of technical assistance initially envisaged by environmental treaties.  Unlike capacity building, the </a:t>
            </a:r>
            <a:r>
              <a:rPr lang="en-US" dirty="0">
                <a:solidFill>
                  <a:srgbClr val="FFC000"/>
                </a:solidFill>
              </a:rPr>
              <a:t>transfer of technology</a:t>
            </a:r>
            <a:r>
              <a:rPr lang="en-US" dirty="0"/>
              <a:t> poses, in practice, important issues on intellectual property rights and know-how protection and, thereby, of international competitiveness.</a:t>
            </a:r>
          </a:p>
          <a:p>
            <a:r>
              <a:rPr lang="en-US" dirty="0"/>
              <a:t>While developed countries tend to favor lower tariffs applicable to such environmental products, the export of substitution products, m developing countries emphasize the need for genuine technology transfer, including the associated know-how in favorable terms.</a:t>
            </a:r>
            <a:endParaRPr lang="pt-BR" dirty="0"/>
          </a:p>
          <a:p>
            <a:pPr lvl="0"/>
            <a:endParaRPr lang="pt-BR" dirty="0"/>
          </a:p>
        </p:txBody>
      </p:sp>
    </p:spTree>
    <p:extLst>
      <p:ext uri="{BB962C8B-B14F-4D97-AF65-F5344CB8AC3E}">
        <p14:creationId xmlns:p14="http://schemas.microsoft.com/office/powerpoint/2010/main" val="2949138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Technical assistance</a:t>
            </a:r>
            <a:endParaRPr lang="pt-BR" dirty="0"/>
          </a:p>
        </p:txBody>
      </p:sp>
      <p:sp>
        <p:nvSpPr>
          <p:cNvPr id="3" name="Espaço Reservado para Conteúdo 2"/>
          <p:cNvSpPr>
            <a:spLocks noGrp="1"/>
          </p:cNvSpPr>
          <p:nvPr>
            <p:ph sz="half" idx="1"/>
          </p:nvPr>
        </p:nvSpPr>
        <p:spPr/>
        <p:txBody>
          <a:bodyPr>
            <a:normAutofit fontScale="92500" lnSpcReduction="10000"/>
          </a:bodyPr>
          <a:lstStyle/>
          <a:p>
            <a:pPr lvl="0"/>
            <a:r>
              <a:rPr lang="en-US" dirty="0"/>
              <a:t>The technical assistance is closely related to financial assistance. Often, the latter aims to finance former, whether in the form of capacity building, personal training, provision of experts or equipment, development of infrastructure and administrative capacities or the transfer of technology to developing countries, transfer of intellectual property rights or technical know-how to the public or private sectors of the recipient country. </a:t>
            </a:r>
          </a:p>
          <a:p>
            <a:pPr lvl="0"/>
            <a:r>
              <a:rPr lang="en-US" dirty="0"/>
              <a:t>There is some overlap in the definition of these </a:t>
            </a:r>
            <a:r>
              <a:rPr lang="en-US" dirty="0">
                <a:solidFill>
                  <a:srgbClr val="FFC000"/>
                </a:solidFill>
              </a:rPr>
              <a:t>two types </a:t>
            </a:r>
            <a:r>
              <a:rPr lang="en-US" dirty="0"/>
              <a:t>of technical assistance.</a:t>
            </a:r>
            <a:endParaRPr lang="pt-BR" dirty="0"/>
          </a:p>
        </p:txBody>
      </p:sp>
      <p:sp>
        <p:nvSpPr>
          <p:cNvPr id="4" name="Espaço Reservado para Conteúdo 3"/>
          <p:cNvSpPr>
            <a:spLocks noGrp="1"/>
          </p:cNvSpPr>
          <p:nvPr>
            <p:ph sz="half" idx="2"/>
          </p:nvPr>
        </p:nvSpPr>
        <p:spPr/>
        <p:txBody>
          <a:bodyPr>
            <a:normAutofit fontScale="92500" lnSpcReduction="10000"/>
          </a:bodyPr>
          <a:lstStyle/>
          <a:p>
            <a:pPr lvl="0"/>
            <a:r>
              <a:rPr lang="en-US" dirty="0">
                <a:solidFill>
                  <a:srgbClr val="FFC000"/>
                </a:solidFill>
              </a:rPr>
              <a:t>Capacity building </a:t>
            </a:r>
            <a:r>
              <a:rPr lang="en-US" dirty="0"/>
              <a:t>is the type of technical assistance initially envisaged by environmental treaties.  Unlike capacity building, the </a:t>
            </a:r>
            <a:r>
              <a:rPr lang="en-US" dirty="0">
                <a:solidFill>
                  <a:srgbClr val="FFC000"/>
                </a:solidFill>
              </a:rPr>
              <a:t>transfer of technology</a:t>
            </a:r>
            <a:r>
              <a:rPr lang="en-US" dirty="0"/>
              <a:t> poses, in practice, important issues on intellectual property rights and know-how protection and, thereby, of international competitiveness.</a:t>
            </a:r>
          </a:p>
          <a:p>
            <a:r>
              <a:rPr lang="en-US" dirty="0"/>
              <a:t>While developed countries tend to favor lower tariffs applicable to such environmental products, the export of substitution products, m developing countries emphasize the need for genuine technology transfer, including the associated know-how in favorable terms.</a:t>
            </a:r>
            <a:endParaRPr lang="pt-BR" dirty="0"/>
          </a:p>
          <a:p>
            <a:pPr lvl="0"/>
            <a:endParaRPr lang="pt-BR" dirty="0"/>
          </a:p>
        </p:txBody>
      </p:sp>
    </p:spTree>
    <p:extLst>
      <p:ext uri="{BB962C8B-B14F-4D97-AF65-F5344CB8AC3E}">
        <p14:creationId xmlns:p14="http://schemas.microsoft.com/office/powerpoint/2010/main" val="19485604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to manage non-compliance</a:t>
            </a:r>
            <a:endParaRPr lang="pt-BR" dirty="0"/>
          </a:p>
        </p:txBody>
      </p:sp>
      <p:sp>
        <p:nvSpPr>
          <p:cNvPr id="3" name="Espaço Reservado para Conteúdo 2"/>
          <p:cNvSpPr>
            <a:spLocks noGrp="1"/>
          </p:cNvSpPr>
          <p:nvPr>
            <p:ph sz="half" idx="1"/>
          </p:nvPr>
        </p:nvSpPr>
        <p:spPr/>
        <p:txBody>
          <a:bodyPr/>
          <a:lstStyle/>
          <a:p>
            <a:pPr lvl="0"/>
            <a:r>
              <a:rPr lang="en-US" dirty="0">
                <a:solidFill>
                  <a:srgbClr val="FFC000"/>
                </a:solidFill>
              </a:rPr>
              <a:t>Non-compliance procedures. </a:t>
            </a:r>
            <a:r>
              <a:rPr lang="en-US" dirty="0"/>
              <a:t>They play a very important role in the implementation of environmental treaties. Their main objective is to ensure satisfactory level of compliance with treaty obligations through the provision of financial or technical assistance or the adoption of a series of sanctions.</a:t>
            </a:r>
          </a:p>
          <a:p>
            <a:pPr lvl="0"/>
            <a:endParaRPr lang="en-US" dirty="0"/>
          </a:p>
          <a:p>
            <a:endParaRPr lang="pt-BR" dirty="0"/>
          </a:p>
        </p:txBody>
      </p:sp>
      <p:sp>
        <p:nvSpPr>
          <p:cNvPr id="4" name="Espaço Reservado para Conteúdo 3"/>
          <p:cNvSpPr>
            <a:spLocks noGrp="1"/>
          </p:cNvSpPr>
          <p:nvPr>
            <p:ph sz="half" idx="2"/>
          </p:nvPr>
        </p:nvSpPr>
        <p:spPr/>
        <p:txBody>
          <a:bodyPr/>
          <a:lstStyle/>
          <a:p>
            <a:pPr lvl="0"/>
            <a:r>
              <a:rPr lang="en-US" dirty="0"/>
              <a:t>“The Parties, as their first meeting, shall consider and approve procedures and institutional mechanisms for determining non-compliance with the Provisions of this Protocol and for the treatments of Parties found to be in non-compliance.”</a:t>
            </a:r>
          </a:p>
          <a:p>
            <a:pPr lvl="0"/>
            <a:endParaRPr lang="pt-BR" dirty="0"/>
          </a:p>
          <a:p>
            <a:pPr lvl="0"/>
            <a:r>
              <a:rPr lang="en-US" dirty="0"/>
              <a:t>Montreal Protocol, Article 8</a:t>
            </a:r>
            <a:endParaRPr lang="pt-BR" dirty="0"/>
          </a:p>
          <a:p>
            <a:endParaRPr lang="pt-BR" dirty="0"/>
          </a:p>
        </p:txBody>
      </p:sp>
    </p:spTree>
    <p:extLst>
      <p:ext uri="{BB962C8B-B14F-4D97-AF65-F5344CB8AC3E}">
        <p14:creationId xmlns:p14="http://schemas.microsoft.com/office/powerpoint/2010/main" val="177339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to manage non-compliance</a:t>
            </a:r>
            <a:endParaRPr lang="pt-BR" dirty="0"/>
          </a:p>
        </p:txBody>
      </p:sp>
      <p:sp>
        <p:nvSpPr>
          <p:cNvPr id="3" name="Espaço Reservado para Conteúdo 2"/>
          <p:cNvSpPr>
            <a:spLocks noGrp="1"/>
          </p:cNvSpPr>
          <p:nvPr>
            <p:ph sz="half" idx="1"/>
          </p:nvPr>
        </p:nvSpPr>
        <p:spPr/>
        <p:txBody>
          <a:bodyPr/>
          <a:lstStyle/>
          <a:p>
            <a:pPr lvl="0"/>
            <a:r>
              <a:rPr lang="en-US" dirty="0">
                <a:solidFill>
                  <a:srgbClr val="FFC000"/>
                </a:solidFill>
              </a:rPr>
              <a:t>Non-compliance procedures. </a:t>
            </a:r>
            <a:r>
              <a:rPr lang="en-US" dirty="0"/>
              <a:t>They play a very important role in the implementation of environmental treaties. Their main objective is to ensure satisfactory level of compliance with treaty obligations through the provision of financial or technical assistance or the adoption of a series of sanctions.</a:t>
            </a:r>
          </a:p>
          <a:p>
            <a:pPr lvl="0"/>
            <a:endParaRPr lang="en-US" dirty="0"/>
          </a:p>
          <a:p>
            <a:endParaRPr lang="pt-BR" dirty="0"/>
          </a:p>
        </p:txBody>
      </p:sp>
      <p:sp>
        <p:nvSpPr>
          <p:cNvPr id="4" name="Espaço Reservado para Conteúdo 3"/>
          <p:cNvSpPr>
            <a:spLocks noGrp="1"/>
          </p:cNvSpPr>
          <p:nvPr>
            <p:ph sz="half" idx="2"/>
          </p:nvPr>
        </p:nvSpPr>
        <p:spPr/>
        <p:txBody>
          <a:bodyPr/>
          <a:lstStyle/>
          <a:p>
            <a:pPr lvl="0"/>
            <a:r>
              <a:rPr lang="en-US" dirty="0"/>
              <a:t>“The Parties, as their first meeting, shall consider and approve procedures and institutional mechanisms for determining non-compliance with the Provisions of this Protocol and for the treatments of Parties found to be in non-compliance.”</a:t>
            </a:r>
          </a:p>
          <a:p>
            <a:pPr lvl="0"/>
            <a:endParaRPr lang="pt-BR" dirty="0"/>
          </a:p>
          <a:p>
            <a:pPr lvl="0"/>
            <a:r>
              <a:rPr lang="en-US" dirty="0"/>
              <a:t>Montreal Protocol, Article 8</a:t>
            </a:r>
            <a:endParaRPr lang="pt-BR" dirty="0"/>
          </a:p>
          <a:p>
            <a:endParaRPr lang="pt-BR" dirty="0"/>
          </a:p>
        </p:txBody>
      </p:sp>
    </p:spTree>
    <p:extLst>
      <p:ext uri="{BB962C8B-B14F-4D97-AF65-F5344CB8AC3E}">
        <p14:creationId xmlns:p14="http://schemas.microsoft.com/office/powerpoint/2010/main" val="2494847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to manage non-compliance</a:t>
            </a:r>
            <a:endParaRPr lang="pt-BR" dirty="0"/>
          </a:p>
        </p:txBody>
      </p:sp>
      <p:sp>
        <p:nvSpPr>
          <p:cNvPr id="3" name="Espaço Reservado para Conteúdo 2"/>
          <p:cNvSpPr>
            <a:spLocks noGrp="1"/>
          </p:cNvSpPr>
          <p:nvPr>
            <p:ph sz="half" idx="1"/>
          </p:nvPr>
        </p:nvSpPr>
        <p:spPr/>
        <p:txBody>
          <a:bodyPr>
            <a:normAutofit fontScale="92500"/>
          </a:bodyPr>
          <a:lstStyle/>
          <a:p>
            <a:pPr lvl="0"/>
            <a:r>
              <a:rPr lang="en-US" dirty="0"/>
              <a:t>Its two main features are the non-confrontational character of the procedure and the emphasis on the prevention of environmental damage. These two features are closely related.</a:t>
            </a:r>
            <a:endParaRPr lang="pt-BR" dirty="0"/>
          </a:p>
          <a:p>
            <a:r>
              <a:rPr lang="en-US" dirty="0"/>
              <a:t>Failure by a state to comply with an international obligation may not be due to a lack of willingness to comply, but rather down to certain technical or financial difficulties. In this context, NCPs are intended to help the states concerned to return to a situation of compliance or, at least, to keep non-compliance with reasonable bounds. </a:t>
            </a:r>
            <a:endParaRPr lang="pt-BR" dirty="0"/>
          </a:p>
          <a:p>
            <a:pPr marL="0" lvl="0" indent="0">
              <a:buNone/>
            </a:pPr>
            <a:endParaRPr lang="en-US" dirty="0"/>
          </a:p>
          <a:p>
            <a:endParaRPr lang="pt-BR" dirty="0"/>
          </a:p>
        </p:txBody>
      </p:sp>
      <p:sp>
        <p:nvSpPr>
          <p:cNvPr id="4" name="Espaço Reservado para Conteúdo 3"/>
          <p:cNvSpPr>
            <a:spLocks noGrp="1"/>
          </p:cNvSpPr>
          <p:nvPr>
            <p:ph sz="half" idx="2"/>
          </p:nvPr>
        </p:nvSpPr>
        <p:spPr/>
        <p:txBody>
          <a:bodyPr>
            <a:normAutofit fontScale="92500"/>
          </a:bodyPr>
          <a:lstStyle/>
          <a:p>
            <a:pPr lvl="0"/>
            <a:r>
              <a:rPr lang="en-US" dirty="0"/>
              <a:t>The main legal features of NCPs can be organized under four headings: </a:t>
            </a:r>
            <a:r>
              <a:rPr lang="en-US" dirty="0">
                <a:solidFill>
                  <a:srgbClr val="FFC000"/>
                </a:solidFill>
              </a:rPr>
              <a:t>their legal basis</a:t>
            </a:r>
            <a:r>
              <a:rPr lang="en-US" dirty="0"/>
              <a:t>, the </a:t>
            </a:r>
            <a:r>
              <a:rPr lang="en-US" dirty="0">
                <a:solidFill>
                  <a:srgbClr val="FFC000"/>
                </a:solidFill>
              </a:rPr>
              <a:t>parties authorized to trigger them</a:t>
            </a:r>
            <a:r>
              <a:rPr lang="en-US" dirty="0"/>
              <a:t>, the </a:t>
            </a:r>
            <a:r>
              <a:rPr lang="en-US" dirty="0">
                <a:solidFill>
                  <a:srgbClr val="FFC000"/>
                </a:solidFill>
              </a:rPr>
              <a:t>composition of the compliance committees</a:t>
            </a:r>
            <a:r>
              <a:rPr lang="en-US" dirty="0"/>
              <a:t> and the </a:t>
            </a:r>
            <a:r>
              <a:rPr lang="en-US" dirty="0">
                <a:solidFill>
                  <a:srgbClr val="FFC000"/>
                </a:solidFill>
              </a:rPr>
              <a:t>measures they can adopt</a:t>
            </a:r>
            <a:r>
              <a:rPr lang="en-US" dirty="0"/>
              <a:t>.</a:t>
            </a:r>
          </a:p>
          <a:p>
            <a:pPr lvl="0"/>
            <a:r>
              <a:rPr lang="en-US" dirty="0"/>
              <a:t>The legal basis of NCPs are based on a specific treaty provision. Examples Article 34 of the Biosafety Protocol, Article 15 of the Aarhus Convention.</a:t>
            </a:r>
          </a:p>
          <a:p>
            <a:pPr lvl="0"/>
            <a:r>
              <a:rPr lang="en-US" dirty="0"/>
              <a:t>Other treaties have established NCPs without an explicit legal basis.</a:t>
            </a:r>
            <a:endParaRPr lang="pt-BR" dirty="0"/>
          </a:p>
          <a:p>
            <a:pPr lvl="0"/>
            <a:endParaRPr lang="pt-BR" dirty="0"/>
          </a:p>
        </p:txBody>
      </p:sp>
    </p:spTree>
    <p:extLst>
      <p:ext uri="{BB962C8B-B14F-4D97-AF65-F5344CB8AC3E}">
        <p14:creationId xmlns:p14="http://schemas.microsoft.com/office/powerpoint/2010/main" val="8228555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Techniques to manage non-compliance</a:t>
            </a:r>
            <a:endParaRPr lang="pt-BR" dirty="0"/>
          </a:p>
        </p:txBody>
      </p:sp>
      <p:sp>
        <p:nvSpPr>
          <p:cNvPr id="3" name="Espaço Reservado para Conteúdo 2"/>
          <p:cNvSpPr>
            <a:spLocks noGrp="1"/>
          </p:cNvSpPr>
          <p:nvPr>
            <p:ph sz="half" idx="1"/>
          </p:nvPr>
        </p:nvSpPr>
        <p:spPr/>
        <p:txBody>
          <a:bodyPr>
            <a:normAutofit lnSpcReduction="10000"/>
          </a:bodyPr>
          <a:lstStyle/>
          <a:p>
            <a:pPr lvl="0"/>
            <a:r>
              <a:rPr lang="en-US" dirty="0"/>
              <a:t>This difference is not without legal significance since the existence of a legal basis in the treaty may be important in determining the nature of the proceedings, and, in particular, whether the decision resulting from the NCP is binding or not.</a:t>
            </a:r>
            <a:endParaRPr lang="pt-BR" dirty="0"/>
          </a:p>
          <a:p>
            <a:r>
              <a:rPr lang="en-US" dirty="0"/>
              <a:t>It is a complex question that has not yet been settled, despite its practical significance. To address this question it is necessary to distinguish three levels.</a:t>
            </a:r>
            <a:endParaRPr lang="pt-BR" dirty="0"/>
          </a:p>
          <a:p>
            <a:pPr marL="0" lvl="0" indent="0">
              <a:buNone/>
            </a:pPr>
            <a:endParaRPr lang="en-US" dirty="0"/>
          </a:p>
          <a:p>
            <a:endParaRPr lang="pt-BR" dirty="0"/>
          </a:p>
        </p:txBody>
      </p:sp>
      <p:sp>
        <p:nvSpPr>
          <p:cNvPr id="4" name="Espaço Reservado para Conteúdo 3"/>
          <p:cNvSpPr>
            <a:spLocks noGrp="1"/>
          </p:cNvSpPr>
          <p:nvPr>
            <p:ph sz="half" idx="2"/>
          </p:nvPr>
        </p:nvSpPr>
        <p:spPr/>
        <p:txBody>
          <a:bodyPr>
            <a:normAutofit lnSpcReduction="10000"/>
          </a:bodyPr>
          <a:lstStyle/>
          <a:p>
            <a:pPr marL="457200" lvl="0" indent="-457200">
              <a:buFont typeface="+mj-lt"/>
              <a:buAutoNum type="arabicPeriod"/>
            </a:pPr>
            <a:r>
              <a:rPr lang="en-US" dirty="0"/>
              <a:t>the binding character must be analyzed in light of the specific context of the treaty.</a:t>
            </a:r>
          </a:p>
          <a:p>
            <a:pPr marL="457200" indent="-457200">
              <a:buFont typeface="+mj-lt"/>
              <a:buAutoNum type="arabicPeriod"/>
            </a:pPr>
            <a:r>
              <a:rPr lang="en-US" dirty="0"/>
              <a:t>the legal nature of these decisions must be analyzed in the light of general powers of the treaty bodies and, in particular, the COP or the CMP.</a:t>
            </a:r>
          </a:p>
          <a:p>
            <a:pPr marL="457200" indent="-457200">
              <a:buFont typeface="+mj-lt"/>
              <a:buAutoNum type="arabicPeriod"/>
            </a:pPr>
            <a:r>
              <a:rPr lang="en-US" dirty="0"/>
              <a:t>it is important to determine whether the decisions arising from the NCP are respected or not, or are at least whether they carry some authority.</a:t>
            </a:r>
            <a:endParaRPr lang="pt-BR" dirty="0"/>
          </a:p>
          <a:p>
            <a:pPr lvl="0"/>
            <a:endParaRPr lang="pt-BR" dirty="0"/>
          </a:p>
        </p:txBody>
      </p:sp>
    </p:spTree>
    <p:extLst>
      <p:ext uri="{BB962C8B-B14F-4D97-AF65-F5344CB8AC3E}">
        <p14:creationId xmlns:p14="http://schemas.microsoft.com/office/powerpoint/2010/main" val="2908962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Triggering NCPs</a:t>
            </a:r>
            <a:endParaRPr lang="pt-BR" dirty="0"/>
          </a:p>
        </p:txBody>
      </p:sp>
      <p:sp>
        <p:nvSpPr>
          <p:cNvPr id="3" name="Espaço Reservado para Conteúdo 2"/>
          <p:cNvSpPr>
            <a:spLocks noGrp="1"/>
          </p:cNvSpPr>
          <p:nvPr>
            <p:ph sz="half" idx="1"/>
          </p:nvPr>
        </p:nvSpPr>
        <p:spPr/>
        <p:txBody>
          <a:bodyPr>
            <a:normAutofit/>
          </a:bodyPr>
          <a:lstStyle/>
          <a:p>
            <a:pPr marL="0" indent="0">
              <a:buNone/>
            </a:pPr>
            <a:r>
              <a:rPr lang="en-US" dirty="0"/>
              <a:t>A feature of NCPs that emphasize their fundamentally non-confrontational nature concerns the ways they may be triggered. Unlike judicial proceedings, NCPs can be triggered by the State that is in non-compliance. Self-triggering is linked to the possibility of applying for financial and or technical assistance. NCPs may also be triggered depending on the cases by other states parties, some treaties bodies or the public</a:t>
            </a:r>
            <a:endParaRPr lang="pt-BR" dirty="0"/>
          </a:p>
          <a:p>
            <a:pPr marL="0" lvl="0" indent="0">
              <a:buNone/>
            </a:pPr>
            <a:endParaRPr lang="en-US" dirty="0"/>
          </a:p>
          <a:p>
            <a:endParaRPr lang="pt-BR" dirty="0"/>
          </a:p>
        </p:txBody>
      </p:sp>
      <p:sp>
        <p:nvSpPr>
          <p:cNvPr id="4" name="Espaço Reservado para Conteúdo 3"/>
          <p:cNvSpPr>
            <a:spLocks noGrp="1"/>
          </p:cNvSpPr>
          <p:nvPr>
            <p:ph sz="half" idx="2"/>
          </p:nvPr>
        </p:nvSpPr>
        <p:spPr/>
        <p:txBody>
          <a:bodyPr>
            <a:normAutofit/>
          </a:bodyPr>
          <a:lstStyle/>
          <a:p>
            <a:r>
              <a:rPr lang="en-US" dirty="0"/>
              <a:t>Measures adopted by NCPs. The legal nature of decisions adopted by NCPs remains unsettled. However, we not that they have a significant normative influence in practice. The primary objective of NCPs is to determine the reasons for noncompliance and to provide financial and technical assistance.</a:t>
            </a:r>
            <a:endParaRPr lang="pt-BR" dirty="0"/>
          </a:p>
        </p:txBody>
      </p:sp>
    </p:spTree>
    <p:extLst>
      <p:ext uri="{BB962C8B-B14F-4D97-AF65-F5344CB8AC3E}">
        <p14:creationId xmlns:p14="http://schemas.microsoft.com/office/powerpoint/2010/main" val="3006184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7417415"/>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DISPUTE SETTLEMENT MECHANISM</a:t>
            </a:r>
          </a:p>
          <a:p>
            <a:pPr marL="0" indent="0">
              <a:buNone/>
            </a:pPr>
            <a:endParaRPr lang="en-US" sz="2800"/>
          </a:p>
          <a:p>
            <a:r>
              <a:rPr lang="is-IS" sz="2800"/>
              <a:t>Consultations – 60 days</a:t>
            </a:r>
          </a:p>
          <a:p>
            <a:r>
              <a:rPr lang="is-IS" sz="2800"/>
              <a:t>Organization of the panel and apointment of panellists – 45 days</a:t>
            </a:r>
          </a:p>
          <a:p>
            <a:r>
              <a:rPr lang="is-IS" sz="2800"/>
              <a:t>Final Report by panel – 6 months (to parties), + 3 weeks (WTO members)</a:t>
            </a:r>
          </a:p>
          <a:p>
            <a:r>
              <a:rPr lang="is-IS" sz="2800"/>
              <a:t>60 days to Appeal. No appeal: Report is adopted (1 years approx.)</a:t>
            </a:r>
          </a:p>
          <a:p>
            <a:r>
              <a:rPr lang="is-IS" sz="2800"/>
              <a:t>Appellate Body decides – 60-90 days. </a:t>
            </a:r>
          </a:p>
          <a:p>
            <a:r>
              <a:rPr lang="is-IS" sz="2800"/>
              <a:t>Average time for a decision: 1 year and 3 months (with appeal)</a:t>
            </a:r>
          </a:p>
          <a:p>
            <a:pPr marL="0" indent="0">
              <a:buNone/>
            </a:pPr>
            <a:endParaRPr lang="is-IS" sz="2800"/>
          </a:p>
          <a:p>
            <a:pPr marL="0" indent="0">
              <a:buNone/>
            </a:pPr>
            <a:r>
              <a:rPr lang="is-IS" sz="2800"/>
              <a:t>And then?</a:t>
            </a:r>
          </a:p>
          <a:p>
            <a:r>
              <a:rPr lang="is-IS" sz="2800"/>
              <a:t>Ceasing the violation within a reasonable period of time. If it fails:</a:t>
            </a:r>
          </a:p>
          <a:p>
            <a:r>
              <a:rPr lang="is-IS" sz="2800"/>
              <a:t>Negotiations to establish a mutually-acceptable compensation. If no agreement is reached (20 days):</a:t>
            </a:r>
          </a:p>
          <a:p>
            <a:r>
              <a:rPr lang="is-IS" sz="2800"/>
              <a:t>Seek permission to retaliate (suspension of concessions / other obligations)</a:t>
            </a:r>
          </a:p>
          <a:p>
            <a:endParaRPr lang="is-IS" sz="2800"/>
          </a:p>
          <a:p>
            <a:pPr marL="0" indent="0">
              <a:buNone/>
            </a:pPr>
            <a:endParaRPr lang="pt-BR" sz="2800"/>
          </a:p>
          <a:p>
            <a:endParaRPr lang="en-US" sz="2800"/>
          </a:p>
        </p:txBody>
      </p:sp>
    </p:spTree>
    <p:extLst>
      <p:ext uri="{BB962C8B-B14F-4D97-AF65-F5344CB8AC3E}">
        <p14:creationId xmlns:p14="http://schemas.microsoft.com/office/powerpoint/2010/main" val="367824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5693867"/>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INTERNATIONAL TRADE LAW</a:t>
            </a:r>
          </a:p>
          <a:p>
            <a:pPr marL="0" indent="0" algn="ctr">
              <a:buNone/>
            </a:pPr>
            <a:r>
              <a:rPr lang="en-US" sz="2800"/>
              <a:t>MAIN PROVISIONS OF GATT</a:t>
            </a:r>
          </a:p>
          <a:p>
            <a:pPr marL="0" indent="0">
              <a:buNone/>
            </a:pPr>
            <a:endParaRPr lang="en-US" sz="2800"/>
          </a:p>
          <a:p>
            <a:r>
              <a:rPr lang="en-US" sz="2800"/>
              <a:t>Article I – Most Favoured Nation Clause</a:t>
            </a:r>
          </a:p>
          <a:p>
            <a:pPr marL="0" indent="0">
              <a:buNone/>
            </a:pPr>
            <a:r>
              <a:rPr lang="en-US" sz="2800"/>
              <a:t> “(</a:t>
            </a:r>
            <a:r>
              <a:rPr lang="is-IS" sz="2800"/>
              <a:t>…) </a:t>
            </a:r>
            <a:r>
              <a:rPr lang="en-US" sz="2800"/>
              <a:t>any advantage, favour, privilege or immunity granted by any contracting party to any product originating in or destined for any other country shall be accorded immediately and unconditionally to the like product originating in or destined for the territories of all other contracting parties.”</a:t>
            </a:r>
          </a:p>
          <a:p>
            <a:pPr marL="0" indent="0">
              <a:buNone/>
            </a:pPr>
            <a:endParaRPr lang="en-US" sz="2800"/>
          </a:p>
          <a:p>
            <a:pPr marL="0" indent="0">
              <a:buNone/>
            </a:pPr>
            <a:r>
              <a:rPr lang="en-US" sz="2800"/>
              <a:t>2. Reflex of the principle of non-discrimination</a:t>
            </a:r>
          </a:p>
          <a:p>
            <a:pPr marL="0" indent="0">
              <a:buNone/>
            </a:pPr>
            <a:endParaRPr lang="en-US" sz="2800"/>
          </a:p>
          <a:p>
            <a:pPr marL="0" indent="0">
              <a:buNone/>
            </a:pPr>
            <a:r>
              <a:rPr lang="en-US" sz="2800"/>
              <a:t>- Affirmative obligation to all members of the WTO</a:t>
            </a:r>
            <a:endParaRPr lang="pt-BR" sz="2800"/>
          </a:p>
          <a:p>
            <a:endParaRPr lang="en-US" sz="2800"/>
          </a:p>
        </p:txBody>
      </p:sp>
    </p:spTree>
    <p:extLst>
      <p:ext uri="{BB962C8B-B14F-4D97-AF65-F5344CB8AC3E}">
        <p14:creationId xmlns:p14="http://schemas.microsoft.com/office/powerpoint/2010/main" val="339029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555642"/>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INTERNATIONAL TRADE LAW</a:t>
            </a:r>
          </a:p>
          <a:p>
            <a:pPr marL="0" indent="0" algn="ctr">
              <a:buNone/>
            </a:pPr>
            <a:r>
              <a:rPr lang="en-US" sz="2800"/>
              <a:t>MAIN PROVISIONS OF GATT</a:t>
            </a:r>
          </a:p>
          <a:p>
            <a:pPr marL="0" indent="0">
              <a:buNone/>
            </a:pPr>
            <a:endParaRPr lang="en-US" sz="2800"/>
          </a:p>
          <a:p>
            <a:pPr marL="0" indent="0">
              <a:buNone/>
            </a:pPr>
            <a:r>
              <a:rPr lang="en-US" sz="2800"/>
              <a:t>Article III - National Treatment</a:t>
            </a:r>
          </a:p>
          <a:p>
            <a:pPr marL="0" indent="0">
              <a:buNone/>
            </a:pPr>
            <a:r>
              <a:rPr lang="en-US" sz="2800"/>
              <a:t>4. The products of the territory of any contracting party imported into the territory of any other contracting party shall be accorded treatment </a:t>
            </a:r>
            <a:r>
              <a:rPr lang="en-US" sz="2800" u="sng"/>
              <a:t>no less favourable than</a:t>
            </a:r>
            <a:r>
              <a:rPr lang="en-US" sz="2800"/>
              <a:t> that accorded to </a:t>
            </a:r>
            <a:r>
              <a:rPr lang="en-US" sz="2800" u="sng"/>
              <a:t>like products</a:t>
            </a:r>
            <a:r>
              <a:rPr lang="en-US" sz="2800"/>
              <a:t> of national origin in respect of all laws, regulations and requirements affecting their internal sale, offering for sale, purchase, transportation, distribution or use. </a:t>
            </a:r>
            <a:r>
              <a:rPr lang="x-none" sz="2800"/>
              <a:t> (</a:t>
            </a:r>
            <a:r>
              <a:rPr lang="is-IS" sz="2800"/>
              <a:t>…)</a:t>
            </a:r>
          </a:p>
          <a:p>
            <a:pPr marL="0" indent="0">
              <a:buNone/>
            </a:pPr>
            <a:endParaRPr lang="is-IS" sz="2800"/>
          </a:p>
          <a:p>
            <a:pPr marL="0" indent="0">
              <a:buNone/>
            </a:pPr>
            <a:r>
              <a:rPr lang="is-IS" sz="2800"/>
              <a:t>- Affirmative obligation of the members of the WTO</a:t>
            </a:r>
          </a:p>
          <a:p>
            <a:pPr marL="0" indent="0">
              <a:buNone/>
            </a:pPr>
            <a:endParaRPr lang="is-IS" sz="2800"/>
          </a:p>
          <a:p>
            <a:pPr marL="0" indent="0">
              <a:buNone/>
            </a:pPr>
            <a:endParaRPr lang="is-IS" sz="2800"/>
          </a:p>
          <a:p>
            <a:pPr marL="0" indent="0">
              <a:buNone/>
            </a:pPr>
            <a:endParaRPr lang="pt-BR" sz="2800"/>
          </a:p>
          <a:p>
            <a:endParaRPr lang="en-US" sz="2800"/>
          </a:p>
        </p:txBody>
      </p:sp>
    </p:spTree>
    <p:extLst>
      <p:ext uri="{BB962C8B-B14F-4D97-AF65-F5344CB8AC3E}">
        <p14:creationId xmlns:p14="http://schemas.microsoft.com/office/powerpoint/2010/main" val="91737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7848302"/>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INTERNATIONAL TRADE LAW</a:t>
            </a:r>
          </a:p>
          <a:p>
            <a:pPr marL="0" indent="0" algn="ctr">
              <a:buNone/>
            </a:pPr>
            <a:r>
              <a:rPr lang="en-US" sz="2800"/>
              <a:t>MAIN PROVISIONS OF GATT</a:t>
            </a:r>
          </a:p>
          <a:p>
            <a:pPr marL="0" indent="0">
              <a:buNone/>
            </a:pPr>
            <a:endParaRPr lang="en-US" sz="2800"/>
          </a:p>
          <a:p>
            <a:pPr marL="0" indent="0">
              <a:buNone/>
            </a:pPr>
            <a:r>
              <a:rPr lang="en-US" sz="2800"/>
              <a:t>Article XX</a:t>
            </a:r>
            <a:r>
              <a:rPr lang="pt-BR" sz="2800"/>
              <a:t> - </a:t>
            </a:r>
            <a:r>
              <a:rPr lang="en-US" sz="2800"/>
              <a:t>General Exceptions</a:t>
            </a:r>
          </a:p>
          <a:p>
            <a:r>
              <a:rPr lang="en-US" sz="2800"/>
              <a:t>Protection of public morals, </a:t>
            </a:r>
          </a:p>
          <a:p>
            <a:r>
              <a:rPr lang="en-US" sz="2800"/>
              <a:t>Protection of human, animal or plant life or health,</a:t>
            </a:r>
            <a:endParaRPr lang="pt-BR" sz="2800"/>
          </a:p>
          <a:p>
            <a:r>
              <a:rPr lang="en-US" sz="2800"/>
              <a:t>Importations or exportations of gold or silver;</a:t>
            </a:r>
            <a:endParaRPr lang="pt-BR" sz="2800"/>
          </a:p>
          <a:p>
            <a:r>
              <a:rPr lang="en-US" sz="2800"/>
              <a:t>Compliance with laws or regulations which are not inconsistent with the provisions of this Agreement</a:t>
            </a:r>
          </a:p>
          <a:p>
            <a:r>
              <a:rPr lang="en-US" sz="2800"/>
              <a:t>Products of prison labour; </a:t>
            </a:r>
            <a:endParaRPr lang="pt-BR" sz="2800"/>
          </a:p>
          <a:p>
            <a:r>
              <a:rPr lang="en-US" sz="2800"/>
              <a:t>Protection of national treasures of artistic, historic or archaeological value; </a:t>
            </a:r>
            <a:endParaRPr lang="pt-BR" sz="2800"/>
          </a:p>
          <a:p>
            <a:r>
              <a:rPr lang="en-US" sz="2800" b="1" u="sng"/>
              <a:t>Conservation of exhaustible natural resources</a:t>
            </a:r>
            <a:r>
              <a:rPr lang="en-US" sz="2800" b="1"/>
              <a:t> </a:t>
            </a:r>
          </a:p>
          <a:p>
            <a:r>
              <a:rPr lang="en-US" sz="2800"/>
              <a:t>Others</a:t>
            </a:r>
          </a:p>
          <a:p>
            <a:pPr marL="0" indent="0">
              <a:buNone/>
            </a:pPr>
            <a:r>
              <a:rPr lang="en-US" sz="2800"/>
              <a:t>- Relevant policies / interests that allow WTO members to deviate from MFN and National Treatment affirmative obligations </a:t>
            </a:r>
            <a:endParaRPr lang="is-IS" sz="2800"/>
          </a:p>
          <a:p>
            <a:pPr marL="0" indent="0">
              <a:buNone/>
            </a:pPr>
            <a:endParaRPr lang="is-IS" sz="2800"/>
          </a:p>
          <a:p>
            <a:pPr marL="0" indent="0">
              <a:buNone/>
            </a:pPr>
            <a:endParaRPr lang="pt-BR" sz="2800"/>
          </a:p>
          <a:p>
            <a:endParaRPr lang="en-US" sz="2800"/>
          </a:p>
        </p:txBody>
      </p:sp>
    </p:spTree>
    <p:extLst>
      <p:ext uri="{BB962C8B-B14F-4D97-AF65-F5344CB8AC3E}">
        <p14:creationId xmlns:p14="http://schemas.microsoft.com/office/powerpoint/2010/main" val="220232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6986528"/>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en-US" sz="2800"/>
              <a:t>INTERNATIONAL TRADE LAW</a:t>
            </a:r>
          </a:p>
          <a:p>
            <a:pPr marL="0" indent="0" algn="ctr">
              <a:buNone/>
            </a:pPr>
            <a:r>
              <a:rPr lang="en-US" sz="2800"/>
              <a:t>MAIN PROVISIONS OF GATT</a:t>
            </a:r>
          </a:p>
          <a:p>
            <a:pPr marL="0" indent="0">
              <a:buNone/>
            </a:pPr>
            <a:endParaRPr lang="en-US" sz="2800"/>
          </a:p>
          <a:p>
            <a:pPr marL="0" indent="0">
              <a:buNone/>
            </a:pPr>
            <a:r>
              <a:rPr lang="en-US" sz="2800"/>
              <a:t>Article XX</a:t>
            </a:r>
            <a:r>
              <a:rPr lang="pt-BR" sz="2800"/>
              <a:t> - </a:t>
            </a:r>
            <a:r>
              <a:rPr lang="en-US" sz="2800"/>
              <a:t>General Exceptions</a:t>
            </a:r>
          </a:p>
          <a:p>
            <a:pPr marL="0" indent="0">
              <a:buNone/>
            </a:pPr>
            <a:r>
              <a:rPr lang="en-US" sz="2800"/>
              <a:t>Subject to the requirement that such measures are not applied in a manner which would constitute a means of arbitrary or unjustifiable discrimination between countries where the same conditions prevail, or a disguised restriction on international trade, nothing in this Agreement shall be construed to prevent the adoption or enforcement by any contracting party of measures:</a:t>
            </a:r>
            <a:endParaRPr lang="pt-BR" sz="2800"/>
          </a:p>
          <a:p>
            <a:pPr marL="0" indent="0">
              <a:buNone/>
            </a:pPr>
            <a:r>
              <a:rPr lang="en-US" sz="2800"/>
              <a:t>(b) necessary to protect human, animal or plant life or health;</a:t>
            </a:r>
            <a:endParaRPr lang="pt-BR" sz="2800"/>
          </a:p>
          <a:p>
            <a:pPr marL="0" indent="0">
              <a:buNone/>
            </a:pPr>
            <a:r>
              <a:rPr lang="en-US" sz="2800" b="1"/>
              <a:t>(g) </a:t>
            </a:r>
            <a:r>
              <a:rPr lang="en-US" sz="2800" b="1" u="sng"/>
              <a:t>relating to</a:t>
            </a:r>
            <a:r>
              <a:rPr lang="en-US" sz="2800" b="1"/>
              <a:t> the </a:t>
            </a:r>
            <a:r>
              <a:rPr lang="en-US" sz="2800" b="1" u="sng"/>
              <a:t>conservation of exhaustible natural resources</a:t>
            </a:r>
            <a:r>
              <a:rPr lang="en-US" sz="2800" b="1"/>
              <a:t> if such measures are made effective in conjunction with restrictions on domestic production or consumption; </a:t>
            </a:r>
            <a:endParaRPr lang="pt-BR" sz="2800"/>
          </a:p>
          <a:p>
            <a:pPr marL="0" indent="0">
              <a:buNone/>
            </a:pPr>
            <a:endParaRPr lang="is-IS" sz="2800"/>
          </a:p>
          <a:p>
            <a:pPr marL="0" indent="0">
              <a:buNone/>
            </a:pPr>
            <a:endParaRPr lang="pt-BR" sz="2800"/>
          </a:p>
          <a:p>
            <a:endParaRPr lang="en-US" sz="2800"/>
          </a:p>
        </p:txBody>
      </p:sp>
    </p:spTree>
    <p:extLst>
      <p:ext uri="{BB962C8B-B14F-4D97-AF65-F5344CB8AC3E}">
        <p14:creationId xmlns:p14="http://schemas.microsoft.com/office/powerpoint/2010/main" val="343871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5262980"/>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r>
              <a:rPr lang="en-US" sz="2800"/>
              <a:t> United States v. Venezuela (joined by Brazil)</a:t>
            </a:r>
          </a:p>
          <a:p>
            <a:r>
              <a:rPr lang="en-US" sz="2800"/>
              <a:t>Measure at stake: enforcement of the Gasoline Rule of the US Clean Air Act of 1990 (CAA) by the US Environmenal Protection Agency (EPA)</a:t>
            </a:r>
          </a:p>
          <a:p>
            <a:r>
              <a:rPr lang="en-US" sz="2800"/>
              <a:t>Objectives of the regulation:</a:t>
            </a:r>
          </a:p>
          <a:p>
            <a:pPr>
              <a:buAutoNum type="alphaLcParenR"/>
            </a:pPr>
            <a:r>
              <a:rPr lang="en-US" sz="2800"/>
              <a:t>Reduction of pollution in major cities</a:t>
            </a:r>
          </a:p>
          <a:p>
            <a:pPr>
              <a:buAutoNum type="alphaLcParenR"/>
            </a:pPr>
            <a:r>
              <a:rPr lang="en-US" sz="2800"/>
              <a:t>No excess in terms of pollution in comparison to 1990</a:t>
            </a:r>
          </a:p>
          <a:p>
            <a:pPr marL="0" indent="0">
              <a:buNone/>
            </a:pPr>
            <a:r>
              <a:rPr lang="en-US" sz="2800"/>
              <a:t>4. Mechanism:</a:t>
            </a:r>
          </a:p>
          <a:p>
            <a:pPr>
              <a:buAutoNum type="alphaLcParenR"/>
            </a:pPr>
            <a:r>
              <a:rPr lang="en-US" sz="2800"/>
              <a:t>Sell only reformulated gasoline in certain metropolitan areas</a:t>
            </a:r>
          </a:p>
          <a:p>
            <a:pPr>
              <a:buAutoNum type="alphaLcParenR"/>
            </a:pPr>
            <a:r>
              <a:rPr lang="en-US" sz="2800"/>
              <a:t>Conventional gasoline could be sold elsewhere</a:t>
            </a:r>
          </a:p>
        </p:txBody>
      </p:sp>
    </p:spTree>
    <p:extLst>
      <p:ext uri="{BB962C8B-B14F-4D97-AF65-F5344CB8AC3E}">
        <p14:creationId xmlns:p14="http://schemas.microsoft.com/office/powerpoint/2010/main" val="3333308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97299" y="149470"/>
            <a:ext cx="11236570" cy="5693867"/>
          </a:xfrm>
          <a:prstGeom prst="rect">
            <a:avLst/>
          </a:prstGeom>
          <a:noFill/>
        </p:spPr>
        <p:txBody>
          <a:bodyPr wrap="square" rtlCol="0">
            <a:spAutoFit/>
          </a:bodyPr>
          <a:lstStyle>
            <a:defPPr>
              <a:defRPr lang="en-US"/>
            </a:defPPr>
            <a:lvl1pPr marL="342900" lvl="0" indent="-342900">
              <a:buFont typeface="+mj-lt"/>
              <a:buAutoNum type="arabicPeriod"/>
            </a:lvl1pPr>
          </a:lstStyle>
          <a:p>
            <a:pPr marL="0" indent="0" algn="ctr">
              <a:buNone/>
            </a:pPr>
            <a:r>
              <a:rPr lang="is-IS" sz="2800"/>
              <a:t>UNITED STATES. STANDARDS FOR REFORMULATED AND CONVENTIONAL GASOLINE (US GASOLINE CASE)</a:t>
            </a:r>
          </a:p>
          <a:p>
            <a:pPr marL="0" indent="0">
              <a:buNone/>
            </a:pPr>
            <a:endParaRPr lang="pt-BR" sz="2800"/>
          </a:p>
          <a:p>
            <a:r>
              <a:rPr lang="en-US" sz="2800"/>
              <a:t> What is Reformulated Gasoline?</a:t>
            </a:r>
          </a:p>
          <a:p>
            <a:endParaRPr lang="en-US" sz="2800"/>
          </a:p>
          <a:p>
            <a:pPr>
              <a:buAutoNum type="alphaLcParenR"/>
            </a:pPr>
            <a:r>
              <a:rPr lang="en-US" sz="2800"/>
              <a:t>Domestic producers: criterion was a baseline of quality of gasoline produced in 1991</a:t>
            </a:r>
          </a:p>
          <a:p>
            <a:pPr>
              <a:buAutoNum type="alphaLcParenR"/>
            </a:pPr>
            <a:r>
              <a:rPr lang="en-US" sz="2800"/>
              <a:t>Foreign producers: no such baseline, bound to statutory requirements (more stringent)</a:t>
            </a:r>
          </a:p>
          <a:p>
            <a:pPr>
              <a:buAutoNum type="alphaLcParenR"/>
            </a:pPr>
            <a:endParaRPr lang="en-US" sz="2800"/>
          </a:p>
          <a:p>
            <a:pPr marL="0" indent="0">
              <a:buNone/>
            </a:pPr>
            <a:r>
              <a:rPr lang="en-US" sz="2800"/>
              <a:t>- This was held to be a violation of the National Treatment Obligation (Art. III:4 of GATT) by the Panel. US did not appeal this finding.</a:t>
            </a:r>
          </a:p>
          <a:p>
            <a:endParaRPr lang="en-US" sz="2800"/>
          </a:p>
        </p:txBody>
      </p:sp>
    </p:spTree>
    <p:extLst>
      <p:ext uri="{BB962C8B-B14F-4D97-AF65-F5344CB8AC3E}">
        <p14:creationId xmlns:p14="http://schemas.microsoft.com/office/powerpoint/2010/main" val="2299915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222</TotalTime>
  <Words>2686</Words>
  <Application>Microsoft Office PowerPoint</Application>
  <PresentationFormat>Widescreen</PresentationFormat>
  <Paragraphs>198</Paragraphs>
  <Slides>27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27</vt:i4>
      </vt:variant>
    </vt:vector>
  </HeadingPairs>
  <TitlesOfParts>
    <vt:vector size="32" baseType="lpstr">
      <vt:lpstr>Arial</vt:lpstr>
      <vt:lpstr>Tw Cen MT</vt:lpstr>
      <vt:lpstr>Tw Cen MT Condensed</vt:lpstr>
      <vt:lpstr>Wingdings 3</vt:lpstr>
      <vt:lpstr>Integral</vt:lpstr>
      <vt:lpstr>Law of International Relations (DIN 0431)</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New Approaches in International Environmental Law</vt:lpstr>
      <vt:lpstr>New approaches</vt:lpstr>
      <vt:lpstr>Techniques to facilitate compliance</vt:lpstr>
      <vt:lpstr>Techniques oriented towards assistance Financial assistance </vt:lpstr>
      <vt:lpstr>Techniques oriented towards assistance Financial assistance </vt:lpstr>
      <vt:lpstr>Techniques oriented towards assistance Financial assistance </vt:lpstr>
      <vt:lpstr>Technical assistance</vt:lpstr>
      <vt:lpstr>Technical assistance</vt:lpstr>
      <vt:lpstr>Techniques to manage non-compliance</vt:lpstr>
      <vt:lpstr>Techniques to manage non-compliance</vt:lpstr>
      <vt:lpstr>Techniques to manage non-compliance</vt:lpstr>
      <vt:lpstr>Techniques to manage non-compliance</vt:lpstr>
      <vt:lpstr>Triggering NCPs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International Relations (DIN 0431)</dc:title>
  <dc:creator>Wagner Artur Cabral</dc:creator>
  <cp:lastModifiedBy>Wagner Artur Cabral</cp:lastModifiedBy>
  <cp:revision>27</cp:revision>
  <dcterms:created xsi:type="dcterms:W3CDTF">2016-02-18T23:18:42Z</dcterms:created>
  <dcterms:modified xsi:type="dcterms:W3CDTF">2016-03-10T14:45:28Z</dcterms:modified>
</cp:coreProperties>
</file>