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8" r:id="rId9"/>
    <p:sldId id="270" r:id="rId10"/>
    <p:sldId id="271" r:id="rId11"/>
    <p:sldId id="272" r:id="rId12"/>
    <p:sldId id="264" r:id="rId13"/>
    <p:sldId id="261" r:id="rId14"/>
    <p:sldId id="262" r:id="rId15"/>
    <p:sldId id="263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C81F-2B05-4880-888D-C7BD47002E6C}" type="datetimeFigureOut">
              <a:rPr lang="pt-BR" smtClean="0"/>
              <a:t>05/05/2015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F455-CEFF-47A0-9F5B-60EA52555688}" type="slidenum">
              <a:rPr lang="pt-BR" smtClean="0"/>
              <a:t>‹nº›</a:t>
            </a:fld>
            <a:endParaRPr lang="pt-B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0772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C81F-2B05-4880-888D-C7BD47002E6C}" type="datetimeFigureOut">
              <a:rPr lang="pt-BR" smtClean="0"/>
              <a:t>05/05/2015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F455-CEFF-47A0-9F5B-60EA525556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548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C81F-2B05-4880-888D-C7BD47002E6C}" type="datetimeFigureOut">
              <a:rPr lang="pt-BR" smtClean="0"/>
              <a:t>05/05/2015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F455-CEFF-47A0-9F5B-60EA525556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99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C81F-2B05-4880-888D-C7BD47002E6C}" type="datetimeFigureOut">
              <a:rPr lang="pt-BR" smtClean="0"/>
              <a:t>05/05/2015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F455-CEFF-47A0-9F5B-60EA52555688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9550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C81F-2B05-4880-888D-C7BD47002E6C}" type="datetimeFigureOut">
              <a:rPr lang="pt-BR" smtClean="0"/>
              <a:t>05/05/2015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F455-CEFF-47A0-9F5B-60EA525556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45646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C81F-2B05-4880-888D-C7BD47002E6C}" type="datetimeFigureOut">
              <a:rPr lang="pt-BR" smtClean="0"/>
              <a:t>05/05/2015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F455-CEFF-47A0-9F5B-60EA52555688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8727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C81F-2B05-4880-888D-C7BD47002E6C}" type="datetimeFigureOut">
              <a:rPr lang="pt-BR" smtClean="0"/>
              <a:t>05/05/2015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F455-CEFF-47A0-9F5B-60EA525556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58791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C81F-2B05-4880-888D-C7BD47002E6C}" type="datetimeFigureOut">
              <a:rPr lang="pt-BR" smtClean="0"/>
              <a:t>05/05/2015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F455-CEFF-47A0-9F5B-60EA525556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31822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C81F-2B05-4880-888D-C7BD47002E6C}" type="datetimeFigureOut">
              <a:rPr lang="pt-BR" smtClean="0"/>
              <a:t>05/05/2015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F455-CEFF-47A0-9F5B-60EA525556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694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C81F-2B05-4880-888D-C7BD47002E6C}" type="datetimeFigureOut">
              <a:rPr lang="pt-BR" smtClean="0"/>
              <a:t>05/05/2015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F455-CEFF-47A0-9F5B-60EA525556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8934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C81F-2B05-4880-888D-C7BD47002E6C}" type="datetimeFigureOut">
              <a:rPr lang="pt-BR" smtClean="0"/>
              <a:t>05/05/2015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F455-CEFF-47A0-9F5B-60EA525556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564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C81F-2B05-4880-888D-C7BD47002E6C}" type="datetimeFigureOut">
              <a:rPr lang="pt-BR" smtClean="0"/>
              <a:t>05/05/2015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F455-CEFF-47A0-9F5B-60EA525556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8230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C81F-2B05-4880-888D-C7BD47002E6C}" type="datetimeFigureOut">
              <a:rPr lang="pt-BR" smtClean="0"/>
              <a:t>05/05/2015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F455-CEFF-47A0-9F5B-60EA525556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086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C81F-2B05-4880-888D-C7BD47002E6C}" type="datetimeFigureOut">
              <a:rPr lang="pt-BR" smtClean="0"/>
              <a:t>05/05/2015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F455-CEFF-47A0-9F5B-60EA525556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5755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C81F-2B05-4880-888D-C7BD47002E6C}" type="datetimeFigureOut">
              <a:rPr lang="pt-BR" smtClean="0"/>
              <a:t>05/05/2015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F455-CEFF-47A0-9F5B-60EA525556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9771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C81F-2B05-4880-888D-C7BD47002E6C}" type="datetimeFigureOut">
              <a:rPr lang="pt-BR" smtClean="0"/>
              <a:t>05/05/2015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F455-CEFF-47A0-9F5B-60EA525556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664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C81F-2B05-4880-888D-C7BD47002E6C}" type="datetimeFigureOut">
              <a:rPr lang="pt-BR" smtClean="0"/>
              <a:t>05/05/2015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F455-CEFF-47A0-9F5B-60EA525556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165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A5AC81F-2B05-4880-888D-C7BD47002E6C}" type="datetimeFigureOut">
              <a:rPr lang="pt-BR" smtClean="0"/>
              <a:t>05/05/2015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005F455-CEFF-47A0-9F5B-60EA525556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26006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Leitura em análise documentária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Profa. Giovana </a:t>
            </a:r>
            <a:r>
              <a:rPr lang="pt-BR" dirty="0" err="1" smtClean="0"/>
              <a:t>Deliberali</a:t>
            </a:r>
            <a:r>
              <a:rPr lang="pt-BR" dirty="0" smtClean="0"/>
              <a:t> </a:t>
            </a:r>
            <a:r>
              <a:rPr lang="pt-BR" dirty="0" err="1" smtClean="0"/>
              <a:t>Maimone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7676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CONtexto</a:t>
            </a:r>
            <a:r>
              <a:rPr lang="pt-BR" dirty="0" smtClean="0"/>
              <a:t> Físico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716973"/>
            <a:ext cx="9966470" cy="4270664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São os sistemas de informação que realizam os serviços de análise. </a:t>
            </a:r>
          </a:p>
          <a:p>
            <a:pPr marL="0" indent="0" algn="just">
              <a:buNone/>
            </a:pPr>
            <a:r>
              <a:rPr lang="pt-BR" dirty="0" smtClean="0"/>
              <a:t>Organização física, de serviços e de recursos humanos.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2790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CONtexto</a:t>
            </a:r>
            <a:r>
              <a:rPr lang="pt-BR" dirty="0" smtClean="0"/>
              <a:t> </a:t>
            </a:r>
            <a:r>
              <a:rPr lang="pt-BR" dirty="0" err="1" smtClean="0"/>
              <a:t>sociocognitivo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716973"/>
            <a:ext cx="9966470" cy="4270664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Está implícito no contexto do trabalho desenvolvido por indexadores em </a:t>
            </a:r>
            <a:r>
              <a:rPr lang="pt-BR" u="sng" dirty="0" smtClean="0"/>
              <a:t>sistemas de informação</a:t>
            </a:r>
            <a:r>
              <a:rPr lang="pt-BR" dirty="0" smtClean="0"/>
              <a:t>: a política de indexação, as regras e procedimentos do manual de indexação, a linguagem documentária para representação e mediação da linguagem do usuário e os interesses de busca dos usuários. 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8096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1" y="4487332"/>
            <a:ext cx="10434061" cy="1507067"/>
          </a:xfrm>
        </p:spPr>
        <p:txBody>
          <a:bodyPr>
            <a:normAutofit/>
          </a:bodyPr>
          <a:lstStyle/>
          <a:p>
            <a:r>
              <a:rPr lang="pt-BR" sz="3200" dirty="0" smtClean="0"/>
              <a:t>Estratégias de leitura em documentação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685800"/>
            <a:ext cx="9966470" cy="4270664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ESTRATÉGIA – qualquer controle deliberado e planejado de atividades que levam a compreensão.</a:t>
            </a:r>
          </a:p>
          <a:p>
            <a:pPr algn="just"/>
            <a:r>
              <a:rPr lang="pt-BR" dirty="0" smtClean="0"/>
              <a:t>Estratégia ascendente (</a:t>
            </a:r>
            <a:r>
              <a:rPr lang="pt-BR" dirty="0" err="1" smtClean="0"/>
              <a:t>bottom</a:t>
            </a:r>
            <a:r>
              <a:rPr lang="pt-BR" dirty="0" smtClean="0"/>
              <a:t> </a:t>
            </a:r>
            <a:r>
              <a:rPr lang="pt-BR" dirty="0" err="1" smtClean="0"/>
              <a:t>up</a:t>
            </a:r>
            <a:r>
              <a:rPr lang="pt-BR" dirty="0" smtClean="0"/>
              <a:t>) – o leitor vai lendo na dependência do contexto escrito, ou seja, vai extraindo, linearmente dos símbolos impressos o significado, caminhando das partes para o todo.</a:t>
            </a:r>
          </a:p>
          <a:p>
            <a:pPr algn="just"/>
            <a:r>
              <a:rPr lang="pt-BR" dirty="0" smtClean="0"/>
              <a:t>Estratégia descendente (top </a:t>
            </a:r>
            <a:r>
              <a:rPr lang="pt-BR" dirty="0" err="1" smtClean="0"/>
              <a:t>down</a:t>
            </a:r>
            <a:r>
              <a:rPr lang="pt-BR" dirty="0" smtClean="0"/>
              <a:t>) – há maior dependência de conhecimento prévio do leitor, pois ele vai fazendo generalizações e predições a partir de ESQUEMAS que tem armazenados em sua memória. </a:t>
            </a:r>
          </a:p>
        </p:txBody>
      </p:sp>
    </p:spTree>
    <p:extLst>
      <p:ext uri="{BB962C8B-B14F-4D97-AF65-F5344CB8AC3E}">
        <p14:creationId xmlns:p14="http://schemas.microsoft.com/office/powerpoint/2010/main" val="2462445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1" y="4487332"/>
            <a:ext cx="10434061" cy="1507067"/>
          </a:xfrm>
        </p:spPr>
        <p:txBody>
          <a:bodyPr>
            <a:normAutofit/>
          </a:bodyPr>
          <a:lstStyle/>
          <a:p>
            <a:r>
              <a:rPr lang="pt-BR" sz="3200" dirty="0" smtClean="0"/>
              <a:t>Leitura em Análise </a:t>
            </a:r>
            <a:r>
              <a:rPr lang="pt-BR" sz="3200" dirty="0" err="1" smtClean="0"/>
              <a:t>DOcumentária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685800"/>
            <a:ext cx="9966470" cy="4270664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ANÁLISE DOCUMENTÁRIA = Análise, síntese e representação. 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Análise – leitura e segmentação do texto para identificação e seleção de conceitos;</a:t>
            </a:r>
          </a:p>
          <a:p>
            <a:pPr algn="just"/>
            <a:r>
              <a:rPr lang="pt-BR" dirty="0" smtClean="0"/>
              <a:t>Síntese – Construção do texto documentário com os conceitos selecionados;</a:t>
            </a:r>
          </a:p>
          <a:p>
            <a:pPr algn="just"/>
            <a:r>
              <a:rPr lang="pt-BR" dirty="0" smtClean="0"/>
              <a:t>Representação – processo de condensação intensivo do texto original e indexação. </a:t>
            </a:r>
          </a:p>
          <a:p>
            <a:pPr algn="just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020743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1" y="4487332"/>
            <a:ext cx="10434061" cy="1507067"/>
          </a:xfrm>
        </p:spPr>
        <p:txBody>
          <a:bodyPr>
            <a:normAutofit/>
          </a:bodyPr>
          <a:lstStyle/>
          <a:p>
            <a:r>
              <a:rPr lang="pt-BR" sz="3200" dirty="0" smtClean="0"/>
              <a:t>Leitura em Análise </a:t>
            </a:r>
            <a:r>
              <a:rPr lang="pt-BR" sz="3200" dirty="0" err="1" smtClean="0"/>
              <a:t>DOcumentária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685800"/>
            <a:ext cx="9966470" cy="4270664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Para o processo de análise e síntese documentárias, a leitura documentária tem o objetivo de “identificação e extração de referenciais dos textos originais, para sua transformação em texto documentário”. </a:t>
            </a:r>
          </a:p>
          <a:p>
            <a:pPr algn="just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619567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1" y="4487332"/>
            <a:ext cx="10434061" cy="1507067"/>
          </a:xfrm>
        </p:spPr>
        <p:txBody>
          <a:bodyPr>
            <a:normAutofit/>
          </a:bodyPr>
          <a:lstStyle/>
          <a:p>
            <a:r>
              <a:rPr lang="pt-BR" sz="3200" dirty="0" smtClean="0"/>
              <a:t>Leitura em Análise </a:t>
            </a:r>
            <a:r>
              <a:rPr lang="pt-BR" sz="3200" dirty="0" err="1" smtClean="0"/>
              <a:t>DOcumentária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685800"/>
            <a:ext cx="9966470" cy="4270664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O leitor documentalista, apesar de não ser o especialista do assunto, interage com o texto mediante o domínio de uma linguagem documentária especializada, da estrutura textual e da intenção do sistema de informação para a leitura. </a:t>
            </a:r>
          </a:p>
          <a:p>
            <a:pPr algn="just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2128189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1" y="4487332"/>
            <a:ext cx="10434061" cy="1507067"/>
          </a:xfrm>
        </p:spPr>
        <p:txBody>
          <a:bodyPr>
            <a:normAutofit/>
          </a:bodyPr>
          <a:lstStyle/>
          <a:p>
            <a:r>
              <a:rPr lang="pt-BR" sz="3200" dirty="0" smtClean="0"/>
              <a:t>Considerações Finais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685800"/>
            <a:ext cx="9966470" cy="4270664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Na análise de assunto, o indexador tem como tarefa extrair conceitos significativos do conteúdo textual expressos por termos que, uma vez isolados do contexto do texto, devem representá-lo de tal forma que um usuário, em uma situação de busca por aquele determinado assunto, em qualquer tempo, possa recuperar o texto por meio desses mesmos termos, estabelecendo portanto, uma correspondência biunívoca de relevância entre o significado do conteúdo textual recuperado e o significado atribuído pelo usuário no momento da busca. </a:t>
            </a:r>
          </a:p>
          <a:p>
            <a:pPr algn="just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7644979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1" y="4487332"/>
            <a:ext cx="10434061" cy="1507067"/>
          </a:xfrm>
        </p:spPr>
        <p:txBody>
          <a:bodyPr>
            <a:normAutofit/>
          </a:bodyPr>
          <a:lstStyle/>
          <a:p>
            <a:r>
              <a:rPr lang="pt-BR" sz="3200" dirty="0" smtClean="0"/>
              <a:t>Considerações Finais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685800"/>
            <a:ext cx="9966470" cy="4270664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A orientação à formação do indexador em leitura documentária considera essencial o conhecimento sobre: a estrutura textual, o processo de leitura documentária, o contexto </a:t>
            </a:r>
            <a:r>
              <a:rPr lang="pt-BR" dirty="0" err="1" smtClean="0"/>
              <a:t>sociocognitivo</a:t>
            </a:r>
            <a:r>
              <a:rPr lang="pt-BR" dirty="0" smtClean="0"/>
              <a:t> e físico dos serviços de análise e os objetivos da leitura documentária baseada no conteúdo documentário e na demanda da comunidade usuária. </a:t>
            </a:r>
          </a:p>
          <a:p>
            <a:pPr algn="just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541891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1" y="4487332"/>
            <a:ext cx="10434061" cy="1507067"/>
          </a:xfrm>
        </p:spPr>
        <p:txBody>
          <a:bodyPr>
            <a:normAutofit/>
          </a:bodyPr>
          <a:lstStyle/>
          <a:p>
            <a:r>
              <a:rPr lang="pt-BR" sz="3200" dirty="0" smtClean="0"/>
              <a:t>Referências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685800"/>
            <a:ext cx="9966470" cy="4270664"/>
          </a:xfrm>
        </p:spPr>
        <p:txBody>
          <a:bodyPr>
            <a:normAutofit/>
          </a:bodyPr>
          <a:lstStyle/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r>
              <a:rPr lang="pt-BR" dirty="0"/>
              <a:t>FUJITA, M. S. L.; NARDI, M. I. A.; SANTOS, S. A leitura em análise documentária. </a:t>
            </a:r>
            <a:r>
              <a:rPr lang="pt-BR" i="1" dirty="0" err="1"/>
              <a:t>Transinformação</a:t>
            </a:r>
            <a:r>
              <a:rPr lang="pt-BR" dirty="0"/>
              <a:t>, v. 10, n. 3, p. 13 – 31, set./dez. 1998.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FUJITA, M. S. L. A leitura documentária na perspectiva de suas variáveis: leitor-texto-contexto. </a:t>
            </a:r>
            <a:r>
              <a:rPr lang="pt-BR" i="1" dirty="0" err="1" smtClean="0"/>
              <a:t>Datagramazero</a:t>
            </a:r>
            <a:r>
              <a:rPr lang="pt-BR" i="1" dirty="0" smtClean="0"/>
              <a:t> – Revista de Ciência da Informação</a:t>
            </a:r>
            <a:r>
              <a:rPr lang="pt-BR" dirty="0" smtClean="0"/>
              <a:t>, v. 5, n. 4, </a:t>
            </a:r>
            <a:r>
              <a:rPr lang="pt-BR" dirty="0" err="1" smtClean="0"/>
              <a:t>ago</a:t>
            </a:r>
            <a:r>
              <a:rPr lang="pt-BR" dirty="0" smtClean="0"/>
              <a:t>/04.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275958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Concepções de leitura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685800"/>
            <a:ext cx="9966470" cy="4270664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O ato de ler envolve um processo mental de vários níveis, e a boa leitura é uma confrontação crítica com o texto e as ideias do autor;</a:t>
            </a:r>
          </a:p>
          <a:p>
            <a:pPr algn="just"/>
            <a:r>
              <a:rPr lang="pt-BR" dirty="0" smtClean="0"/>
              <a:t>O leitor apoia-se em esquemas, estruturas de conhecimento que possui;</a:t>
            </a:r>
          </a:p>
          <a:p>
            <a:pPr algn="just"/>
            <a:r>
              <a:rPr lang="pt-BR" dirty="0" smtClean="0"/>
              <a:t>ESQUEMAS – conjuntos de conhecimentos sobre diferentes situações e que possibilitam ao leitor visualizar uma situação a partir de variáveis associadas a elas (interpretações/criações).</a:t>
            </a:r>
          </a:p>
          <a:p>
            <a:pPr algn="just"/>
            <a:r>
              <a:rPr lang="pt-BR" dirty="0" smtClean="0"/>
              <a:t>Cada pessoa </a:t>
            </a:r>
            <a:r>
              <a:rPr lang="pt-BR" dirty="0" smtClean="0"/>
              <a:t>(leitor e indexador</a:t>
            </a:r>
            <a:r>
              <a:rPr lang="pt-BR" dirty="0" smtClean="0"/>
              <a:t>) terá uma visão diferente da mesma situação, pois suas experiências de mundo só a ela pertencem, são particulares e únicas.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71857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Concepções de leitura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685800"/>
            <a:ext cx="9966470" cy="4270664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Durante a leitura de um texto, são ativados esquemas variados, desde conhecimento de vocabulário, conhecimento da estrutura textual, do assunto, até conhecimento de mundo. </a:t>
            </a:r>
          </a:p>
          <a:p>
            <a:pPr algn="just"/>
            <a:r>
              <a:rPr lang="pt-BR" dirty="0" smtClean="0"/>
              <a:t>Cavalcanti (1989) compreende que leitura é um processo comunicativo entre Leitor-Texto. O leitor traz consigo seu conhecimento prévio, suas experiências acumuladas, seus valores, e utiliza essa bagagem para interagir com o texto (os pontos de vista, as intenções do autor e suas ideias implícitas no texto).</a:t>
            </a:r>
          </a:p>
          <a:p>
            <a:pPr algn="just"/>
            <a:r>
              <a:rPr lang="pt-BR" dirty="0" smtClean="0"/>
              <a:t>O leitor é o centro do processo de compreensão, processo de interação entre o conhecimento novo que o texto traz e o conhecimento velho que o leitor possui, em que o sentido é “negociado”, a relevância é encontrada.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2237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ipse 9"/>
          <p:cNvSpPr/>
          <p:nvPr/>
        </p:nvSpPr>
        <p:spPr>
          <a:xfrm>
            <a:off x="3810938" y="2216958"/>
            <a:ext cx="2709205" cy="263929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2670464" y="602673"/>
            <a:ext cx="2709205" cy="263929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4951412" y="669482"/>
            <a:ext cx="2709205" cy="263929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Concepções de leitura 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3240398" y="1152522"/>
            <a:ext cx="15488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Leitor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Estruturas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Processos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715425" y="1045885"/>
            <a:ext cx="163217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Texto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Intenção</a:t>
            </a:r>
          </a:p>
          <a:p>
            <a:r>
              <a:rPr lang="pt-BR" dirty="0"/>
              <a:t>d</a:t>
            </a:r>
            <a:r>
              <a:rPr lang="pt-BR" dirty="0" smtClean="0"/>
              <a:t>o autor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Forma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Conteúdo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507475" y="3145897"/>
            <a:ext cx="17443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Contexto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Psicológico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Social</a:t>
            </a:r>
          </a:p>
          <a:p>
            <a:pPr marL="285750" indent="-285750">
              <a:buFontTx/>
              <a:buChar char="-"/>
            </a:pPr>
            <a:r>
              <a:rPr lang="pt-BR" dirty="0" smtClean="0"/>
              <a:t>Físico</a:t>
            </a:r>
          </a:p>
        </p:txBody>
      </p:sp>
      <p:sp>
        <p:nvSpPr>
          <p:cNvPr id="11" name="Estrela de 5 pontas 10"/>
          <p:cNvSpPr/>
          <p:nvPr/>
        </p:nvSpPr>
        <p:spPr>
          <a:xfrm>
            <a:off x="5061630" y="2248131"/>
            <a:ext cx="214129" cy="15216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aixaDeTexto 11"/>
          <p:cNvSpPr txBox="1"/>
          <p:nvPr/>
        </p:nvSpPr>
        <p:spPr>
          <a:xfrm>
            <a:off x="288518" y="669482"/>
            <a:ext cx="22140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Leitor – o indexador </a:t>
            </a:r>
          </a:p>
          <a:p>
            <a:r>
              <a:rPr lang="pt-BR" sz="1400" dirty="0" smtClean="0"/>
              <a:t>como leitor profissional.</a:t>
            </a:r>
            <a:endParaRPr lang="pt-BR" sz="14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8452309" y="890912"/>
            <a:ext cx="23583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Texto – estrutura textual </a:t>
            </a:r>
          </a:p>
          <a:p>
            <a:r>
              <a:rPr lang="pt-BR" sz="1400" dirty="0" smtClean="0"/>
              <a:t>na leitura documentária.</a:t>
            </a:r>
            <a:endParaRPr lang="pt-BR" sz="14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7216680" y="3506971"/>
            <a:ext cx="26404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Contexto – a indexação </a:t>
            </a:r>
          </a:p>
          <a:p>
            <a:r>
              <a:rPr lang="pt-BR" sz="1400" dirty="0" smtClean="0"/>
              <a:t>em sistemas de informação.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699673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Concepções de leitura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685800"/>
            <a:ext cx="9966470" cy="4270664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A leitura é um ato social, pois existe um processo de comunicação e de interação entre o leitor e o autor do texto.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O processo de leitura possui uma complexidade que está subjacente porque depende do processamento humano de informações e da cognição de quem lê, de um texto elaborado por um autor e do contexto de ambos. 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Tomando-se a indexação como atuação profissional, considera-se que, em análise documentária, a leitura é mais direcionada aos objetivos de indexação sendo diferente da leitura comum.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6128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Concepções de leitura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685800"/>
            <a:ext cx="9966470" cy="4270664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A leitura faz parte de um processo de comunicação maior.</a:t>
            </a:r>
          </a:p>
          <a:p>
            <a:pPr algn="just"/>
            <a:r>
              <a:rPr lang="pt-BR" dirty="0" smtClean="0"/>
              <a:t>A comunicação humana somente será durável se registrada em suportes documentários. </a:t>
            </a:r>
            <a:endParaRPr lang="pt-BR" dirty="0"/>
          </a:p>
          <a:p>
            <a:pPr algn="just"/>
            <a:r>
              <a:rPr lang="pt-BR" dirty="0" smtClean="0"/>
              <a:t>Especificamente, a comunicação escrita em texto e registrada em suportes documentários é objeto da leitura e das atividades documentárias.</a:t>
            </a:r>
          </a:p>
          <a:p>
            <a:pPr algn="just"/>
            <a:r>
              <a:rPr lang="pt-BR" dirty="0" smtClean="0"/>
              <a:t>A leitura é um processo em que o autor é o emissor, o texto é a mensagem e o leitor é o receptor.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5157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Concepções de leitura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685800"/>
            <a:ext cx="9966470" cy="4270664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Qualquer processo de compreensão de texto escrito é, portanto, um ato de comunicação que envolve três variáveis: o leitor munido de objetivos para a leitura, o texto contendo as ideias do autor e o contexto composto dos elementos influentes na leitura.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A situação ideal para o processo de compreensão da leitura, segundo a teoria interacionista, é a </a:t>
            </a:r>
            <a:r>
              <a:rPr lang="pt-BR" dirty="0" err="1" smtClean="0"/>
              <a:t>indissociabilidade</a:t>
            </a:r>
            <a:r>
              <a:rPr lang="pt-BR" dirty="0" smtClean="0"/>
              <a:t> entre as três variáveis (Leitor/Texto/Contexto), o que nos leva a considerar as dificuldades da análise de assunto.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2029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texto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685800"/>
            <a:ext cx="9966470" cy="42706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/>
              <a:t>Em análise documentária, </a:t>
            </a:r>
            <a:r>
              <a:rPr lang="pt-BR" dirty="0" err="1" smtClean="0"/>
              <a:t>Kobashi</a:t>
            </a:r>
            <a:r>
              <a:rPr lang="pt-BR" dirty="0" smtClean="0"/>
              <a:t> (1994) classifica os textos mediante suas estruturas esquemáticas da seguinte forma: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TEXTO CIENTÍFICO – tema / problema / hipótese / metodologia / resultado / conclusão.</a:t>
            </a:r>
          </a:p>
          <a:p>
            <a:pPr algn="just"/>
            <a:r>
              <a:rPr lang="pt-BR" dirty="0" smtClean="0"/>
              <a:t>TEXTO ARGUMENTATIVO – tese / argumentos / conclusão.</a:t>
            </a:r>
          </a:p>
          <a:p>
            <a:pPr algn="just"/>
            <a:r>
              <a:rPr lang="pt-BR" dirty="0" smtClean="0"/>
              <a:t>TEXTO EXPOSITIVO – problema / causas / solução.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5914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CONtexto</a:t>
            </a:r>
            <a:r>
              <a:rPr lang="pt-BR" dirty="0" smtClean="0"/>
              <a:t> psicológico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4212" y="716973"/>
            <a:ext cx="9966470" cy="4270664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A leitura do indexador é guiada pelos seus objetivos e, dependendo de suas habilidades de leitor e dos conhecimentos prévios necessários à atividade de indexação, ele terá êxito.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8891183"/>
      </p:ext>
    </p:extLst>
  </p:cSld>
  <p:clrMapOvr>
    <a:masterClrMapping/>
  </p:clrMapOvr>
</p:sld>
</file>

<file path=ppt/theme/theme1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Fati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99</TotalTime>
  <Words>1146</Words>
  <Application>Microsoft Office PowerPoint</Application>
  <PresentationFormat>Personalizar</PresentationFormat>
  <Paragraphs>82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Fatia</vt:lpstr>
      <vt:lpstr>Leitura em análise documentária</vt:lpstr>
      <vt:lpstr>Concepções de leitura </vt:lpstr>
      <vt:lpstr>Concepções de leitura </vt:lpstr>
      <vt:lpstr>Concepções de leitura </vt:lpstr>
      <vt:lpstr>Concepções de leitura </vt:lpstr>
      <vt:lpstr>Concepções de leitura </vt:lpstr>
      <vt:lpstr>Concepções de leitura </vt:lpstr>
      <vt:lpstr>Tipos de texto</vt:lpstr>
      <vt:lpstr>CONtexto psicológico</vt:lpstr>
      <vt:lpstr>CONtexto Físico</vt:lpstr>
      <vt:lpstr>CONtexto sociocognitivo</vt:lpstr>
      <vt:lpstr>Estratégias de leitura em documentação</vt:lpstr>
      <vt:lpstr>Leitura em Análise DOcumentária</vt:lpstr>
      <vt:lpstr>Leitura em Análise DOcumentária</vt:lpstr>
      <vt:lpstr>Leitura em Análise DOcumentária</vt:lpstr>
      <vt:lpstr>Considerações Finais</vt:lpstr>
      <vt:lpstr>Considerações Finais</vt:lpstr>
      <vt:lpstr>Referências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Leitura em análise documentária</dc:title>
  <dc:creator>Giovana</dc:creator>
  <cp:lastModifiedBy>admcbd</cp:lastModifiedBy>
  <cp:revision>13</cp:revision>
  <dcterms:created xsi:type="dcterms:W3CDTF">2014-09-01T03:57:32Z</dcterms:created>
  <dcterms:modified xsi:type="dcterms:W3CDTF">2015-05-05T21:36:35Z</dcterms:modified>
</cp:coreProperties>
</file>