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73" r:id="rId4"/>
    <p:sldId id="271" r:id="rId5"/>
    <p:sldId id="277" r:id="rId6"/>
    <p:sldId id="258" r:id="rId7"/>
    <p:sldId id="259" r:id="rId8"/>
    <p:sldId id="261" r:id="rId9"/>
    <p:sldId id="275" r:id="rId10"/>
    <p:sldId id="276" r:id="rId11"/>
    <p:sldId id="267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9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36.wmf"/><Relationship Id="rId1" Type="http://schemas.openxmlformats.org/officeDocument/2006/relationships/image" Target="../media/image51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51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274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222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122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5090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648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89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65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71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28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13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42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123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753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29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7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18F46-B69D-4E03-BDDB-38FA91FDC2E5}" type="datetimeFigureOut">
              <a:rPr lang="pt-BR" smtClean="0"/>
              <a:t>02/09/2020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617B5B-4D24-49BF-84A5-88C165C106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984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imonemedeiros@usp.b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42.wmf"/><Relationship Id="rId26" Type="http://schemas.openxmlformats.org/officeDocument/2006/relationships/image" Target="../media/image46.wmf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18.bin"/><Relationship Id="rId25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15.bin"/><Relationship Id="rId24" Type="http://schemas.openxmlformats.org/officeDocument/2006/relationships/image" Target="../media/image45.wmf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1.bin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40.wmf"/><Relationship Id="rId22" Type="http://schemas.openxmlformats.org/officeDocument/2006/relationships/image" Target="../media/image4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53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6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6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4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27.wmf"/><Relationship Id="rId3" Type="http://schemas.openxmlformats.org/officeDocument/2006/relationships/image" Target="../media/image28.png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32.png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3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88496" y="1512042"/>
            <a:ext cx="5354644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9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Operações Unitárias III</a:t>
            </a:r>
            <a:endParaRPr lang="pt-BR" sz="4950" dirty="0">
              <a:latin typeface="Constantia" pitchFamily="18" charset="0"/>
            </a:endParaRPr>
          </a:p>
        </p:txBody>
      </p:sp>
      <p:sp>
        <p:nvSpPr>
          <p:cNvPr id="5" name="CaixaDeTexto 19"/>
          <p:cNvSpPr txBox="1">
            <a:spLocks noChangeArrowheads="1"/>
          </p:cNvSpPr>
          <p:nvPr/>
        </p:nvSpPr>
        <p:spPr bwMode="auto">
          <a:xfrm>
            <a:off x="1427560" y="4849398"/>
            <a:ext cx="31396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i="1" dirty="0">
                <a:latin typeface="Bookman Old Style" pitchFamily="18" charset="0"/>
              </a:rPr>
              <a:t>2° Semestre – 2020</a:t>
            </a:r>
          </a:p>
          <a:p>
            <a:pPr algn="ctr"/>
            <a:r>
              <a:rPr lang="pt-BR" i="1" dirty="0">
                <a:latin typeface="Bookman Old Style" pitchFamily="18" charset="0"/>
              </a:rPr>
              <a:t>Turma 20202N1</a:t>
            </a:r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806834" y="3564633"/>
            <a:ext cx="675441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i="1" dirty="0" err="1">
                <a:latin typeface="Bookman Old Style" pitchFamily="18" charset="0"/>
              </a:rPr>
              <a:t>Prof</a:t>
            </a:r>
            <a:r>
              <a:rPr lang="pt-BR" i="1" baseline="30000" dirty="0" err="1">
                <a:latin typeface="Bookman Old Style" pitchFamily="18" charset="0"/>
              </a:rPr>
              <a:t>a</a:t>
            </a:r>
            <a:r>
              <a:rPr lang="pt-BR" i="1" dirty="0">
                <a:latin typeface="Bookman Old Style" pitchFamily="18" charset="0"/>
              </a:rPr>
              <a:t>. Dr</a:t>
            </a:r>
            <a:r>
              <a:rPr lang="pt-BR" i="1" baseline="30000" dirty="0">
                <a:latin typeface="Bookman Old Style" pitchFamily="18" charset="0"/>
              </a:rPr>
              <a:t>a</a:t>
            </a:r>
            <a:r>
              <a:rPr lang="pt-BR" i="1" dirty="0">
                <a:latin typeface="Bookman Old Style" pitchFamily="18" charset="0"/>
              </a:rPr>
              <a:t>. Simone de Fátima Medeiros </a:t>
            </a:r>
          </a:p>
          <a:p>
            <a:pPr>
              <a:spcBef>
                <a:spcPct val="50000"/>
              </a:spcBef>
            </a:pPr>
            <a:r>
              <a:rPr lang="pt-BR" i="1" dirty="0">
                <a:latin typeface="Bookman Old Style" pitchFamily="18" charset="0"/>
              </a:rPr>
              <a:t>E-mail: </a:t>
            </a:r>
            <a:r>
              <a:rPr lang="pt-BR" i="1" dirty="0">
                <a:latin typeface="Bookman Old Style" pitchFamily="18" charset="0"/>
                <a:hlinkClick r:id="rId2"/>
              </a:rPr>
              <a:t>simonemedeiros@usp.br</a:t>
            </a:r>
            <a:r>
              <a:rPr lang="pt-BR" i="1" dirty="0">
                <a:latin typeface="Bookman Old Style" pitchFamily="18" charset="0"/>
              </a:rPr>
              <a:t> </a:t>
            </a:r>
          </a:p>
        </p:txBody>
      </p:sp>
      <p:pic>
        <p:nvPicPr>
          <p:cNvPr id="7" name="Picture 70" descr="faenquil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526" y="172650"/>
            <a:ext cx="1017985" cy="101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4" cstate="print"/>
          <a:srcRect b="19679"/>
          <a:stretch>
            <a:fillRect/>
          </a:stretch>
        </p:blipFill>
        <p:spPr bwMode="auto">
          <a:xfrm>
            <a:off x="2482656" y="172650"/>
            <a:ext cx="4460484" cy="87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63934D5-DE84-46CA-A6AB-F65FAC73888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34" y="5010709"/>
            <a:ext cx="1152526" cy="1538681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38BEDA01-1D3C-4066-B70E-D49B7A3D74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238" y="5031357"/>
            <a:ext cx="2145103" cy="170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5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9362" y="239282"/>
            <a:ext cx="562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B</a:t>
            </a:r>
            <a:r>
              <a:rPr lang="pt-BR" dirty="0" smtClean="0"/>
              <a:t>)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3"/>
          <a:srcRect l="24260" t="27818" r="25833" b="12708"/>
          <a:stretch/>
        </p:blipFill>
        <p:spPr>
          <a:xfrm>
            <a:off x="500378" y="929272"/>
            <a:ext cx="6525491" cy="4374248"/>
          </a:xfrm>
          <a:prstGeom prst="rect">
            <a:avLst/>
          </a:prstGeom>
        </p:spPr>
      </p:pic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111294"/>
              </p:ext>
            </p:extLst>
          </p:nvPr>
        </p:nvGraphicFramePr>
        <p:xfrm>
          <a:off x="2211185" y="5408278"/>
          <a:ext cx="2489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ção" r:id="rId4" imgW="1244520" imgH="215640" progId="Equation.3">
                  <p:embed/>
                </p:oleObj>
              </mc:Choice>
              <mc:Fallback>
                <p:oleObj name="Equação" r:id="rId4" imgW="1244520" imgH="215640" progId="Equation.3">
                  <p:embed/>
                  <p:pic>
                    <p:nvPicPr>
                      <p:cNvPr id="15" name="Objeto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1185" y="5408278"/>
                        <a:ext cx="2489200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ector reto 5"/>
          <p:cNvCxnSpPr/>
          <p:nvPr/>
        </p:nvCxnSpPr>
        <p:spPr>
          <a:xfrm>
            <a:off x="3713245" y="3358342"/>
            <a:ext cx="0" cy="15046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>
            <a:off x="4829922" y="3358342"/>
            <a:ext cx="0" cy="15046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flipH="1">
            <a:off x="1321724" y="3358342"/>
            <a:ext cx="35165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172961"/>
              </p:ext>
            </p:extLst>
          </p:nvPr>
        </p:nvGraphicFramePr>
        <p:xfrm>
          <a:off x="659012" y="3437701"/>
          <a:ext cx="1447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ção" r:id="rId6" imgW="723600" imgH="241200" progId="Equation.3">
                  <p:embed/>
                </p:oleObj>
              </mc:Choice>
              <mc:Fallback>
                <p:oleObj name="Equação" r:id="rId6" imgW="723600" imgH="241200" progId="Equation.3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012" y="3437701"/>
                        <a:ext cx="1447800" cy="482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447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9D3562-28E9-4220-99C5-BCD5C9486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35" y="251708"/>
            <a:ext cx="6952558" cy="4265675"/>
          </a:xfrm>
        </p:spPr>
        <p:txBody>
          <a:bodyPr>
            <a:normAutofit/>
          </a:bodyPr>
          <a:lstStyle/>
          <a:p>
            <a:r>
              <a:rPr lang="pt-BR" dirty="0"/>
              <a:t>Balanço de massa </a:t>
            </a:r>
            <a:r>
              <a:rPr lang="pt-BR" dirty="0" smtClean="0"/>
              <a:t>na destilação flash baseado nos coeficientes </a:t>
            </a:r>
            <a:r>
              <a:rPr lang="pt-BR" dirty="0"/>
              <a:t>de </a:t>
            </a:r>
            <a:r>
              <a:rPr lang="pt-BR" dirty="0" smtClean="0"/>
              <a:t>distribuição </a:t>
            </a:r>
            <a:r>
              <a:rPr lang="pt-BR" i="1" dirty="0" smtClean="0"/>
              <a:t>k</a:t>
            </a:r>
            <a:r>
              <a:rPr lang="pt-BR" dirty="0" smtClean="0"/>
              <a:t> de Henry: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962348"/>
              </p:ext>
            </p:extLst>
          </p:nvPr>
        </p:nvGraphicFramePr>
        <p:xfrm>
          <a:off x="745577" y="1050175"/>
          <a:ext cx="1295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" name="Equação" r:id="rId3" imgW="647640" imgH="177480" progId="Equation.3">
                  <p:embed/>
                </p:oleObj>
              </mc:Choice>
              <mc:Fallback>
                <p:oleObj name="Equação" r:id="rId3" imgW="647640" imgH="177480" progId="Equation.3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577" y="1050175"/>
                        <a:ext cx="1295400" cy="355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402790"/>
              </p:ext>
            </p:extLst>
          </p:nvPr>
        </p:nvGraphicFramePr>
        <p:xfrm>
          <a:off x="745577" y="1578812"/>
          <a:ext cx="281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" name="Equação" r:id="rId5" imgW="1409400" imgH="215640" progId="Equation.3">
                  <p:embed/>
                </p:oleObj>
              </mc:Choice>
              <mc:Fallback>
                <p:oleObj name="Equação" r:id="rId5" imgW="1409400" imgH="215640" progId="Equation.3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577" y="1578812"/>
                        <a:ext cx="2819400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241246"/>
              </p:ext>
            </p:extLst>
          </p:nvPr>
        </p:nvGraphicFramePr>
        <p:xfrm>
          <a:off x="753514" y="2204242"/>
          <a:ext cx="281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" name="Equação" r:id="rId7" imgW="1409400" imgH="215640" progId="Equation.3">
                  <p:embed/>
                </p:oleObj>
              </mc:Choice>
              <mc:Fallback>
                <p:oleObj name="Equação" r:id="rId7" imgW="1409400" imgH="215640" progId="Equation.3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514" y="2204242"/>
                        <a:ext cx="2819400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833056"/>
              </p:ext>
            </p:extLst>
          </p:nvPr>
        </p:nvGraphicFramePr>
        <p:xfrm>
          <a:off x="745577" y="2636042"/>
          <a:ext cx="1066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" name="Equação" r:id="rId9" imgW="533160" imgH="431640" progId="Equation.3">
                  <p:embed/>
                </p:oleObj>
              </mc:Choice>
              <mc:Fallback>
                <p:oleObj name="Equação" r:id="rId9" imgW="533160" imgH="431640" progId="Equation.3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577" y="2636042"/>
                        <a:ext cx="1066800" cy="863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05828"/>
              </p:ext>
            </p:extLst>
          </p:nvPr>
        </p:nvGraphicFramePr>
        <p:xfrm>
          <a:off x="753514" y="3460119"/>
          <a:ext cx="1066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" name="Equação" r:id="rId11" imgW="533160" imgH="431640" progId="Equation.3">
                  <p:embed/>
                </p:oleObj>
              </mc:Choice>
              <mc:Fallback>
                <p:oleObj name="Equação" r:id="rId11" imgW="533160" imgH="431640" progId="Equation.3">
                  <p:embed/>
                  <p:pic>
                    <p:nvPicPr>
                      <p:cNvPr id="7" name="Obje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514" y="3460119"/>
                        <a:ext cx="1066800" cy="863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855858"/>
              </p:ext>
            </p:extLst>
          </p:nvPr>
        </p:nvGraphicFramePr>
        <p:xfrm>
          <a:off x="2270125" y="3449749"/>
          <a:ext cx="1524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" name="Equação" r:id="rId13" imgW="761760" imgH="215640" progId="Equation.3">
                  <p:embed/>
                </p:oleObj>
              </mc:Choice>
              <mc:Fallback>
                <p:oleObj name="Equação" r:id="rId13" imgW="761760" imgH="215640" progId="Equation.3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3449749"/>
                        <a:ext cx="1524000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895184"/>
              </p:ext>
            </p:extLst>
          </p:nvPr>
        </p:nvGraphicFramePr>
        <p:xfrm>
          <a:off x="2270125" y="2784995"/>
          <a:ext cx="1524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" name="Equação" r:id="rId15" imgW="761760" imgH="215640" progId="Equation.3">
                  <p:embed/>
                </p:oleObj>
              </mc:Choice>
              <mc:Fallback>
                <p:oleObj name="Equação" r:id="rId15" imgW="761760" imgH="215640" progId="Equation.3">
                  <p:embed/>
                  <p:pic>
                    <p:nvPicPr>
                      <p:cNvPr id="9" name="Obje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2784995"/>
                        <a:ext cx="1524000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392267"/>
              </p:ext>
            </p:extLst>
          </p:nvPr>
        </p:nvGraphicFramePr>
        <p:xfrm>
          <a:off x="753514" y="4294191"/>
          <a:ext cx="1422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" name="Equação" r:id="rId17" imgW="711000" imgH="215640" progId="Equation.3">
                  <p:embed/>
                </p:oleObj>
              </mc:Choice>
              <mc:Fallback>
                <p:oleObj name="Equação" r:id="rId17" imgW="711000" imgH="215640" progId="Equation.3">
                  <p:embed/>
                  <p:pic>
                    <p:nvPicPr>
                      <p:cNvPr id="9" name="Obje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514" y="4294191"/>
                        <a:ext cx="1422400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98925"/>
              </p:ext>
            </p:extLst>
          </p:nvPr>
        </p:nvGraphicFramePr>
        <p:xfrm>
          <a:off x="3717377" y="4279409"/>
          <a:ext cx="1371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" name="Equação" r:id="rId19" imgW="685800" imgH="215640" progId="Equation.3">
                  <p:embed/>
                </p:oleObj>
              </mc:Choice>
              <mc:Fallback>
                <p:oleObj name="Equação" r:id="rId19" imgW="685800" imgH="215640" progId="Equation.3">
                  <p:embed/>
                  <p:pic>
                    <p:nvPicPr>
                      <p:cNvPr id="11" name="Objeto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7377" y="4279409"/>
                        <a:ext cx="1371600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982664"/>
              </p:ext>
            </p:extLst>
          </p:nvPr>
        </p:nvGraphicFramePr>
        <p:xfrm>
          <a:off x="753514" y="4926913"/>
          <a:ext cx="2413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" name="Equação" r:id="rId21" imgW="1206360" imgH="215640" progId="Equation.3">
                  <p:embed/>
                </p:oleObj>
              </mc:Choice>
              <mc:Fallback>
                <p:oleObj name="Equação" r:id="rId21" imgW="1206360" imgH="215640" progId="Equation.3">
                  <p:embed/>
                  <p:pic>
                    <p:nvPicPr>
                      <p:cNvPr id="12" name="Objeto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514" y="4926913"/>
                        <a:ext cx="2413000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982999"/>
              </p:ext>
            </p:extLst>
          </p:nvPr>
        </p:nvGraphicFramePr>
        <p:xfrm>
          <a:off x="745577" y="5628587"/>
          <a:ext cx="2971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4" name="Equação" r:id="rId23" imgW="1485720" imgH="215640" progId="Equation.3">
                  <p:embed/>
                </p:oleObj>
              </mc:Choice>
              <mc:Fallback>
                <p:oleObj name="Equação" r:id="rId23" imgW="1485720" imgH="215640" progId="Equation.3">
                  <p:embed/>
                  <p:pic>
                    <p:nvPicPr>
                      <p:cNvPr id="14" name="Objeto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577" y="5628587"/>
                        <a:ext cx="2971800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087821"/>
              </p:ext>
            </p:extLst>
          </p:nvPr>
        </p:nvGraphicFramePr>
        <p:xfrm>
          <a:off x="4496926" y="5323987"/>
          <a:ext cx="1625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5" name="Equação" r:id="rId25" imgW="812520" imgH="431640" progId="Equation.3">
                  <p:embed/>
                </p:oleObj>
              </mc:Choice>
              <mc:Fallback>
                <p:oleObj name="Equação" r:id="rId25" imgW="812520" imgH="431640" progId="Equation.3">
                  <p:embed/>
                  <p:pic>
                    <p:nvPicPr>
                      <p:cNvPr id="15" name="Objeto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6926" y="5323987"/>
                        <a:ext cx="1625600" cy="863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3864784" y="1641280"/>
            <a:ext cx="69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(1)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967307" y="2235476"/>
            <a:ext cx="69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(2)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962284" y="2808066"/>
            <a:ext cx="69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(3)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199429" y="3528759"/>
            <a:ext cx="69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(4)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5309726" y="4282387"/>
            <a:ext cx="69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(6)</a:t>
            </a:r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2248376" y="4282387"/>
            <a:ext cx="69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(5)</a:t>
            </a:r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6276773" y="5534182"/>
            <a:ext cx="69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(7)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035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14893" y="475613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(3) e (7):</a:t>
            </a: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224712"/>
              </p:ext>
            </p:extLst>
          </p:nvPr>
        </p:nvGraphicFramePr>
        <p:xfrm>
          <a:off x="2326987" y="228479"/>
          <a:ext cx="2159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ção" r:id="rId3" imgW="1079280" imgH="431640" progId="Equation.3">
                  <p:embed/>
                </p:oleObj>
              </mc:Choice>
              <mc:Fallback>
                <p:oleObj name="Equação" r:id="rId3" imgW="1079280" imgH="431640" progId="Equation.3">
                  <p:embed/>
                  <p:pic>
                    <p:nvPicPr>
                      <p:cNvPr id="16" name="Objeto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6987" y="228479"/>
                        <a:ext cx="2159000" cy="863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742261" y="43762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(8)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714893" y="1351099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(6) e (7):</a:t>
            </a: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226187"/>
              </p:ext>
            </p:extLst>
          </p:nvPr>
        </p:nvGraphicFramePr>
        <p:xfrm>
          <a:off x="2314575" y="1103313"/>
          <a:ext cx="2184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ção" r:id="rId5" imgW="1091880" imgH="431640" progId="Equation.3">
                  <p:embed/>
                </p:oleObj>
              </mc:Choice>
              <mc:Fallback>
                <p:oleObj name="Equação" r:id="rId5" imgW="1091880" imgH="431640" progId="Equation.3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1103313"/>
                        <a:ext cx="2184400" cy="863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644453"/>
              </p:ext>
            </p:extLst>
          </p:nvPr>
        </p:nvGraphicFramePr>
        <p:xfrm>
          <a:off x="2314575" y="1978147"/>
          <a:ext cx="1625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ção" r:id="rId7" imgW="812520" imgH="431640" progId="Equation.3">
                  <p:embed/>
                </p:oleObj>
              </mc:Choice>
              <mc:Fallback>
                <p:oleObj name="Equação" r:id="rId7" imgW="812520" imgH="431640" progId="Equation.3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1978147"/>
                        <a:ext cx="1625600" cy="863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4742261" y="127997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(9)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714893" y="3192328"/>
            <a:ext cx="111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(4) e (9):</a:t>
            </a:r>
          </a:p>
        </p:txBody>
      </p:sp>
      <p:graphicFrame>
        <p:nvGraphicFramePr>
          <p:cNvPr id="12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046509"/>
              </p:ext>
            </p:extLst>
          </p:nvPr>
        </p:nvGraphicFramePr>
        <p:xfrm>
          <a:off x="2019300" y="2944813"/>
          <a:ext cx="2159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Equação" r:id="rId9" imgW="1079280" imgH="431640" progId="Equation.3">
                  <p:embed/>
                </p:oleObj>
              </mc:Choice>
              <mc:Fallback>
                <p:oleObj name="Equação" r:id="rId9" imgW="1079280" imgH="431640" progId="Equation.3">
                  <p:embed/>
                  <p:pic>
                    <p:nvPicPr>
                      <p:cNvPr id="9" name="Objeto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2944813"/>
                        <a:ext cx="2159000" cy="863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4467642" y="3128174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(10)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919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0" grpId="0"/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90451" y="257695"/>
            <a:ext cx="2161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Da equação (1):</a:t>
            </a:r>
          </a:p>
          <a:p>
            <a:endParaRPr lang="pt-BR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391908"/>
              </p:ext>
            </p:extLst>
          </p:nvPr>
        </p:nvGraphicFramePr>
        <p:xfrm>
          <a:off x="523702" y="3445278"/>
          <a:ext cx="2565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ção" r:id="rId3" imgW="1282680" imgH="393480" progId="Equation.3">
                  <p:embed/>
                </p:oleObj>
              </mc:Choice>
              <mc:Fallback>
                <p:oleObj name="Equação" r:id="rId3" imgW="1282680" imgH="393480" progId="Equation.3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702" y="3445278"/>
                        <a:ext cx="2565400" cy="787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329430"/>
              </p:ext>
            </p:extLst>
          </p:nvPr>
        </p:nvGraphicFramePr>
        <p:xfrm>
          <a:off x="523702" y="822354"/>
          <a:ext cx="281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ção" r:id="rId5" imgW="1409400" imgH="215640" progId="Equation.3">
                  <p:embed/>
                </p:oleObj>
              </mc:Choice>
              <mc:Fallback>
                <p:oleObj name="Equação" r:id="rId5" imgW="1409400" imgH="215640" progId="Equation.3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702" y="822354"/>
                        <a:ext cx="2819400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251692"/>
              </p:ext>
            </p:extLst>
          </p:nvPr>
        </p:nvGraphicFramePr>
        <p:xfrm>
          <a:off x="490451" y="2375678"/>
          <a:ext cx="2463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ção" r:id="rId7" imgW="1231560" imgH="482400" progId="Equation.3">
                  <p:embed/>
                </p:oleObj>
              </mc:Choice>
              <mc:Fallback>
                <p:oleObj name="Equação" r:id="rId7" imgW="1231560" imgH="482400" progId="Equation.3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451" y="2375678"/>
                        <a:ext cx="2463800" cy="965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089102" y="2427316"/>
            <a:ext cx="814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(11)</a:t>
            </a:r>
            <a:endParaRPr lang="pt-BR" dirty="0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775622"/>
              </p:ext>
            </p:extLst>
          </p:nvPr>
        </p:nvGraphicFramePr>
        <p:xfrm>
          <a:off x="676102" y="1484716"/>
          <a:ext cx="2565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ção" r:id="rId9" imgW="1282680" imgH="393480" progId="Equation.3">
                  <p:embed/>
                </p:oleObj>
              </mc:Choice>
              <mc:Fallback>
                <p:oleObj name="Equação" r:id="rId9" imgW="1282680" imgH="393480" progId="Equation.3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102" y="1484716"/>
                        <a:ext cx="2565400" cy="787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527707"/>
              </p:ext>
            </p:extLst>
          </p:nvPr>
        </p:nvGraphicFramePr>
        <p:xfrm>
          <a:off x="490451" y="4336240"/>
          <a:ext cx="2463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ção" r:id="rId11" imgW="1231560" imgH="482400" progId="Equation.3">
                  <p:embed/>
                </p:oleObj>
              </mc:Choice>
              <mc:Fallback>
                <p:oleObj name="Equação" r:id="rId11" imgW="1231560" imgH="482400" progId="Equation.3">
                  <p:embed/>
                  <p:pic>
                    <p:nvPicPr>
                      <p:cNvPr id="7" name="Obje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451" y="4336240"/>
                        <a:ext cx="2463800" cy="965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3089102" y="4584296"/>
            <a:ext cx="814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(12)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61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2014" y="357447"/>
            <a:ext cx="3682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Substituindo (12) em (11):</a:t>
            </a:r>
            <a:endParaRPr lang="pt-BR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649286"/>
              </p:ext>
            </p:extLst>
          </p:nvPr>
        </p:nvGraphicFramePr>
        <p:xfrm>
          <a:off x="506614" y="726779"/>
          <a:ext cx="4267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Equação" r:id="rId3" imgW="2133360" imgH="533160" progId="Equation.3">
                  <p:embed/>
                </p:oleObj>
              </mc:Choice>
              <mc:Fallback>
                <p:oleObj name="Equação" r:id="rId3" imgW="2133360" imgH="533160" progId="Equation.3">
                  <p:embed/>
                  <p:pic>
                    <p:nvPicPr>
                      <p:cNvPr id="10" name="Objeto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614" y="726779"/>
                        <a:ext cx="4267200" cy="1066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764657"/>
              </p:ext>
            </p:extLst>
          </p:nvPr>
        </p:nvGraphicFramePr>
        <p:xfrm>
          <a:off x="532014" y="1693574"/>
          <a:ext cx="44196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Equação" r:id="rId5" imgW="2209680" imgH="507960" progId="Equation.3">
                  <p:embed/>
                </p:oleObj>
              </mc:Choice>
              <mc:Fallback>
                <p:oleObj name="Equação" r:id="rId5" imgW="2209680" imgH="507960" progId="Equation.3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014" y="1693574"/>
                        <a:ext cx="4419600" cy="1016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965898"/>
              </p:ext>
            </p:extLst>
          </p:nvPr>
        </p:nvGraphicFramePr>
        <p:xfrm>
          <a:off x="532014" y="2686779"/>
          <a:ext cx="42418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Equação" r:id="rId7" imgW="2120760" imgH="507960" progId="Equation.3">
                  <p:embed/>
                </p:oleObj>
              </mc:Choice>
              <mc:Fallback>
                <p:oleObj name="Equação" r:id="rId7" imgW="2120760" imgH="507960" progId="Equation.3">
                  <p:embed/>
                  <p:pic>
                    <p:nvPicPr>
                      <p:cNvPr id="6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014" y="2686779"/>
                        <a:ext cx="4241800" cy="1016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92895"/>
              </p:ext>
            </p:extLst>
          </p:nvPr>
        </p:nvGraphicFramePr>
        <p:xfrm>
          <a:off x="506614" y="4695984"/>
          <a:ext cx="6070601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Equação" r:id="rId9" imgW="3035160" imgH="482400" progId="Equation.3">
                  <p:embed/>
                </p:oleObj>
              </mc:Choice>
              <mc:Fallback>
                <p:oleObj name="Equação" r:id="rId9" imgW="3035160" imgH="482400" progId="Equation.3">
                  <p:embed/>
                  <p:pic>
                    <p:nvPicPr>
                      <p:cNvPr id="6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614" y="4695984"/>
                        <a:ext cx="6070601" cy="965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3836807"/>
              </p:ext>
            </p:extLst>
          </p:nvPr>
        </p:nvGraphicFramePr>
        <p:xfrm>
          <a:off x="532014" y="3702779"/>
          <a:ext cx="6146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Equação" r:id="rId11" imgW="3073320" imgH="482400" progId="Equation.3">
                  <p:embed/>
                </p:oleObj>
              </mc:Choice>
              <mc:Fallback>
                <p:oleObj name="Equação" r:id="rId11" imgW="3073320" imgH="482400" progId="Equation.3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014" y="3702779"/>
                        <a:ext cx="6146800" cy="965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416557"/>
              </p:ext>
            </p:extLst>
          </p:nvPr>
        </p:nvGraphicFramePr>
        <p:xfrm>
          <a:off x="506614" y="5697502"/>
          <a:ext cx="3302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Equação" r:id="rId13" imgW="1650960" imgH="482400" progId="Equation.3">
                  <p:embed/>
                </p:oleObj>
              </mc:Choice>
              <mc:Fallback>
                <p:oleObj name="Equação" r:id="rId13" imgW="1650960" imgH="482400" progId="Equation.3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614" y="5697502"/>
                        <a:ext cx="3302000" cy="965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112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E488BE9-0C29-4C26-931F-1CF505B49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22" y="240704"/>
            <a:ext cx="7886700" cy="407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Substituindo </a:t>
            </a:r>
            <a:r>
              <a:rPr lang="pt-BR" dirty="0"/>
              <a:t>os valores das equações </a:t>
            </a:r>
            <a:r>
              <a:rPr lang="pt-BR" dirty="0" smtClean="0"/>
              <a:t>(7), (8), (9), (10), temos: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591817"/>
              </p:ext>
            </p:extLst>
          </p:nvPr>
        </p:nvGraphicFramePr>
        <p:xfrm>
          <a:off x="229292" y="858757"/>
          <a:ext cx="6603769" cy="1624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ção" r:id="rId3" imgW="3924000" imgH="965160" progId="Equation.3">
                  <p:embed/>
                </p:oleObj>
              </mc:Choice>
              <mc:Fallback>
                <p:oleObj name="Equação" r:id="rId3" imgW="3924000" imgH="965160" progId="Equation.3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92" y="858757"/>
                        <a:ext cx="6603769" cy="16242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987421"/>
              </p:ext>
            </p:extLst>
          </p:nvPr>
        </p:nvGraphicFramePr>
        <p:xfrm>
          <a:off x="229292" y="2765801"/>
          <a:ext cx="3868737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ção" r:id="rId5" imgW="2298600" imgH="888840" progId="Equation.3">
                  <p:embed/>
                </p:oleObj>
              </mc:Choice>
              <mc:Fallback>
                <p:oleObj name="Equação" r:id="rId5" imgW="2298600" imgH="888840" progId="Equation.3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92" y="2765801"/>
                        <a:ext cx="3868737" cy="1495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349967"/>
              </p:ext>
            </p:extLst>
          </p:nvPr>
        </p:nvGraphicFramePr>
        <p:xfrm>
          <a:off x="448513" y="4544042"/>
          <a:ext cx="2479675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ção" r:id="rId7" imgW="1473120" imgH="482400" progId="Equation.3">
                  <p:embed/>
                </p:oleObj>
              </mc:Choice>
              <mc:Fallback>
                <p:oleObj name="Equação" r:id="rId7" imgW="1473120" imgH="482400" progId="Equation.3">
                  <p:embed/>
                  <p:pic>
                    <p:nvPicPr>
                      <p:cNvPr id="5" name="Objeto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513" y="4544042"/>
                        <a:ext cx="2479675" cy="811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tângulo 6"/>
          <p:cNvSpPr/>
          <p:nvPr/>
        </p:nvSpPr>
        <p:spPr>
          <a:xfrm>
            <a:off x="3048779" y="4764982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(</a:t>
            </a:r>
            <a:r>
              <a:rPr lang="pt-BR" dirty="0" smtClean="0"/>
              <a:t>13) 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688350" y="5453404"/>
            <a:ext cx="947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Ou:</a:t>
            </a:r>
            <a:endParaRPr lang="pt-BR" dirty="0"/>
          </a:p>
        </p:txBody>
      </p:sp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556131"/>
              </p:ext>
            </p:extLst>
          </p:nvPr>
        </p:nvGraphicFramePr>
        <p:xfrm>
          <a:off x="865188" y="5921375"/>
          <a:ext cx="2735262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ção" r:id="rId9" imgW="1625400" imgH="482400" progId="Equation.3">
                  <p:embed/>
                </p:oleObj>
              </mc:Choice>
              <mc:Fallback>
                <p:oleObj name="Equação" r:id="rId9" imgW="1625400" imgH="482400" progId="Equation.3">
                  <p:embed/>
                  <p:pic>
                    <p:nvPicPr>
                      <p:cNvPr id="6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5921375"/>
                        <a:ext cx="2735262" cy="8112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tângulo 9"/>
          <p:cNvSpPr/>
          <p:nvPr/>
        </p:nvSpPr>
        <p:spPr>
          <a:xfrm>
            <a:off x="3698087" y="6142315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(</a:t>
            </a:r>
            <a:r>
              <a:rPr lang="pt-BR" dirty="0" smtClean="0"/>
              <a:t>14)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309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68880" y="2685011"/>
            <a:ext cx="4081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/>
              <a:t>Destilação</a:t>
            </a:r>
          </a:p>
          <a:p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0489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33618" y="275355"/>
            <a:ext cx="58521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Destilação: </a:t>
            </a:r>
          </a:p>
          <a:p>
            <a:endParaRPr lang="pt-BR" sz="3200" dirty="0" smtClean="0"/>
          </a:p>
          <a:p>
            <a:r>
              <a:rPr lang="pt-BR" dirty="0" smtClean="0"/>
              <a:t>Separação de constituintes de uma mistura baseada na diferença de volatilidade entre eles.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097280" y="247125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Métodos: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374967" y="25852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554479" y="2980769"/>
            <a:ext cx="3782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dirty="0" smtClean="0"/>
              <a:t>Destilação simples: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999211" y="3578115"/>
            <a:ext cx="2751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Destilação Flash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011680" y="4156917"/>
            <a:ext cx="4355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Destilação Diferencial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641764" y="4963733"/>
            <a:ext cx="257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2. Complexo: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011680" y="5655609"/>
            <a:ext cx="319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Destilação com retificação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749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B984E6-40DF-43AB-91D1-56E088B1226C}"/>
              </a:ext>
            </a:extLst>
          </p:cNvPr>
          <p:cNvSpPr txBox="1">
            <a:spLocks/>
          </p:cNvSpPr>
          <p:nvPr/>
        </p:nvSpPr>
        <p:spPr>
          <a:xfrm>
            <a:off x="652549" y="767996"/>
            <a:ext cx="6858000" cy="1790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300" dirty="0"/>
              <a:t>Destilação Flash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3B1EB2-9737-4B02-B31E-F765768F21B2}"/>
              </a:ext>
            </a:extLst>
          </p:cNvPr>
          <p:cNvSpPr txBox="1">
            <a:spLocks/>
          </p:cNvSpPr>
          <p:nvPr/>
        </p:nvSpPr>
        <p:spPr>
          <a:xfrm>
            <a:off x="486982" y="1203191"/>
            <a:ext cx="8254553" cy="41787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pt-BR" dirty="0" smtClean="0"/>
              <a:t>                                                                                                              </a:t>
            </a:r>
            <a:endParaRPr lang="pt-BR" dirty="0"/>
          </a:p>
          <a:p>
            <a:pPr marL="0" indent="0">
              <a:buFont typeface="Wingdings 3" charset="2"/>
              <a:buNone/>
            </a:pPr>
            <a:r>
              <a:rPr lang="pt-BR" dirty="0" smtClean="0"/>
              <a:t>                                         </a:t>
            </a:r>
            <a:endParaRPr lang="pt-BR" dirty="0"/>
          </a:p>
          <a:p>
            <a:pPr marL="0" indent="0">
              <a:buFont typeface="Wingdings 3" charset="2"/>
              <a:buNone/>
            </a:pPr>
            <a:r>
              <a:rPr lang="pt-BR" dirty="0"/>
              <a:t>                                                                                                       </a:t>
            </a:r>
          </a:p>
          <a:p>
            <a:pPr marL="0" indent="0">
              <a:buFont typeface="Wingdings 3" charset="2"/>
              <a:buNone/>
            </a:pPr>
            <a:r>
              <a:rPr lang="pt-BR" dirty="0"/>
              <a:t>                                                       </a:t>
            </a:r>
            <a:r>
              <a:rPr lang="pt-BR" dirty="0" smtClean="0"/>
              <a:t>                                                         </a:t>
            </a:r>
            <a:endParaRPr lang="pt-BR" dirty="0"/>
          </a:p>
          <a:p>
            <a:pPr marL="0" indent="0">
              <a:buFont typeface="Wingdings 3" charset="2"/>
              <a:buNone/>
            </a:pPr>
            <a:endParaRPr lang="pt-BR" dirty="0"/>
          </a:p>
          <a:p>
            <a:pPr marL="0" indent="0">
              <a:buFont typeface="Wingdings 3" charset="2"/>
              <a:buNone/>
            </a:pPr>
            <a:r>
              <a:rPr lang="pt-BR" dirty="0"/>
              <a:t>                                                                                                                </a:t>
            </a:r>
          </a:p>
          <a:p>
            <a:pPr marL="0" indent="0">
              <a:buFont typeface="Wingdings 3" charset="2"/>
              <a:buNone/>
            </a:pPr>
            <a:endParaRPr lang="pt-BR" dirty="0"/>
          </a:p>
          <a:p>
            <a:pPr marL="0" indent="0">
              <a:buFont typeface="Wingdings 3" charset="2"/>
              <a:buNone/>
            </a:pPr>
            <a:endParaRPr lang="pt-BR" dirty="0"/>
          </a:p>
        </p:txBody>
      </p:sp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6F95E88D-829C-4D05-B90E-F7449F15EC0B}"/>
              </a:ext>
            </a:extLst>
          </p:cNvPr>
          <p:cNvCxnSpPr/>
          <p:nvPr/>
        </p:nvCxnSpPr>
        <p:spPr>
          <a:xfrm>
            <a:off x="1593761" y="2161236"/>
            <a:ext cx="13812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Elipse 4">
            <a:extLst>
              <a:ext uri="{FF2B5EF4-FFF2-40B4-BE49-F238E27FC236}">
                <a16:creationId xmlns:a16="http://schemas.microsoft.com/office/drawing/2014/main" id="{2B3AEB8D-F998-4B60-9B40-25AB72C632C2}"/>
              </a:ext>
            </a:extLst>
          </p:cNvPr>
          <p:cNvSpPr/>
          <p:nvPr/>
        </p:nvSpPr>
        <p:spPr>
          <a:xfrm>
            <a:off x="3119907" y="2016348"/>
            <a:ext cx="434662" cy="32839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4CC7D6C3-40CB-4191-BF31-5365C78841BE}"/>
              </a:ext>
            </a:extLst>
          </p:cNvPr>
          <p:cNvCxnSpPr/>
          <p:nvPr/>
        </p:nvCxnSpPr>
        <p:spPr>
          <a:xfrm flipV="1">
            <a:off x="3148884" y="2098418"/>
            <a:ext cx="125569" cy="2704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9DE1A3AF-3742-4EEE-9AD7-FE4BEBF0886D}"/>
              </a:ext>
            </a:extLst>
          </p:cNvPr>
          <p:cNvCxnSpPr/>
          <p:nvPr/>
        </p:nvCxnSpPr>
        <p:spPr>
          <a:xfrm>
            <a:off x="3274453" y="2088758"/>
            <a:ext cx="91762" cy="251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5D423DBB-5FB5-451E-AF92-BCCFF6214134}"/>
              </a:ext>
            </a:extLst>
          </p:cNvPr>
          <p:cNvCxnSpPr/>
          <p:nvPr/>
        </p:nvCxnSpPr>
        <p:spPr>
          <a:xfrm flipV="1">
            <a:off x="3378288" y="1827970"/>
            <a:ext cx="217331" cy="511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de Seta Reta 8">
            <a:extLst>
              <a:ext uri="{FF2B5EF4-FFF2-40B4-BE49-F238E27FC236}">
                <a16:creationId xmlns:a16="http://schemas.microsoft.com/office/drawing/2014/main" id="{09379A4E-252B-4D37-BBC9-EC22CEDF99D4}"/>
              </a:ext>
            </a:extLst>
          </p:cNvPr>
          <p:cNvCxnSpPr/>
          <p:nvPr/>
        </p:nvCxnSpPr>
        <p:spPr>
          <a:xfrm>
            <a:off x="3595618" y="2185346"/>
            <a:ext cx="5191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D640C5A4-6D31-4DCF-83C7-40A39B770B32}"/>
              </a:ext>
            </a:extLst>
          </p:cNvPr>
          <p:cNvCxnSpPr/>
          <p:nvPr/>
        </p:nvCxnSpPr>
        <p:spPr>
          <a:xfrm>
            <a:off x="4288665" y="2083937"/>
            <a:ext cx="0" cy="2559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823C2C22-EABD-4A47-BD81-0B62D1067686}"/>
              </a:ext>
            </a:extLst>
          </p:cNvPr>
          <p:cNvCxnSpPr>
            <a:cxnSpLocks/>
          </p:cNvCxnSpPr>
          <p:nvPr/>
        </p:nvCxnSpPr>
        <p:spPr>
          <a:xfrm>
            <a:off x="4288665" y="2098418"/>
            <a:ext cx="283335" cy="2414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26ABDB36-ECE3-4C76-8D0F-FEC82D463E7E}"/>
              </a:ext>
            </a:extLst>
          </p:cNvPr>
          <p:cNvCxnSpPr>
            <a:cxnSpLocks/>
          </p:cNvCxnSpPr>
          <p:nvPr/>
        </p:nvCxnSpPr>
        <p:spPr>
          <a:xfrm flipV="1">
            <a:off x="4288665" y="2098418"/>
            <a:ext cx="283335" cy="2463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45DBC9A4-3CF0-4DDB-B6F5-E263947E7F07}"/>
              </a:ext>
            </a:extLst>
          </p:cNvPr>
          <p:cNvCxnSpPr/>
          <p:nvPr/>
        </p:nvCxnSpPr>
        <p:spPr>
          <a:xfrm>
            <a:off x="4572000" y="2098418"/>
            <a:ext cx="0" cy="2414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47623D8C-5513-4D00-A81E-2000BE3E1C81}"/>
              </a:ext>
            </a:extLst>
          </p:cNvPr>
          <p:cNvCxnSpPr/>
          <p:nvPr/>
        </p:nvCxnSpPr>
        <p:spPr>
          <a:xfrm>
            <a:off x="4646054" y="2211921"/>
            <a:ext cx="4829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tângulo 14">
            <a:extLst>
              <a:ext uri="{FF2B5EF4-FFF2-40B4-BE49-F238E27FC236}">
                <a16:creationId xmlns:a16="http://schemas.microsoft.com/office/drawing/2014/main" id="{DFDF3A15-1CB3-4182-BDCB-02D17D82C204}"/>
              </a:ext>
            </a:extLst>
          </p:cNvPr>
          <p:cNvSpPr/>
          <p:nvPr/>
        </p:nvSpPr>
        <p:spPr>
          <a:xfrm>
            <a:off x="5418786" y="1827970"/>
            <a:ext cx="1043177" cy="13281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9B9C12AE-4746-4AFD-9FE2-7EFA2073C7F8}"/>
              </a:ext>
            </a:extLst>
          </p:cNvPr>
          <p:cNvCxnSpPr/>
          <p:nvPr/>
        </p:nvCxnSpPr>
        <p:spPr>
          <a:xfrm>
            <a:off x="5418786" y="2344743"/>
            <a:ext cx="10431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118A0236-3732-4C40-AAB4-DDD4D60EDD5D}"/>
              </a:ext>
            </a:extLst>
          </p:cNvPr>
          <p:cNvCxnSpPr/>
          <p:nvPr/>
        </p:nvCxnSpPr>
        <p:spPr>
          <a:xfrm flipH="1">
            <a:off x="5486400" y="2368874"/>
            <a:ext cx="135228" cy="2077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DC104457-1A0A-4F79-B961-317ADB1D3007}"/>
              </a:ext>
            </a:extLst>
          </p:cNvPr>
          <p:cNvCxnSpPr/>
          <p:nvPr/>
        </p:nvCxnSpPr>
        <p:spPr>
          <a:xfrm flipH="1">
            <a:off x="5486400" y="2368873"/>
            <a:ext cx="308287" cy="4105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4B53B06A-D1E4-4513-96B7-8310861216FA}"/>
              </a:ext>
            </a:extLst>
          </p:cNvPr>
          <p:cNvCxnSpPr/>
          <p:nvPr/>
        </p:nvCxnSpPr>
        <p:spPr>
          <a:xfrm flipH="1">
            <a:off x="5486401" y="2368874"/>
            <a:ext cx="492617" cy="642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F9ADDC96-FB55-4530-A0CC-BBDC53BA3B36}"/>
              </a:ext>
            </a:extLst>
          </p:cNvPr>
          <p:cNvCxnSpPr/>
          <p:nvPr/>
        </p:nvCxnSpPr>
        <p:spPr>
          <a:xfrm flipH="1">
            <a:off x="5698901" y="2368874"/>
            <a:ext cx="569891" cy="7196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D8D57CA1-45C3-4DAA-8F58-B9CBBAF8DEE1}"/>
              </a:ext>
            </a:extLst>
          </p:cNvPr>
          <p:cNvCxnSpPr>
            <a:stCxn id="15" idx="3"/>
          </p:cNvCxnSpPr>
          <p:nvPr/>
        </p:nvCxnSpPr>
        <p:spPr>
          <a:xfrm flipH="1">
            <a:off x="5979018" y="2492048"/>
            <a:ext cx="482945" cy="6640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42F1D01F-29AF-4D85-9ADA-1932C5F8CEB9}"/>
              </a:ext>
            </a:extLst>
          </p:cNvPr>
          <p:cNvCxnSpPr/>
          <p:nvPr/>
        </p:nvCxnSpPr>
        <p:spPr>
          <a:xfrm flipH="1">
            <a:off x="6268792" y="2847037"/>
            <a:ext cx="193171" cy="241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B8ABE00F-3681-4953-B8F0-3C555C041DA4}"/>
              </a:ext>
            </a:extLst>
          </p:cNvPr>
          <p:cNvCxnSpPr>
            <a:stCxn id="15" idx="0"/>
          </p:cNvCxnSpPr>
          <p:nvPr/>
        </p:nvCxnSpPr>
        <p:spPr>
          <a:xfrm flipH="1" flipV="1">
            <a:off x="5940374" y="1580012"/>
            <a:ext cx="1" cy="247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D441D03D-B4FF-4FEB-A8BC-9F6FF45F7900}"/>
              </a:ext>
            </a:extLst>
          </p:cNvPr>
          <p:cNvCxnSpPr/>
          <p:nvPr/>
        </p:nvCxnSpPr>
        <p:spPr>
          <a:xfrm>
            <a:off x="5940374" y="1580012"/>
            <a:ext cx="12073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808BF22B-E683-460E-BBC5-1FE9231E1C7B}"/>
              </a:ext>
            </a:extLst>
          </p:cNvPr>
          <p:cNvCxnSpPr/>
          <p:nvPr/>
        </p:nvCxnSpPr>
        <p:spPr>
          <a:xfrm>
            <a:off x="5979017" y="3156124"/>
            <a:ext cx="0" cy="27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5EB21000-8CAA-49B4-B9E9-7AF251C6BFA6}"/>
              </a:ext>
            </a:extLst>
          </p:cNvPr>
          <p:cNvCxnSpPr/>
          <p:nvPr/>
        </p:nvCxnSpPr>
        <p:spPr>
          <a:xfrm>
            <a:off x="5979017" y="3429000"/>
            <a:ext cx="12846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aixaDeTexto 26"/>
              <p:cNvSpPr txBox="1"/>
              <p:nvPr/>
            </p:nvSpPr>
            <p:spPr>
              <a:xfrm>
                <a:off x="684850" y="5000645"/>
                <a:ext cx="496341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Onde,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pt-BR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pt-BR" dirty="0"/>
                  <a:t>representa a fração molar do componente mais volátil na mistura e F é a fração molar da alimentação que é vaporizada e retirada na forma de vapor.</a:t>
                </a:r>
              </a:p>
              <a:p>
                <a:endParaRPr lang="pt-BR" dirty="0"/>
              </a:p>
            </p:txBody>
          </p:sp>
        </mc:Choice>
        <mc:Fallback>
          <p:sp>
            <p:nvSpPr>
              <p:cNvPr id="27" name="CaixaDe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50" y="5000645"/>
                <a:ext cx="4963414" cy="1477328"/>
              </a:xfrm>
              <a:prstGeom prst="rect">
                <a:avLst/>
              </a:prstGeom>
              <a:blipFill>
                <a:blip r:embed="rId2"/>
                <a:stretch>
                  <a:fillRect l="-982" t="-2469" r="-208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aixaDeTexto 27"/>
              <p:cNvSpPr txBox="1"/>
              <p:nvPr/>
            </p:nvSpPr>
            <p:spPr>
              <a:xfrm>
                <a:off x="1846757" y="1699584"/>
                <a:ext cx="4769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pt-B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8" name="CaixaDeTexto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757" y="1699584"/>
                <a:ext cx="476921" cy="369332"/>
              </a:xfrm>
              <a:prstGeom prst="rect">
                <a:avLst/>
              </a:prstGeom>
              <a:blipFill>
                <a:blip r:embed="rId3"/>
                <a:stretch>
                  <a:fillRect r="-23077" b="-1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CaixaDeTexto 28"/>
              <p:cNvSpPr txBox="1"/>
              <p:nvPr/>
            </p:nvSpPr>
            <p:spPr>
              <a:xfrm>
                <a:off x="3119907" y="2382054"/>
                <a:ext cx="324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B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CaixaDe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907" y="2382054"/>
                <a:ext cx="324256" cy="369332"/>
              </a:xfrm>
              <a:prstGeom prst="rect">
                <a:avLst/>
              </a:prstGeom>
              <a:blipFill>
                <a:blip r:embed="rId4"/>
                <a:stretch>
                  <a:fillRect r="-9434" b="-1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aixaDeTexto 29"/>
              <p:cNvSpPr txBox="1"/>
              <p:nvPr/>
            </p:nvSpPr>
            <p:spPr>
              <a:xfrm>
                <a:off x="6586585" y="3026737"/>
                <a:ext cx="7089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pt-B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" name="CaixaDeTexto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585" y="3026737"/>
                <a:ext cx="70897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aixaDeTexto 30"/>
              <p:cNvSpPr txBox="1"/>
              <p:nvPr/>
            </p:nvSpPr>
            <p:spPr>
              <a:xfrm>
                <a:off x="3092031" y="1539195"/>
                <a:ext cx="4734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B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1" name="CaixaDe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031" y="1539195"/>
                <a:ext cx="47346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aixaDeTexto 31"/>
              <p:cNvSpPr txBox="1"/>
              <p:nvPr/>
            </p:nvSpPr>
            <p:spPr>
              <a:xfrm>
                <a:off x="6461963" y="1119444"/>
                <a:ext cx="7207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pt-B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2" name="CaixaDeTex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963" y="1119444"/>
                <a:ext cx="720775" cy="369332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aixaDeTexto 32"/>
              <p:cNvSpPr txBox="1"/>
              <p:nvPr/>
            </p:nvSpPr>
            <p:spPr>
              <a:xfrm>
                <a:off x="5547510" y="3542637"/>
                <a:ext cx="7857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B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3" name="CaixaDeTex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510" y="3542637"/>
                <a:ext cx="78572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65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5" y="789708"/>
            <a:ext cx="8188533" cy="460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74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40822" y="340822"/>
            <a:ext cx="2776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Balanço de massa:</a:t>
            </a:r>
          </a:p>
          <a:p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806335" y="822960"/>
                <a:ext cx="231093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pt-BR" dirty="0"/>
              </a:p>
              <a:p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335" y="822960"/>
                <a:ext cx="231093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aixaDeTexto 4"/>
              <p:cNvSpPr txBox="1"/>
              <p:nvPr/>
            </p:nvSpPr>
            <p:spPr>
              <a:xfrm>
                <a:off x="1122218" y="1424500"/>
                <a:ext cx="24605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𝐿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  <a:p>
                <a:endParaRPr lang="pt-BR" dirty="0"/>
              </a:p>
            </p:txBody>
          </p:sp>
        </mc:Choice>
        <mc:Fallback>
          <p:sp>
            <p:nvSpPr>
              <p:cNvPr id="5" name="CaixaDe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218" y="1424500"/>
                <a:ext cx="246056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ixaDeTexto 5"/>
              <p:cNvSpPr txBox="1"/>
              <p:nvPr/>
            </p:nvSpPr>
            <p:spPr>
              <a:xfrm>
                <a:off x="1238597" y="2185012"/>
                <a:ext cx="255223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t-BR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pt-BR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pt-BR"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pt-BR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pt-BR"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d>
                      <m:r>
                        <m:rPr>
                          <m:sty m:val="p"/>
                        </m:rPr>
                        <a:rPr lang="pt-BR">
                          <a:latin typeface="Cambria Math" panose="02040503050406030204" pitchFamily="18" charset="0"/>
                        </a:rPr>
                        <m:t>F</m:t>
                      </m:r>
                    </m:oMath>
                  </m:oMathPara>
                </a14:m>
                <a:endParaRPr lang="pt-BR" dirty="0"/>
              </a:p>
              <a:p>
                <a:endParaRPr lang="pt-BR" dirty="0"/>
              </a:p>
            </p:txBody>
          </p:sp>
        </mc:Choice>
        <mc:Fallback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597" y="2185012"/>
                <a:ext cx="255223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ixaDeTexto 6"/>
              <p:cNvSpPr txBox="1"/>
              <p:nvPr/>
            </p:nvSpPr>
            <p:spPr>
              <a:xfrm>
                <a:off x="1307836" y="2809774"/>
                <a:ext cx="27986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+(1−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836" y="2809774"/>
                <a:ext cx="279865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/>
          <p:nvPr/>
        </p:nvSpPr>
        <p:spPr>
          <a:xfrm>
            <a:off x="259542" y="3538891"/>
            <a:ext cx="6808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Logo, temos a equação da linha de operação da destilação flash</a:t>
            </a:r>
          </a:p>
          <a:p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aixaDeTexto 9"/>
              <p:cNvSpPr txBox="1"/>
              <p:nvPr/>
            </p:nvSpPr>
            <p:spPr>
              <a:xfrm>
                <a:off x="2856054" y="4352940"/>
                <a:ext cx="1615250" cy="8022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r>
                      <a:rPr lang="pt-BR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pt-BR" dirty="0"/>
                  <a:t> </a:t>
                </a:r>
              </a:p>
              <a:p>
                <a:endParaRPr lang="pt-BR" dirty="0"/>
              </a:p>
            </p:txBody>
          </p:sp>
        </mc:Choice>
        <mc:Fallback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054" y="4352940"/>
                <a:ext cx="1615250" cy="8022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DAAC677C-DFF6-4DFE-995A-8B57D672DA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69372" y="1220493"/>
                <a:ext cx="7886700" cy="4352607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pt-BR" dirty="0" smtClean="0"/>
                  <a:t> </a:t>
                </a:r>
                <a:endParaRPr lang="pt-BR" dirty="0"/>
              </a:p>
              <a:p>
                <a:pPr marL="0" indent="0">
                  <a:buNone/>
                </a:pPr>
                <a:r>
                  <a:rPr lang="pt-BR" dirty="0"/>
                  <a:t>                                      </a:t>
                </a:r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:r>
                  <a:rPr lang="pt-BR" dirty="0"/>
                  <a:t>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:r>
                  <a:rPr lang="pt-BR" dirty="0"/>
                  <a:t>                                                                 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:r>
                  <a:rPr lang="pt-BR" dirty="0"/>
                  <a:t>                                          </a:t>
                </a:r>
              </a:p>
              <a:p>
                <a:pPr marL="0" indent="0">
                  <a:buNone/>
                </a:pPr>
                <a:r>
                  <a:rPr lang="pt-BR" dirty="0"/>
                  <a:t>                                                                                                                                      </a:t>
                </a:r>
              </a:p>
            </p:txBody>
          </p:sp>
        </mc:Choice>
        <mc:Fallback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DAAC677C-DFF6-4DFE-995A-8B57D672DA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69372" y="1220493"/>
                <a:ext cx="7886700" cy="435260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tângulo 32">
                <a:extLst>
                  <a:ext uri="{FF2B5EF4-FFF2-40B4-BE49-F238E27FC236}">
                    <a16:creationId xmlns:a16="http://schemas.microsoft.com/office/drawing/2014/main" id="{4308E16B-705C-46E0-ACFC-DACF9AC4A624}"/>
                  </a:ext>
                </a:extLst>
              </p:cNvPr>
              <p:cNvSpPr/>
              <p:nvPr/>
            </p:nvSpPr>
            <p:spPr>
              <a:xfrm>
                <a:off x="2350863" y="2543798"/>
                <a:ext cx="2656268" cy="2318198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pt-BR" sz="1350" dirty="0"/>
                  <a:t>        </a:t>
                </a:r>
              </a:p>
              <a:p>
                <a:pPr algn="ctr"/>
                <a:r>
                  <a:rPr lang="pt-BR" sz="1350" dirty="0"/>
                  <a:t>      </a:t>
                </a:r>
                <a14:m>
                  <m:oMath xmlns:m="http://schemas.openxmlformats.org/officeDocument/2006/math">
                    <m:r>
                      <a:rPr lang="pt-BR" sz="1350">
                        <a:latin typeface="Cambria Math" panose="02040503050406030204" pitchFamily="18" charset="0"/>
                      </a:rPr>
                      <m:t>            </m:t>
                    </m:r>
                    <m:r>
                      <a:rPr lang="pt-BR" sz="135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sz="135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pt-BR" sz="135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pt-BR" sz="135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pt-BR" sz="13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sz="1350" dirty="0"/>
              </a:p>
            </p:txBody>
          </p:sp>
        </mc:Choice>
        <mc:Fallback>
          <p:sp>
            <p:nvSpPr>
              <p:cNvPr id="33" name="Retângulo 32">
                <a:extLst>
                  <a:ext uri="{FF2B5EF4-FFF2-40B4-BE49-F238E27FC236}">
                    <a16:creationId xmlns:a16="http://schemas.microsoft.com/office/drawing/2014/main" id="{4308E16B-705C-46E0-ACFC-DACF9AC4A6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863" y="2543798"/>
                <a:ext cx="2656268" cy="23181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ector reto 34">
            <a:extLst>
              <a:ext uri="{FF2B5EF4-FFF2-40B4-BE49-F238E27FC236}">
                <a16:creationId xmlns:a16="http://schemas.microsoft.com/office/drawing/2014/main" id="{64FF907F-057E-4ECD-A504-70C3B41179EF}"/>
              </a:ext>
            </a:extLst>
          </p:cNvPr>
          <p:cNvCxnSpPr/>
          <p:nvPr/>
        </p:nvCxnSpPr>
        <p:spPr>
          <a:xfrm flipV="1">
            <a:off x="2341203" y="2543798"/>
            <a:ext cx="2656268" cy="23181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Forma Livre: Forma 35">
            <a:extLst>
              <a:ext uri="{FF2B5EF4-FFF2-40B4-BE49-F238E27FC236}">
                <a16:creationId xmlns:a16="http://schemas.microsoft.com/office/drawing/2014/main" id="{1EBCDBCF-0E26-4943-9AB0-996A61971075}"/>
              </a:ext>
            </a:extLst>
          </p:cNvPr>
          <p:cNvSpPr/>
          <p:nvPr/>
        </p:nvSpPr>
        <p:spPr>
          <a:xfrm>
            <a:off x="2350863" y="2543798"/>
            <a:ext cx="2646608" cy="2289220"/>
          </a:xfrm>
          <a:custGeom>
            <a:avLst/>
            <a:gdLst>
              <a:gd name="connsiteX0" fmla="*/ 0 w 3528811"/>
              <a:gd name="connsiteY0" fmla="*/ 3052293 h 3052293"/>
              <a:gd name="connsiteX1" fmla="*/ 218941 w 3528811"/>
              <a:gd name="connsiteY1" fmla="*/ 2485622 h 3052293"/>
              <a:gd name="connsiteX2" fmla="*/ 592428 w 3528811"/>
              <a:gd name="connsiteY2" fmla="*/ 1803042 h 3052293"/>
              <a:gd name="connsiteX3" fmla="*/ 1249250 w 3528811"/>
              <a:gd name="connsiteY3" fmla="*/ 978794 h 3052293"/>
              <a:gd name="connsiteX4" fmla="*/ 1841679 w 3528811"/>
              <a:gd name="connsiteY4" fmla="*/ 566670 h 3052293"/>
              <a:gd name="connsiteX5" fmla="*/ 2524259 w 3528811"/>
              <a:gd name="connsiteY5" fmla="*/ 270456 h 3052293"/>
              <a:gd name="connsiteX6" fmla="*/ 3528811 w 3528811"/>
              <a:gd name="connsiteY6" fmla="*/ 0 h 305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28811" h="3052293">
                <a:moveTo>
                  <a:pt x="0" y="3052293"/>
                </a:moveTo>
                <a:cubicBezTo>
                  <a:pt x="60101" y="2873062"/>
                  <a:pt x="120203" y="2693831"/>
                  <a:pt x="218941" y="2485622"/>
                </a:cubicBezTo>
                <a:cubicBezTo>
                  <a:pt x="317679" y="2277413"/>
                  <a:pt x="420710" y="2054180"/>
                  <a:pt x="592428" y="1803042"/>
                </a:cubicBezTo>
                <a:cubicBezTo>
                  <a:pt x="764146" y="1551904"/>
                  <a:pt x="1041042" y="1184856"/>
                  <a:pt x="1249250" y="978794"/>
                </a:cubicBezTo>
                <a:cubicBezTo>
                  <a:pt x="1457458" y="772732"/>
                  <a:pt x="1629177" y="684726"/>
                  <a:pt x="1841679" y="566670"/>
                </a:cubicBezTo>
                <a:cubicBezTo>
                  <a:pt x="2054181" y="448614"/>
                  <a:pt x="2243070" y="364901"/>
                  <a:pt x="2524259" y="270456"/>
                </a:cubicBezTo>
                <a:cubicBezTo>
                  <a:pt x="2805448" y="176011"/>
                  <a:pt x="3365679" y="45076"/>
                  <a:pt x="3528811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F150654D-7508-4313-9DE8-6C1142BF791C}"/>
              </a:ext>
            </a:extLst>
          </p:cNvPr>
          <p:cNvCxnSpPr/>
          <p:nvPr/>
        </p:nvCxnSpPr>
        <p:spPr>
          <a:xfrm>
            <a:off x="3181550" y="3046074"/>
            <a:ext cx="592428" cy="869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to 49">
            <a:extLst>
              <a:ext uri="{FF2B5EF4-FFF2-40B4-BE49-F238E27FC236}">
                <a16:creationId xmlns:a16="http://schemas.microsoft.com/office/drawing/2014/main" id="{A42F3241-36E5-4562-AD44-7005F8031FF1}"/>
              </a:ext>
            </a:extLst>
          </p:cNvPr>
          <p:cNvCxnSpPr>
            <a:cxnSpLocks/>
          </p:cNvCxnSpPr>
          <p:nvPr/>
        </p:nvCxnSpPr>
        <p:spPr>
          <a:xfrm flipV="1">
            <a:off x="3640360" y="3749357"/>
            <a:ext cx="0" cy="111263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B1B804A7-8A4E-4969-913F-CDFE11DD21E7}"/>
              </a:ext>
            </a:extLst>
          </p:cNvPr>
          <p:cNvSpPr txBox="1"/>
          <p:nvPr/>
        </p:nvSpPr>
        <p:spPr>
          <a:xfrm>
            <a:off x="3537332" y="4833017"/>
            <a:ext cx="20605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dirty="0"/>
              <a:t>z</a:t>
            </a:r>
          </a:p>
        </p:txBody>
      </p: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04317DED-0339-4002-A23E-A2A58B5CE565}"/>
              </a:ext>
            </a:extLst>
          </p:cNvPr>
          <p:cNvCxnSpPr>
            <a:cxnSpLocks/>
          </p:cNvCxnSpPr>
          <p:nvPr/>
        </p:nvCxnSpPr>
        <p:spPr>
          <a:xfrm flipH="1">
            <a:off x="3328054" y="3247358"/>
            <a:ext cx="1" cy="16146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CaixaDeTexto 62">
                <a:extLst>
                  <a:ext uri="{FF2B5EF4-FFF2-40B4-BE49-F238E27FC236}">
                    <a16:creationId xmlns:a16="http://schemas.microsoft.com/office/drawing/2014/main" id="{9C9A8120-5999-4D27-B88D-EE4794F29A5C}"/>
                  </a:ext>
                </a:extLst>
              </p:cNvPr>
              <p:cNvSpPr txBox="1"/>
              <p:nvPr/>
            </p:nvSpPr>
            <p:spPr>
              <a:xfrm>
                <a:off x="3225016" y="4861995"/>
                <a:ext cx="206057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3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135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pt-BR" sz="135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pt-BR" sz="1350" dirty="0"/>
              </a:p>
            </p:txBody>
          </p:sp>
        </mc:Choice>
        <mc:Fallback>
          <p:sp>
            <p:nvSpPr>
              <p:cNvPr id="63" name="CaixaDeTexto 62">
                <a:extLst>
                  <a:ext uri="{FF2B5EF4-FFF2-40B4-BE49-F238E27FC236}">
                    <a16:creationId xmlns:a16="http://schemas.microsoft.com/office/drawing/2014/main" id="{9C9A8120-5999-4D27-B88D-EE4794F29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016" y="4861995"/>
                <a:ext cx="206057" cy="300082"/>
              </a:xfrm>
              <a:prstGeom prst="rect">
                <a:avLst/>
              </a:prstGeom>
              <a:blipFill>
                <a:blip r:embed="rId4"/>
                <a:stretch>
                  <a:fillRect r="-4117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id="{B656C418-4131-4D5A-8371-F7C7E1E9D4C5}"/>
              </a:ext>
            </a:extLst>
          </p:cNvPr>
          <p:cNvCxnSpPr>
            <a:cxnSpLocks/>
          </p:cNvCxnSpPr>
          <p:nvPr/>
        </p:nvCxnSpPr>
        <p:spPr>
          <a:xfrm flipH="1">
            <a:off x="2350863" y="3247358"/>
            <a:ext cx="97719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Conector: Curvo 70">
            <a:extLst>
              <a:ext uri="{FF2B5EF4-FFF2-40B4-BE49-F238E27FC236}">
                <a16:creationId xmlns:a16="http://schemas.microsoft.com/office/drawing/2014/main" id="{17792AA9-D117-4CF0-9C9B-4CEE66EC42CA}"/>
              </a:ext>
            </a:extLst>
          </p:cNvPr>
          <p:cNvCxnSpPr/>
          <p:nvPr/>
        </p:nvCxnSpPr>
        <p:spPr>
          <a:xfrm flipV="1">
            <a:off x="3640361" y="3046075"/>
            <a:ext cx="2042911" cy="46605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CaixaDeTexto 71">
                <a:extLst>
                  <a:ext uri="{FF2B5EF4-FFF2-40B4-BE49-F238E27FC236}">
                    <a16:creationId xmlns:a16="http://schemas.microsoft.com/office/drawing/2014/main" id="{0B16061A-7125-40DC-864C-1B8C00B5A237}"/>
                  </a:ext>
                </a:extLst>
              </p:cNvPr>
              <p:cNvSpPr txBox="1"/>
              <p:nvPr/>
            </p:nvSpPr>
            <p:spPr>
              <a:xfrm>
                <a:off x="5683271" y="2772371"/>
                <a:ext cx="1637226" cy="731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35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pt-BR" sz="135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pt-BR" sz="13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135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pt-BR" sz="1350" i="1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pt-BR" sz="1350" i="1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pt-BR" sz="135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t-BR" sz="135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t-BR" sz="13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1350" i="1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pt-BR" sz="1350" i="1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pt-BR" sz="1350" dirty="0"/>
              </a:p>
              <a:p>
                <a:endParaRPr lang="pt-BR" sz="1350" dirty="0"/>
              </a:p>
            </p:txBody>
          </p:sp>
        </mc:Choice>
        <mc:Fallback>
          <p:sp>
            <p:nvSpPr>
              <p:cNvPr id="72" name="CaixaDeTexto 71">
                <a:extLst>
                  <a:ext uri="{FF2B5EF4-FFF2-40B4-BE49-F238E27FC236}">
                    <a16:creationId xmlns:a16="http://schemas.microsoft.com/office/drawing/2014/main" id="{0B16061A-7125-40DC-864C-1B8C00B5A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271" y="2772371"/>
                <a:ext cx="1637226" cy="7314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CaixaDeTexto 72">
            <a:extLst>
              <a:ext uri="{FF2B5EF4-FFF2-40B4-BE49-F238E27FC236}">
                <a16:creationId xmlns:a16="http://schemas.microsoft.com/office/drawing/2014/main" id="{40C97AB9-2E81-4F61-B735-398B9140185E}"/>
              </a:ext>
            </a:extLst>
          </p:cNvPr>
          <p:cNvSpPr txBox="1"/>
          <p:nvPr/>
        </p:nvSpPr>
        <p:spPr>
          <a:xfrm>
            <a:off x="2148020" y="4861995"/>
            <a:ext cx="20284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dirty="0"/>
              <a:t>0</a:t>
            </a:r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412277D4-5F23-467D-8103-0333CBEC315A}"/>
              </a:ext>
            </a:extLst>
          </p:cNvPr>
          <p:cNvSpPr txBox="1"/>
          <p:nvPr/>
        </p:nvSpPr>
        <p:spPr>
          <a:xfrm>
            <a:off x="4917710" y="4862346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50" dirty="0"/>
              <a:t>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aixaDeTexto 1"/>
              <p:cNvSpPr txBox="1"/>
              <p:nvPr/>
            </p:nvSpPr>
            <p:spPr>
              <a:xfrm>
                <a:off x="338596" y="308397"/>
                <a:ext cx="652771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A equação da linha de operação é uma reta de inclinação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−(1−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)/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pt-BR" dirty="0"/>
                  <a:t> e pode ser tratada em um diagrama de equilíbrio.</a:t>
                </a:r>
              </a:p>
              <a:p>
                <a:endParaRPr lang="pt-BR" dirty="0"/>
              </a:p>
            </p:txBody>
          </p:sp>
        </mc:Choice>
        <mc:Fallback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96" y="308397"/>
                <a:ext cx="6527717" cy="1200329"/>
              </a:xfrm>
              <a:prstGeom prst="rect">
                <a:avLst/>
              </a:prstGeom>
              <a:blipFill>
                <a:blip r:embed="rId6"/>
                <a:stretch>
                  <a:fillRect l="-841" t="-357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576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9FE1C106-9BDA-48DF-96D2-A664638119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2890" y="75152"/>
                <a:ext cx="6445481" cy="479094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pt-BR" sz="2800" dirty="0" smtClean="0"/>
                  <a:t>Exemplo:</a:t>
                </a:r>
              </a:p>
              <a:p>
                <a:pPr marL="0" indent="0">
                  <a:buNone/>
                </a:pPr>
                <a:r>
                  <a:rPr lang="pt-BR" sz="1600" dirty="0" smtClean="0"/>
                  <a:t>Uma </a:t>
                </a:r>
                <a:r>
                  <a:rPr lang="pt-BR" sz="1600" dirty="0"/>
                  <a:t>mistura benzeno-tolueno de composição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pt-BR" sz="1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sz="1600" b="0" i="1" smtClean="0">
                        <a:latin typeface="Cambria Math" panose="02040503050406030204" pitchFamily="18" charset="0"/>
                      </a:rPr>
                      <m:t>=0,55</m:t>
                    </m:r>
                  </m:oMath>
                </a14:m>
                <a:r>
                  <a:rPr lang="pt-BR" sz="1600" dirty="0"/>
                  <a:t> em fração molar de benzeno, entra a 30°C em um aparato de destilação flash e vaporiza-se 40 % da alimentação. Determinar</a:t>
                </a:r>
              </a:p>
              <a:p>
                <a:pPr marL="385763" indent="-385763">
                  <a:buAutoNum type="alphaLcParenR"/>
                </a:pPr>
                <a:r>
                  <a:rPr lang="pt-BR" sz="1600" dirty="0"/>
                  <a:t>A composição do vapor e do líquido residual</a:t>
                </a:r>
              </a:p>
              <a:p>
                <a:pPr marL="385763" indent="-385763">
                  <a:buAutoNum type="alphaLcParenR"/>
                </a:pPr>
                <a:r>
                  <a:rPr lang="pt-BR" sz="1600" dirty="0"/>
                  <a:t>A temperatura em que se efetiva a separação</a:t>
                </a:r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:endParaRPr lang="pt-BR" dirty="0"/>
              </a:p>
            </p:txBody>
          </p:sp>
        </mc:Choice>
        <mc:Fallback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9FE1C106-9BDA-48DF-96D2-A664638119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2890" y="75152"/>
                <a:ext cx="6445481" cy="4790941"/>
              </a:xfrm>
              <a:blipFill>
                <a:blip r:embed="rId3"/>
                <a:stretch>
                  <a:fillRect l="-1892" t="-114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aixaDeTexto 1"/>
          <p:cNvSpPr txBox="1"/>
          <p:nvPr/>
        </p:nvSpPr>
        <p:spPr>
          <a:xfrm>
            <a:off x="881149" y="2470622"/>
            <a:ext cx="2867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Solução: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245592"/>
              </p:ext>
            </p:extLst>
          </p:nvPr>
        </p:nvGraphicFramePr>
        <p:xfrm>
          <a:off x="1095894" y="2898689"/>
          <a:ext cx="1219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ção" r:id="rId4" imgW="609480" imgH="215640" progId="Equation.3">
                  <p:embed/>
                </p:oleObj>
              </mc:Choice>
              <mc:Fallback>
                <p:oleObj name="Equação" r:id="rId4" imgW="609480" imgH="215640" progId="Equation.3">
                  <p:embed/>
                  <p:pic>
                    <p:nvPicPr>
                      <p:cNvPr id="12" name="Objeto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894" y="2898689"/>
                        <a:ext cx="1219200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735264"/>
              </p:ext>
            </p:extLst>
          </p:nvPr>
        </p:nvGraphicFramePr>
        <p:xfrm>
          <a:off x="1095894" y="3478641"/>
          <a:ext cx="1031471" cy="366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Equação" r:id="rId6" imgW="571320" imgH="203040" progId="Equation.3">
                  <p:embed/>
                </p:oleObj>
              </mc:Choice>
              <mc:Fallback>
                <p:oleObj name="Equação" r:id="rId6" imgW="571320" imgH="203040" progId="Equation.3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894" y="3478641"/>
                        <a:ext cx="1031471" cy="3667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420619"/>
              </p:ext>
            </p:extLst>
          </p:nvPr>
        </p:nvGraphicFramePr>
        <p:xfrm>
          <a:off x="1100050" y="3981061"/>
          <a:ext cx="2667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Equação" r:id="rId8" imgW="1333440" imgH="457200" progId="Equation.3">
                  <p:embed/>
                </p:oleObj>
              </mc:Choice>
              <mc:Fallback>
                <p:oleObj name="Equação" r:id="rId8" imgW="1333440" imgH="457200" progId="Equation.3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050" y="3981061"/>
                        <a:ext cx="2667000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854060"/>
              </p:ext>
            </p:extLst>
          </p:nvPr>
        </p:nvGraphicFramePr>
        <p:xfrm>
          <a:off x="922338" y="5016500"/>
          <a:ext cx="3022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Equação" r:id="rId10" imgW="1511280" imgH="457200" progId="Equation.3">
                  <p:embed/>
                </p:oleObj>
              </mc:Choice>
              <mc:Fallback>
                <p:oleObj name="Equação" r:id="rId10" imgW="1511280" imgH="457200" progId="Equation.3">
                  <p:embed/>
                  <p:pic>
                    <p:nvPicPr>
                      <p:cNvPr id="6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5016500"/>
                        <a:ext cx="3022600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718288"/>
              </p:ext>
            </p:extLst>
          </p:nvPr>
        </p:nvGraphicFramePr>
        <p:xfrm>
          <a:off x="922338" y="6234776"/>
          <a:ext cx="2336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Equação" r:id="rId12" imgW="1168200" imgH="203040" progId="Equation.3">
                  <p:embed/>
                </p:oleObj>
              </mc:Choice>
              <mc:Fallback>
                <p:oleObj name="Equação" r:id="rId12" imgW="1168200" imgH="203040" progId="Equation.3">
                  <p:embed/>
                  <p:pic>
                    <p:nvPicPr>
                      <p:cNvPr id="6" name="Obje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6234776"/>
                        <a:ext cx="2336800" cy="406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Conector de Seta Reta 9"/>
          <p:cNvCxnSpPr/>
          <p:nvPr/>
        </p:nvCxnSpPr>
        <p:spPr>
          <a:xfrm>
            <a:off x="3416532" y="6442364"/>
            <a:ext cx="56165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4189614" y="6114810"/>
            <a:ext cx="3042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Linha de Operação da Destilação Flash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779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/>
          <a:srcRect l="25972" t="21029" r="28009" b="16255"/>
          <a:stretch/>
        </p:blipFill>
        <p:spPr>
          <a:xfrm>
            <a:off x="460432" y="457199"/>
            <a:ext cx="6279470" cy="4813839"/>
          </a:xfrm>
          <a:prstGeom prst="rect">
            <a:avLst/>
          </a:prstGeom>
        </p:spPr>
      </p:pic>
      <p:cxnSp>
        <p:nvCxnSpPr>
          <p:cNvPr id="4" name="Conector reto 3"/>
          <p:cNvCxnSpPr/>
          <p:nvPr/>
        </p:nvCxnSpPr>
        <p:spPr>
          <a:xfrm>
            <a:off x="4081549" y="2618509"/>
            <a:ext cx="0" cy="199505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ipse 4"/>
          <p:cNvSpPr/>
          <p:nvPr/>
        </p:nvSpPr>
        <p:spPr>
          <a:xfrm>
            <a:off x="4056612" y="258110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555083"/>
              </p:ext>
            </p:extLst>
          </p:nvPr>
        </p:nvGraphicFramePr>
        <p:xfrm>
          <a:off x="1099215" y="5167975"/>
          <a:ext cx="3175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ção" r:id="rId4" imgW="1587240" imgH="215640" progId="Equation.3">
                  <p:embed/>
                </p:oleObj>
              </mc:Choice>
              <mc:Fallback>
                <p:oleObj name="Equação" r:id="rId4" imgW="1587240" imgH="215640" progId="Equation.3">
                  <p:embed/>
                  <p:pic>
                    <p:nvPicPr>
                      <p:cNvPr id="4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215" y="5167975"/>
                        <a:ext cx="3175000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993173"/>
              </p:ext>
            </p:extLst>
          </p:nvPr>
        </p:nvGraphicFramePr>
        <p:xfrm>
          <a:off x="1099215" y="5825450"/>
          <a:ext cx="1854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ção" r:id="rId6" imgW="927000" imgH="215640" progId="Equation.3">
                  <p:embed/>
                </p:oleObj>
              </mc:Choice>
              <mc:Fallback>
                <p:oleObj name="Equação" r:id="rId6" imgW="927000" imgH="215640" progId="Equation.3">
                  <p:embed/>
                  <p:pic>
                    <p:nvPicPr>
                      <p:cNvPr id="7" name="Obje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215" y="5825450"/>
                        <a:ext cx="1854200" cy="43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Elipse 8"/>
          <p:cNvSpPr/>
          <p:nvPr/>
        </p:nvSpPr>
        <p:spPr>
          <a:xfrm>
            <a:off x="3258587" y="1773113"/>
            <a:ext cx="45719" cy="556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 flipH="1" flipV="1">
            <a:off x="3258587" y="1796799"/>
            <a:ext cx="843744" cy="8030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>
            <a:off x="3640975" y="1388225"/>
            <a:ext cx="166254" cy="706582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648252"/>
              </p:ext>
            </p:extLst>
          </p:nvPr>
        </p:nvGraphicFramePr>
        <p:xfrm>
          <a:off x="3807229" y="1059488"/>
          <a:ext cx="2489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ção" r:id="rId8" imgW="1244520" imgH="215640" progId="Equation.3">
                  <p:embed/>
                </p:oleObj>
              </mc:Choice>
              <mc:Fallback>
                <p:oleObj name="Equação" r:id="rId8" imgW="1244520" imgH="215640" progId="Equation.3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7229" y="1059488"/>
                        <a:ext cx="2489200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260926" y="272533"/>
            <a:ext cx="562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558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961</TotalTime>
  <Words>289</Words>
  <Application>Microsoft Office PowerPoint</Application>
  <PresentationFormat>Apresentação na tela (4:3)</PresentationFormat>
  <Paragraphs>83</Paragraphs>
  <Slides>15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4" baseType="lpstr">
      <vt:lpstr>Arial</vt:lpstr>
      <vt:lpstr>Bookman Old Style</vt:lpstr>
      <vt:lpstr>Cambria Math</vt:lpstr>
      <vt:lpstr>Constantia</vt:lpstr>
      <vt:lpstr>Times New Roman</vt:lpstr>
      <vt:lpstr>Trebuchet MS</vt:lpstr>
      <vt:lpstr>Wingdings 3</vt:lpstr>
      <vt:lpstr>Facetado</vt:lpstr>
      <vt:lpstr>Microsoft Equation 3.0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Destilação Flash</dc:title>
  <dc:creator>gustavo da silva picirilo</dc:creator>
  <cp:lastModifiedBy>Simone</cp:lastModifiedBy>
  <cp:revision>44</cp:revision>
  <dcterms:created xsi:type="dcterms:W3CDTF">2020-08-26T01:18:22Z</dcterms:created>
  <dcterms:modified xsi:type="dcterms:W3CDTF">2020-09-03T00:28:36Z</dcterms:modified>
</cp:coreProperties>
</file>