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377" r:id="rId3"/>
    <p:sldId id="323" r:id="rId4"/>
    <p:sldId id="328" r:id="rId5"/>
    <p:sldId id="271" r:id="rId6"/>
    <p:sldId id="280" r:id="rId7"/>
    <p:sldId id="277" r:id="rId8"/>
    <p:sldId id="273" r:id="rId9"/>
    <p:sldId id="274" r:id="rId10"/>
    <p:sldId id="278" r:id="rId11"/>
    <p:sldId id="279" r:id="rId12"/>
    <p:sldId id="258" r:id="rId13"/>
    <p:sldId id="259" r:id="rId14"/>
    <p:sldId id="281" r:id="rId15"/>
    <p:sldId id="276" r:id="rId16"/>
    <p:sldId id="282" r:id="rId17"/>
    <p:sldId id="269" r:id="rId18"/>
    <p:sldId id="268" r:id="rId19"/>
    <p:sldId id="260" r:id="rId20"/>
    <p:sldId id="389" r:id="rId21"/>
    <p:sldId id="284" r:id="rId22"/>
    <p:sldId id="261" r:id="rId23"/>
    <p:sldId id="263" r:id="rId24"/>
    <p:sldId id="265" r:id="rId25"/>
    <p:sldId id="283" r:id="rId26"/>
    <p:sldId id="275" r:id="rId27"/>
    <p:sldId id="287" r:id="rId28"/>
    <p:sldId id="330" r:id="rId29"/>
    <p:sldId id="309" r:id="rId30"/>
    <p:sldId id="267" r:id="rId31"/>
    <p:sldId id="288" r:id="rId32"/>
    <p:sldId id="332" r:id="rId33"/>
    <p:sldId id="348" r:id="rId34"/>
    <p:sldId id="391" r:id="rId35"/>
    <p:sldId id="392" r:id="rId36"/>
    <p:sldId id="393" r:id="rId37"/>
    <p:sldId id="394" r:id="rId38"/>
    <p:sldId id="395" r:id="rId39"/>
    <p:sldId id="272" r:id="rId40"/>
    <p:sldId id="390" r:id="rId41"/>
    <p:sldId id="378" r:id="rId42"/>
    <p:sldId id="257" r:id="rId43"/>
    <p:sldId id="304" r:id="rId44"/>
    <p:sldId id="312" r:id="rId45"/>
    <p:sldId id="388" r:id="rId46"/>
    <p:sldId id="346" r:id="rId47"/>
    <p:sldId id="313" r:id="rId48"/>
    <p:sldId id="379" r:id="rId49"/>
    <p:sldId id="286" r:id="rId50"/>
    <p:sldId id="381" r:id="rId51"/>
    <p:sldId id="382" r:id="rId52"/>
    <p:sldId id="353" r:id="rId53"/>
    <p:sldId id="385" r:id="rId54"/>
    <p:sldId id="299" r:id="rId55"/>
    <p:sldId id="386" r:id="rId56"/>
    <p:sldId id="295" r:id="rId57"/>
    <p:sldId id="387" r:id="rId58"/>
    <p:sldId id="294" r:id="rId59"/>
    <p:sldId id="314" r:id="rId60"/>
    <p:sldId id="315" r:id="rId61"/>
    <p:sldId id="316" r:id="rId62"/>
    <p:sldId id="300" r:id="rId63"/>
    <p:sldId id="355" r:id="rId64"/>
    <p:sldId id="356" r:id="rId65"/>
    <p:sldId id="354" r:id="rId66"/>
    <p:sldId id="374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D8FEFF"/>
    <a:srgbClr val="E9E8F7"/>
    <a:srgbClr val="FFFBCF"/>
    <a:srgbClr val="ECF3F7"/>
    <a:srgbClr val="FFF4F6"/>
    <a:srgbClr val="FFD9FB"/>
    <a:srgbClr val="FFFCEF"/>
    <a:srgbClr val="FEAFFF"/>
    <a:srgbClr val="FFC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847"/>
  </p:normalViewPr>
  <p:slideViewPr>
    <p:cSldViewPr snapToGrid="0" snapToObjects="1">
      <p:cViewPr>
        <p:scale>
          <a:sx n="100" d="100"/>
          <a:sy n="100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70406-0958-A74E-BE59-B609D3B672A8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1E172-183A-7F49-AA64-01B5E649A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981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39FABF-3780-4745-A162-29DFDCBBE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91610-8A28-294C-9D7C-906501A17853}" type="slidenum">
              <a:rPr lang="pt-BR" altLang="en-US"/>
              <a:pPr/>
              <a:t>3</a:t>
            </a:fld>
            <a:endParaRPr lang="pt-BR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BA43EC1F-161E-ED49-BB0F-DA3FB3289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C75EB3D5-3759-264B-A6A4-774425F0B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884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DFC981-1134-C44E-B572-ABF7AF15C2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CDC02-81B5-1440-BE8C-128410E57185}" type="slidenum">
              <a:rPr lang="pt-BR" altLang="en-US"/>
              <a:pPr/>
              <a:t>42</a:t>
            </a:fld>
            <a:endParaRPr lang="pt-BR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206BD2D7-BF70-4245-877B-1D990F32D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FE48DA2-0551-CC47-9934-A61EA6775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391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132CC7-F19C-EF4C-9C7A-597F6430F2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630BB2-026B-6B4D-B73D-69D9323293EA}" type="slidenum">
              <a:rPr lang="pt-BR" altLang="en-US"/>
              <a:pPr/>
              <a:t>43</a:t>
            </a:fld>
            <a:endParaRPr lang="pt-BR" altLang="en-US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1070BEF6-99B0-2740-BC57-EC5FD56B0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4C0D6038-1FAB-C844-84CC-F8EDB77B8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528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8659F9-6B06-2F40-8E30-2A22F1055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3B636-F992-D64E-94F7-261BE74B78F6}" type="slidenum">
              <a:rPr lang="pt-BR" altLang="en-US"/>
              <a:pPr/>
              <a:t>44</a:t>
            </a:fld>
            <a:endParaRPr lang="pt-BR" altLang="en-US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29910C5B-9238-6044-85F9-6E9EDEFAF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0C1B8CEA-7B94-3843-A337-340FEA29F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776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A6C95B-5BEF-1340-BF4E-503788402D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05FF4-F9D9-B847-AD61-7D79A56D5881}" type="slidenum">
              <a:rPr lang="pt-BR" altLang="en-US"/>
              <a:pPr/>
              <a:t>46</a:t>
            </a:fld>
            <a:endParaRPr lang="pt-BR" altLang="en-US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2AA2BD81-2ACC-EE4D-96EF-AC1EA7806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EC81C180-0CF3-884C-A8F6-E15BE2BC8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626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C74044-906C-6148-BE3C-52ECD4557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F14AF3-BF61-E246-A603-82F34B833669}" type="slidenum">
              <a:rPr lang="pt-BR" altLang="en-US"/>
              <a:pPr/>
              <a:t>47</a:t>
            </a:fld>
            <a:endParaRPr lang="pt-BR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151050B-0CE8-9441-9DEC-12013B6602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771BF74A-D402-8943-B6C0-38DDEF947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32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322564-D5EB-0B40-9784-600AB7B1A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64A489-9D47-DB4D-B27D-94015495C6A0}" type="slidenum">
              <a:rPr lang="pt-BR" altLang="en-US"/>
              <a:pPr/>
              <a:t>48</a:t>
            </a:fld>
            <a:endParaRPr lang="pt-BR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C9B514D5-2050-5542-8D09-369037A43B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1C16583-337B-534F-A4AD-956901639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637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F108F3-ECDF-2A40-8563-673829AC40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71062-5540-B249-B718-CB4E31F916C3}" type="slidenum">
              <a:rPr lang="pt-BR" altLang="en-US"/>
              <a:pPr/>
              <a:t>51</a:t>
            </a:fld>
            <a:endParaRPr lang="pt-BR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0A955B3-FF85-7148-94CE-E1732C153C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3BD1478-EE18-7044-AEA3-917E32372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23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4F4D54-E702-804E-8B9C-94506D8C1A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2005D-51FF-1F46-A89F-C27C23F5C8DE}" type="slidenum">
              <a:rPr lang="pt-BR" altLang="en-US"/>
              <a:pPr/>
              <a:t>53</a:t>
            </a:fld>
            <a:endParaRPr lang="pt-BR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B2E24BE-9332-5246-8B22-F76A89506D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D1D07CD-A5EF-2849-B8B1-D5689DDC3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732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A53E5A-EEFD-5E4E-A307-DF05CB0497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249FA5-A145-454C-8649-2D4A94C34621}" type="slidenum">
              <a:rPr lang="pt-BR" altLang="en-US"/>
              <a:pPr/>
              <a:t>55</a:t>
            </a:fld>
            <a:endParaRPr lang="pt-BR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BCEFF9E-D7E6-224F-A20F-209757997C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1A87C91-CB56-F145-B3F3-DEA8687399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334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B21776-20B1-2A44-8B57-55522DE24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8A6886-EC6B-534C-AAE7-5AE74F21F108}" type="slidenum">
              <a:rPr lang="pt-BR" altLang="en-US"/>
              <a:pPr/>
              <a:t>57</a:t>
            </a:fld>
            <a:endParaRPr lang="pt-BR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8C1B894-451F-9748-A92C-FBE814CEF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8AB4AEE-D890-9849-91A7-DBD8D387E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12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60284D-E121-7047-998E-4D4FD0E086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B49CB0-7E06-A541-A1FA-81DAD6AC69B4}" type="slidenum">
              <a:rPr lang="pt-BR" altLang="en-US"/>
              <a:pPr/>
              <a:t>4</a:t>
            </a:fld>
            <a:endParaRPr lang="pt-BR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D73BCCEC-BD2F-5145-A7C2-02A72C66C4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99CBB891-28BC-8D41-8E93-E6D2A2B8A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707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97EF9C-48B8-5F45-8F89-3D4AF466E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F6EE0-8850-3A4B-AC96-EABD9F7B8CBA}" type="slidenum">
              <a:rPr lang="pt-BR" altLang="en-US"/>
              <a:pPr/>
              <a:t>59</a:t>
            </a:fld>
            <a:endParaRPr lang="pt-BR" altLang="en-US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97AD999D-45E8-9648-8217-143B23AAF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CCE4073F-B37A-DD4B-BDCB-77DB83B26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114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963027-39C7-4048-87B6-8183B3472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D69C6-9985-B141-8FF2-F145241379FA}" type="slidenum">
              <a:rPr lang="pt-BR" altLang="en-US"/>
              <a:pPr/>
              <a:t>60</a:t>
            </a:fld>
            <a:endParaRPr lang="pt-BR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5B24A2B0-3751-4647-89C0-D6FB13E9F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3D0DA62E-6525-ED4C-8C55-5E4303387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070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958C44-06B4-FC44-9E88-4618AB6D8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FFC2B-98A7-4C40-8BBD-F0A6562051AA}" type="slidenum">
              <a:rPr lang="pt-BR" altLang="en-US"/>
              <a:pPr/>
              <a:t>61</a:t>
            </a:fld>
            <a:endParaRPr lang="pt-BR" altLang="en-US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9D820C54-DB72-4A4D-AC44-722705BA8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359B44B-CD9B-4746-ABA8-DE4638FE2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488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7CF1F04D-E2DA-AB4D-AC4D-F056D0631C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CEC4B5B7-4878-B44B-8B63-032E710A7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BC7AD081-D93B-DE49-892A-3CE7AA9059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33ECD3-50A6-494B-B8E8-AFD747E64A79}" type="slidenum">
              <a:rPr lang="pt-BR" altLang="en-US" smtClean="0"/>
              <a:pPr/>
              <a:t>6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688913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F22087-C9BF-3D4C-BFC7-5145EA079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DA02E-1F69-634F-8A4B-CB54FCC8094C}" type="slidenum">
              <a:rPr lang="pt-BR" altLang="en-US"/>
              <a:pPr/>
              <a:t>28</a:t>
            </a:fld>
            <a:endParaRPr lang="pt-BR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C7BE782E-0B2D-9F4A-A19B-11A9535CF2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35FDF3D3-AAC2-AB46-A62E-38F9B2D879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275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3928987-0CFE-0949-994D-46840BEDCD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1225C-C0E2-5847-92DB-A9AB21499670}" type="slidenum">
              <a:rPr lang="pt-BR" altLang="en-US"/>
              <a:pPr/>
              <a:t>29</a:t>
            </a:fld>
            <a:endParaRPr lang="pt-BR" altLang="en-US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7A2099A8-8E42-AD43-AE7D-3D469399A0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9D8F372D-78D1-2F48-91FA-186CEEB1C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68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6CBB9C-AE8C-384C-85A3-22CB6FD98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98FD7F-93C3-884F-A704-DF27B0FDFBB3}" type="slidenum">
              <a:rPr lang="pt-BR" altLang="en-US"/>
              <a:pPr/>
              <a:t>32</a:t>
            </a:fld>
            <a:endParaRPr lang="pt-BR" altLang="en-US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2F2AA686-70A3-A54B-8572-0DEFD124BE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897D9C03-F838-8F44-829B-54C904AC0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81A0DC6-96EB-8E4E-9BFF-A9DFA7A668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6C1B69-DB42-AD40-8E44-51D3DC3E081D}" type="slidenum">
              <a:rPr lang="pt-BR" altLang="en-US"/>
              <a:pPr/>
              <a:t>33</a:t>
            </a:fld>
            <a:endParaRPr lang="pt-BR" altLang="en-US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52DA7F20-713C-0240-B523-EEEFBD0C4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3689FEFD-FDA5-BD49-9DF5-D6F003BBD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56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D4626-458E-A54E-B36F-D156AEF7D57A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242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68D508-3C3A-5A41-A8C0-F907AA3BF8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FDDCBF-F788-E04B-86DA-BDB83570B234}" type="slidenum">
              <a:rPr lang="pt-BR" altLang="en-US"/>
              <a:pPr/>
              <a:t>41</a:t>
            </a:fld>
            <a:endParaRPr lang="pt-BR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AD37F1E-930E-4C4A-9A94-7AF98A1A25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0DBEC8C-88C2-C848-818C-CF0065E64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08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C920-A34A-5143-8D03-009DF975B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56BC3-71AD-E040-B21C-0E2957E02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C525-CE7A-DA43-8668-1D218CEC6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1FD48-9F84-C94F-9A08-C0C50D7C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5F11F-F0BD-614B-9EC7-30A4D319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52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0D6A0-FD6E-6F41-AEBF-47BC12E9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B3641-FAF5-2349-B6DE-611714387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783FC-6FF9-174C-916F-47B70A77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333C-5CE2-9246-9A2C-C1F04ADE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E8C02-3263-FC40-A884-5DC35C2C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68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E96867-13ED-7845-B6E1-212A7E3F7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99254-59BD-0A4C-8853-22715C3F3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120A-FA52-F44E-9B2F-652005A3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A5EB2-27EC-1B4F-A83B-B5522786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6D722-B0A7-FE49-AAEA-5FD91F83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35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038129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E40AE-C5F7-824E-B2FF-5B405D34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0676"/>
            <a:ext cx="9956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5DC64C7-4B64-D144-8407-C27D2579310E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304800" y="1981200"/>
            <a:ext cx="1005840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2D610-9AF9-4346-ADD2-616DA45F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8FF46-916E-5447-9575-3B4320B2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6400" y="6248400"/>
            <a:ext cx="4673600" cy="457200"/>
          </a:xfrm>
        </p:spPr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7D854-93DB-4741-BF18-FF56B083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1200" y="6248400"/>
            <a:ext cx="2032000" cy="457200"/>
          </a:xfrm>
        </p:spPr>
        <p:txBody>
          <a:bodyPr/>
          <a:lstStyle>
            <a:lvl1pPr>
              <a:defRPr/>
            </a:lvl1pPr>
          </a:lstStyle>
          <a:p>
            <a:fld id="{BD175E9C-5B61-5D46-9A9C-60839C59F487}" type="slidenum">
              <a:rPr lang="pt-BR" altLang="en-US"/>
              <a:pPr/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07804653"/>
      </p:ext>
    </p:extLst>
  </p:cSld>
  <p:clrMapOvr>
    <a:masterClrMapping/>
  </p:clrMapOvr>
  <p:transition spd="med"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B6D6-D5C8-8148-AD0A-37DD3BE7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9A35-3D94-2D40-8657-34C2F28AB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D93A9-B48E-DB48-9075-F6AC806F4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E8B5C-5872-B742-89D5-C0609E48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86662-D582-E645-AAF5-4F7CD0A6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65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3E95-AA6A-6C4A-A870-D2DD1803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AE134-6D57-A444-9C6D-EB4FF2E7A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B7064-7567-D243-B914-38AA14B5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2D087-F016-7048-855F-93AB750A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13CD5-E9FA-0940-84A9-8CF11EEF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26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3D710-5323-054F-80A5-07D0863D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BAF8C-F576-1442-A721-B49A7F327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56662-EF7D-2945-B120-CA9D32A3D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7FC33-DEA3-9049-A7A2-089049BF2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D4DBC-81D5-4E42-9E13-97D9C045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5EA5D-E135-F740-8480-0928ACB5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49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A15C-787C-9644-8E4A-1DBF0FD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8C7F8-6884-7D49-B25B-114833FF3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A6341-11E1-4B4C-82FE-4021A641B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C0AF8-D539-CD4B-AE52-769E15BF9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F5113-7782-0745-8352-3AE5865FB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348BB-3918-DA4F-B200-AD805F3C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473D07-4090-804E-B328-B83C8F80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3B3FD4-D142-3046-9D24-13872679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23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78C7-7E8B-1B46-9E51-9F3DEEAF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A394E-D86F-4247-BA07-4D8F8772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D1670-FC21-B843-9426-44EFCA98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58953-A98D-3844-AE2C-6583BA0C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39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617B79-DC65-4E4D-9CB9-87F26D2A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57C38-0208-4943-BC50-71BA3FDC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4ED15-775B-2447-AFFE-B7FE15E9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51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6DF5-C0FD-B647-9912-45F61B5A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1C6E6-37C9-734E-ACE5-41B6D4E29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2917B-C4AF-474D-90A0-98534F00F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A86D1-D3D4-EA4C-A327-607E8EA5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BB58B-A01B-3048-B91C-DE661874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98AC0-28CE-8447-9F4D-680F0EA3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10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8DFF-DF3B-824C-832C-BFBB3C0F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EDFC4-AA7E-8F42-8E87-9A78040D0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51BB5-6440-4049-8CB8-A63839E0B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DFD46-28C0-C94B-85F1-C51CBABF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CAE54-8C45-F94D-9A9E-BF353AC4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B8D38-4275-E542-B70E-B9A1BF1F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7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5C069C-224C-1B4C-873C-43C5AE4C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EF2C4-0F98-7D44-BA84-0652099FD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5978A-C200-7549-90CE-F93C078BB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2475-45DB-CC42-8604-E17F7C620863}" type="datetimeFigureOut">
              <a:rPr lang="pt-BR" smtClean="0"/>
              <a:t>29/06/2023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226EA-1BFB-BA49-B4F2-0CD835B39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6F146-FFF4-4647-BD30-DD1A7D39B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D259B-A49A-DB45-AD6E-86F7275CCC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97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vicent@usp.br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zOek0qh8jg" TargetMode="External"/><Relationship Id="rId2" Type="http://schemas.openxmlformats.org/officeDocument/2006/relationships/hyperlink" Target="https://www.youtube.com/watch?v=7_FrhNHBSW4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451414a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history.nih.gov/exhibits/nirenberg/images/photos/01_mendel_pu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bevicent@usp.br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bevicent@usp.br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DF0A6CE2-C204-0A46-A681-61AB85A7FCDD}"/>
              </a:ext>
            </a:extLst>
          </p:cNvPr>
          <p:cNvSpPr txBox="1"/>
          <p:nvPr/>
        </p:nvSpPr>
        <p:spPr>
          <a:xfrm>
            <a:off x="0" y="5085761"/>
            <a:ext cx="2459314" cy="7184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/>
              <a:t>Profa. Elisabete Vicente/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/>
              <a:t>Dep. Microbiologia </a:t>
            </a:r>
            <a:r>
              <a:rPr lang="pt-BR" sz="1400" dirty="0" err="1"/>
              <a:t>ICB</a:t>
            </a:r>
            <a:r>
              <a:rPr lang="pt-BR" sz="1400" dirty="0"/>
              <a:t>/USP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400" dirty="0">
                <a:hlinkClick r:id="rId3"/>
              </a:rPr>
              <a:t>bevicent@usp.br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C5EAB-9EF5-154C-AB81-6C403B4FF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8" y="2684936"/>
            <a:ext cx="2430176" cy="2400826"/>
          </a:xfrm>
          <a:prstGeom prst="rect">
            <a:avLst/>
          </a:prstGeom>
        </p:spPr>
      </p:pic>
      <p:sp>
        <p:nvSpPr>
          <p:cNvPr id="7" name="4.2. Indústria Química:…">
            <a:extLst>
              <a:ext uri="{FF2B5EF4-FFF2-40B4-BE49-F238E27FC236}">
                <a16:creationId xmlns:a16="http://schemas.microsoft.com/office/drawing/2014/main" id="{3651B6DE-A986-8F43-A45D-81E953DEEDEE}"/>
              </a:ext>
            </a:extLst>
          </p:cNvPr>
          <p:cNvSpPr txBox="1"/>
          <p:nvPr/>
        </p:nvSpPr>
        <p:spPr>
          <a:xfrm>
            <a:off x="3264404" y="257169"/>
            <a:ext cx="4844614" cy="503023"/>
          </a:xfrm>
          <a:prstGeom prst="rect">
            <a:avLst/>
          </a:prstGeom>
          <a:solidFill>
            <a:srgbClr val="FEF9D6"/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16100">
              <a:spcBef>
                <a:spcPts val="422"/>
              </a:spcBef>
              <a:spcAft>
                <a:spcPts val="422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PT" sz="2800" b="1" dirty="0"/>
              <a:t>Regulação da Expressão Gênica </a:t>
            </a:r>
          </a:p>
        </p:txBody>
      </p:sp>
      <p:pic>
        <p:nvPicPr>
          <p:cNvPr id="10" name="page1image19835664.jpg" descr="page1image19835664.jpg">
            <a:extLst>
              <a:ext uri="{FF2B5EF4-FFF2-40B4-BE49-F238E27FC236}">
                <a16:creationId xmlns:a16="http://schemas.microsoft.com/office/drawing/2014/main" id="{85C8EEE1-C348-2643-8AA2-BCE625FE7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95" y="-11913"/>
            <a:ext cx="2959454" cy="196803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60509008-E181-834A-8AEA-49767A8D5B27}"/>
              </a:ext>
            </a:extLst>
          </p:cNvPr>
          <p:cNvSpPr txBox="1">
            <a:spLocks/>
          </p:cNvSpPr>
          <p:nvPr/>
        </p:nvSpPr>
        <p:spPr>
          <a:xfrm>
            <a:off x="-34095" y="2099327"/>
            <a:ext cx="2459315" cy="368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/>
              <a:t>Instituto de Ciências Biomédicas USP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9CA64-88D0-6945-B10A-C92F216F69F4}"/>
              </a:ext>
            </a:extLst>
          </p:cNvPr>
          <p:cNvSpPr/>
          <p:nvPr/>
        </p:nvSpPr>
        <p:spPr>
          <a:xfrm>
            <a:off x="3391404" y="1813792"/>
            <a:ext cx="8142869" cy="48731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Regulação da Expressão Gênica em Procariotos</a:t>
            </a: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- Estrutura de promotores de procariotos </a:t>
            </a: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- Modelo óperon: </a:t>
            </a:r>
            <a:r>
              <a:rPr lang="pt-BR" altLang="pt-BR" b="1" cap="all" dirty="0"/>
              <a:t>ó</a:t>
            </a:r>
            <a:r>
              <a:rPr lang="pt-BR" altLang="pt-BR" b="1" dirty="0"/>
              <a:t>peron </a:t>
            </a:r>
            <a:r>
              <a:rPr lang="pt-BR" altLang="pt-BR" b="1" i="1" dirty="0" err="1"/>
              <a:t>lac</a:t>
            </a:r>
            <a:r>
              <a:rPr lang="pt-BR" altLang="pt-BR" b="1" dirty="0"/>
              <a:t> , </a:t>
            </a:r>
            <a:r>
              <a:rPr lang="pt-BR" altLang="pt-BR" b="1" cap="all" dirty="0"/>
              <a:t>ó</a:t>
            </a:r>
            <a:r>
              <a:rPr lang="pt-BR" altLang="pt-BR" b="1" dirty="0"/>
              <a:t>peron </a:t>
            </a:r>
            <a:r>
              <a:rPr lang="pt-BR" altLang="pt-BR" b="1" i="1" dirty="0" err="1"/>
              <a:t>trp</a:t>
            </a:r>
            <a:r>
              <a:rPr lang="pt-BR" altLang="pt-BR" b="1" cap="all" dirty="0"/>
              <a:t>, ó</a:t>
            </a:r>
            <a:r>
              <a:rPr lang="pt-BR" altLang="pt-BR" b="1" dirty="0"/>
              <a:t>peron </a:t>
            </a:r>
            <a:r>
              <a:rPr lang="pt-BR" altLang="pt-BR" b="1" i="1" dirty="0"/>
              <a:t>ara</a:t>
            </a:r>
            <a:r>
              <a:rPr lang="pt-BR" altLang="pt-BR" b="1" dirty="0"/>
              <a:t>, </a:t>
            </a:r>
            <a:r>
              <a:rPr lang="pt-BR" altLang="pt-BR" b="1" cap="all" dirty="0"/>
              <a:t>ó</a:t>
            </a:r>
            <a:r>
              <a:rPr lang="pt-BR" altLang="pt-BR" b="1" dirty="0"/>
              <a:t>peron </a:t>
            </a:r>
            <a:r>
              <a:rPr lang="pt-BR" altLang="pt-BR" b="1" i="1" dirty="0" err="1"/>
              <a:t>mer</a:t>
            </a:r>
            <a:endParaRPr lang="pt-BR" altLang="pt-BR" b="1" i="1" dirty="0"/>
          </a:p>
          <a:p>
            <a:pPr>
              <a:spcBef>
                <a:spcPts val="600"/>
              </a:spcBef>
            </a:pPr>
            <a:r>
              <a:rPr lang="pt-BR" altLang="pt-BR" b="1" i="1" dirty="0"/>
              <a:t>      </a:t>
            </a:r>
            <a:r>
              <a:rPr lang="pt-BR" altLang="pt-BR" b="1" dirty="0"/>
              <a:t>- Desafio: Como realizar a clonagem de um gene intra-óperon ? </a:t>
            </a:r>
          </a:p>
          <a:p>
            <a:pPr>
              <a:spcBef>
                <a:spcPts val="600"/>
              </a:spcBef>
            </a:pPr>
            <a:r>
              <a:rPr lang="pt-BR" altLang="pt-BR" b="1" i="1" dirty="0"/>
              <a:t>      - “</a:t>
            </a:r>
            <a:r>
              <a:rPr lang="pt-BR" altLang="pt-BR" b="1" dirty="0"/>
              <a:t>Quorum sensing” </a:t>
            </a:r>
          </a:p>
          <a:p>
            <a:pPr algn="just">
              <a:spcAft>
                <a:spcPts val="844"/>
              </a:spcAft>
            </a:pPr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2. Regulação da Expressão Gênica em Eucariotos</a:t>
            </a: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- Comparação das Estruturas de promotores de procariotos com a de eucariotos</a:t>
            </a: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- Elementos proximais as Regiões de promotores de eucariotos</a:t>
            </a: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- “Splicing”</a:t>
            </a: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- Epigenética</a:t>
            </a: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pt-BR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Small</a:t>
            </a: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 RNAs </a:t>
            </a:r>
          </a:p>
          <a:p>
            <a:pPr algn="just">
              <a:spcAft>
                <a:spcPts val="844"/>
              </a:spcAft>
            </a:pPr>
            <a:r>
              <a:rPr lang="pt-BR" b="1" dirty="0">
                <a:ea typeface="Calibri" panose="020F0502020204030204" pitchFamily="34" charset="0"/>
                <a:cs typeface="Times New Roman" panose="02020603050405020304" pitchFamily="18" charset="0"/>
              </a:rPr>
              <a:t>3.  </a:t>
            </a:r>
            <a:r>
              <a:rPr lang="pt-PT" b="1" dirty="0"/>
              <a:t>Questões </a:t>
            </a:r>
            <a:endParaRPr lang="pt-BR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>
            <a:extLst>
              <a:ext uri="{FF2B5EF4-FFF2-40B4-BE49-F238E27FC236}">
                <a16:creationId xmlns:a16="http://schemas.microsoft.com/office/drawing/2014/main" id="{E1A3E018-FFC9-6E42-A0EC-18E0FD7C5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13" y="1514314"/>
            <a:ext cx="88138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5">
            <a:extLst>
              <a:ext uri="{FF2B5EF4-FFF2-40B4-BE49-F238E27FC236}">
                <a16:creationId xmlns:a16="http://schemas.microsoft.com/office/drawing/2014/main" id="{7B9C1168-3392-774F-9A50-AEC99A7CA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389" y="4172914"/>
            <a:ext cx="3609929" cy="147732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44000">
              <a:spcBef>
                <a:spcPct val="0"/>
              </a:spcBef>
              <a:buFontTx/>
              <a:buAutoNum type="alphaUcParenBoth"/>
            </a:pPr>
            <a:r>
              <a:rPr lang="pt-BR" altLang="en-US" sz="1800" b="1" dirty="0">
                <a:solidFill>
                  <a:srgbClr val="0070C0"/>
                </a:solidFill>
              </a:rPr>
              <a:t>Repressor </a:t>
            </a:r>
            <a:r>
              <a:rPr lang="pt-BR" altLang="en-US" sz="1800" b="1" dirty="0" err="1">
                <a:solidFill>
                  <a:srgbClr val="0070C0"/>
                </a:solidFill>
              </a:rPr>
              <a:t>lacI</a:t>
            </a:r>
            <a:r>
              <a:rPr lang="pt-BR" altLang="en-US" sz="1800" b="1" dirty="0">
                <a:solidFill>
                  <a:srgbClr val="0070C0"/>
                </a:solidFill>
              </a:rPr>
              <a:t> - </a:t>
            </a:r>
            <a:r>
              <a:rPr lang="pt-BR" altLang="en-US" sz="1800" dirty="0"/>
              <a:t>Na </a:t>
            </a:r>
            <a:r>
              <a:rPr lang="pt-BR" altLang="en-US" sz="1800" dirty="0">
                <a:solidFill>
                  <a:srgbClr val="FF0000"/>
                </a:solidFill>
              </a:rPr>
              <a:t>ausência</a:t>
            </a:r>
            <a:r>
              <a:rPr lang="pt-BR" altLang="en-US" sz="1800" dirty="0"/>
              <a:t> de lactose se liga ao DNA</a:t>
            </a:r>
          </a:p>
          <a:p>
            <a:pPr marL="144000" indent="0">
              <a:spcBef>
                <a:spcPct val="0"/>
              </a:spcBef>
              <a:buNone/>
            </a:pPr>
            <a:r>
              <a:rPr lang="pt-BR" altLang="en-US" sz="1800" dirty="0"/>
              <a:t>(</a:t>
            </a:r>
            <a:r>
              <a:rPr lang="pt-BR" altLang="en-US" sz="1800" b="1" dirty="0"/>
              <a:t>sítio o </a:t>
            </a:r>
            <a:r>
              <a:rPr lang="pt-BR" altLang="en-US" sz="1800" dirty="0"/>
              <a:t>– sitio operador da transcrição)  e reprime a transcrição do óperon </a:t>
            </a:r>
            <a:r>
              <a:rPr lang="pt-BR" altLang="en-US" sz="1800" i="1" dirty="0" err="1"/>
              <a:t>lac</a:t>
            </a:r>
            <a:r>
              <a:rPr lang="pt-BR" altLang="en-US" sz="1800" dirty="0"/>
              <a:t>. </a:t>
            </a: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7B0D8DBC-85E8-DA44-84DB-11E454A51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4" y="111178"/>
            <a:ext cx="1906588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FF"/>
                </a:solidFill>
              </a:rPr>
              <a:t>óperon </a:t>
            </a:r>
            <a:r>
              <a:rPr lang="pt-BR" altLang="pt-BR" sz="2800" b="1" i="1">
                <a:solidFill>
                  <a:srgbClr val="0000FF"/>
                </a:solidFill>
              </a:rPr>
              <a:t>lac</a:t>
            </a:r>
          </a:p>
        </p:txBody>
      </p:sp>
      <p:sp>
        <p:nvSpPr>
          <p:cNvPr id="20484" name="Rectangle 6">
            <a:extLst>
              <a:ext uri="{FF2B5EF4-FFF2-40B4-BE49-F238E27FC236}">
                <a16:creationId xmlns:a16="http://schemas.microsoft.com/office/drawing/2014/main" id="{59700D78-3CB3-5849-B270-DC5965B12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504" y="5191772"/>
            <a:ext cx="4393204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 dirty="0"/>
              <a:t>(</a:t>
            </a:r>
            <a:r>
              <a:rPr lang="pt-BR" altLang="en-US" sz="1800" dirty="0" err="1"/>
              <a:t>B</a:t>
            </a:r>
            <a:r>
              <a:rPr lang="pt-BR" altLang="en-US" sz="1800" dirty="0"/>
              <a:t>) </a:t>
            </a:r>
            <a:r>
              <a:rPr lang="pt-BR" altLang="en-US" sz="1800" b="1" dirty="0">
                <a:solidFill>
                  <a:srgbClr val="0070C0"/>
                </a:solidFill>
              </a:rPr>
              <a:t>Repressor </a:t>
            </a:r>
            <a:r>
              <a:rPr lang="pt-BR" altLang="en-US" sz="1800" b="1" dirty="0" err="1">
                <a:solidFill>
                  <a:srgbClr val="0070C0"/>
                </a:solidFill>
              </a:rPr>
              <a:t>lacI</a:t>
            </a:r>
            <a:r>
              <a:rPr lang="pt-BR" altLang="en-US" sz="1800" b="1" dirty="0">
                <a:solidFill>
                  <a:srgbClr val="0070C0"/>
                </a:solidFill>
              </a:rPr>
              <a:t> – se liga ao indutor</a:t>
            </a:r>
            <a:r>
              <a:rPr lang="pt-BR" altLang="en-US" sz="1800" dirty="0">
                <a:sym typeface="Wingdings" pitchFamily="2" charset="2"/>
              </a:rPr>
              <a:t> (A</a:t>
            </a:r>
            <a:r>
              <a:rPr lang="pt-BR" altLang="en-US" sz="1800" dirty="0"/>
              <a:t>lolactose ou outro indutor), resultando na  sua dissociação do DNA </a:t>
            </a:r>
            <a:r>
              <a:rPr lang="pt-BR" altLang="en-US" sz="1800" u="sng" dirty="0"/>
              <a:t>e</a:t>
            </a:r>
            <a:r>
              <a:rPr lang="pt-BR" altLang="en-US" sz="18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dirty="0"/>
              <a:t>à produção de mRNA do óperon </a:t>
            </a:r>
            <a:r>
              <a:rPr lang="pt-BR" altLang="en-US" sz="1800" i="1" dirty="0" err="1"/>
              <a:t>lac</a:t>
            </a:r>
            <a:r>
              <a:rPr lang="pt-BR" altLang="en-US" sz="1800" dirty="0"/>
              <a:t>.</a:t>
            </a: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9E209C11-4898-1241-873E-68D3DF1B5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4" y="905175"/>
            <a:ext cx="2941637" cy="368300"/>
          </a:xfrm>
          <a:prstGeom prst="rect">
            <a:avLst/>
          </a:prstGeom>
          <a:solidFill>
            <a:srgbClr val="EEEC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/>
              <a:t>Indução do óperon LAC: </a:t>
            </a:r>
          </a:p>
        </p:txBody>
      </p:sp>
      <p:sp>
        <p:nvSpPr>
          <p:cNvPr id="56" name="Seta: para a Direita 2">
            <a:extLst>
              <a:ext uri="{FF2B5EF4-FFF2-40B4-BE49-F238E27FC236}">
                <a16:creationId xmlns:a16="http://schemas.microsoft.com/office/drawing/2014/main" id="{A8456198-DBBB-F54D-B3CF-B87A5402C182}"/>
              </a:ext>
            </a:extLst>
          </p:cNvPr>
          <p:cNvSpPr/>
          <p:nvPr/>
        </p:nvSpPr>
        <p:spPr>
          <a:xfrm rot="16200000">
            <a:off x="3241833" y="3738733"/>
            <a:ext cx="560387" cy="307975"/>
          </a:xfrm>
          <a:prstGeom prst="righ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52BE9C3-4A7E-EB00-A9D1-C916D5523304}"/>
              </a:ext>
            </a:extLst>
          </p:cNvPr>
          <p:cNvSpPr txBox="1"/>
          <p:nvPr/>
        </p:nvSpPr>
        <p:spPr>
          <a:xfrm rot="18000107">
            <a:off x="-129965" y="4223533"/>
            <a:ext cx="2492375" cy="11387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pt-BR" altLang="pt-BR" b="1" dirty="0">
                <a:solidFill>
                  <a:srgbClr val="0000FF"/>
                </a:solidFill>
              </a:rPr>
              <a:t>R</a:t>
            </a:r>
            <a:r>
              <a:rPr lang="pt-BR" altLang="pt-BR" sz="1800" b="1" dirty="0">
                <a:solidFill>
                  <a:srgbClr val="0000FF"/>
                </a:solidFill>
              </a:rPr>
              <a:t>egulação </a:t>
            </a:r>
            <a:r>
              <a:rPr lang="pt-BR" altLang="pt-BR" sz="1800" b="1" dirty="0">
                <a:solidFill>
                  <a:srgbClr val="FF0000"/>
                </a:solidFill>
              </a:rPr>
              <a:t>negativa</a:t>
            </a:r>
          </a:p>
          <a:p>
            <a:r>
              <a:rPr lang="pt-BR" sz="1600" b="1" dirty="0"/>
              <a:t>Quando a proteína se liga ao DNA não ocorre transcrição.</a:t>
            </a:r>
            <a:r>
              <a:rPr lang="pt-BR" b="1" dirty="0">
                <a:solidFill>
                  <a:srgbClr val="FF0000"/>
                </a:solidFill>
              </a:rPr>
              <a:t> </a:t>
            </a:r>
            <a:endParaRPr lang="pt-BR" dirty="0"/>
          </a:p>
        </p:txBody>
      </p:sp>
      <p:sp>
        <p:nvSpPr>
          <p:cNvPr id="2" name="Seta: para a Direita 2">
            <a:extLst>
              <a:ext uri="{FF2B5EF4-FFF2-40B4-BE49-F238E27FC236}">
                <a16:creationId xmlns:a16="http://schemas.microsoft.com/office/drawing/2014/main" id="{98F5C192-9D14-7D2E-DDA2-FE363CAE518D}"/>
              </a:ext>
            </a:extLst>
          </p:cNvPr>
          <p:cNvSpPr/>
          <p:nvPr/>
        </p:nvSpPr>
        <p:spPr>
          <a:xfrm rot="14410534">
            <a:off x="7832031" y="4451208"/>
            <a:ext cx="1354997" cy="228461"/>
          </a:xfrm>
          <a:prstGeom prst="righ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0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178BC45A-30BA-9A41-8CF5-101E64AF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777875"/>
            <a:ext cx="4994275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4">
            <a:extLst>
              <a:ext uri="{FF2B5EF4-FFF2-40B4-BE49-F238E27FC236}">
                <a16:creationId xmlns:a16="http://schemas.microsoft.com/office/drawing/2014/main" id="{B6624D54-3505-114A-9C4E-5A28924DD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1417638"/>
            <a:ext cx="3671888" cy="2862262"/>
          </a:xfrm>
          <a:prstGeom prst="rect">
            <a:avLst/>
          </a:prstGeom>
          <a:solidFill>
            <a:srgbClr val="EEEC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800"/>
              <a:t>A </a:t>
            </a:r>
            <a:r>
              <a:rPr lang="pt-BR" altLang="en-US" sz="1800" b="1">
                <a:solidFill>
                  <a:srgbClr val="0070C0"/>
                </a:solidFill>
              </a:rPr>
              <a:t>proteína LacI </a:t>
            </a:r>
            <a:r>
              <a:rPr lang="pt-BR" altLang="en-US" sz="1800"/>
              <a:t>é um </a:t>
            </a:r>
            <a:r>
              <a:rPr lang="pt-BR" altLang="en-US" sz="1800" b="1">
                <a:solidFill>
                  <a:srgbClr val="0070C0"/>
                </a:solidFill>
              </a:rPr>
              <a:t>tetrâmero</a:t>
            </a:r>
            <a:r>
              <a:rPr lang="pt-BR" altLang="en-US" sz="1800"/>
              <a:t> que </a:t>
            </a:r>
            <a:r>
              <a:rPr lang="pt-BR" altLang="en-US" sz="1800" b="1">
                <a:solidFill>
                  <a:srgbClr val="0070C0"/>
                </a:solidFill>
              </a:rPr>
              <a:t>se liga a duas sequências operadoras </a:t>
            </a:r>
            <a:r>
              <a:rPr lang="pt-BR" altLang="en-US" sz="1800"/>
              <a:t>e induz um “looping” no DNA.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800" b="1">
              <a:solidFill>
                <a:srgbClr val="0070C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70C0"/>
                </a:solidFill>
              </a:rPr>
              <a:t>Duas subunidades funcionais lacI</a:t>
            </a:r>
            <a:r>
              <a:rPr lang="pt-BR" altLang="en-US" sz="1800"/>
              <a:t> </a:t>
            </a:r>
            <a:r>
              <a:rPr lang="pt-BR" altLang="en-US" sz="1800" u="sng">
                <a:solidFill>
                  <a:srgbClr val="0070C0"/>
                </a:solidFill>
              </a:rPr>
              <a:t>diméricas</a:t>
            </a:r>
            <a:r>
              <a:rPr lang="pt-BR" altLang="en-US" sz="1800"/>
              <a:t> (</a:t>
            </a:r>
            <a:r>
              <a:rPr lang="pt-BR" altLang="en-US" sz="1800">
                <a:solidFill>
                  <a:srgbClr val="FF0000"/>
                </a:solidFill>
              </a:rPr>
              <a:t>vermelho</a:t>
            </a:r>
            <a:r>
              <a:rPr lang="pt-BR" altLang="en-US" sz="1800"/>
              <a:t>+</a:t>
            </a:r>
            <a:r>
              <a:rPr lang="pt-BR" altLang="en-US" sz="1800" b="1">
                <a:solidFill>
                  <a:srgbClr val="0070C0"/>
                </a:solidFill>
              </a:rPr>
              <a:t>azul</a:t>
            </a:r>
            <a:r>
              <a:rPr lang="pt-BR" altLang="en-US" sz="1800"/>
              <a:t>  </a:t>
            </a:r>
            <a:r>
              <a:rPr lang="pt-BR" altLang="en-US" sz="1800" u="sng"/>
              <a:t>e</a:t>
            </a:r>
            <a:r>
              <a:rPr lang="pt-BR" altLang="en-US" sz="1800"/>
              <a:t>  </a:t>
            </a:r>
            <a:r>
              <a:rPr lang="pt-BR" altLang="en-US" sz="1800" b="1">
                <a:solidFill>
                  <a:srgbClr val="29B017"/>
                </a:solidFill>
              </a:rPr>
              <a:t>verde</a:t>
            </a:r>
            <a:r>
              <a:rPr lang="pt-BR" altLang="en-US" sz="1800"/>
              <a:t>+</a:t>
            </a:r>
            <a:r>
              <a:rPr lang="pt-BR" altLang="en-US" sz="1800" b="1">
                <a:solidFill>
                  <a:srgbClr val="E9900C"/>
                </a:solidFill>
              </a:rPr>
              <a:t>laranja</a:t>
            </a:r>
            <a:r>
              <a:rPr lang="pt-BR" altLang="en-US" sz="1800"/>
              <a:t>) se ligam a sequencia do operador do </a:t>
            </a:r>
            <a:r>
              <a:rPr lang="pt-BR" altLang="en-US" sz="1800" b="1">
                <a:solidFill>
                  <a:srgbClr val="0070C0"/>
                </a:solidFill>
              </a:rPr>
              <a:t>óperon </a:t>
            </a:r>
            <a:r>
              <a:rPr lang="pt-BR" altLang="en-US" sz="1800" b="1" i="1">
                <a:solidFill>
                  <a:srgbClr val="0070C0"/>
                </a:solidFill>
              </a:rPr>
              <a:t>lac</a:t>
            </a:r>
            <a:r>
              <a:rPr lang="pt-BR" altLang="en-US" sz="1800"/>
              <a:t>.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69DA52D6-A11D-8242-871D-9F339FEFA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05594"/>
            <a:ext cx="4116388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/>
              <a:t>O Represor -  </a:t>
            </a:r>
            <a:r>
              <a:rPr lang="pt-BR" altLang="en-US" sz="2000"/>
              <a:t>proteína</a:t>
            </a:r>
            <a:r>
              <a:rPr lang="pt-BR" altLang="en-US" sz="2400"/>
              <a:t> </a:t>
            </a:r>
            <a:r>
              <a:rPr lang="pt-BR" altLang="en-US">
                <a:latin typeface="Geeza Pro" panose="02000400000000000000" pitchFamily="2" charset="-78"/>
                <a:cs typeface="Geeza Pro" panose="02000400000000000000" pitchFamily="2" charset="-78"/>
              </a:rPr>
              <a:t>LacI </a:t>
            </a:r>
            <a:r>
              <a:rPr lang="pt-BR" altLang="en-US" sz="2400">
                <a:latin typeface="Geeza Pro" panose="02000400000000000000" pitchFamily="2" charset="-78"/>
                <a:cs typeface="Geeza Pro" panose="02000400000000000000" pitchFamily="2" charset="-78"/>
              </a:rPr>
              <a:t> </a:t>
            </a:r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976D185D-4B6D-3F4E-9162-BA8B30F55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5276850"/>
            <a:ext cx="9555164" cy="1200150"/>
          </a:xfrm>
          <a:prstGeom prst="rect">
            <a:avLst/>
          </a:prstGeom>
          <a:solidFill>
            <a:srgbClr val="EEEC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800" dirty="0"/>
              <a:t>O repressor (</a:t>
            </a:r>
            <a:r>
              <a:rPr lang="pt-BR" altLang="en-US" sz="1800" b="1" dirty="0">
                <a:solidFill>
                  <a:srgbClr val="0070C0"/>
                </a:solidFill>
              </a:rPr>
              <a:t>proteína </a:t>
            </a:r>
            <a:r>
              <a:rPr lang="pt-BR" altLang="en-US" sz="1800" b="1" dirty="0" err="1">
                <a:solidFill>
                  <a:srgbClr val="0070C0"/>
                </a:solidFill>
              </a:rPr>
              <a:t>LacI</a:t>
            </a:r>
            <a:r>
              <a:rPr lang="pt-BR" altLang="en-US" sz="1800" b="1" dirty="0">
                <a:solidFill>
                  <a:srgbClr val="0070C0"/>
                </a:solidFill>
              </a:rPr>
              <a:t>) </a:t>
            </a:r>
            <a:r>
              <a:rPr lang="pt-BR" altLang="en-US" sz="1800" dirty="0"/>
              <a:t>é uma </a:t>
            </a:r>
            <a:r>
              <a:rPr lang="pt-BR" altLang="en-US" sz="1800" b="1" u="sng" dirty="0">
                <a:solidFill>
                  <a:srgbClr val="0070C0"/>
                </a:solidFill>
              </a:rPr>
              <a:t>proteína alostérica</a:t>
            </a:r>
            <a:r>
              <a:rPr lang="pt-BR" altLang="en-US" sz="1800" dirty="0"/>
              <a:t>: assume </a:t>
            </a:r>
            <a:r>
              <a:rPr lang="pt-BR" altLang="en-US" sz="1800" b="1" dirty="0"/>
              <a:t>duas conformações ligeiramente diferentes</a:t>
            </a:r>
            <a:r>
              <a:rPr lang="pt-BR" altLang="en-US" sz="1800" dirty="0"/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800" dirty="0"/>
              <a:t>1- Se liga ao operador no DNA com alta especificidade,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800" dirty="0"/>
              <a:t>2- Perde sua especificidade quando ligado ao indutor </a:t>
            </a:r>
            <a:r>
              <a:rPr lang="pt-BR" altLang="en-US" sz="1800" b="1" dirty="0">
                <a:solidFill>
                  <a:srgbClr val="7030A0"/>
                </a:solidFill>
              </a:rPr>
              <a:t>alolactose</a:t>
            </a:r>
            <a:r>
              <a:rPr lang="pt-BR" altLang="en-US" sz="1800" dirty="0"/>
              <a:t> ou </a:t>
            </a:r>
            <a:r>
              <a:rPr lang="pt-BR" altLang="en-US" sz="1800" b="1" dirty="0" err="1">
                <a:solidFill>
                  <a:srgbClr val="7030A0"/>
                </a:solidFill>
              </a:rPr>
              <a:t>IPTG</a:t>
            </a:r>
            <a:endParaRPr lang="pt-B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2344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lacoperon3">
            <a:extLst>
              <a:ext uri="{FF2B5EF4-FFF2-40B4-BE49-F238E27FC236}">
                <a16:creationId xmlns:a16="http://schemas.microsoft.com/office/drawing/2014/main" id="{E928BBAB-9BA3-334F-ADB9-30E8F3A594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475" y="1127124"/>
            <a:ext cx="7632700" cy="2563812"/>
          </a:xfr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Text Box 7">
            <a:extLst>
              <a:ext uri="{FF2B5EF4-FFF2-40B4-BE49-F238E27FC236}">
                <a16:creationId xmlns:a16="http://schemas.microsoft.com/office/drawing/2014/main" id="{47AF0976-52C1-F244-8DE1-06A67511C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815" y="160735"/>
            <a:ext cx="6659562" cy="784830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Regulação Negativa: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        </a:t>
            </a:r>
            <a:r>
              <a:rPr lang="pt-BR" altLang="pt-BR" sz="1800">
                <a:solidFill>
                  <a:srgbClr val="FF0000"/>
                </a:solidFill>
              </a:rPr>
              <a:t>Ativador (proteína lacI)</a:t>
            </a:r>
            <a:r>
              <a:rPr lang="pt-BR" altLang="pt-BR" sz="1800"/>
              <a:t> ligado </a:t>
            </a:r>
            <a:r>
              <a:rPr lang="pt-BR" altLang="pt-BR" sz="1800" u="sng">
                <a:solidFill>
                  <a:srgbClr val="CC3300"/>
                </a:solidFill>
              </a:rPr>
              <a:t>bloqueia</a:t>
            </a:r>
            <a:r>
              <a:rPr lang="pt-BR" altLang="pt-BR" sz="1800"/>
              <a:t> a transcrição</a:t>
            </a: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F9E26A9E-A541-094B-88F1-6F0B372E2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204786"/>
            <a:ext cx="1906588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FF"/>
                </a:solidFill>
              </a:rPr>
              <a:t>óperon </a:t>
            </a:r>
            <a:r>
              <a:rPr lang="pt-BR" altLang="pt-BR" sz="2800" b="1" i="1">
                <a:solidFill>
                  <a:srgbClr val="0000FF"/>
                </a:solidFill>
              </a:rPr>
              <a:t>lac</a:t>
            </a:r>
          </a:p>
        </p:txBody>
      </p:sp>
      <p:pic>
        <p:nvPicPr>
          <p:cNvPr id="22532" name="Picture 4" descr="lacoperon2">
            <a:extLst>
              <a:ext uri="{FF2B5EF4-FFF2-40B4-BE49-F238E27FC236}">
                <a16:creationId xmlns:a16="http://schemas.microsoft.com/office/drawing/2014/main" id="{F5E396AD-0E2B-0C47-A5A3-A12F4FAA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3949699"/>
            <a:ext cx="7632700" cy="274756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Rectangle 6">
            <a:extLst>
              <a:ext uri="{FF2B5EF4-FFF2-40B4-BE49-F238E27FC236}">
                <a16:creationId xmlns:a16="http://schemas.microsoft.com/office/drawing/2014/main" id="{B0A09D18-76FB-4244-BAA8-721D8010B82F}"/>
              </a:ext>
            </a:extLst>
          </p:cNvPr>
          <p:cNvSpPr>
            <a:spLocks noChangeArrowheads="1"/>
          </p:cNvSpPr>
          <p:nvPr/>
        </p:nvSpPr>
        <p:spPr bwMode="auto">
          <a:xfrm rot="21052355">
            <a:off x="9480550" y="2700338"/>
            <a:ext cx="1187450" cy="1816100"/>
          </a:xfrm>
          <a:custGeom>
            <a:avLst/>
            <a:gdLst>
              <a:gd name="connsiteX0" fmla="*/ 0 w 1187450"/>
              <a:gd name="connsiteY0" fmla="*/ 0 h 1816100"/>
              <a:gd name="connsiteX1" fmla="*/ 569976 w 1187450"/>
              <a:gd name="connsiteY1" fmla="*/ 0 h 1816100"/>
              <a:gd name="connsiteX2" fmla="*/ 1187450 w 1187450"/>
              <a:gd name="connsiteY2" fmla="*/ 0 h 1816100"/>
              <a:gd name="connsiteX3" fmla="*/ 1187450 w 1187450"/>
              <a:gd name="connsiteY3" fmla="*/ 454025 h 1816100"/>
              <a:gd name="connsiteX4" fmla="*/ 1187450 w 1187450"/>
              <a:gd name="connsiteY4" fmla="*/ 944372 h 1816100"/>
              <a:gd name="connsiteX5" fmla="*/ 1187450 w 1187450"/>
              <a:gd name="connsiteY5" fmla="*/ 1380236 h 1816100"/>
              <a:gd name="connsiteX6" fmla="*/ 1187450 w 1187450"/>
              <a:gd name="connsiteY6" fmla="*/ 1816100 h 1816100"/>
              <a:gd name="connsiteX7" fmla="*/ 581851 w 1187450"/>
              <a:gd name="connsiteY7" fmla="*/ 1816100 h 1816100"/>
              <a:gd name="connsiteX8" fmla="*/ 0 w 1187450"/>
              <a:gd name="connsiteY8" fmla="*/ 1816100 h 1816100"/>
              <a:gd name="connsiteX9" fmla="*/ 0 w 1187450"/>
              <a:gd name="connsiteY9" fmla="*/ 1380236 h 1816100"/>
              <a:gd name="connsiteX10" fmla="*/ 0 w 1187450"/>
              <a:gd name="connsiteY10" fmla="*/ 944372 h 1816100"/>
              <a:gd name="connsiteX11" fmla="*/ 0 w 1187450"/>
              <a:gd name="connsiteY11" fmla="*/ 508508 h 1816100"/>
              <a:gd name="connsiteX12" fmla="*/ 0 w 1187450"/>
              <a:gd name="connsiteY12" fmla="*/ 0 h 18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7450" h="1816100" fill="none" extrusionOk="0">
                <a:moveTo>
                  <a:pt x="0" y="0"/>
                </a:moveTo>
                <a:cubicBezTo>
                  <a:pt x="268308" y="-32507"/>
                  <a:pt x="385243" y="2170"/>
                  <a:pt x="569976" y="0"/>
                </a:cubicBezTo>
                <a:cubicBezTo>
                  <a:pt x="754709" y="-2170"/>
                  <a:pt x="957189" y="14434"/>
                  <a:pt x="1187450" y="0"/>
                </a:cubicBezTo>
                <a:cubicBezTo>
                  <a:pt x="1208283" y="111860"/>
                  <a:pt x="1184412" y="358452"/>
                  <a:pt x="1187450" y="454025"/>
                </a:cubicBezTo>
                <a:cubicBezTo>
                  <a:pt x="1190488" y="549599"/>
                  <a:pt x="1175011" y="831409"/>
                  <a:pt x="1187450" y="944372"/>
                </a:cubicBezTo>
                <a:cubicBezTo>
                  <a:pt x="1199889" y="1057335"/>
                  <a:pt x="1168276" y="1211479"/>
                  <a:pt x="1187450" y="1380236"/>
                </a:cubicBezTo>
                <a:cubicBezTo>
                  <a:pt x="1206624" y="1548993"/>
                  <a:pt x="1183302" y="1606748"/>
                  <a:pt x="1187450" y="1816100"/>
                </a:cubicBezTo>
                <a:cubicBezTo>
                  <a:pt x="997125" y="1865500"/>
                  <a:pt x="793935" y="1812331"/>
                  <a:pt x="581851" y="1816100"/>
                </a:cubicBezTo>
                <a:cubicBezTo>
                  <a:pt x="369767" y="1819869"/>
                  <a:pt x="148537" y="1781004"/>
                  <a:pt x="0" y="1816100"/>
                </a:cubicBezTo>
                <a:cubicBezTo>
                  <a:pt x="-18867" y="1712694"/>
                  <a:pt x="47186" y="1485105"/>
                  <a:pt x="0" y="1380236"/>
                </a:cubicBezTo>
                <a:cubicBezTo>
                  <a:pt x="-47186" y="1275367"/>
                  <a:pt x="1180" y="1074980"/>
                  <a:pt x="0" y="944372"/>
                </a:cubicBezTo>
                <a:cubicBezTo>
                  <a:pt x="-1180" y="813764"/>
                  <a:pt x="44483" y="608536"/>
                  <a:pt x="0" y="508508"/>
                </a:cubicBezTo>
                <a:cubicBezTo>
                  <a:pt x="-44483" y="408480"/>
                  <a:pt x="53554" y="208170"/>
                  <a:pt x="0" y="0"/>
                </a:cubicBezTo>
                <a:close/>
              </a:path>
              <a:path w="1187450" h="1816100" stroke="0" extrusionOk="0">
                <a:moveTo>
                  <a:pt x="0" y="0"/>
                </a:moveTo>
                <a:cubicBezTo>
                  <a:pt x="180671" y="-65145"/>
                  <a:pt x="340229" y="57524"/>
                  <a:pt x="569976" y="0"/>
                </a:cubicBezTo>
                <a:cubicBezTo>
                  <a:pt x="799723" y="-57524"/>
                  <a:pt x="994382" y="65112"/>
                  <a:pt x="1187450" y="0"/>
                </a:cubicBezTo>
                <a:cubicBezTo>
                  <a:pt x="1202160" y="147178"/>
                  <a:pt x="1165321" y="262142"/>
                  <a:pt x="1187450" y="417703"/>
                </a:cubicBezTo>
                <a:cubicBezTo>
                  <a:pt x="1209579" y="573264"/>
                  <a:pt x="1143866" y="766656"/>
                  <a:pt x="1187450" y="889889"/>
                </a:cubicBezTo>
                <a:cubicBezTo>
                  <a:pt x="1231034" y="1013122"/>
                  <a:pt x="1183954" y="1174292"/>
                  <a:pt x="1187450" y="1307592"/>
                </a:cubicBezTo>
                <a:cubicBezTo>
                  <a:pt x="1190946" y="1440892"/>
                  <a:pt x="1180727" y="1676946"/>
                  <a:pt x="1187450" y="1816100"/>
                </a:cubicBezTo>
                <a:cubicBezTo>
                  <a:pt x="1011957" y="1847875"/>
                  <a:pt x="880304" y="1782202"/>
                  <a:pt x="593725" y="1816100"/>
                </a:cubicBezTo>
                <a:cubicBezTo>
                  <a:pt x="307146" y="1849998"/>
                  <a:pt x="242660" y="1762750"/>
                  <a:pt x="0" y="1816100"/>
                </a:cubicBezTo>
                <a:cubicBezTo>
                  <a:pt x="-27765" y="1694089"/>
                  <a:pt x="37710" y="1588054"/>
                  <a:pt x="0" y="1416558"/>
                </a:cubicBezTo>
                <a:cubicBezTo>
                  <a:pt x="-37710" y="1245062"/>
                  <a:pt x="8068" y="1169331"/>
                  <a:pt x="0" y="980694"/>
                </a:cubicBezTo>
                <a:cubicBezTo>
                  <a:pt x="-8068" y="792057"/>
                  <a:pt x="52100" y="727475"/>
                  <a:pt x="0" y="526669"/>
                </a:cubicBezTo>
                <a:cubicBezTo>
                  <a:pt x="-52100" y="325864"/>
                  <a:pt x="18385" y="137549"/>
                  <a:pt x="0" y="0"/>
                </a:cubicBezTo>
                <a:close/>
              </a:path>
            </a:pathLst>
          </a:custGeom>
          <a:solidFill>
            <a:srgbClr val="E5EC9D"/>
          </a:solidFill>
          <a:ln w="9525">
            <a:solidFill>
              <a:srgbClr val="00B0F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426397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dirty="0"/>
              <a:t>O repressor (</a:t>
            </a:r>
            <a:r>
              <a:rPr lang="pt-BR" altLang="en-US" sz="1600" b="1" dirty="0">
                <a:solidFill>
                  <a:srgbClr val="FF0000"/>
                </a:solidFill>
              </a:rPr>
              <a:t>proteína </a:t>
            </a:r>
            <a:r>
              <a:rPr lang="pt-BR" altLang="en-US" sz="1600" b="1" dirty="0" err="1">
                <a:solidFill>
                  <a:srgbClr val="FF0000"/>
                </a:solidFill>
              </a:rPr>
              <a:t>lacI</a:t>
            </a:r>
            <a:r>
              <a:rPr lang="pt-BR" altLang="en-US" sz="1600" b="1" dirty="0">
                <a:solidFill>
                  <a:srgbClr val="0070C0"/>
                </a:solidFill>
              </a:rPr>
              <a:t>) </a:t>
            </a:r>
            <a:r>
              <a:rPr lang="pt-BR" altLang="en-US" sz="1600" dirty="0"/>
              <a:t>é uma </a:t>
            </a:r>
            <a:r>
              <a:rPr lang="pt-BR" altLang="en-US" sz="1600" b="1" u="sng" dirty="0">
                <a:solidFill>
                  <a:srgbClr val="FF0000"/>
                </a:solidFill>
              </a:rPr>
              <a:t>proteína alostérica</a:t>
            </a:r>
            <a:endParaRPr lang="pt-B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97085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7">
            <a:extLst>
              <a:ext uri="{FF2B5EF4-FFF2-40B4-BE49-F238E27FC236}">
                <a16:creationId xmlns:a16="http://schemas.microsoft.com/office/drawing/2014/main" id="{0007C8BA-D006-B940-93F0-975FC7CEC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68" y="734337"/>
            <a:ext cx="9190832" cy="861774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pt-BR" altLang="pt-BR" sz="2000" dirty="0"/>
              <a:t>Regulação </a:t>
            </a:r>
            <a:r>
              <a:rPr lang="pt-BR" altLang="pt-BR" sz="2000" dirty="0">
                <a:solidFill>
                  <a:srgbClr val="0432FF"/>
                </a:solidFill>
              </a:rPr>
              <a:t>Positiva</a:t>
            </a:r>
            <a:r>
              <a:rPr lang="pt-BR" altLang="pt-BR" sz="2000" dirty="0"/>
              <a:t>: </a:t>
            </a:r>
            <a:endParaRPr lang="pt-BR" altLang="pt-BR" sz="2000" b="1" dirty="0">
              <a:solidFill>
                <a:srgbClr val="0B650E"/>
              </a:solidFill>
            </a:endParaRPr>
          </a:p>
          <a:p>
            <a:pPr>
              <a:spcBef>
                <a:spcPct val="50000"/>
              </a:spcBef>
              <a:buNone/>
            </a:pPr>
            <a:r>
              <a:rPr lang="pt-BR" altLang="pt-BR" sz="2000" b="1" dirty="0">
                <a:solidFill>
                  <a:srgbClr val="0B650E"/>
                </a:solidFill>
              </a:rPr>
              <a:t>CAP</a:t>
            </a:r>
            <a:r>
              <a:rPr lang="pt-BR" altLang="pt-BR" sz="2000" dirty="0"/>
              <a:t> (Proteína ativadora de catabólito) ligada ao DNA </a:t>
            </a:r>
            <a:r>
              <a:rPr lang="pt-BR" altLang="pt-BR" sz="2000" b="1" u="sng" dirty="0">
                <a:solidFill>
                  <a:srgbClr val="0B650E"/>
                </a:solidFill>
              </a:rPr>
              <a:t>ativa</a:t>
            </a:r>
            <a:r>
              <a:rPr lang="pt-BR" altLang="pt-BR" sz="2000" dirty="0">
                <a:solidFill>
                  <a:srgbClr val="CC3300"/>
                </a:solidFill>
              </a:rPr>
              <a:t> </a:t>
            </a:r>
            <a:r>
              <a:rPr lang="pt-BR" altLang="pt-BR" sz="2000" dirty="0"/>
              <a:t>a transcrição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30C509E1-8BF4-9B47-99C6-4BCD01583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4" y="41277"/>
            <a:ext cx="1906587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FF"/>
                </a:solidFill>
              </a:rPr>
              <a:t>óperon </a:t>
            </a:r>
            <a:r>
              <a:rPr lang="pt-BR" altLang="pt-BR" sz="2800" b="1" i="1">
                <a:solidFill>
                  <a:srgbClr val="0000FF"/>
                </a:solidFill>
              </a:rPr>
              <a:t>lac</a:t>
            </a:r>
          </a:p>
        </p:txBody>
      </p:sp>
      <p:pic>
        <p:nvPicPr>
          <p:cNvPr id="24580" name="Picture 1">
            <a:extLst>
              <a:ext uri="{FF2B5EF4-FFF2-40B4-BE49-F238E27FC236}">
                <a16:creationId xmlns:a16="http://schemas.microsoft.com/office/drawing/2014/main" id="{0BEE1683-20E5-7749-AC7C-E5D2172E3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3973"/>
            <a:ext cx="9190832" cy="51366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7">
            <a:extLst>
              <a:ext uri="{FF2B5EF4-FFF2-40B4-BE49-F238E27FC236}">
                <a16:creationId xmlns:a16="http://schemas.microsoft.com/office/drawing/2014/main" id="{22088958-1FE1-9C48-A802-5331F78A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44" y="1821598"/>
            <a:ext cx="7555706" cy="8771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pt-BR" altLang="pt-BR" sz="1600" dirty="0"/>
              <a:t>Quando é a </a:t>
            </a:r>
            <a:r>
              <a:rPr lang="pt-BR" altLang="pt-BR" sz="1600" b="1" dirty="0"/>
              <a:t>concentração de Glicose é Baixa</a:t>
            </a:r>
            <a:r>
              <a:rPr lang="pt-BR" altLang="pt-BR" sz="1400" b="1" dirty="0"/>
              <a:t>, </a:t>
            </a:r>
            <a:r>
              <a:rPr lang="pt-BR" altLang="pt-BR" sz="1400" b="1" dirty="0" err="1"/>
              <a:t>cAMP</a:t>
            </a:r>
            <a:r>
              <a:rPr lang="pt-BR" altLang="pt-BR" sz="1400" b="1" dirty="0"/>
              <a:t> é produzido. </a:t>
            </a:r>
          </a:p>
          <a:p>
            <a:pPr>
              <a:spcBef>
                <a:spcPct val="50000"/>
              </a:spcBef>
              <a:buNone/>
            </a:pPr>
            <a:r>
              <a:rPr lang="pt-BR" altLang="pt-BR" sz="1400" dirty="0"/>
              <a:t>A proteína </a:t>
            </a:r>
            <a:r>
              <a:rPr lang="pt-BR" altLang="pt-BR" sz="1400" b="1" dirty="0"/>
              <a:t>CAP se liga </a:t>
            </a:r>
            <a:r>
              <a:rPr lang="pt-BR" altLang="pt-BR" sz="1400" dirty="0"/>
              <a:t>ao </a:t>
            </a:r>
            <a:r>
              <a:rPr lang="pt-BR" altLang="pt-BR" sz="1400" b="1" dirty="0" err="1"/>
              <a:t>cAMP</a:t>
            </a:r>
            <a:r>
              <a:rPr lang="pt-BR" altLang="pt-BR" sz="1400" dirty="0"/>
              <a:t> e o complexo </a:t>
            </a:r>
            <a:r>
              <a:rPr lang="pt-BR" altLang="pt-BR" sz="1400" b="1" dirty="0"/>
              <a:t>CAP-</a:t>
            </a:r>
            <a:r>
              <a:rPr lang="pt-BR" altLang="pt-BR" sz="1400" b="1" dirty="0" err="1"/>
              <a:t>cAMP</a:t>
            </a:r>
            <a:r>
              <a:rPr lang="pt-BR" altLang="pt-BR" sz="1400" dirty="0"/>
              <a:t> se liga ao DNA auxiliando a RNA polimerase se ligar ao Promotor.     Isto resulta em </a:t>
            </a:r>
            <a:r>
              <a:rPr lang="pt-BR" altLang="pt-BR" sz="1400" b="1" dirty="0">
                <a:solidFill>
                  <a:srgbClr val="0432FF"/>
                </a:solidFill>
              </a:rPr>
              <a:t>altos níveis de transcrição</a:t>
            </a:r>
            <a:r>
              <a:rPr lang="pt-BR" altLang="pt-BR" sz="1400" dirty="0"/>
              <a:t>. </a:t>
            </a:r>
          </a:p>
        </p:txBody>
      </p:sp>
      <p:sp>
        <p:nvSpPr>
          <p:cNvPr id="24582" name="Text Box 7">
            <a:extLst>
              <a:ext uri="{FF2B5EF4-FFF2-40B4-BE49-F238E27FC236}">
                <a16:creationId xmlns:a16="http://schemas.microsoft.com/office/drawing/2014/main" id="{D5F59145-ECE7-5140-AB80-63D2755D3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44" y="4239600"/>
            <a:ext cx="7555706" cy="661720"/>
          </a:xfrm>
          <a:prstGeom prst="rect">
            <a:avLst/>
          </a:prstGeom>
          <a:solidFill>
            <a:srgbClr val="E4E3EF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pt-BR" altLang="pt-BR" sz="1600" b="1" dirty="0"/>
              <a:t>Quando a concentração de Glicose é Alta</a:t>
            </a:r>
            <a:r>
              <a:rPr lang="pt-BR" altLang="pt-BR" sz="1400" dirty="0"/>
              <a:t>, </a:t>
            </a:r>
            <a:r>
              <a:rPr lang="pt-BR" altLang="pt-BR" sz="1400" b="1" dirty="0" err="1"/>
              <a:t>cAMP</a:t>
            </a:r>
            <a:r>
              <a:rPr lang="pt-BR" altLang="pt-BR" sz="1400" b="1" dirty="0"/>
              <a:t> não é produzido</a:t>
            </a:r>
            <a:r>
              <a:rPr lang="pt-BR" altLang="pt-BR" sz="1400" dirty="0"/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400" dirty="0"/>
              <a:t>A proteína CAP não se liga ao DNA e a </a:t>
            </a:r>
            <a:r>
              <a:rPr lang="pt-BR" altLang="pt-BR" sz="1400" b="1" dirty="0">
                <a:solidFill>
                  <a:srgbClr val="FF0000"/>
                </a:solidFill>
              </a:rPr>
              <a:t>transcrição ocorre em baixo nível</a:t>
            </a:r>
            <a:r>
              <a:rPr lang="pt-BR" altLang="pt-BR" sz="1400" dirty="0"/>
              <a:t>.</a:t>
            </a:r>
            <a:endParaRPr lang="pt-BR" altLang="pt-BR" sz="800" dirty="0"/>
          </a:p>
        </p:txBody>
      </p:sp>
    </p:spTree>
    <p:extLst>
      <p:ext uri="{BB962C8B-B14F-4D97-AF65-F5344CB8AC3E}">
        <p14:creationId xmlns:p14="http://schemas.microsoft.com/office/powerpoint/2010/main" val="3809727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lacoperon4">
            <a:extLst>
              <a:ext uri="{FF2B5EF4-FFF2-40B4-BE49-F238E27FC236}">
                <a16:creationId xmlns:a16="http://schemas.microsoft.com/office/drawing/2014/main" id="{6743103D-6E28-274E-89AB-F8151C1C4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5864" y="2852738"/>
            <a:ext cx="7280275" cy="325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Text Box 7">
            <a:extLst>
              <a:ext uri="{FF2B5EF4-FFF2-40B4-BE49-F238E27FC236}">
                <a16:creationId xmlns:a16="http://schemas.microsoft.com/office/drawing/2014/main" id="{169317AB-A283-A64A-A488-37C91D218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9" y="2300288"/>
            <a:ext cx="6480175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rgbClr val="0B650E"/>
                </a:solidFill>
              </a:rPr>
              <a:t>CAP</a:t>
            </a:r>
            <a:r>
              <a:rPr lang="pt-BR" altLang="pt-BR" sz="2000"/>
              <a:t> :  Proteína ativadora de catabólito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742861F-8468-164E-823C-02D72A2A7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4" y="101601"/>
            <a:ext cx="1906587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FF"/>
                </a:solidFill>
              </a:rPr>
              <a:t>óperon </a:t>
            </a:r>
            <a:r>
              <a:rPr lang="pt-BR" altLang="pt-BR" sz="2800" b="1" i="1">
                <a:solidFill>
                  <a:srgbClr val="0000FF"/>
                </a:solidFill>
              </a:rPr>
              <a:t>lac</a:t>
            </a:r>
          </a:p>
        </p:txBody>
      </p:sp>
      <p:sp>
        <p:nvSpPr>
          <p:cNvPr id="25604" name="Text Box 7">
            <a:extLst>
              <a:ext uri="{FF2B5EF4-FFF2-40B4-BE49-F238E27FC236}">
                <a16:creationId xmlns:a16="http://schemas.microsoft.com/office/drawing/2014/main" id="{7290F115-7A7A-544C-984B-9BF8474E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9" y="625476"/>
            <a:ext cx="6624637" cy="862013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000"/>
              <a:t>Regulação Positiva: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000"/>
              <a:t>         </a:t>
            </a:r>
            <a:r>
              <a:rPr lang="pt-BR" altLang="pt-BR" sz="2000">
                <a:solidFill>
                  <a:srgbClr val="0B650E"/>
                </a:solidFill>
              </a:rPr>
              <a:t>Proteína (CAP) </a:t>
            </a:r>
            <a:r>
              <a:rPr lang="pt-BR" altLang="pt-BR" sz="2000"/>
              <a:t>ligada </a:t>
            </a:r>
            <a:r>
              <a:rPr lang="pt-BR" altLang="pt-BR" sz="2000" b="1" u="sng">
                <a:solidFill>
                  <a:srgbClr val="0B650E"/>
                </a:solidFill>
              </a:rPr>
              <a:t>ativa</a:t>
            </a:r>
            <a:r>
              <a:rPr lang="pt-BR" altLang="pt-BR" sz="2000">
                <a:solidFill>
                  <a:srgbClr val="CC3300"/>
                </a:solidFill>
              </a:rPr>
              <a:t> </a:t>
            </a:r>
            <a:r>
              <a:rPr lang="pt-BR" altLang="pt-BR" sz="2000"/>
              <a:t>a transcrição</a:t>
            </a:r>
          </a:p>
        </p:txBody>
      </p:sp>
    </p:spTree>
    <p:extLst>
      <p:ext uri="{BB962C8B-B14F-4D97-AF65-F5344CB8AC3E}">
        <p14:creationId xmlns:p14="http://schemas.microsoft.com/office/powerpoint/2010/main" val="208182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6B39DF-9F1A-F445-A299-43CCB1845A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452164"/>
              </p:ext>
            </p:extLst>
          </p:nvPr>
        </p:nvGraphicFramePr>
        <p:xfrm>
          <a:off x="807371" y="1508125"/>
          <a:ext cx="6696075" cy="4760911"/>
        </p:xfrm>
        <a:graphic>
          <a:graphicData uri="http://schemas.openxmlformats.org/drawingml/2006/table">
            <a:tbl>
              <a:tblPr/>
              <a:tblGrid>
                <a:gridCol w="133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9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9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0141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1" noProof="0">
                          <a:effectLst/>
                          <a:latin typeface="inherit"/>
                        </a:rPr>
                        <a:t>Glicose</a:t>
                      </a:r>
                    </a:p>
                  </a:txBody>
                  <a:tcPr marL="95240" marR="95240" marT="47629" marB="190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1" noProof="0">
                          <a:solidFill>
                            <a:srgbClr val="0432FF"/>
                          </a:solidFill>
                          <a:effectLst/>
                          <a:latin typeface="inherit"/>
                        </a:rPr>
                        <a:t>Lactose</a:t>
                      </a:r>
                    </a:p>
                  </a:txBody>
                  <a:tcPr marL="95240" marR="95240" marT="47629" marB="190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noProof="0">
                          <a:effectLst/>
                          <a:latin typeface="inherit"/>
                        </a:rPr>
                        <a:t>Ligação da CAP</a:t>
                      </a:r>
                    </a:p>
                  </a:txBody>
                  <a:tcPr marL="95240" marR="95240" marT="47629" marB="190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noProof="0">
                          <a:effectLst/>
                          <a:latin typeface="inherit"/>
                        </a:rPr>
                        <a:t>Ligação do repressor</a:t>
                      </a:r>
                    </a:p>
                  </a:txBody>
                  <a:tcPr marL="95240" marR="95240" marT="47629" marB="190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noProof="0">
                          <a:effectLst/>
                          <a:latin typeface="inherit"/>
                        </a:rPr>
                        <a:t>Nível de transcrição</a:t>
                      </a:r>
                    </a:p>
                  </a:txBody>
                  <a:tcPr marL="95240" marR="95240" marT="47629" marB="190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003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Não</a:t>
                      </a:r>
                      <a:r>
                        <a:rPr lang="pt-BR" sz="1600" noProof="0">
                          <a:effectLst/>
                          <a:latin typeface="inherit"/>
                        </a:rPr>
                        <a:t> há transcrição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9761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D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Nível </a:t>
                      </a:r>
                      <a:r>
                        <a:rPr lang="pt-BR" sz="1600" b="1" noProof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baixo</a:t>
                      </a:r>
                      <a:r>
                        <a:rPr lang="pt-BR" sz="1600" b="1" noProof="0">
                          <a:effectLst/>
                          <a:latin typeface="inherit"/>
                        </a:rPr>
                        <a:t> </a:t>
                      </a:r>
                      <a:r>
                        <a:rPr lang="pt-BR" sz="1600" noProof="0">
                          <a:effectLst/>
                          <a:latin typeface="inherit"/>
                        </a:rPr>
                        <a:t>de transcrição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003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D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Não</a:t>
                      </a:r>
                      <a:r>
                        <a:rPr lang="pt-BR" sz="1600" noProof="0">
                          <a:effectLst/>
                          <a:latin typeface="inherit"/>
                        </a:rPr>
                        <a:t> há transcrição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003"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+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D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noProof="0">
                          <a:effectLst/>
                          <a:latin typeface="inherit"/>
                        </a:rPr>
                        <a:t>-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D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600" b="1" noProof="0" dirty="0">
                          <a:effectLst/>
                          <a:latin typeface="inherit"/>
                        </a:rPr>
                        <a:t>Transcrição intensa</a:t>
                      </a:r>
                    </a:p>
                  </a:txBody>
                  <a:tcPr marL="95240" marR="95240" marT="47629" marB="476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D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664" name="Rectangle 1">
            <a:extLst>
              <a:ext uri="{FF2B5EF4-FFF2-40B4-BE49-F238E27FC236}">
                <a16:creationId xmlns:a16="http://schemas.microsoft.com/office/drawing/2014/main" id="{2D0DC259-3B69-734A-97A2-B56064056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71" y="748507"/>
            <a:ext cx="5041900" cy="600075"/>
          </a:xfrm>
          <a:prstGeom prst="rect">
            <a:avLst/>
          </a:prstGeom>
          <a:solidFill>
            <a:srgbClr val="E5EC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100" b="1">
                <a:solidFill>
                  <a:srgbClr val="21242C"/>
                </a:solidFill>
                <a:latin typeface="inherit"/>
              </a:rPr>
              <a:t>Resumo das respostas do óperon</a:t>
            </a:r>
            <a:r>
              <a:rPr lang="pt-BR" altLang="en-US" sz="2100" b="1">
                <a:solidFill>
                  <a:srgbClr val="21242C"/>
                </a:solidFill>
              </a:rPr>
              <a:t> </a:t>
            </a:r>
            <a:r>
              <a:rPr lang="pt-BR" altLang="en-US" sz="2100" b="1" i="1">
                <a:solidFill>
                  <a:srgbClr val="21242C"/>
                </a:solidFill>
                <a:latin typeface="inherit"/>
              </a:rPr>
              <a:t>lac</a:t>
            </a:r>
            <a:endParaRPr lang="pt-BR" altLang="en-US" sz="2100" b="1">
              <a:solidFill>
                <a:srgbClr val="21242C"/>
              </a:solidFill>
              <a:latin typeface="inheri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800"/>
          </a:p>
        </p:txBody>
      </p:sp>
      <p:sp>
        <p:nvSpPr>
          <p:cNvPr id="26665" name="Rectangle 7">
            <a:extLst>
              <a:ext uri="{FF2B5EF4-FFF2-40B4-BE49-F238E27FC236}">
                <a16:creationId xmlns:a16="http://schemas.microsoft.com/office/drawing/2014/main" id="{4083D404-EB97-4C40-882A-F58681EB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71" y="153989"/>
            <a:ext cx="1906587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>
                <a:solidFill>
                  <a:srgbClr val="0000FF"/>
                </a:solidFill>
              </a:rPr>
              <a:t>óperon </a:t>
            </a:r>
            <a:r>
              <a:rPr lang="pt-BR" altLang="pt-BR" sz="2800" b="1" i="1" dirty="0" err="1">
                <a:solidFill>
                  <a:srgbClr val="0000FF"/>
                </a:solidFill>
              </a:rPr>
              <a:t>lac</a:t>
            </a:r>
            <a:endParaRPr lang="pt-BR" altLang="pt-BR" sz="2800" b="1" i="1" dirty="0">
              <a:solidFill>
                <a:srgbClr val="0000FF"/>
              </a:solidFill>
            </a:endParaRPr>
          </a:p>
        </p:txBody>
      </p:sp>
      <p:sp>
        <p:nvSpPr>
          <p:cNvPr id="2" name="Seta para Baixo 1">
            <a:extLst>
              <a:ext uri="{FF2B5EF4-FFF2-40B4-BE49-F238E27FC236}">
                <a16:creationId xmlns:a16="http://schemas.microsoft.com/office/drawing/2014/main" id="{1E1D4FC2-1EB8-7DEC-BF54-BABBD9796C98}"/>
              </a:ext>
            </a:extLst>
          </p:cNvPr>
          <p:cNvSpPr/>
          <p:nvPr/>
        </p:nvSpPr>
        <p:spPr>
          <a:xfrm rot="5654244">
            <a:off x="7845229" y="5305996"/>
            <a:ext cx="444500" cy="1098225"/>
          </a:xfrm>
          <a:prstGeom prst="downArrow">
            <a:avLst/>
          </a:prstGeom>
          <a:solidFill>
            <a:srgbClr val="00B0F0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0C55AF9-2063-E594-6B69-2567AE9331DE}"/>
              </a:ext>
            </a:extLst>
          </p:cNvPr>
          <p:cNvSpPr txBox="1"/>
          <p:nvPr/>
        </p:nvSpPr>
        <p:spPr>
          <a:xfrm rot="21090479">
            <a:off x="8640925" y="4494028"/>
            <a:ext cx="2528982" cy="1754326"/>
          </a:xfrm>
          <a:custGeom>
            <a:avLst/>
            <a:gdLst>
              <a:gd name="connsiteX0" fmla="*/ 0 w 2528982"/>
              <a:gd name="connsiteY0" fmla="*/ 0 h 1754326"/>
              <a:gd name="connsiteX1" fmla="*/ 556376 w 2528982"/>
              <a:gd name="connsiteY1" fmla="*/ 0 h 1754326"/>
              <a:gd name="connsiteX2" fmla="*/ 1011593 w 2528982"/>
              <a:gd name="connsiteY2" fmla="*/ 0 h 1754326"/>
              <a:gd name="connsiteX3" fmla="*/ 1441520 w 2528982"/>
              <a:gd name="connsiteY3" fmla="*/ 0 h 1754326"/>
              <a:gd name="connsiteX4" fmla="*/ 1947316 w 2528982"/>
              <a:gd name="connsiteY4" fmla="*/ 0 h 1754326"/>
              <a:gd name="connsiteX5" fmla="*/ 2528982 w 2528982"/>
              <a:gd name="connsiteY5" fmla="*/ 0 h 1754326"/>
              <a:gd name="connsiteX6" fmla="*/ 2528982 w 2528982"/>
              <a:gd name="connsiteY6" fmla="*/ 584775 h 1754326"/>
              <a:gd name="connsiteX7" fmla="*/ 2528982 w 2528982"/>
              <a:gd name="connsiteY7" fmla="*/ 1152007 h 1754326"/>
              <a:gd name="connsiteX8" fmla="*/ 2528982 w 2528982"/>
              <a:gd name="connsiteY8" fmla="*/ 1754326 h 1754326"/>
              <a:gd name="connsiteX9" fmla="*/ 2073765 w 2528982"/>
              <a:gd name="connsiteY9" fmla="*/ 1754326 h 1754326"/>
              <a:gd name="connsiteX10" fmla="*/ 1643838 w 2528982"/>
              <a:gd name="connsiteY10" fmla="*/ 1754326 h 1754326"/>
              <a:gd name="connsiteX11" fmla="*/ 1112752 w 2528982"/>
              <a:gd name="connsiteY11" fmla="*/ 1754326 h 1754326"/>
              <a:gd name="connsiteX12" fmla="*/ 606956 w 2528982"/>
              <a:gd name="connsiteY12" fmla="*/ 1754326 h 1754326"/>
              <a:gd name="connsiteX13" fmla="*/ 0 w 2528982"/>
              <a:gd name="connsiteY13" fmla="*/ 1754326 h 1754326"/>
              <a:gd name="connsiteX14" fmla="*/ 0 w 2528982"/>
              <a:gd name="connsiteY14" fmla="*/ 1187094 h 1754326"/>
              <a:gd name="connsiteX15" fmla="*/ 0 w 2528982"/>
              <a:gd name="connsiteY15" fmla="*/ 637405 h 1754326"/>
              <a:gd name="connsiteX16" fmla="*/ 0 w 2528982"/>
              <a:gd name="connsiteY16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28982" h="1754326" fill="none" extrusionOk="0">
                <a:moveTo>
                  <a:pt x="0" y="0"/>
                </a:moveTo>
                <a:cubicBezTo>
                  <a:pt x="214910" y="-29423"/>
                  <a:pt x="344781" y="6793"/>
                  <a:pt x="556376" y="0"/>
                </a:cubicBezTo>
                <a:cubicBezTo>
                  <a:pt x="767971" y="-6793"/>
                  <a:pt x="812938" y="26712"/>
                  <a:pt x="1011593" y="0"/>
                </a:cubicBezTo>
                <a:cubicBezTo>
                  <a:pt x="1210248" y="-26712"/>
                  <a:pt x="1321749" y="2779"/>
                  <a:pt x="1441520" y="0"/>
                </a:cubicBezTo>
                <a:cubicBezTo>
                  <a:pt x="1561291" y="-2779"/>
                  <a:pt x="1742528" y="39466"/>
                  <a:pt x="1947316" y="0"/>
                </a:cubicBezTo>
                <a:cubicBezTo>
                  <a:pt x="2152104" y="-39466"/>
                  <a:pt x="2274697" y="49408"/>
                  <a:pt x="2528982" y="0"/>
                </a:cubicBezTo>
                <a:cubicBezTo>
                  <a:pt x="2580864" y="165854"/>
                  <a:pt x="2488185" y="303297"/>
                  <a:pt x="2528982" y="584775"/>
                </a:cubicBezTo>
                <a:cubicBezTo>
                  <a:pt x="2569779" y="866253"/>
                  <a:pt x="2483704" y="909623"/>
                  <a:pt x="2528982" y="1152007"/>
                </a:cubicBezTo>
                <a:cubicBezTo>
                  <a:pt x="2574260" y="1394391"/>
                  <a:pt x="2476022" y="1498357"/>
                  <a:pt x="2528982" y="1754326"/>
                </a:cubicBezTo>
                <a:cubicBezTo>
                  <a:pt x="2416559" y="1787495"/>
                  <a:pt x="2257563" y="1714839"/>
                  <a:pt x="2073765" y="1754326"/>
                </a:cubicBezTo>
                <a:cubicBezTo>
                  <a:pt x="1889967" y="1793813"/>
                  <a:pt x="1845144" y="1704647"/>
                  <a:pt x="1643838" y="1754326"/>
                </a:cubicBezTo>
                <a:cubicBezTo>
                  <a:pt x="1442532" y="1804005"/>
                  <a:pt x="1226719" y="1702718"/>
                  <a:pt x="1112752" y="1754326"/>
                </a:cubicBezTo>
                <a:cubicBezTo>
                  <a:pt x="998785" y="1805934"/>
                  <a:pt x="735028" y="1754097"/>
                  <a:pt x="606956" y="1754326"/>
                </a:cubicBezTo>
                <a:cubicBezTo>
                  <a:pt x="478884" y="1754555"/>
                  <a:pt x="284037" y="1752436"/>
                  <a:pt x="0" y="1754326"/>
                </a:cubicBezTo>
                <a:cubicBezTo>
                  <a:pt x="-23421" y="1605502"/>
                  <a:pt x="62761" y="1387960"/>
                  <a:pt x="0" y="1187094"/>
                </a:cubicBezTo>
                <a:cubicBezTo>
                  <a:pt x="-62761" y="986228"/>
                  <a:pt x="52443" y="752139"/>
                  <a:pt x="0" y="637405"/>
                </a:cubicBezTo>
                <a:cubicBezTo>
                  <a:pt x="-52443" y="522671"/>
                  <a:pt x="74128" y="221470"/>
                  <a:pt x="0" y="0"/>
                </a:cubicBezTo>
                <a:close/>
              </a:path>
              <a:path w="2528982" h="1754326" stroke="0" extrusionOk="0">
                <a:moveTo>
                  <a:pt x="0" y="0"/>
                </a:moveTo>
                <a:cubicBezTo>
                  <a:pt x="203067" y="-16318"/>
                  <a:pt x="313979" y="465"/>
                  <a:pt x="429927" y="0"/>
                </a:cubicBezTo>
                <a:cubicBezTo>
                  <a:pt x="545875" y="-465"/>
                  <a:pt x="813247" y="8730"/>
                  <a:pt x="935723" y="0"/>
                </a:cubicBezTo>
                <a:cubicBezTo>
                  <a:pt x="1058199" y="-8730"/>
                  <a:pt x="1261379" y="10950"/>
                  <a:pt x="1441520" y="0"/>
                </a:cubicBezTo>
                <a:cubicBezTo>
                  <a:pt x="1621661" y="-10950"/>
                  <a:pt x="1726120" y="24842"/>
                  <a:pt x="1972606" y="0"/>
                </a:cubicBezTo>
                <a:cubicBezTo>
                  <a:pt x="2219092" y="-24842"/>
                  <a:pt x="2256598" y="51018"/>
                  <a:pt x="2528982" y="0"/>
                </a:cubicBezTo>
                <a:cubicBezTo>
                  <a:pt x="2576395" y="230969"/>
                  <a:pt x="2521539" y="324032"/>
                  <a:pt x="2528982" y="567232"/>
                </a:cubicBezTo>
                <a:cubicBezTo>
                  <a:pt x="2536425" y="810432"/>
                  <a:pt x="2485726" y="857286"/>
                  <a:pt x="2528982" y="1116921"/>
                </a:cubicBezTo>
                <a:cubicBezTo>
                  <a:pt x="2572238" y="1376556"/>
                  <a:pt x="2491266" y="1569550"/>
                  <a:pt x="2528982" y="1754326"/>
                </a:cubicBezTo>
                <a:cubicBezTo>
                  <a:pt x="2328883" y="1794251"/>
                  <a:pt x="2186244" y="1728513"/>
                  <a:pt x="2048475" y="1754326"/>
                </a:cubicBezTo>
                <a:cubicBezTo>
                  <a:pt x="1910706" y="1780139"/>
                  <a:pt x="1744383" y="1695390"/>
                  <a:pt x="1542679" y="1754326"/>
                </a:cubicBezTo>
                <a:cubicBezTo>
                  <a:pt x="1340975" y="1813262"/>
                  <a:pt x="1208828" y="1725726"/>
                  <a:pt x="1112752" y="1754326"/>
                </a:cubicBezTo>
                <a:cubicBezTo>
                  <a:pt x="1016676" y="1782926"/>
                  <a:pt x="808093" y="1693084"/>
                  <a:pt x="556376" y="1754326"/>
                </a:cubicBezTo>
                <a:cubicBezTo>
                  <a:pt x="304659" y="1815568"/>
                  <a:pt x="249842" y="1737301"/>
                  <a:pt x="0" y="1754326"/>
                </a:cubicBezTo>
                <a:cubicBezTo>
                  <a:pt x="-8441" y="1491611"/>
                  <a:pt x="54780" y="1419611"/>
                  <a:pt x="0" y="1204637"/>
                </a:cubicBezTo>
                <a:cubicBezTo>
                  <a:pt x="-54780" y="989663"/>
                  <a:pt x="24082" y="756512"/>
                  <a:pt x="0" y="602319"/>
                </a:cubicBezTo>
                <a:cubicBezTo>
                  <a:pt x="-24082" y="448126"/>
                  <a:pt x="58375" y="239463"/>
                  <a:pt x="0" y="0"/>
                </a:cubicBezTo>
                <a:close/>
              </a:path>
            </a:pathLst>
          </a:custGeom>
          <a:solidFill>
            <a:srgbClr val="FFFCE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9922834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dirty="0"/>
              <a:t>Para que a transcrição do óperon </a:t>
            </a:r>
            <a:r>
              <a:rPr lang="pt-BR" dirty="0" err="1"/>
              <a:t>lac</a:t>
            </a:r>
            <a:r>
              <a:rPr lang="pt-BR" dirty="0"/>
              <a:t> ocorra em bons níveis  é necessário:</a:t>
            </a:r>
          </a:p>
          <a:p>
            <a:pPr marL="285750" indent="-285750">
              <a:buFontTx/>
              <a:buChar char="-"/>
            </a:pPr>
            <a:r>
              <a:rPr lang="pt-BR" b="1" dirty="0"/>
              <a:t>Presença de lactose</a:t>
            </a:r>
          </a:p>
          <a:p>
            <a:pPr marL="285750" indent="-285750">
              <a:buFontTx/>
              <a:buChar char="-"/>
            </a:pPr>
            <a:r>
              <a:rPr lang="pt-BR" b="1" dirty="0"/>
              <a:t>Ausência de Glicose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CAD6A6-7FAC-CB0A-FC41-1484BD0C7B55}"/>
              </a:ext>
            </a:extLst>
          </p:cNvPr>
          <p:cNvSpPr txBox="1"/>
          <p:nvPr/>
        </p:nvSpPr>
        <p:spPr>
          <a:xfrm rot="20974507">
            <a:off x="9021813" y="2647832"/>
            <a:ext cx="2291235" cy="923330"/>
          </a:xfrm>
          <a:custGeom>
            <a:avLst/>
            <a:gdLst>
              <a:gd name="connsiteX0" fmla="*/ 0 w 2291235"/>
              <a:gd name="connsiteY0" fmla="*/ 0 h 923330"/>
              <a:gd name="connsiteX1" fmla="*/ 572809 w 2291235"/>
              <a:gd name="connsiteY1" fmla="*/ 0 h 923330"/>
              <a:gd name="connsiteX2" fmla="*/ 1145618 w 2291235"/>
              <a:gd name="connsiteY2" fmla="*/ 0 h 923330"/>
              <a:gd name="connsiteX3" fmla="*/ 1649689 w 2291235"/>
              <a:gd name="connsiteY3" fmla="*/ 0 h 923330"/>
              <a:gd name="connsiteX4" fmla="*/ 2291235 w 2291235"/>
              <a:gd name="connsiteY4" fmla="*/ 0 h 923330"/>
              <a:gd name="connsiteX5" fmla="*/ 2291235 w 2291235"/>
              <a:gd name="connsiteY5" fmla="*/ 461665 h 923330"/>
              <a:gd name="connsiteX6" fmla="*/ 2291235 w 2291235"/>
              <a:gd name="connsiteY6" fmla="*/ 923330 h 923330"/>
              <a:gd name="connsiteX7" fmla="*/ 1787163 w 2291235"/>
              <a:gd name="connsiteY7" fmla="*/ 923330 h 923330"/>
              <a:gd name="connsiteX8" fmla="*/ 1237267 w 2291235"/>
              <a:gd name="connsiteY8" fmla="*/ 923330 h 923330"/>
              <a:gd name="connsiteX9" fmla="*/ 710283 w 2291235"/>
              <a:gd name="connsiteY9" fmla="*/ 923330 h 923330"/>
              <a:gd name="connsiteX10" fmla="*/ 0 w 2291235"/>
              <a:gd name="connsiteY10" fmla="*/ 923330 h 923330"/>
              <a:gd name="connsiteX11" fmla="*/ 0 w 2291235"/>
              <a:gd name="connsiteY11" fmla="*/ 443198 h 923330"/>
              <a:gd name="connsiteX12" fmla="*/ 0 w 2291235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1235" h="923330" fill="none" extrusionOk="0">
                <a:moveTo>
                  <a:pt x="0" y="0"/>
                </a:moveTo>
                <a:cubicBezTo>
                  <a:pt x="141431" y="-40243"/>
                  <a:pt x="290018" y="46001"/>
                  <a:pt x="572809" y="0"/>
                </a:cubicBezTo>
                <a:cubicBezTo>
                  <a:pt x="855600" y="-46001"/>
                  <a:pt x="966202" y="63574"/>
                  <a:pt x="1145618" y="0"/>
                </a:cubicBezTo>
                <a:cubicBezTo>
                  <a:pt x="1325034" y="-63574"/>
                  <a:pt x="1509253" y="48102"/>
                  <a:pt x="1649689" y="0"/>
                </a:cubicBezTo>
                <a:cubicBezTo>
                  <a:pt x="1790125" y="-48102"/>
                  <a:pt x="2052491" y="45411"/>
                  <a:pt x="2291235" y="0"/>
                </a:cubicBezTo>
                <a:cubicBezTo>
                  <a:pt x="2335461" y="186090"/>
                  <a:pt x="2277646" y="254250"/>
                  <a:pt x="2291235" y="461665"/>
                </a:cubicBezTo>
                <a:cubicBezTo>
                  <a:pt x="2304824" y="669080"/>
                  <a:pt x="2275782" y="732792"/>
                  <a:pt x="2291235" y="923330"/>
                </a:cubicBezTo>
                <a:cubicBezTo>
                  <a:pt x="2061039" y="936168"/>
                  <a:pt x="1937106" y="891913"/>
                  <a:pt x="1787163" y="923330"/>
                </a:cubicBezTo>
                <a:cubicBezTo>
                  <a:pt x="1637220" y="954747"/>
                  <a:pt x="1430020" y="922539"/>
                  <a:pt x="1237267" y="923330"/>
                </a:cubicBezTo>
                <a:cubicBezTo>
                  <a:pt x="1044514" y="924121"/>
                  <a:pt x="825629" y="906411"/>
                  <a:pt x="710283" y="923330"/>
                </a:cubicBezTo>
                <a:cubicBezTo>
                  <a:pt x="594937" y="940249"/>
                  <a:pt x="209408" y="850572"/>
                  <a:pt x="0" y="923330"/>
                </a:cubicBezTo>
                <a:cubicBezTo>
                  <a:pt x="-9564" y="790250"/>
                  <a:pt x="45432" y="677571"/>
                  <a:pt x="0" y="443198"/>
                </a:cubicBezTo>
                <a:cubicBezTo>
                  <a:pt x="-45432" y="208825"/>
                  <a:pt x="17366" y="92540"/>
                  <a:pt x="0" y="0"/>
                </a:cubicBezTo>
                <a:close/>
              </a:path>
              <a:path w="2291235" h="923330" stroke="0" extrusionOk="0">
                <a:moveTo>
                  <a:pt x="0" y="0"/>
                </a:moveTo>
                <a:cubicBezTo>
                  <a:pt x="226693" y="-32976"/>
                  <a:pt x="375783" y="28529"/>
                  <a:pt x="504072" y="0"/>
                </a:cubicBezTo>
                <a:cubicBezTo>
                  <a:pt x="632361" y="-28529"/>
                  <a:pt x="928197" y="44595"/>
                  <a:pt x="1076880" y="0"/>
                </a:cubicBezTo>
                <a:cubicBezTo>
                  <a:pt x="1225563" y="-44595"/>
                  <a:pt x="1500502" y="1247"/>
                  <a:pt x="1649689" y="0"/>
                </a:cubicBezTo>
                <a:cubicBezTo>
                  <a:pt x="1798876" y="-1247"/>
                  <a:pt x="1989841" y="13925"/>
                  <a:pt x="2291235" y="0"/>
                </a:cubicBezTo>
                <a:cubicBezTo>
                  <a:pt x="2308402" y="234877"/>
                  <a:pt x="2233961" y="356871"/>
                  <a:pt x="2291235" y="480132"/>
                </a:cubicBezTo>
                <a:cubicBezTo>
                  <a:pt x="2348509" y="603393"/>
                  <a:pt x="2284187" y="759109"/>
                  <a:pt x="2291235" y="923330"/>
                </a:cubicBezTo>
                <a:cubicBezTo>
                  <a:pt x="2139547" y="985535"/>
                  <a:pt x="1985698" y="860790"/>
                  <a:pt x="1764251" y="923330"/>
                </a:cubicBezTo>
                <a:cubicBezTo>
                  <a:pt x="1542804" y="985870"/>
                  <a:pt x="1331819" y="905542"/>
                  <a:pt x="1214355" y="923330"/>
                </a:cubicBezTo>
                <a:cubicBezTo>
                  <a:pt x="1096891" y="941118"/>
                  <a:pt x="723755" y="892984"/>
                  <a:pt x="595721" y="923330"/>
                </a:cubicBezTo>
                <a:cubicBezTo>
                  <a:pt x="467687" y="953676"/>
                  <a:pt x="204735" y="871644"/>
                  <a:pt x="0" y="923330"/>
                </a:cubicBezTo>
                <a:cubicBezTo>
                  <a:pt x="-44324" y="797113"/>
                  <a:pt x="46721" y="629980"/>
                  <a:pt x="0" y="489365"/>
                </a:cubicBezTo>
                <a:cubicBezTo>
                  <a:pt x="-46721" y="348750"/>
                  <a:pt x="56644" y="21155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9922834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dirty="0"/>
              <a:t>A </a:t>
            </a:r>
            <a:r>
              <a:rPr lang="pt-BR" b="1" dirty="0"/>
              <a:t>Glicose</a:t>
            </a:r>
            <a:r>
              <a:rPr lang="pt-BR" dirty="0"/>
              <a:t> provoca REPRESSÃO do CATABÓLITO = lactose</a:t>
            </a:r>
          </a:p>
        </p:txBody>
      </p:sp>
      <p:sp>
        <p:nvSpPr>
          <p:cNvPr id="8" name="Seta para Baixo 7">
            <a:extLst>
              <a:ext uri="{FF2B5EF4-FFF2-40B4-BE49-F238E27FC236}">
                <a16:creationId xmlns:a16="http://schemas.microsoft.com/office/drawing/2014/main" id="{F96F8DF1-32FF-520B-0003-BECC3F24A141}"/>
              </a:ext>
            </a:extLst>
          </p:cNvPr>
          <p:cNvSpPr/>
          <p:nvPr/>
        </p:nvSpPr>
        <p:spPr>
          <a:xfrm rot="4088866">
            <a:off x="8105839" y="2659685"/>
            <a:ext cx="263239" cy="1574156"/>
          </a:xfrm>
          <a:prstGeom prst="downArrow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64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BDC8DF11-4652-7045-879C-8A93476B1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205582"/>
            <a:ext cx="5040312" cy="508000"/>
          </a:xfrm>
          <a:prstGeom prst="rect">
            <a:avLst/>
          </a:prstGeom>
          <a:solidFill>
            <a:srgbClr val="E5EC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100" b="1" dirty="0">
                <a:solidFill>
                  <a:srgbClr val="21242C"/>
                </a:solidFill>
                <a:latin typeface="inherit"/>
              </a:rPr>
              <a:t>Resumo das respostas do óperon</a:t>
            </a:r>
            <a:r>
              <a:rPr lang="pt-BR" altLang="en-US" sz="2100" b="1" dirty="0">
                <a:solidFill>
                  <a:srgbClr val="21242C"/>
                </a:solidFill>
              </a:rPr>
              <a:t> </a:t>
            </a:r>
            <a:r>
              <a:rPr lang="pt-BR" altLang="en-US" sz="2100" b="1" i="1" dirty="0" err="1">
                <a:solidFill>
                  <a:srgbClr val="21242C"/>
                </a:solidFill>
                <a:latin typeface="inherit"/>
              </a:rPr>
              <a:t>lac</a:t>
            </a:r>
            <a:endParaRPr lang="pt-BR" altLang="en-US" sz="2100" b="1" dirty="0">
              <a:solidFill>
                <a:srgbClr val="21242C"/>
              </a:solidFill>
              <a:latin typeface="inheri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200" dirty="0"/>
              <a:t>(Representando de outra forma....)</a:t>
            </a:r>
          </a:p>
        </p:txBody>
      </p:sp>
      <p:pic>
        <p:nvPicPr>
          <p:cNvPr id="27650" name="Picture 5">
            <a:extLst>
              <a:ext uri="{FF2B5EF4-FFF2-40B4-BE49-F238E27FC236}">
                <a16:creationId xmlns:a16="http://schemas.microsoft.com/office/drawing/2014/main" id="{4B10E47E-CF82-E946-A811-4191B983F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828675"/>
            <a:ext cx="8942387" cy="6029325"/>
          </a:xfrm>
          <a:prstGeom prst="rect">
            <a:avLst/>
          </a:prstGeom>
          <a:noFill/>
          <a:ln w="38100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7">
            <a:extLst>
              <a:ext uri="{FF2B5EF4-FFF2-40B4-BE49-F238E27FC236}">
                <a16:creationId xmlns:a16="http://schemas.microsoft.com/office/drawing/2014/main" id="{502DB75D-6E4B-4A45-BF74-641FDED0A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6" y="205582"/>
            <a:ext cx="1906587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FF"/>
                </a:solidFill>
              </a:rPr>
              <a:t>óperon </a:t>
            </a:r>
            <a:r>
              <a:rPr lang="pt-BR" altLang="pt-BR" sz="2800" b="1" i="1">
                <a:solidFill>
                  <a:srgbClr val="0000FF"/>
                </a:solidFill>
              </a:rPr>
              <a:t>lac</a:t>
            </a:r>
          </a:p>
        </p:txBody>
      </p:sp>
    </p:spTree>
    <p:extLst>
      <p:ext uri="{BB962C8B-B14F-4D97-AF65-F5344CB8AC3E}">
        <p14:creationId xmlns:p14="http://schemas.microsoft.com/office/powerpoint/2010/main" val="346192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809BA4F3-B9F9-F74B-9DAD-D9A3D6D0D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68" y="80966"/>
            <a:ext cx="1793120" cy="523220"/>
          </a:xfrm>
          <a:prstGeom prst="rect">
            <a:avLst/>
          </a:prstGeom>
          <a:solidFill>
            <a:srgbClr val="FCFCA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2800" cap="all" dirty="0">
                <a:solidFill>
                  <a:srgbClr val="0000FF"/>
                </a:solidFill>
              </a:rPr>
              <a:t>ó</a:t>
            </a:r>
            <a:r>
              <a:rPr lang="pt-BR" altLang="pt-BR" sz="2800" dirty="0">
                <a:solidFill>
                  <a:srgbClr val="0000FF"/>
                </a:solidFill>
              </a:rPr>
              <a:t>peron </a:t>
            </a:r>
            <a:r>
              <a:rPr lang="pt-BR" altLang="pt-BR" sz="2800" b="1" i="1" dirty="0" err="1">
                <a:solidFill>
                  <a:srgbClr val="0000FF"/>
                </a:solidFill>
              </a:rPr>
              <a:t>lac</a:t>
            </a:r>
            <a:endParaRPr lang="pt-BR" altLang="pt-BR" sz="2800" b="1" i="1" dirty="0">
              <a:solidFill>
                <a:srgbClr val="0000FF"/>
              </a:solidFill>
            </a:endParaRPr>
          </a:p>
        </p:txBody>
      </p:sp>
      <p:sp>
        <p:nvSpPr>
          <p:cNvPr id="28674" name="Rectangle 4">
            <a:extLst>
              <a:ext uri="{FF2B5EF4-FFF2-40B4-BE49-F238E27FC236}">
                <a16:creationId xmlns:a16="http://schemas.microsoft.com/office/drawing/2014/main" id="{7F816BD2-E0F0-B34A-8988-A06F92DF5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308" y="797501"/>
            <a:ext cx="8239092" cy="707886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0000FF"/>
                </a:solidFill>
              </a:rPr>
              <a:t>A regulação do </a:t>
            </a:r>
            <a:r>
              <a:rPr lang="pt-BR" altLang="pt-BR" sz="2000" b="1" dirty="0">
                <a:solidFill>
                  <a:srgbClr val="0000FF"/>
                </a:solidFill>
              </a:rPr>
              <a:t>óperon </a:t>
            </a:r>
            <a:r>
              <a:rPr lang="pt-BR" altLang="pt-BR" sz="2000" b="1" i="1" dirty="0" err="1">
                <a:solidFill>
                  <a:srgbClr val="0000FF"/>
                </a:solidFill>
              </a:rPr>
              <a:t>lac</a:t>
            </a:r>
            <a:r>
              <a:rPr lang="pt-BR" altLang="pt-BR" sz="2000" b="1" dirty="0">
                <a:solidFill>
                  <a:srgbClr val="0000FF"/>
                </a:solidFill>
              </a:rPr>
              <a:t> </a:t>
            </a:r>
            <a:r>
              <a:rPr lang="pt-BR" altLang="pt-BR" sz="2000" dirty="0">
                <a:solidFill>
                  <a:srgbClr val="0000FF"/>
                </a:solidFill>
              </a:rPr>
              <a:t>é empregada em </a:t>
            </a:r>
            <a:r>
              <a:rPr lang="pt-BR" altLang="pt-BR" sz="2000" b="1" dirty="0">
                <a:solidFill>
                  <a:srgbClr val="0000FF"/>
                </a:solidFill>
              </a:rPr>
              <a:t>Biologia molecular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0000FF"/>
                </a:solidFill>
              </a:rPr>
              <a:t>para selecionar colônias recombinantes</a:t>
            </a:r>
          </a:p>
        </p:txBody>
      </p:sp>
      <p:pic>
        <p:nvPicPr>
          <p:cNvPr id="28675" name="Picture 5">
            <a:extLst>
              <a:ext uri="{FF2B5EF4-FFF2-40B4-BE49-F238E27FC236}">
                <a16:creationId xmlns:a16="http://schemas.microsoft.com/office/drawing/2014/main" id="{AE9EF7B3-D26C-0344-9232-368B03ED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2" y="2019690"/>
            <a:ext cx="7215187" cy="456208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7">
            <a:extLst>
              <a:ext uri="{FF2B5EF4-FFF2-40B4-BE49-F238E27FC236}">
                <a16:creationId xmlns:a16="http://schemas.microsoft.com/office/drawing/2014/main" id="{F8E8534C-3977-654B-AF35-076494DB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1" y="2806700"/>
            <a:ext cx="3867149" cy="29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8">
            <a:extLst>
              <a:ext uri="{FF2B5EF4-FFF2-40B4-BE49-F238E27FC236}">
                <a16:creationId xmlns:a16="http://schemas.microsoft.com/office/drawing/2014/main" id="{10CD5671-E3F6-5D44-83BD-6EF430ED5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1" y="6083300"/>
            <a:ext cx="3700463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/>
              <a:t>Esquema do plasmídeo pBluescript Sk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5FAA92-CE66-11C7-A086-B07B7F1B6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68" y="797501"/>
            <a:ext cx="2009140" cy="400110"/>
          </a:xfrm>
          <a:custGeom>
            <a:avLst/>
            <a:gdLst>
              <a:gd name="connsiteX0" fmla="*/ 0 w 2009140"/>
              <a:gd name="connsiteY0" fmla="*/ 0 h 400110"/>
              <a:gd name="connsiteX1" fmla="*/ 482194 w 2009140"/>
              <a:gd name="connsiteY1" fmla="*/ 0 h 400110"/>
              <a:gd name="connsiteX2" fmla="*/ 1024661 w 2009140"/>
              <a:gd name="connsiteY2" fmla="*/ 0 h 400110"/>
              <a:gd name="connsiteX3" fmla="*/ 1506855 w 2009140"/>
              <a:gd name="connsiteY3" fmla="*/ 0 h 400110"/>
              <a:gd name="connsiteX4" fmla="*/ 2009140 w 2009140"/>
              <a:gd name="connsiteY4" fmla="*/ 0 h 400110"/>
              <a:gd name="connsiteX5" fmla="*/ 2009140 w 2009140"/>
              <a:gd name="connsiteY5" fmla="*/ 400110 h 400110"/>
              <a:gd name="connsiteX6" fmla="*/ 1486764 w 2009140"/>
              <a:gd name="connsiteY6" fmla="*/ 400110 h 400110"/>
              <a:gd name="connsiteX7" fmla="*/ 944296 w 2009140"/>
              <a:gd name="connsiteY7" fmla="*/ 400110 h 400110"/>
              <a:gd name="connsiteX8" fmla="*/ 502285 w 2009140"/>
              <a:gd name="connsiteY8" fmla="*/ 400110 h 400110"/>
              <a:gd name="connsiteX9" fmla="*/ 0 w 2009140"/>
              <a:gd name="connsiteY9" fmla="*/ 400110 h 400110"/>
              <a:gd name="connsiteX10" fmla="*/ 0 w 2009140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9140" h="400110" fill="none" extrusionOk="0">
                <a:moveTo>
                  <a:pt x="0" y="0"/>
                </a:moveTo>
                <a:cubicBezTo>
                  <a:pt x="164221" y="-16600"/>
                  <a:pt x="250660" y="32962"/>
                  <a:pt x="482194" y="0"/>
                </a:cubicBezTo>
                <a:cubicBezTo>
                  <a:pt x="713728" y="-32962"/>
                  <a:pt x="887709" y="45875"/>
                  <a:pt x="1024661" y="0"/>
                </a:cubicBezTo>
                <a:cubicBezTo>
                  <a:pt x="1161613" y="-45875"/>
                  <a:pt x="1372001" y="31475"/>
                  <a:pt x="1506855" y="0"/>
                </a:cubicBezTo>
                <a:cubicBezTo>
                  <a:pt x="1641709" y="-31475"/>
                  <a:pt x="1828504" y="14537"/>
                  <a:pt x="2009140" y="0"/>
                </a:cubicBezTo>
                <a:cubicBezTo>
                  <a:pt x="2022944" y="82695"/>
                  <a:pt x="2003329" y="223366"/>
                  <a:pt x="2009140" y="400110"/>
                </a:cubicBezTo>
                <a:cubicBezTo>
                  <a:pt x="1760995" y="425100"/>
                  <a:pt x="1594111" y="348380"/>
                  <a:pt x="1486764" y="400110"/>
                </a:cubicBezTo>
                <a:cubicBezTo>
                  <a:pt x="1379417" y="451840"/>
                  <a:pt x="1146694" y="366014"/>
                  <a:pt x="944296" y="400110"/>
                </a:cubicBezTo>
                <a:cubicBezTo>
                  <a:pt x="741898" y="434206"/>
                  <a:pt x="639142" y="353015"/>
                  <a:pt x="502285" y="400110"/>
                </a:cubicBezTo>
                <a:cubicBezTo>
                  <a:pt x="365428" y="447205"/>
                  <a:pt x="218209" y="356565"/>
                  <a:pt x="0" y="400110"/>
                </a:cubicBezTo>
                <a:cubicBezTo>
                  <a:pt x="-855" y="281919"/>
                  <a:pt x="4916" y="109962"/>
                  <a:pt x="0" y="0"/>
                </a:cubicBezTo>
                <a:close/>
              </a:path>
              <a:path w="2009140" h="400110" stroke="0" extrusionOk="0">
                <a:moveTo>
                  <a:pt x="0" y="0"/>
                </a:moveTo>
                <a:cubicBezTo>
                  <a:pt x="150621" y="-18910"/>
                  <a:pt x="335623" y="41284"/>
                  <a:pt x="462102" y="0"/>
                </a:cubicBezTo>
                <a:cubicBezTo>
                  <a:pt x="588581" y="-41284"/>
                  <a:pt x="765700" y="4634"/>
                  <a:pt x="984479" y="0"/>
                </a:cubicBezTo>
                <a:cubicBezTo>
                  <a:pt x="1203258" y="-4634"/>
                  <a:pt x="1325336" y="8688"/>
                  <a:pt x="1506855" y="0"/>
                </a:cubicBezTo>
                <a:cubicBezTo>
                  <a:pt x="1688374" y="-8688"/>
                  <a:pt x="1764730" y="27953"/>
                  <a:pt x="2009140" y="0"/>
                </a:cubicBezTo>
                <a:cubicBezTo>
                  <a:pt x="2037526" y="133675"/>
                  <a:pt x="2000568" y="222063"/>
                  <a:pt x="2009140" y="400110"/>
                </a:cubicBezTo>
                <a:cubicBezTo>
                  <a:pt x="1802396" y="447530"/>
                  <a:pt x="1751377" y="399086"/>
                  <a:pt x="1526946" y="400110"/>
                </a:cubicBezTo>
                <a:cubicBezTo>
                  <a:pt x="1302515" y="401134"/>
                  <a:pt x="1261876" y="349768"/>
                  <a:pt x="1004570" y="400110"/>
                </a:cubicBezTo>
                <a:cubicBezTo>
                  <a:pt x="747264" y="450452"/>
                  <a:pt x="701473" y="361247"/>
                  <a:pt x="482194" y="400110"/>
                </a:cubicBezTo>
                <a:cubicBezTo>
                  <a:pt x="262915" y="438973"/>
                  <a:pt x="148712" y="369299"/>
                  <a:pt x="0" y="400110"/>
                </a:cubicBezTo>
                <a:cubicBezTo>
                  <a:pt x="-7161" y="268285"/>
                  <a:pt x="45610" y="127085"/>
                  <a:pt x="0" y="0"/>
                </a:cubicBezTo>
                <a:close/>
              </a:path>
            </a:pathLst>
          </a:custGeom>
          <a:solidFill>
            <a:srgbClr val="FFF4F6"/>
          </a:solidFill>
          <a:ln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sd="21793999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Você sabia que:</a:t>
            </a:r>
          </a:p>
        </p:txBody>
      </p:sp>
    </p:spTree>
    <p:extLst>
      <p:ext uri="{BB962C8B-B14F-4D97-AF65-F5344CB8AC3E}">
        <p14:creationId xmlns:p14="http://schemas.microsoft.com/office/powerpoint/2010/main" val="2557685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>
            <a:extLst>
              <a:ext uri="{FF2B5EF4-FFF2-40B4-BE49-F238E27FC236}">
                <a16:creationId xmlns:a16="http://schemas.microsoft.com/office/drawing/2014/main" id="{2A05484A-3846-E447-9CD1-B1ECAE450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68" y="91143"/>
            <a:ext cx="1793120" cy="523220"/>
          </a:xfrm>
          <a:prstGeom prst="rect">
            <a:avLst/>
          </a:prstGeom>
          <a:solidFill>
            <a:srgbClr val="FCFCA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2800" cap="all" dirty="0">
                <a:solidFill>
                  <a:srgbClr val="0000FF"/>
                </a:solidFill>
              </a:rPr>
              <a:t>ó</a:t>
            </a:r>
            <a:r>
              <a:rPr lang="pt-BR" altLang="pt-BR" sz="2800" dirty="0">
                <a:solidFill>
                  <a:srgbClr val="0000FF"/>
                </a:solidFill>
              </a:rPr>
              <a:t>peron </a:t>
            </a:r>
            <a:r>
              <a:rPr lang="pt-BR" altLang="pt-BR" sz="2800" b="1" i="1" dirty="0" err="1">
                <a:solidFill>
                  <a:srgbClr val="0000FF"/>
                </a:solidFill>
              </a:rPr>
              <a:t>lac</a:t>
            </a:r>
            <a:endParaRPr lang="pt-BR" altLang="pt-BR" sz="2800" b="1" i="1" dirty="0">
              <a:solidFill>
                <a:srgbClr val="0000FF"/>
              </a:solidFill>
            </a:endParaRPr>
          </a:p>
        </p:txBody>
      </p:sp>
      <p:sp>
        <p:nvSpPr>
          <p:cNvPr id="29698" name="Rectangle 13">
            <a:extLst>
              <a:ext uri="{FF2B5EF4-FFF2-40B4-BE49-F238E27FC236}">
                <a16:creationId xmlns:a16="http://schemas.microsoft.com/office/drawing/2014/main" id="{BA78E828-6DB0-0D40-93CC-5D0C828DD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49" y="706240"/>
            <a:ext cx="3749513" cy="2409031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dirty="0"/>
          </a:p>
        </p:txBody>
      </p:sp>
      <p:pic>
        <p:nvPicPr>
          <p:cNvPr id="29699" name="Picture 14" descr="lactose">
            <a:extLst>
              <a:ext uri="{FF2B5EF4-FFF2-40B4-BE49-F238E27FC236}">
                <a16:creationId xmlns:a16="http://schemas.microsoft.com/office/drawing/2014/main" id="{04D241EB-92FB-EB46-9E87-8633CFF0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1" y="785019"/>
            <a:ext cx="2514230" cy="17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Rectangle 16">
            <a:extLst>
              <a:ext uri="{FF2B5EF4-FFF2-40B4-BE49-F238E27FC236}">
                <a16:creationId xmlns:a16="http://schemas.microsoft.com/office/drawing/2014/main" id="{2DE2392E-0405-E940-AD1E-CCF7FF4C0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157" y="4320778"/>
            <a:ext cx="5884862" cy="2409031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pt-BR"/>
          </a:p>
        </p:txBody>
      </p:sp>
      <p:sp>
        <p:nvSpPr>
          <p:cNvPr id="29701" name="Rectangle 19">
            <a:extLst>
              <a:ext uri="{FF2B5EF4-FFF2-40B4-BE49-F238E27FC236}">
                <a16:creationId xmlns:a16="http://schemas.microsoft.com/office/drawing/2014/main" id="{1325C352-6A67-7641-922A-AEE4E1C8F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514" y="638107"/>
            <a:ext cx="2316601" cy="27432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</p:txBody>
      </p:sp>
      <p:pic>
        <p:nvPicPr>
          <p:cNvPr id="29702" name="Picture 22" descr="Isopropyl Î²-D-1-thiogalactopyranoside â¥99% (TLC)">
            <a:extLst>
              <a:ext uri="{FF2B5EF4-FFF2-40B4-BE49-F238E27FC236}">
                <a16:creationId xmlns:a16="http://schemas.microsoft.com/office/drawing/2014/main" id="{D171B390-A972-C343-A876-1CD03BB0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9" y="782963"/>
            <a:ext cx="2111655" cy="135155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CaixaDeTexto 4">
            <a:extLst>
              <a:ext uri="{FF2B5EF4-FFF2-40B4-BE49-F238E27FC236}">
                <a16:creationId xmlns:a16="http://schemas.microsoft.com/office/drawing/2014/main" id="{349D0FCB-6ED1-2E46-BB08-6DE9ECA2A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44" y="2770981"/>
            <a:ext cx="3570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/>
              <a:t>A lactose é o indutor do óperon </a:t>
            </a:r>
            <a:r>
              <a:rPr lang="pt-BR" altLang="pt-BR" sz="1600" i="1" dirty="0" err="1"/>
              <a:t>lac</a:t>
            </a:r>
            <a:endParaRPr lang="pt-BR" altLang="pt-BR" sz="1600" i="1" dirty="0"/>
          </a:p>
        </p:txBody>
      </p:sp>
      <p:sp>
        <p:nvSpPr>
          <p:cNvPr id="29704" name="CaixaDeTexto 17">
            <a:extLst>
              <a:ext uri="{FF2B5EF4-FFF2-40B4-BE49-F238E27FC236}">
                <a16:creationId xmlns:a16="http://schemas.microsoft.com/office/drawing/2014/main" id="{C20994BE-3011-1848-999D-E75BF4FF4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970" y="2342416"/>
            <a:ext cx="2107688" cy="830997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pt-BR" sz="1200" dirty="0"/>
              <a:t>O </a:t>
            </a:r>
            <a:r>
              <a:rPr lang="pt-BR" altLang="pt-BR" sz="1200" b="1" dirty="0" err="1"/>
              <a:t>IPTG</a:t>
            </a:r>
            <a:r>
              <a:rPr lang="pt-BR" altLang="pt-BR" sz="1200" dirty="0"/>
              <a:t> (</a:t>
            </a:r>
            <a:r>
              <a:rPr lang="pt-BR" altLang="pt-BR" sz="1200" dirty="0" err="1"/>
              <a:t>Isopropyl</a:t>
            </a:r>
            <a:r>
              <a:rPr lang="pt-BR" altLang="pt-BR" sz="1200" dirty="0"/>
              <a:t> </a:t>
            </a:r>
            <a:r>
              <a:rPr lang="el-GR" altLang="pt-BR" sz="1200" dirty="0"/>
              <a:t>β-</a:t>
            </a:r>
            <a:r>
              <a:rPr lang="pt-BR" altLang="pt-BR" sz="1200" dirty="0"/>
              <a:t>D-1-thiogalactopyranosideo) é um indutor gratuito do óperon </a:t>
            </a:r>
            <a:r>
              <a:rPr lang="pt-BR" altLang="pt-BR" sz="1200" i="1" dirty="0" err="1"/>
              <a:t>lac</a:t>
            </a:r>
            <a:endParaRPr lang="pt-BR" altLang="pt-BR" sz="1200" i="1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1F2906C-02AE-334F-A186-942D6AB5EB9E}"/>
              </a:ext>
            </a:extLst>
          </p:cNvPr>
          <p:cNvSpPr txBox="1"/>
          <p:nvPr/>
        </p:nvSpPr>
        <p:spPr>
          <a:xfrm>
            <a:off x="608460" y="2214988"/>
            <a:ext cx="3570289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1200" b="1" dirty="0">
                <a:latin typeface="+mj-lt"/>
              </a:rPr>
              <a:t>Lactose</a:t>
            </a:r>
          </a:p>
          <a:p>
            <a:pPr eaLnBrk="1" hangingPunct="1">
              <a:defRPr/>
            </a:pPr>
            <a:r>
              <a:rPr lang="pt-BR" sz="1200" b="1" dirty="0">
                <a:latin typeface="Arial Narrow" panose="020B0606020202030204" pitchFamily="34" charset="0"/>
              </a:rPr>
              <a:t>(Açúcar dímero de Galactose-Glicose em ligação </a:t>
            </a:r>
            <a:r>
              <a:rPr lang="pt-BR" sz="1200" b="1" dirty="0">
                <a:latin typeface="Symbol" panose="05050102010706020507" pitchFamily="18" charset="2"/>
              </a:rPr>
              <a:t>b</a:t>
            </a:r>
            <a:r>
              <a:rPr lang="pt-BR" sz="1200" b="1" dirty="0">
                <a:latin typeface="Arial Narrow" panose="020B0606020202030204" pitchFamily="34" charset="0"/>
              </a:rPr>
              <a:t>1-4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29706" name="Rectangle 19">
            <a:extLst>
              <a:ext uri="{FF2B5EF4-FFF2-40B4-BE49-F238E27FC236}">
                <a16:creationId xmlns:a16="http://schemas.microsoft.com/office/drawing/2014/main" id="{AC11B3F9-F806-034A-9EA9-0DED1CD1F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150" y="3705720"/>
            <a:ext cx="3730229" cy="307766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/>
          </a:p>
        </p:txBody>
      </p:sp>
      <p:pic>
        <p:nvPicPr>
          <p:cNvPr id="29707" name="Imagem 7">
            <a:extLst>
              <a:ext uri="{FF2B5EF4-FFF2-40B4-BE49-F238E27FC236}">
                <a16:creationId xmlns:a16="http://schemas.microsoft.com/office/drawing/2014/main" id="{21175CAF-8977-F84A-9C97-39B9DBC8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92" y="4379913"/>
            <a:ext cx="56800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CaixaDeTexto 24">
            <a:extLst>
              <a:ext uri="{FF2B5EF4-FFF2-40B4-BE49-F238E27FC236}">
                <a16:creationId xmlns:a16="http://schemas.microsoft.com/office/drawing/2014/main" id="{DEA9310B-24A8-B942-8A4C-0077FE4A3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655" y="6172597"/>
            <a:ext cx="5713412" cy="522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pt-BR" sz="1400" dirty="0"/>
              <a:t>O </a:t>
            </a:r>
            <a:r>
              <a:rPr lang="pt-BR" altLang="pt-BR" sz="1400" b="1" dirty="0" err="1"/>
              <a:t>X</a:t>
            </a:r>
            <a:r>
              <a:rPr lang="pt-BR" altLang="pt-BR" sz="1400" b="1" dirty="0"/>
              <a:t>-Gal (</a:t>
            </a:r>
            <a:r>
              <a:rPr lang="pt-BR" altLang="pt-BR" sz="1400" dirty="0">
                <a:latin typeface="Arial Narrow" panose="020B0604020202020204" pitchFamily="34" charset="0"/>
              </a:rPr>
              <a:t>5-Bromo-4-Chloro-3-Idoly-β-</a:t>
            </a:r>
            <a:r>
              <a:rPr lang="pt-BR" altLang="pt-BR" sz="1400" dirty="0" err="1">
                <a:latin typeface="Arial Narrow" panose="020B0604020202020204" pitchFamily="34" charset="0"/>
              </a:rPr>
              <a:t>D-Galactopyranosideo</a:t>
            </a:r>
            <a:r>
              <a:rPr lang="pt-BR" altLang="pt-BR" sz="1400" dirty="0">
                <a:latin typeface="Arial Narrow" panose="020B0604020202020204" pitchFamily="34" charset="0"/>
              </a:rPr>
              <a:t>) </a:t>
            </a:r>
            <a:r>
              <a:rPr lang="pt-BR" altLang="pt-BR" sz="1400" dirty="0"/>
              <a:t>quando clivado pela </a:t>
            </a:r>
            <a:r>
              <a:rPr lang="pt-BR" altLang="pt-BR" sz="1400" dirty="0" err="1">
                <a:latin typeface="Symbol" pitchFamily="2" charset="2"/>
              </a:rPr>
              <a:t>b</a:t>
            </a:r>
            <a:r>
              <a:rPr lang="pt-BR" altLang="pt-BR" sz="1400" dirty="0" err="1"/>
              <a:t>-galactosidade</a:t>
            </a:r>
            <a:r>
              <a:rPr lang="pt-BR" altLang="pt-BR" sz="1400" dirty="0"/>
              <a:t> resulta num </a:t>
            </a:r>
            <a:r>
              <a:rPr lang="pt-BR" altLang="pt-BR" sz="1400" b="1" dirty="0">
                <a:solidFill>
                  <a:srgbClr val="0432FF"/>
                </a:solidFill>
              </a:rPr>
              <a:t>cromóforo azul</a:t>
            </a:r>
            <a:r>
              <a:rPr lang="pt-BR" altLang="pt-BR" sz="1400" dirty="0"/>
              <a:t>. </a:t>
            </a:r>
            <a:endParaRPr lang="pt-BR" altLang="pt-BR" sz="1400" i="1" dirty="0"/>
          </a:p>
        </p:txBody>
      </p:sp>
      <p:pic>
        <p:nvPicPr>
          <p:cNvPr id="29709" name="Imagem 8">
            <a:extLst>
              <a:ext uri="{FF2B5EF4-FFF2-40B4-BE49-F238E27FC236}">
                <a16:creationId xmlns:a16="http://schemas.microsoft.com/office/drawing/2014/main" id="{B8DE6090-FAB4-4E4D-BF76-800E8A315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242" y="3792715"/>
            <a:ext cx="2126418" cy="200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Retângulo 12">
            <a:extLst>
              <a:ext uri="{FF2B5EF4-FFF2-40B4-BE49-F238E27FC236}">
                <a16:creationId xmlns:a16="http://schemas.microsoft.com/office/drawing/2014/main" id="{D4D6F6C7-BEC7-0949-975B-EE9FFF15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0" y="5768657"/>
            <a:ext cx="3675857" cy="98488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latin typeface="Arial Narrow" panose="020B0604020202020204" pitchFamily="34" charset="0"/>
              </a:rPr>
              <a:t>Seleção de colônias bacterianas recombinantes: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1400" dirty="0">
                <a:latin typeface="Arial Narrow" panose="020B0604020202020204" pitchFamily="34" charset="0"/>
              </a:rPr>
              <a:t>Colonias brancas (</a:t>
            </a:r>
            <a:r>
              <a:rPr lang="pt-BR" altLang="pt-BR" sz="1600" dirty="0" err="1">
                <a:latin typeface="Arial Narrow" panose="020B0604020202020204" pitchFamily="34" charset="0"/>
              </a:rPr>
              <a:t>lac</a:t>
            </a:r>
            <a:r>
              <a:rPr lang="pt-BR" altLang="pt-BR" sz="1600" baseline="30000" dirty="0">
                <a:latin typeface="Arial Narrow" panose="020B0604020202020204" pitchFamily="34" charset="0"/>
              </a:rPr>
              <a:t>-</a:t>
            </a:r>
            <a:r>
              <a:rPr lang="pt-BR" altLang="pt-BR" sz="1400" dirty="0">
                <a:latin typeface="Arial Narrow" panose="020B0604020202020204" pitchFamily="34" charset="0"/>
              </a:rPr>
              <a:t>, com insertos) 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1400" b="1" dirty="0">
                <a:solidFill>
                  <a:srgbClr val="0432FF"/>
                </a:solidFill>
                <a:latin typeface="Arial Narrow" panose="020B0604020202020204" pitchFamily="34" charset="0"/>
              </a:rPr>
              <a:t>Colônias azuis </a:t>
            </a:r>
            <a:r>
              <a:rPr lang="pt-BR" altLang="pt-BR" sz="1400" dirty="0">
                <a:latin typeface="Arial Narrow" panose="020B0604020202020204" pitchFamily="34" charset="0"/>
              </a:rPr>
              <a:t>(</a:t>
            </a:r>
            <a:r>
              <a:rPr lang="pt-BR" altLang="pt-BR" sz="1400" dirty="0" err="1">
                <a:latin typeface="Arial Narrow" panose="020B0604020202020204" pitchFamily="34" charset="0"/>
              </a:rPr>
              <a:t>lac</a:t>
            </a:r>
            <a:r>
              <a:rPr lang="pt-BR" altLang="pt-BR" sz="1400" baseline="30000" dirty="0">
                <a:latin typeface="Arial Narrow" panose="020B0604020202020204" pitchFamily="34" charset="0"/>
              </a:rPr>
              <a:t>+</a:t>
            </a:r>
            <a:r>
              <a:rPr lang="pt-BR" altLang="pt-BR" sz="1400" dirty="0">
                <a:latin typeface="Arial Narrow" panose="020B0604020202020204" pitchFamily="34" charset="0"/>
              </a:rPr>
              <a:t>, sem insertos) = gene </a:t>
            </a:r>
            <a:r>
              <a:rPr lang="pt-BR" altLang="pt-BR" sz="1400" dirty="0" err="1">
                <a:latin typeface="Symbol" pitchFamily="2" charset="2"/>
              </a:rPr>
              <a:t>b</a:t>
            </a:r>
            <a:r>
              <a:rPr lang="pt-BR" altLang="pt-BR" sz="1400" dirty="0" err="1">
                <a:latin typeface="Arial Narrow" panose="020B0604020202020204" pitchFamily="34" charset="0"/>
              </a:rPr>
              <a:t>-galactosidade</a:t>
            </a:r>
            <a:r>
              <a:rPr lang="pt-BR" altLang="pt-BR" sz="1400" dirty="0">
                <a:latin typeface="Arial Narrow" panose="020B0604020202020204" pitchFamily="34" charset="0"/>
              </a:rPr>
              <a:t> no plasmídeo não sofreu clivagem.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3FDB5E99-5566-6943-AC2D-CA7189C35C84}"/>
              </a:ext>
            </a:extLst>
          </p:cNvPr>
          <p:cNvSpPr/>
          <p:nvPr/>
        </p:nvSpPr>
        <p:spPr>
          <a:xfrm>
            <a:off x="7918453" y="5366544"/>
            <a:ext cx="400047" cy="323849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439BC76-8F41-ABED-6A4E-98FFEB1B801D}"/>
              </a:ext>
            </a:extLst>
          </p:cNvPr>
          <p:cNvSpPr txBox="1"/>
          <p:nvPr/>
        </p:nvSpPr>
        <p:spPr>
          <a:xfrm rot="21414581">
            <a:off x="171663" y="4288930"/>
            <a:ext cx="1742214" cy="2185214"/>
          </a:xfrm>
          <a:custGeom>
            <a:avLst/>
            <a:gdLst>
              <a:gd name="connsiteX0" fmla="*/ 0 w 1742214"/>
              <a:gd name="connsiteY0" fmla="*/ 0 h 2185214"/>
              <a:gd name="connsiteX1" fmla="*/ 598160 w 1742214"/>
              <a:gd name="connsiteY1" fmla="*/ 0 h 2185214"/>
              <a:gd name="connsiteX2" fmla="*/ 1126632 w 1742214"/>
              <a:gd name="connsiteY2" fmla="*/ 0 h 2185214"/>
              <a:gd name="connsiteX3" fmla="*/ 1742214 w 1742214"/>
              <a:gd name="connsiteY3" fmla="*/ 0 h 2185214"/>
              <a:gd name="connsiteX4" fmla="*/ 1742214 w 1742214"/>
              <a:gd name="connsiteY4" fmla="*/ 568156 h 2185214"/>
              <a:gd name="connsiteX5" fmla="*/ 1742214 w 1742214"/>
              <a:gd name="connsiteY5" fmla="*/ 1092607 h 2185214"/>
              <a:gd name="connsiteX6" fmla="*/ 1742214 w 1742214"/>
              <a:gd name="connsiteY6" fmla="*/ 1617058 h 2185214"/>
              <a:gd name="connsiteX7" fmla="*/ 1742214 w 1742214"/>
              <a:gd name="connsiteY7" fmla="*/ 2185214 h 2185214"/>
              <a:gd name="connsiteX8" fmla="*/ 1161476 w 1742214"/>
              <a:gd name="connsiteY8" fmla="*/ 2185214 h 2185214"/>
              <a:gd name="connsiteX9" fmla="*/ 563316 w 1742214"/>
              <a:gd name="connsiteY9" fmla="*/ 2185214 h 2185214"/>
              <a:gd name="connsiteX10" fmla="*/ 0 w 1742214"/>
              <a:gd name="connsiteY10" fmla="*/ 2185214 h 2185214"/>
              <a:gd name="connsiteX11" fmla="*/ 0 w 1742214"/>
              <a:gd name="connsiteY11" fmla="*/ 1660763 h 2185214"/>
              <a:gd name="connsiteX12" fmla="*/ 0 w 1742214"/>
              <a:gd name="connsiteY12" fmla="*/ 1114459 h 2185214"/>
              <a:gd name="connsiteX13" fmla="*/ 0 w 1742214"/>
              <a:gd name="connsiteY13" fmla="*/ 611860 h 2185214"/>
              <a:gd name="connsiteX14" fmla="*/ 0 w 1742214"/>
              <a:gd name="connsiteY14" fmla="*/ 0 h 218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42214" h="2185214" fill="none" extrusionOk="0">
                <a:moveTo>
                  <a:pt x="0" y="0"/>
                </a:moveTo>
                <a:cubicBezTo>
                  <a:pt x="140025" y="-29520"/>
                  <a:pt x="431029" y="66065"/>
                  <a:pt x="598160" y="0"/>
                </a:cubicBezTo>
                <a:cubicBezTo>
                  <a:pt x="765291" y="-66065"/>
                  <a:pt x="916088" y="48385"/>
                  <a:pt x="1126632" y="0"/>
                </a:cubicBezTo>
                <a:cubicBezTo>
                  <a:pt x="1337176" y="-48385"/>
                  <a:pt x="1468185" y="56438"/>
                  <a:pt x="1742214" y="0"/>
                </a:cubicBezTo>
                <a:cubicBezTo>
                  <a:pt x="1756808" y="231422"/>
                  <a:pt x="1698225" y="449087"/>
                  <a:pt x="1742214" y="568156"/>
                </a:cubicBezTo>
                <a:cubicBezTo>
                  <a:pt x="1786203" y="687225"/>
                  <a:pt x="1683686" y="852027"/>
                  <a:pt x="1742214" y="1092607"/>
                </a:cubicBezTo>
                <a:cubicBezTo>
                  <a:pt x="1800742" y="1333187"/>
                  <a:pt x="1701312" y="1394224"/>
                  <a:pt x="1742214" y="1617058"/>
                </a:cubicBezTo>
                <a:cubicBezTo>
                  <a:pt x="1783116" y="1839892"/>
                  <a:pt x="1721518" y="2027498"/>
                  <a:pt x="1742214" y="2185214"/>
                </a:cubicBezTo>
                <a:cubicBezTo>
                  <a:pt x="1570443" y="2232131"/>
                  <a:pt x="1416857" y="2146363"/>
                  <a:pt x="1161476" y="2185214"/>
                </a:cubicBezTo>
                <a:cubicBezTo>
                  <a:pt x="906095" y="2224065"/>
                  <a:pt x="720263" y="2172928"/>
                  <a:pt x="563316" y="2185214"/>
                </a:cubicBezTo>
                <a:cubicBezTo>
                  <a:pt x="406369" y="2197500"/>
                  <a:pt x="256224" y="2126276"/>
                  <a:pt x="0" y="2185214"/>
                </a:cubicBezTo>
                <a:cubicBezTo>
                  <a:pt x="-23367" y="2013133"/>
                  <a:pt x="15492" y="1833965"/>
                  <a:pt x="0" y="1660763"/>
                </a:cubicBezTo>
                <a:cubicBezTo>
                  <a:pt x="-15492" y="1487561"/>
                  <a:pt x="58535" y="1293575"/>
                  <a:pt x="0" y="1114459"/>
                </a:cubicBezTo>
                <a:cubicBezTo>
                  <a:pt x="-58535" y="935343"/>
                  <a:pt x="42323" y="777436"/>
                  <a:pt x="0" y="611860"/>
                </a:cubicBezTo>
                <a:cubicBezTo>
                  <a:pt x="-42323" y="446284"/>
                  <a:pt x="23072" y="220033"/>
                  <a:pt x="0" y="0"/>
                </a:cubicBezTo>
                <a:close/>
              </a:path>
              <a:path w="1742214" h="2185214" stroke="0" extrusionOk="0">
                <a:moveTo>
                  <a:pt x="0" y="0"/>
                </a:moveTo>
                <a:cubicBezTo>
                  <a:pt x="193645" y="-2221"/>
                  <a:pt x="337626" y="65889"/>
                  <a:pt x="615582" y="0"/>
                </a:cubicBezTo>
                <a:cubicBezTo>
                  <a:pt x="893538" y="-65889"/>
                  <a:pt x="1000900" y="25423"/>
                  <a:pt x="1178898" y="0"/>
                </a:cubicBezTo>
                <a:cubicBezTo>
                  <a:pt x="1356896" y="-25423"/>
                  <a:pt x="1567535" y="4002"/>
                  <a:pt x="1742214" y="0"/>
                </a:cubicBezTo>
                <a:cubicBezTo>
                  <a:pt x="1790367" y="168291"/>
                  <a:pt x="1695867" y="305211"/>
                  <a:pt x="1742214" y="546304"/>
                </a:cubicBezTo>
                <a:cubicBezTo>
                  <a:pt x="1788561" y="787397"/>
                  <a:pt x="1721462" y="836361"/>
                  <a:pt x="1742214" y="1027051"/>
                </a:cubicBezTo>
                <a:cubicBezTo>
                  <a:pt x="1762966" y="1217741"/>
                  <a:pt x="1690846" y="1295031"/>
                  <a:pt x="1742214" y="1551502"/>
                </a:cubicBezTo>
                <a:cubicBezTo>
                  <a:pt x="1793582" y="1807973"/>
                  <a:pt x="1739172" y="1929612"/>
                  <a:pt x="1742214" y="2185214"/>
                </a:cubicBezTo>
                <a:cubicBezTo>
                  <a:pt x="1486528" y="2186686"/>
                  <a:pt x="1291887" y="2143182"/>
                  <a:pt x="1161476" y="2185214"/>
                </a:cubicBezTo>
                <a:cubicBezTo>
                  <a:pt x="1031065" y="2227246"/>
                  <a:pt x="788269" y="2129557"/>
                  <a:pt x="633004" y="2185214"/>
                </a:cubicBezTo>
                <a:cubicBezTo>
                  <a:pt x="477739" y="2240871"/>
                  <a:pt x="207505" y="2114979"/>
                  <a:pt x="0" y="2185214"/>
                </a:cubicBezTo>
                <a:cubicBezTo>
                  <a:pt x="-51907" y="1931287"/>
                  <a:pt x="9874" y="1811144"/>
                  <a:pt x="0" y="1617058"/>
                </a:cubicBezTo>
                <a:cubicBezTo>
                  <a:pt x="-9874" y="1422972"/>
                  <a:pt x="54377" y="1261806"/>
                  <a:pt x="0" y="1092607"/>
                </a:cubicBezTo>
                <a:cubicBezTo>
                  <a:pt x="-54377" y="923408"/>
                  <a:pt x="30441" y="815300"/>
                  <a:pt x="0" y="590008"/>
                </a:cubicBezTo>
                <a:cubicBezTo>
                  <a:pt x="-30441" y="364716"/>
                  <a:pt x="20574" y="151548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A estrutura química de </a:t>
            </a:r>
            <a:r>
              <a:rPr lang="pt-BR" sz="1600" dirty="0" err="1"/>
              <a:t>X</a:t>
            </a:r>
            <a:r>
              <a:rPr lang="pt-BR" sz="1600" dirty="0"/>
              <a:t>-Gal também  é parecida com a da lactose.</a:t>
            </a:r>
          </a:p>
          <a:p>
            <a:endParaRPr lang="pt-BR" sz="800" dirty="0"/>
          </a:p>
          <a:p>
            <a:r>
              <a:rPr lang="pt-BR" sz="1600" dirty="0"/>
              <a:t>O </a:t>
            </a:r>
            <a:r>
              <a:rPr lang="pt-BR" sz="1600" dirty="0" err="1"/>
              <a:t>X</a:t>
            </a:r>
            <a:r>
              <a:rPr lang="pt-BR" sz="1600" dirty="0"/>
              <a:t>-Gal </a:t>
            </a:r>
            <a:r>
              <a:rPr lang="pt-BR" sz="1600" b="1" dirty="0">
                <a:solidFill>
                  <a:srgbClr val="0432FF"/>
                </a:solidFill>
              </a:rPr>
              <a:t>sofre clivagem</a:t>
            </a:r>
            <a:r>
              <a:rPr lang="pt-BR" sz="1600" dirty="0"/>
              <a:t> pela         </a:t>
            </a:r>
            <a:r>
              <a:rPr lang="pt-BR" sz="1600" dirty="0">
                <a:latin typeface="Symbol" pitchFamily="2" charset="2"/>
              </a:rPr>
              <a:t>b</a:t>
            </a:r>
            <a:r>
              <a:rPr lang="pt-BR" sz="1600" dirty="0"/>
              <a:t>-galactosidase...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C4053BA4-28AA-34B3-A631-7A0EE3ABE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688" y="921143"/>
            <a:ext cx="4253312" cy="2177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t-BR" b="1" dirty="0"/>
              <a:t>Para seleção dos clones transformantes,</a:t>
            </a:r>
          </a:p>
          <a:p>
            <a:pPr>
              <a:defRPr/>
            </a:pPr>
            <a:r>
              <a:rPr lang="pt-BR" b="1" dirty="0"/>
              <a:t> coloca-se no meio de cultura</a:t>
            </a:r>
            <a:r>
              <a:rPr lang="pt-BR" dirty="0"/>
              <a:t>:</a:t>
            </a:r>
          </a:p>
          <a:p>
            <a:pPr>
              <a:defRPr/>
            </a:pPr>
            <a:endParaRPr lang="pt-BR" dirty="0"/>
          </a:p>
          <a:p>
            <a:pPr>
              <a:spcAft>
                <a:spcPts val="600"/>
              </a:spcAft>
              <a:defRPr/>
            </a:pPr>
            <a:r>
              <a:rPr lang="pt-BR" dirty="0"/>
              <a:t>- Antibiótico Ampicilina,</a:t>
            </a:r>
          </a:p>
          <a:p>
            <a:pPr>
              <a:defRPr/>
            </a:pPr>
            <a:r>
              <a:rPr lang="pt-BR" dirty="0"/>
              <a:t>- </a:t>
            </a:r>
            <a:r>
              <a:rPr lang="pt-BR" dirty="0" err="1"/>
              <a:t>IPTG</a:t>
            </a:r>
            <a:r>
              <a:rPr lang="pt-BR" dirty="0"/>
              <a:t>, o Indutor GRATUITO do óperon </a:t>
            </a:r>
            <a:r>
              <a:rPr lang="pt-BR" dirty="0" err="1"/>
              <a:t>lac</a:t>
            </a:r>
            <a:endParaRPr lang="pt-BR" dirty="0"/>
          </a:p>
          <a:p>
            <a:pPr>
              <a:spcAft>
                <a:spcPts val="600"/>
              </a:spcAft>
              <a:defRPr/>
            </a:pPr>
            <a:r>
              <a:rPr lang="pt-BR" dirty="0"/>
              <a:t>    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(garantir que o óperon seja continuamente induzido), </a:t>
            </a:r>
          </a:p>
          <a:p>
            <a:pPr>
              <a:spcAft>
                <a:spcPts val="600"/>
              </a:spcAft>
              <a:defRPr/>
            </a:pPr>
            <a:r>
              <a:rPr lang="pt-BR" dirty="0"/>
              <a:t>- </a:t>
            </a:r>
            <a:r>
              <a:rPr lang="pt-BR" dirty="0" err="1"/>
              <a:t>X</a:t>
            </a:r>
            <a:r>
              <a:rPr lang="pt-BR" dirty="0"/>
              <a:t>-Gal, Indicador Bluescript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(veja abaixo).</a:t>
            </a:r>
          </a:p>
        </p:txBody>
      </p:sp>
      <p:sp>
        <p:nvSpPr>
          <p:cNvPr id="2" name="Seta para Baixo 1">
            <a:extLst>
              <a:ext uri="{FF2B5EF4-FFF2-40B4-BE49-F238E27FC236}">
                <a16:creationId xmlns:a16="http://schemas.microsoft.com/office/drawing/2014/main" id="{6CD21489-36F9-5CEB-93F2-23B804065BD2}"/>
              </a:ext>
            </a:extLst>
          </p:cNvPr>
          <p:cNvSpPr/>
          <p:nvPr/>
        </p:nvSpPr>
        <p:spPr>
          <a:xfrm>
            <a:off x="9829800" y="3109119"/>
            <a:ext cx="374651" cy="6537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517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placa">
            <a:extLst>
              <a:ext uri="{FF2B5EF4-FFF2-40B4-BE49-F238E27FC236}">
                <a16:creationId xmlns:a16="http://schemas.microsoft.com/office/drawing/2014/main" id="{A2CCD980-FF35-1744-AAF1-F951438FC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49" y="2307115"/>
            <a:ext cx="3810000" cy="322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1">
            <a:extLst>
              <a:ext uri="{FF2B5EF4-FFF2-40B4-BE49-F238E27FC236}">
                <a16:creationId xmlns:a16="http://schemas.microsoft.com/office/drawing/2014/main" id="{33444CA0-B79B-FB49-8615-50E38DF63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219009"/>
            <a:ext cx="3810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>
            <a:extLst>
              <a:ext uri="{FF2B5EF4-FFF2-40B4-BE49-F238E27FC236}">
                <a16:creationId xmlns:a16="http://schemas.microsoft.com/office/drawing/2014/main" id="{C2AC0418-D180-2F45-BBFB-3D62C57D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713369"/>
            <a:ext cx="8051800" cy="677863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0000FF"/>
                </a:solidFill>
              </a:rPr>
              <a:t>Identificação visual de colônias recombinantes que contem insertos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rgbClr val="0000FF"/>
                </a:solidFill>
              </a:rPr>
              <a:t>(colônias brancas = receberam plasmídeos onde </a:t>
            </a:r>
            <a:r>
              <a:rPr lang="pt-BR" altLang="pt-BR" sz="1800" i="1" dirty="0">
                <a:solidFill>
                  <a:srgbClr val="0000FF"/>
                </a:solidFill>
              </a:rPr>
              <a:t>lacZ</a:t>
            </a:r>
            <a:r>
              <a:rPr lang="pt-BR" altLang="pt-BR" sz="1800" dirty="0">
                <a:solidFill>
                  <a:srgbClr val="0000FF"/>
                </a:solidFill>
              </a:rPr>
              <a:t> foi interrompido)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8116DA3-4C59-4140-98FA-4F6464727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43810"/>
            <a:ext cx="1793120" cy="523220"/>
          </a:xfrm>
          <a:prstGeom prst="rect">
            <a:avLst/>
          </a:prstGeom>
          <a:solidFill>
            <a:srgbClr val="FCFCA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2800" cap="all" dirty="0">
                <a:solidFill>
                  <a:srgbClr val="0000FF"/>
                </a:solidFill>
              </a:rPr>
              <a:t>ó</a:t>
            </a:r>
            <a:r>
              <a:rPr lang="pt-BR" altLang="pt-BR" sz="2800" dirty="0">
                <a:solidFill>
                  <a:srgbClr val="0000FF"/>
                </a:solidFill>
              </a:rPr>
              <a:t>peron </a:t>
            </a:r>
            <a:r>
              <a:rPr lang="pt-BR" altLang="pt-BR" sz="2800" b="1" i="1" dirty="0" err="1">
                <a:solidFill>
                  <a:srgbClr val="0000FF"/>
                </a:solidFill>
              </a:rPr>
              <a:t>lac</a:t>
            </a:r>
            <a:endParaRPr lang="pt-BR" altLang="pt-BR" sz="2800" b="1" i="1" dirty="0">
              <a:solidFill>
                <a:srgbClr val="0000FF"/>
              </a:solidFill>
            </a:endParaRPr>
          </a:p>
        </p:txBody>
      </p:sp>
      <p:sp>
        <p:nvSpPr>
          <p:cNvPr id="30726" name="TextBox 6">
            <a:extLst>
              <a:ext uri="{FF2B5EF4-FFF2-40B4-BE49-F238E27FC236}">
                <a16:creationId xmlns:a16="http://schemas.microsoft.com/office/drawing/2014/main" id="{F93C3AAA-7A66-3D44-888F-5C1270889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24" y="5539477"/>
            <a:ext cx="9086425" cy="1076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600" dirty="0"/>
              <a:t>Utilizando um gabarito (“grid”) e palitos estéreis colônias brancas podem ser transferidas para novo meio completo. Em todas as placas, deve-se sempre repicar o </a:t>
            </a:r>
            <a:r>
              <a:rPr lang="pt-BR" altLang="en-US" sz="1600" b="1" dirty="0"/>
              <a:t>Controle </a:t>
            </a:r>
            <a:r>
              <a:rPr lang="pt-BR" altLang="en-US" sz="1600" dirty="0"/>
              <a:t>– E. coli recombinante que recebeu o plasmídeo sem inserto para garantia de que há </a:t>
            </a:r>
            <a:r>
              <a:rPr lang="pt-BR" altLang="en-US" sz="1600" dirty="0" err="1"/>
              <a:t>IPTG</a:t>
            </a:r>
            <a:r>
              <a:rPr lang="pt-BR" altLang="en-US" sz="1600" dirty="0"/>
              <a:t> + </a:t>
            </a:r>
            <a:r>
              <a:rPr lang="pt-BR" altLang="en-US" sz="1600" dirty="0" err="1"/>
              <a:t>X</a:t>
            </a:r>
            <a:r>
              <a:rPr lang="pt-BR" altLang="en-US" sz="1600" dirty="0"/>
              <a:t>-Gal no meio).</a:t>
            </a:r>
          </a:p>
        </p:txBody>
      </p:sp>
      <p:sp>
        <p:nvSpPr>
          <p:cNvPr id="8" name="Retângulo 12">
            <a:extLst>
              <a:ext uri="{FF2B5EF4-FFF2-40B4-BE49-F238E27FC236}">
                <a16:creationId xmlns:a16="http://schemas.microsoft.com/office/drawing/2014/main" id="{53FDA427-AF5D-FE24-C1C9-DC84762B8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7749" y="3176927"/>
            <a:ext cx="2664251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 Narrow" panose="020B0604020202020204" pitchFamily="34" charset="0"/>
              </a:rPr>
              <a:t>Seleção de colônias bacterianas recombinantes: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1400" dirty="0">
                <a:latin typeface="Arial Narrow" panose="020B0604020202020204" pitchFamily="34" charset="0"/>
              </a:rPr>
              <a:t>Colonias brancas (</a:t>
            </a:r>
            <a:r>
              <a:rPr lang="pt-BR" altLang="pt-BR" sz="1600" dirty="0" err="1">
                <a:latin typeface="Arial Narrow" panose="020B0604020202020204" pitchFamily="34" charset="0"/>
              </a:rPr>
              <a:t>lac</a:t>
            </a:r>
            <a:r>
              <a:rPr lang="pt-BR" altLang="pt-BR" sz="1600" baseline="30000" dirty="0">
                <a:latin typeface="Arial Narrow" panose="020B0604020202020204" pitchFamily="34" charset="0"/>
              </a:rPr>
              <a:t>-</a:t>
            </a:r>
            <a:r>
              <a:rPr lang="pt-BR" altLang="pt-BR" sz="1400" dirty="0">
                <a:latin typeface="Arial Narrow" panose="020B0604020202020204" pitchFamily="34" charset="0"/>
              </a:rPr>
              <a:t>, com insertos)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dirty="0">
              <a:latin typeface="Arial Narrow" panose="020B0604020202020204" pitchFamily="34" charset="0"/>
            </a:endParaRP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1400" b="1" dirty="0">
                <a:solidFill>
                  <a:srgbClr val="0432FF"/>
                </a:solidFill>
                <a:latin typeface="Arial Narrow" panose="020B0604020202020204" pitchFamily="34" charset="0"/>
              </a:rPr>
              <a:t>Colônias azuis </a:t>
            </a:r>
            <a:r>
              <a:rPr lang="pt-BR" altLang="pt-BR" sz="1400" dirty="0">
                <a:latin typeface="Arial Narrow" panose="020B0604020202020204" pitchFamily="34" charset="0"/>
              </a:rPr>
              <a:t>(</a:t>
            </a:r>
            <a:r>
              <a:rPr lang="pt-BR" altLang="pt-BR" sz="1400" dirty="0" err="1">
                <a:latin typeface="Arial Narrow" panose="020B0604020202020204" pitchFamily="34" charset="0"/>
              </a:rPr>
              <a:t>lac</a:t>
            </a:r>
            <a:r>
              <a:rPr lang="pt-BR" altLang="pt-BR" sz="1400" baseline="30000" dirty="0">
                <a:latin typeface="Arial Narrow" panose="020B0604020202020204" pitchFamily="34" charset="0"/>
              </a:rPr>
              <a:t>+</a:t>
            </a:r>
            <a:r>
              <a:rPr lang="pt-BR" altLang="pt-BR" sz="1400" dirty="0">
                <a:latin typeface="Arial Narrow" panose="020B0604020202020204" pitchFamily="34" charset="0"/>
              </a:rPr>
              <a:t>, sem insertos) = gene </a:t>
            </a:r>
            <a:r>
              <a:rPr lang="pt-BR" altLang="pt-BR" sz="1400" dirty="0" err="1">
                <a:latin typeface="Symbol" pitchFamily="2" charset="2"/>
              </a:rPr>
              <a:t>b</a:t>
            </a:r>
            <a:r>
              <a:rPr lang="pt-BR" altLang="pt-BR" sz="1400" dirty="0" err="1">
                <a:latin typeface="Arial Narrow" panose="020B0604020202020204" pitchFamily="34" charset="0"/>
              </a:rPr>
              <a:t>-galactosidade</a:t>
            </a:r>
            <a:r>
              <a:rPr lang="pt-BR" altLang="pt-BR" sz="1400" dirty="0">
                <a:latin typeface="Arial Narrow" panose="020B0604020202020204" pitchFamily="34" charset="0"/>
              </a:rPr>
              <a:t> no plasmídeo não sofreu clivagem.</a:t>
            </a:r>
          </a:p>
        </p:txBody>
      </p:sp>
    </p:spTree>
    <p:extLst>
      <p:ext uri="{BB962C8B-B14F-4D97-AF65-F5344CB8AC3E}">
        <p14:creationId xmlns:p14="http://schemas.microsoft.com/office/powerpoint/2010/main" val="146161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7938" y="1144073"/>
            <a:ext cx="10051452" cy="5487152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pt-BR" dirty="0"/>
              <a:t>Propriedades biológicas da célula: </a:t>
            </a:r>
            <a:r>
              <a:rPr lang="pt-BR" dirty="0">
                <a:solidFill>
                  <a:srgbClr val="FF0000"/>
                </a:solidFill>
              </a:rPr>
              <a:t>PROTEÍNAS EXPRESSAS E ATIVAS </a:t>
            </a:r>
          </a:p>
          <a:p>
            <a:endParaRPr lang="pt-B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arquitetura      </a:t>
            </a:r>
            <a:r>
              <a:rPr lang="pt-BR" dirty="0">
                <a:solidFill>
                  <a:srgbClr val="00B0F0"/>
                </a:solidFill>
              </a:rPr>
              <a:t>interações com o ambiente      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propriedades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fisiológicas                                                              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do ser</a:t>
            </a:r>
          </a:p>
          <a:p>
            <a:pPr marL="0" indent="0"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dirty="0"/>
              <a:t>Somente uma </a:t>
            </a:r>
            <a:r>
              <a:rPr lang="pt-BR" u="sng" dirty="0"/>
              <a:t>pequena proporção</a:t>
            </a:r>
            <a:r>
              <a:rPr lang="pt-BR" dirty="0"/>
              <a:t> de proteínas é expressa em um determinado momento da célula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E necessário garantir níveis de expressão adequados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Regulação em Eucariotos + complexa que em Procariotos</a:t>
            </a:r>
          </a:p>
        </p:txBody>
      </p:sp>
      <p:cxnSp>
        <p:nvCxnSpPr>
          <p:cNvPr id="6" name="Conector de seta reta 5"/>
          <p:cNvCxnSpPr>
            <a:cxnSpLocks/>
          </p:cNvCxnSpPr>
          <p:nvPr/>
        </p:nvCxnSpPr>
        <p:spPr>
          <a:xfrm flipH="1">
            <a:off x="1114743" y="1576023"/>
            <a:ext cx="2987357" cy="9815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>
            <a:cxnSpLocks/>
          </p:cNvCxnSpPr>
          <p:nvPr/>
        </p:nvCxnSpPr>
        <p:spPr>
          <a:xfrm>
            <a:off x="6399671" y="1615225"/>
            <a:ext cx="1690231" cy="9423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5057865" y="1539025"/>
            <a:ext cx="2146" cy="9423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BA79C531-A257-9246-8D88-97B7B3B69360}"/>
              </a:ext>
            </a:extLst>
          </p:cNvPr>
          <p:cNvSpPr txBox="1">
            <a:spLocks noChangeArrowheads="1"/>
          </p:cNvSpPr>
          <p:nvPr/>
        </p:nvSpPr>
        <p:spPr>
          <a:xfrm>
            <a:off x="567998" y="226775"/>
            <a:ext cx="7772400" cy="576728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altLang="pt-BR" sz="2400" b="1"/>
              <a:t>1. Regulação da Expressão gênica em procariotos</a:t>
            </a:r>
            <a:endParaRPr lang="pt-BR" alt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15590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5CFB70B4-9C13-BC40-B642-1E1A9490B0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3960" y="568262"/>
            <a:ext cx="7772400" cy="576728"/>
          </a:xfrm>
          <a:solidFill>
            <a:srgbClr val="FFFF66"/>
          </a:solidFill>
        </p:spPr>
        <p:txBody>
          <a:bodyPr anchor="ctr">
            <a:normAutofit/>
          </a:bodyPr>
          <a:lstStyle/>
          <a:p>
            <a:pPr algn="just" eaLnBrk="1" hangingPunct="1"/>
            <a:r>
              <a:rPr lang="pt-BR" altLang="pt-BR" sz="2400" b="1" dirty="0"/>
              <a:t>1. Regulação da Expressão gênica em procariotos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7AABE54C-D8F3-E949-B930-D8390731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960" y="1532001"/>
            <a:ext cx="7342189" cy="4554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 b="1" dirty="0"/>
              <a:t>Modelo óperon</a:t>
            </a:r>
            <a:r>
              <a:rPr lang="pt-BR" altLang="pt-BR" sz="2400" i="1" dirty="0"/>
              <a:t>: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 i="1" dirty="0"/>
              <a:t>     -</a:t>
            </a:r>
            <a:r>
              <a:rPr lang="pt-BR" altLang="pt-BR" sz="2400" dirty="0"/>
              <a:t> Típico de procariotos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 dirty="0"/>
              <a:t>     - Expressão coordenada de genes</a:t>
            </a:r>
          </a:p>
          <a:p>
            <a:pPr eaLnBrk="1" hangingPunct="1">
              <a:spcBef>
                <a:spcPct val="50000"/>
              </a:spcBef>
              <a:defRPr/>
            </a:pPr>
            <a:endParaRPr lang="pt-BR" altLang="pt-BR" sz="2400" dirty="0"/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 dirty="0"/>
              <a:t>Exemplos: 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pt-BR" altLang="pt-BR" sz="2400" dirty="0"/>
              <a:t> </a:t>
            </a:r>
            <a:r>
              <a:rPr lang="pt-BR" altLang="pt-BR" sz="2400" cap="all" dirty="0"/>
              <a:t>ó</a:t>
            </a:r>
            <a:r>
              <a:rPr lang="pt-BR" altLang="pt-BR" sz="2400" dirty="0"/>
              <a:t>peron </a:t>
            </a:r>
            <a:r>
              <a:rPr lang="pt-BR" altLang="pt-BR" sz="2400" b="1" i="1" dirty="0" err="1"/>
              <a:t>lac</a:t>
            </a:r>
            <a:r>
              <a:rPr lang="pt-BR" altLang="pt-BR" sz="2400" i="1" dirty="0"/>
              <a:t>   </a:t>
            </a:r>
            <a:r>
              <a:rPr lang="pt-BR" altLang="pt-BR" sz="1400" dirty="0"/>
              <a:t>(</a:t>
            </a:r>
            <a:r>
              <a:rPr lang="pt-BR" altLang="pt-BR" sz="2400" i="1" dirty="0"/>
              <a:t> </a:t>
            </a:r>
            <a:r>
              <a:rPr lang="pt-BR" altLang="pt-BR" sz="1400" dirty="0">
                <a:hlinkClick r:id="rId2"/>
              </a:rPr>
              <a:t>https://www.youtube.com/watch?v=7_FrhNHBSW4</a:t>
            </a:r>
            <a:r>
              <a:rPr lang="pt-BR" altLang="pt-BR" sz="1400" dirty="0"/>
              <a:t>  ) e (</a:t>
            </a:r>
            <a:r>
              <a:rPr lang="pt-BR" sz="1400" dirty="0">
                <a:hlinkClick r:id="rId3"/>
              </a:rPr>
              <a:t>https://www.youtube.com/watch?v=JzOek0qh8jg</a:t>
            </a:r>
            <a:r>
              <a:rPr lang="pt-BR" sz="1400" dirty="0"/>
              <a:t> )</a:t>
            </a:r>
            <a:endParaRPr lang="pt-BR" altLang="pt-BR" sz="1400" dirty="0"/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pt-BR" altLang="pt-BR" sz="2400" i="1" dirty="0"/>
              <a:t> </a:t>
            </a:r>
            <a:r>
              <a:rPr lang="pt-BR" altLang="pt-BR" sz="2400" cap="all" dirty="0"/>
              <a:t>ó</a:t>
            </a:r>
            <a:r>
              <a:rPr lang="pt-BR" altLang="pt-BR" sz="2400" dirty="0"/>
              <a:t>peron </a:t>
            </a:r>
            <a:r>
              <a:rPr lang="pt-BR" altLang="pt-BR" sz="2400" b="1" i="1" dirty="0" err="1"/>
              <a:t>trp</a:t>
            </a:r>
            <a:endParaRPr lang="pt-BR" altLang="pt-BR" sz="2400" b="1" i="1" dirty="0"/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pt-BR" altLang="pt-BR" sz="2400" dirty="0"/>
              <a:t> </a:t>
            </a:r>
            <a:r>
              <a:rPr lang="pt-BR" altLang="pt-BR" sz="2400" cap="all" dirty="0"/>
              <a:t>ó</a:t>
            </a:r>
            <a:r>
              <a:rPr lang="pt-BR" altLang="pt-BR" sz="2400" dirty="0"/>
              <a:t>peron </a:t>
            </a:r>
            <a:r>
              <a:rPr lang="pt-BR" altLang="pt-BR" sz="2400" b="1" i="1" dirty="0" err="1"/>
              <a:t>mer</a:t>
            </a:r>
            <a:endParaRPr lang="pt-BR" altLang="pt-BR" sz="2400" b="1" i="1" dirty="0"/>
          </a:p>
        </p:txBody>
      </p:sp>
      <p:sp>
        <p:nvSpPr>
          <p:cNvPr id="4" name="4.2. Indústria Química:…">
            <a:extLst>
              <a:ext uri="{FF2B5EF4-FFF2-40B4-BE49-F238E27FC236}">
                <a16:creationId xmlns:a16="http://schemas.microsoft.com/office/drawing/2014/main" id="{6020BF30-DE2F-514D-9E75-46C3D631E77A}"/>
              </a:ext>
            </a:extLst>
          </p:cNvPr>
          <p:cNvSpPr txBox="1"/>
          <p:nvPr/>
        </p:nvSpPr>
        <p:spPr>
          <a:xfrm>
            <a:off x="408145" y="101568"/>
            <a:ext cx="4844614" cy="375167"/>
          </a:xfrm>
          <a:prstGeom prst="rect">
            <a:avLst/>
          </a:prstGeom>
          <a:solidFill>
            <a:srgbClr val="FEF9D6"/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16100">
              <a:spcBef>
                <a:spcPts val="422"/>
              </a:spcBef>
              <a:spcAft>
                <a:spcPts val="422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PT" sz="1969" b="1" dirty="0"/>
              <a:t>Regulação da Expressão Gênica </a:t>
            </a:r>
          </a:p>
        </p:txBody>
      </p:sp>
    </p:spTree>
    <p:extLst>
      <p:ext uri="{BB962C8B-B14F-4D97-AF65-F5344CB8AC3E}">
        <p14:creationId xmlns:p14="http://schemas.microsoft.com/office/powerpoint/2010/main" val="3562073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3B57F1-D4DD-F84B-881C-8B4A2F042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1" y="2011712"/>
            <a:ext cx="6784975" cy="441166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CF1F40-80F7-9A4E-9186-9A25AA85A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41" y="439409"/>
            <a:ext cx="3739165" cy="523220"/>
          </a:xfrm>
          <a:prstGeom prst="rect">
            <a:avLst/>
          </a:prstGeom>
          <a:solidFill>
            <a:srgbClr val="F9C1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2800" cap="all" dirty="0">
                <a:solidFill>
                  <a:srgbClr val="0000FF"/>
                </a:solidFill>
              </a:rPr>
              <a:t>ó</a:t>
            </a:r>
            <a:r>
              <a:rPr lang="pt-BR" altLang="pt-BR" sz="2800" dirty="0">
                <a:solidFill>
                  <a:srgbClr val="0000FF"/>
                </a:solidFill>
              </a:rPr>
              <a:t>peron </a:t>
            </a:r>
            <a:r>
              <a:rPr lang="pt-BR" altLang="pt-BR" sz="2800" b="1" i="1" dirty="0">
                <a:solidFill>
                  <a:srgbClr val="0000FF"/>
                </a:solidFill>
              </a:rPr>
              <a:t>ara </a:t>
            </a:r>
            <a:r>
              <a:rPr lang="pt-BR" altLang="pt-BR" sz="2800" b="1" dirty="0">
                <a:solidFill>
                  <a:srgbClr val="0000FF"/>
                </a:solidFill>
              </a:rPr>
              <a:t>(arabinose) </a:t>
            </a:r>
          </a:p>
        </p:txBody>
      </p:sp>
      <p:sp>
        <p:nvSpPr>
          <p:cNvPr id="31747" name="TextBox 5">
            <a:extLst>
              <a:ext uri="{FF2B5EF4-FFF2-40B4-BE49-F238E27FC236}">
                <a16:creationId xmlns:a16="http://schemas.microsoft.com/office/drawing/2014/main" id="{D92DE453-9B90-F24E-8D30-924351B9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205" y="748507"/>
            <a:ext cx="2995389" cy="738664"/>
          </a:xfrm>
          <a:prstGeom prst="rect">
            <a:avLst/>
          </a:prstGeom>
          <a:solidFill>
            <a:srgbClr val="ECF3F7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400" dirty="0"/>
              <a:t>1. Como ocorre no óperon </a:t>
            </a:r>
            <a:r>
              <a:rPr lang="pt-BR" altLang="en-US" sz="1400" i="1" dirty="0" err="1"/>
              <a:t>lac</a:t>
            </a:r>
            <a:r>
              <a:rPr lang="pt-BR" altLang="en-US" sz="1400" dirty="0"/>
              <a:t>, </a:t>
            </a:r>
            <a:r>
              <a:rPr lang="pt-BR" altLang="en-US" sz="1400" b="1" dirty="0"/>
              <a:t>CAP</a:t>
            </a:r>
            <a:r>
              <a:rPr lang="pt-BR" altLang="en-US" sz="1400" dirty="0"/>
              <a:t> TAMBÉM sofre repressão por catabólito (glicose) </a:t>
            </a: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6BDB4894-7EE1-114B-8F10-6B655618EC10}"/>
              </a:ext>
            </a:extLst>
          </p:cNvPr>
          <p:cNvSpPr/>
          <p:nvPr/>
        </p:nvSpPr>
        <p:spPr>
          <a:xfrm rot="2197934">
            <a:off x="4702969" y="1408672"/>
            <a:ext cx="223838" cy="5111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0C1449-6F3E-6B4E-A6FD-9DBF075E5589}"/>
              </a:ext>
            </a:extLst>
          </p:cNvPr>
          <p:cNvSpPr txBox="1"/>
          <p:nvPr/>
        </p:nvSpPr>
        <p:spPr>
          <a:xfrm>
            <a:off x="478854" y="1318896"/>
            <a:ext cx="3062414" cy="535531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/>
              <a:t>A proteína repressora</a:t>
            </a:r>
          </a:p>
          <a:p>
            <a:pPr>
              <a:defRPr/>
            </a:pPr>
            <a:r>
              <a:rPr lang="pt-BR" b="1" dirty="0" err="1"/>
              <a:t>AraC</a:t>
            </a:r>
            <a:r>
              <a:rPr lang="pt-BR" b="1" dirty="0"/>
              <a:t> sempre se liga a </a:t>
            </a:r>
            <a:r>
              <a:rPr lang="pt-BR" b="1" i="1" dirty="0" err="1"/>
              <a:t>araI</a:t>
            </a:r>
            <a:r>
              <a:rPr lang="pt-BR" b="1" i="1" dirty="0"/>
              <a:t>.</a:t>
            </a:r>
          </a:p>
          <a:p>
            <a:pPr>
              <a:defRPr/>
            </a:pPr>
            <a:endParaRPr lang="pt-BR" i="1" dirty="0"/>
          </a:p>
          <a:p>
            <a:pPr marL="285750" indent="-285750">
              <a:buFontTx/>
              <a:buChar char="-"/>
              <a:defRPr/>
            </a:pPr>
            <a:r>
              <a:rPr lang="pt-BR" b="1" dirty="0"/>
              <a:t>a) Na presença </a:t>
            </a:r>
            <a:r>
              <a:rPr lang="pt-BR" dirty="0"/>
              <a:t>de arabinose, forma-se o complexo </a:t>
            </a:r>
            <a:r>
              <a:rPr lang="pt-BR" b="1" dirty="0" err="1">
                <a:solidFill>
                  <a:srgbClr val="0070C0"/>
                </a:solidFill>
              </a:rPr>
              <a:t>AraC</a:t>
            </a:r>
            <a:r>
              <a:rPr lang="pt-BR" b="1" dirty="0">
                <a:solidFill>
                  <a:srgbClr val="0070C0"/>
                </a:solidFill>
              </a:rPr>
              <a:t>-arabinose</a:t>
            </a:r>
            <a:r>
              <a:rPr lang="pt-BR" dirty="0"/>
              <a:t> que se liga a </a:t>
            </a:r>
            <a:r>
              <a:rPr lang="pt-BR" b="1" i="1" dirty="0" err="1"/>
              <a:t>araI</a:t>
            </a:r>
            <a:r>
              <a:rPr lang="pt-BR" i="1" dirty="0"/>
              <a:t>, </a:t>
            </a:r>
            <a:r>
              <a:rPr lang="pt-BR" dirty="0"/>
              <a:t>resultando na transcrição do óperon.</a:t>
            </a:r>
          </a:p>
          <a:p>
            <a:pPr marL="285750" indent="-285750">
              <a:buFontTx/>
              <a:buChar char="-"/>
              <a:defRPr/>
            </a:pPr>
            <a:endParaRPr lang="pt-BR" sz="800" dirty="0"/>
          </a:p>
          <a:p>
            <a:pPr marL="285750" indent="-285750">
              <a:buFontTx/>
              <a:buChar char="-"/>
              <a:defRPr/>
            </a:pPr>
            <a:endParaRPr lang="pt-BR" dirty="0"/>
          </a:p>
          <a:p>
            <a:pPr marL="285750" indent="-285750">
              <a:buFontTx/>
              <a:buChar char="-"/>
              <a:defRPr/>
            </a:pPr>
            <a:r>
              <a:rPr lang="pt-BR" b="1" dirty="0"/>
              <a:t>b) </a:t>
            </a:r>
            <a:r>
              <a:rPr lang="pt-BR" b="1" dirty="0">
                <a:solidFill>
                  <a:srgbClr val="FF0000"/>
                </a:solidFill>
              </a:rPr>
              <a:t>Na ausência </a:t>
            </a:r>
            <a:r>
              <a:rPr lang="pt-BR" dirty="0">
                <a:solidFill>
                  <a:srgbClr val="FF0000"/>
                </a:solidFill>
              </a:rPr>
              <a:t>de arabinose, a</a:t>
            </a:r>
            <a:r>
              <a:rPr lang="pt-BR" dirty="0"/>
              <a:t> proteína </a:t>
            </a:r>
            <a:r>
              <a:rPr lang="pt-BR" b="1" dirty="0" err="1">
                <a:solidFill>
                  <a:srgbClr val="0070C0"/>
                </a:solidFill>
              </a:rPr>
              <a:t>AraC</a:t>
            </a:r>
            <a:r>
              <a:rPr lang="pt-BR" dirty="0">
                <a:solidFill>
                  <a:srgbClr val="0070C0"/>
                </a:solidFill>
              </a:rPr>
              <a:t> </a:t>
            </a:r>
            <a:r>
              <a:rPr lang="pt-BR" dirty="0"/>
              <a:t>se liga às duas sequencias do óperon (</a:t>
            </a:r>
            <a:r>
              <a:rPr lang="pt-BR" i="1" dirty="0" err="1"/>
              <a:t>araI</a:t>
            </a:r>
            <a:r>
              <a:rPr lang="pt-BR" dirty="0"/>
              <a:t> e  </a:t>
            </a:r>
            <a:r>
              <a:rPr lang="pt-BR" i="1" dirty="0" err="1"/>
              <a:t>araO</a:t>
            </a:r>
            <a:r>
              <a:rPr lang="pt-BR" i="1" dirty="0"/>
              <a:t> </a:t>
            </a:r>
            <a:r>
              <a:rPr lang="pt-BR" dirty="0"/>
              <a:t>), resultando num “loop” (“grampo”) no óperon, resultando no bloqueio de sua transcrição.</a:t>
            </a:r>
          </a:p>
        </p:txBody>
      </p:sp>
    </p:spTree>
    <p:extLst>
      <p:ext uri="{BB962C8B-B14F-4D97-AF65-F5344CB8AC3E}">
        <p14:creationId xmlns:p14="http://schemas.microsoft.com/office/powerpoint/2010/main" val="2119558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trpop">
            <a:extLst>
              <a:ext uri="{FF2B5EF4-FFF2-40B4-BE49-F238E27FC236}">
                <a16:creationId xmlns:a16="http://schemas.microsoft.com/office/drawing/2014/main" id="{6E8D164B-829E-BB49-B2E2-DC0F31062D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809" y="1852029"/>
            <a:ext cx="8820150" cy="258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Rectangle 7">
            <a:extLst>
              <a:ext uri="{FF2B5EF4-FFF2-40B4-BE49-F238E27FC236}">
                <a16:creationId xmlns:a16="http://schemas.microsoft.com/office/drawing/2014/main" id="{E0890867-58C7-D042-B6C2-62F8337E7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809" y="391108"/>
            <a:ext cx="366638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>
                <a:solidFill>
                  <a:srgbClr val="0000FF"/>
                </a:solidFill>
              </a:rPr>
              <a:t>óperon </a:t>
            </a:r>
            <a:r>
              <a:rPr lang="pt-BR" altLang="pt-BR" sz="2800" i="1" dirty="0" err="1">
                <a:solidFill>
                  <a:srgbClr val="0000FF"/>
                </a:solidFill>
              </a:rPr>
              <a:t>trp</a:t>
            </a:r>
            <a:r>
              <a:rPr lang="pt-BR" altLang="pt-BR" sz="2800" i="1" dirty="0">
                <a:solidFill>
                  <a:srgbClr val="0000FF"/>
                </a:solidFill>
              </a:rPr>
              <a:t> </a:t>
            </a:r>
            <a:r>
              <a:rPr lang="pt-BR" altLang="pt-BR" sz="2800" dirty="0">
                <a:solidFill>
                  <a:srgbClr val="0000FF"/>
                </a:solidFill>
              </a:rPr>
              <a:t>(triptofano)</a:t>
            </a:r>
          </a:p>
        </p:txBody>
      </p:sp>
    </p:spTree>
    <p:extLst>
      <p:ext uri="{BB962C8B-B14F-4D97-AF65-F5344CB8AC3E}">
        <p14:creationId xmlns:p14="http://schemas.microsoft.com/office/powerpoint/2010/main" val="3397844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trp2">
            <a:extLst>
              <a:ext uri="{FF2B5EF4-FFF2-40B4-BE49-F238E27FC236}">
                <a16:creationId xmlns:a16="http://schemas.microsoft.com/office/drawing/2014/main" id="{0D041309-D950-E04C-A61F-00C48476C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5867" y="198437"/>
            <a:ext cx="5658054" cy="6567488"/>
          </a:xfrm>
          <a:noFill/>
          <a:ln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4" name="Rectangle 7">
            <a:extLst>
              <a:ext uri="{FF2B5EF4-FFF2-40B4-BE49-F238E27FC236}">
                <a16:creationId xmlns:a16="http://schemas.microsoft.com/office/drawing/2014/main" id="{F865188E-3E01-1E41-9FF2-A9338223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6" y="142875"/>
            <a:ext cx="2798763" cy="101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>
                <a:solidFill>
                  <a:srgbClr val="0000FF"/>
                </a:solidFill>
              </a:rPr>
              <a:t>óperon </a:t>
            </a:r>
            <a:r>
              <a:rPr lang="pt-BR" altLang="pt-BR" sz="2800" i="1" dirty="0" err="1">
                <a:solidFill>
                  <a:srgbClr val="0000FF"/>
                </a:solidFill>
              </a:rPr>
              <a:t>trp</a:t>
            </a:r>
            <a:endParaRPr lang="pt-BR" altLang="pt-BR" sz="2800" i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/>
              <a:t>A transcrição é regulada 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/>
              <a:t>DOIS níveis:</a:t>
            </a:r>
          </a:p>
        </p:txBody>
      </p:sp>
      <p:sp>
        <p:nvSpPr>
          <p:cNvPr id="33795" name="TextBox 4">
            <a:extLst>
              <a:ext uri="{FF2B5EF4-FFF2-40B4-BE49-F238E27FC236}">
                <a16:creationId xmlns:a16="http://schemas.microsoft.com/office/drawing/2014/main" id="{783944A0-A11B-3945-A11F-5A25D94A8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6" y="2347171"/>
            <a:ext cx="4143374" cy="3693319"/>
          </a:xfrm>
          <a:prstGeom prst="rect">
            <a:avLst/>
          </a:prstGeom>
          <a:solidFill>
            <a:srgbClr val="E5EC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 dirty="0">
                <a:solidFill>
                  <a:srgbClr val="0432FF"/>
                </a:solidFill>
              </a:rPr>
              <a:t>Na presença de baixas concentrações de triptofano</a:t>
            </a:r>
            <a:r>
              <a:rPr lang="pt-BR" altLang="en-US" sz="1800" dirty="0"/>
              <a:t>, a proteína </a:t>
            </a:r>
            <a:r>
              <a:rPr lang="pt-BR" altLang="en-US" sz="1800" dirty="0" err="1"/>
              <a:t>TrpR</a:t>
            </a:r>
            <a:r>
              <a:rPr lang="pt-BR" altLang="en-US" sz="1800" dirty="0"/>
              <a:t> (</a:t>
            </a:r>
            <a:r>
              <a:rPr lang="pt-BR" altLang="en-US" sz="1800" dirty="0" err="1">
                <a:solidFill>
                  <a:srgbClr val="0432FF"/>
                </a:solidFill>
              </a:rPr>
              <a:t>aporepressor</a:t>
            </a:r>
            <a:r>
              <a:rPr lang="pt-BR" altLang="en-US" sz="1800" dirty="0"/>
              <a:t>) </a:t>
            </a:r>
            <a:r>
              <a:rPr lang="pt-BR" altLang="en-US" sz="1800" b="1" dirty="0"/>
              <a:t>não se liga ao </a:t>
            </a:r>
            <a:r>
              <a:rPr lang="pt-BR" altLang="en-US" sz="1800" dirty="0"/>
              <a:t>Operador e </a:t>
            </a:r>
            <a:r>
              <a:rPr lang="pt-BR" altLang="en-US" sz="1800" dirty="0">
                <a:solidFill>
                  <a:srgbClr val="0432FF"/>
                </a:solidFill>
              </a:rPr>
              <a:t>a transcrição ocorre</a:t>
            </a:r>
            <a:r>
              <a:rPr lang="pt-BR" altLang="en-US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pt-BR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dirty="0">
                <a:solidFill>
                  <a:srgbClr val="FF0000"/>
                </a:solidFill>
              </a:rPr>
              <a:t>Na presença de altas concentrações de triptofano,</a:t>
            </a:r>
            <a:r>
              <a:rPr lang="pt-BR" altLang="en-US" sz="18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dirty="0"/>
              <a:t>a proteína </a:t>
            </a:r>
            <a:r>
              <a:rPr lang="pt-BR" altLang="en-US" sz="1800" dirty="0" err="1"/>
              <a:t>TrpR</a:t>
            </a:r>
            <a:r>
              <a:rPr lang="pt-BR" altLang="en-US" sz="1800" dirty="0"/>
              <a:t> (</a:t>
            </a:r>
            <a:r>
              <a:rPr lang="pt-BR" altLang="en-US" sz="1800" dirty="0" err="1"/>
              <a:t>aporepressor</a:t>
            </a:r>
            <a:r>
              <a:rPr lang="pt-BR" altLang="en-US" sz="1800" dirty="0"/>
              <a:t>) forma o complexo </a:t>
            </a:r>
            <a:r>
              <a:rPr lang="pt-BR" altLang="en-US" sz="1800" b="1" dirty="0" err="1"/>
              <a:t>TrpR</a:t>
            </a:r>
            <a:r>
              <a:rPr lang="pt-BR" altLang="en-US" sz="1800" b="1" dirty="0"/>
              <a:t>-triptofano</a:t>
            </a:r>
            <a:r>
              <a:rPr lang="pt-BR" altLang="en-US" sz="1800" dirty="0"/>
              <a:t> (</a:t>
            </a:r>
            <a:r>
              <a:rPr lang="pt-BR" altLang="en-US" sz="1800" dirty="0" err="1">
                <a:solidFill>
                  <a:srgbClr val="FF0000"/>
                </a:solidFill>
              </a:rPr>
              <a:t>Aporepressor</a:t>
            </a:r>
            <a:r>
              <a:rPr lang="pt-BR" altLang="en-US" sz="1800" dirty="0">
                <a:solidFill>
                  <a:srgbClr val="FF0000"/>
                </a:solidFill>
              </a:rPr>
              <a:t>-repressor</a:t>
            </a:r>
            <a:r>
              <a:rPr lang="pt-BR" altLang="en-US" sz="1800" dirty="0"/>
              <a:t>) </a:t>
            </a:r>
            <a:r>
              <a:rPr lang="pt-BR" altLang="en-US" sz="1800" b="1" dirty="0"/>
              <a:t>que se liga </a:t>
            </a:r>
            <a:r>
              <a:rPr lang="pt-BR" altLang="en-US" sz="1800" dirty="0"/>
              <a:t>ao Operador </a:t>
            </a:r>
            <a:r>
              <a:rPr lang="pt-BR" altLang="en-US" sz="1800" b="1" dirty="0">
                <a:solidFill>
                  <a:srgbClr val="FF0000"/>
                </a:solidFill>
              </a:rPr>
              <a:t>bloqueando</a:t>
            </a:r>
            <a:r>
              <a:rPr lang="pt-BR" altLang="en-US" sz="1800" dirty="0"/>
              <a:t> a transcrição.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9E7EA-6D71-2848-94A2-6088759CAACE}"/>
              </a:ext>
            </a:extLst>
          </p:cNvPr>
          <p:cNvSpPr/>
          <p:nvPr/>
        </p:nvSpPr>
        <p:spPr>
          <a:xfrm>
            <a:off x="5603876" y="2924176"/>
            <a:ext cx="5040313" cy="730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050E8F-D0D0-CA40-8DFF-7DC4E508B7D5}"/>
              </a:ext>
            </a:extLst>
          </p:cNvPr>
          <p:cNvSpPr/>
          <p:nvPr/>
        </p:nvSpPr>
        <p:spPr>
          <a:xfrm>
            <a:off x="5615867" y="198437"/>
            <a:ext cx="5040313" cy="338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/>
              <a:t>Baixas concentrações de triptofano: </a:t>
            </a:r>
            <a:r>
              <a:rPr lang="pt-BR" sz="1600" b="1" dirty="0">
                <a:solidFill>
                  <a:srgbClr val="0070C0"/>
                </a:solidFill>
              </a:rPr>
              <a:t>sem repressão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764EB8-2A88-7343-8B91-CC41666D5510}"/>
              </a:ext>
            </a:extLst>
          </p:cNvPr>
          <p:cNvSpPr/>
          <p:nvPr/>
        </p:nvSpPr>
        <p:spPr>
          <a:xfrm>
            <a:off x="5615867" y="3056800"/>
            <a:ext cx="5040313" cy="338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/>
              <a:t>Altas concentrações de triptofano: </a:t>
            </a:r>
            <a:r>
              <a:rPr lang="pt-BR" sz="1600" b="1" dirty="0">
                <a:solidFill>
                  <a:srgbClr val="FF0000"/>
                </a:solidFill>
              </a:rPr>
              <a:t>Repressão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0DF44-8D8D-6B4A-95C6-0602E061C3CF}"/>
              </a:ext>
            </a:extLst>
          </p:cNvPr>
          <p:cNvSpPr/>
          <p:nvPr/>
        </p:nvSpPr>
        <p:spPr>
          <a:xfrm>
            <a:off x="542926" y="1323976"/>
            <a:ext cx="3486150" cy="6461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u="sng" dirty="0"/>
              <a:t>1ª Regulação transcrição:</a:t>
            </a:r>
            <a:r>
              <a:rPr lang="pt-BR" dirty="0"/>
              <a:t> </a:t>
            </a:r>
            <a:r>
              <a:rPr lang="pt-BR" dirty="0" err="1"/>
              <a:t>ApoRepressor</a:t>
            </a:r>
            <a:r>
              <a:rPr lang="pt-BR" dirty="0"/>
              <a:t> (proteína </a:t>
            </a:r>
            <a:r>
              <a:rPr lang="pt-BR" b="1" dirty="0" err="1"/>
              <a:t>TrpR</a:t>
            </a:r>
            <a:r>
              <a:rPr lang="pt-BR" dirty="0"/>
              <a:t>)</a:t>
            </a:r>
          </a:p>
        </p:txBody>
      </p:sp>
      <p:sp>
        <p:nvSpPr>
          <p:cNvPr id="12" name="Seta: para a Direita 28">
            <a:extLst>
              <a:ext uri="{FF2B5EF4-FFF2-40B4-BE49-F238E27FC236}">
                <a16:creationId xmlns:a16="http://schemas.microsoft.com/office/drawing/2014/main" id="{FA5E2E2C-A1AC-7542-8F7F-EBF54A4F1207}"/>
              </a:ext>
            </a:extLst>
          </p:cNvPr>
          <p:cNvSpPr/>
          <p:nvPr/>
        </p:nvSpPr>
        <p:spPr>
          <a:xfrm rot="20713431">
            <a:off x="4661319" y="2460199"/>
            <a:ext cx="909535" cy="178828"/>
          </a:xfrm>
          <a:prstGeom prst="rightArrow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4" name="Seta: para a Direita 28">
            <a:extLst>
              <a:ext uri="{FF2B5EF4-FFF2-40B4-BE49-F238E27FC236}">
                <a16:creationId xmlns:a16="http://schemas.microsoft.com/office/drawing/2014/main" id="{5BF36C0C-803F-6143-8986-0765C8C8020B}"/>
              </a:ext>
            </a:extLst>
          </p:cNvPr>
          <p:cNvSpPr/>
          <p:nvPr/>
        </p:nvSpPr>
        <p:spPr>
          <a:xfrm rot="21210302">
            <a:off x="4702012" y="4914740"/>
            <a:ext cx="944149" cy="3313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955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6BCC9ED3-FCA8-4A46-90E2-F48BAD7CE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6" y="107951"/>
            <a:ext cx="1825625" cy="52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 err="1">
                <a:solidFill>
                  <a:srgbClr val="0000FF"/>
                </a:solidFill>
              </a:rPr>
              <a:t>operon</a:t>
            </a:r>
            <a:r>
              <a:rPr lang="pt-BR" altLang="pt-BR" sz="2800" dirty="0">
                <a:solidFill>
                  <a:srgbClr val="0000FF"/>
                </a:solidFill>
              </a:rPr>
              <a:t> </a:t>
            </a:r>
            <a:r>
              <a:rPr lang="pt-BR" altLang="pt-BR" sz="2800" i="1" dirty="0" err="1">
                <a:solidFill>
                  <a:srgbClr val="0000FF"/>
                </a:solidFill>
              </a:rPr>
              <a:t>trp</a:t>
            </a:r>
            <a:endParaRPr lang="pt-BR" altLang="pt-BR" sz="2800" i="1" dirty="0">
              <a:solidFill>
                <a:srgbClr val="0000FF"/>
              </a:solidFill>
            </a:endParaRPr>
          </a:p>
        </p:txBody>
      </p:sp>
      <p:pic>
        <p:nvPicPr>
          <p:cNvPr id="34818" name="Picture 1">
            <a:extLst>
              <a:ext uri="{FF2B5EF4-FFF2-40B4-BE49-F238E27FC236}">
                <a16:creationId xmlns:a16="http://schemas.microsoft.com/office/drawing/2014/main" id="{EB954EEC-FB19-A34F-AFAE-5F577485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82" y="2393412"/>
            <a:ext cx="6943725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5">
            <a:extLst>
              <a:ext uri="{FF2B5EF4-FFF2-40B4-BE49-F238E27FC236}">
                <a16:creationId xmlns:a16="http://schemas.microsoft.com/office/drawing/2014/main" id="{4DB7BD9D-DE32-6648-9409-D7BA0CFCF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1" y="6353178"/>
            <a:ext cx="720725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 dirty="0"/>
              <a:t>stop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B53852-771C-3540-B922-74EC5D4ACBC5}"/>
              </a:ext>
            </a:extLst>
          </p:cNvPr>
          <p:cNvCxnSpPr>
            <a:cxnSpLocks/>
          </p:cNvCxnSpPr>
          <p:nvPr/>
        </p:nvCxnSpPr>
        <p:spPr>
          <a:xfrm flipH="1" flipV="1">
            <a:off x="3257552" y="5379247"/>
            <a:ext cx="130175" cy="1039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1" name="TextBox 8">
            <a:extLst>
              <a:ext uri="{FF2B5EF4-FFF2-40B4-BE49-F238E27FC236}">
                <a16:creationId xmlns:a16="http://schemas.microsoft.com/office/drawing/2014/main" id="{E25C2A97-E1B0-ED46-9B00-04913F3F7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6" y="862012"/>
            <a:ext cx="9151938" cy="1323439"/>
          </a:xfrm>
          <a:prstGeom prst="rect">
            <a:avLst/>
          </a:prstGeom>
          <a:solidFill>
            <a:srgbClr val="E5EC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 u="sng" dirty="0"/>
              <a:t>2ª Regulação transcrição</a:t>
            </a:r>
            <a:r>
              <a:rPr lang="pt-BR" altLang="en-US" sz="1800" dirty="0"/>
              <a:t> (regulação fina): </a:t>
            </a:r>
            <a:r>
              <a:rPr lang="pt-BR" altLang="en-US" sz="1800" b="1" dirty="0"/>
              <a:t>Atenuação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800" b="1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800" dirty="0"/>
              <a:t>A presença de uma sequencia líder (5’) com 2 </a:t>
            </a:r>
            <a:r>
              <a:rPr lang="pt-BR" altLang="en-US" sz="1800" b="1" dirty="0"/>
              <a:t>resíduos do aminoácido triptofano</a:t>
            </a:r>
            <a:r>
              <a:rPr lang="pt-BR" altLang="en-US" sz="1800" dirty="0"/>
              <a:t> promove exposição de uma conformação do mRNA que resulta na </a:t>
            </a:r>
            <a:r>
              <a:rPr lang="pt-BR" altLang="en-US" sz="1800" dirty="0">
                <a:solidFill>
                  <a:srgbClr val="FF0000"/>
                </a:solidFill>
              </a:rPr>
              <a:t>interrupção de sua tradução.</a:t>
            </a:r>
          </a:p>
        </p:txBody>
      </p:sp>
    </p:spTree>
    <p:extLst>
      <p:ext uri="{BB962C8B-B14F-4D97-AF65-F5344CB8AC3E}">
        <p14:creationId xmlns:p14="http://schemas.microsoft.com/office/powerpoint/2010/main" val="2171950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B0C93CEE-AE99-004F-BA70-64083500C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365" y="1410336"/>
            <a:ext cx="767073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rgbClr val="0000FF"/>
                </a:solidFill>
              </a:rPr>
              <a:t>Como realizar a clonagem de um </a:t>
            </a:r>
            <a:r>
              <a:rPr lang="pt-BR" altLang="pt-BR" sz="2400" b="1" dirty="0">
                <a:solidFill>
                  <a:srgbClr val="0000FF"/>
                </a:solidFill>
              </a:rPr>
              <a:t>gene intra-óperon </a:t>
            </a:r>
            <a:r>
              <a:rPr lang="pt-BR" altLang="pt-BR" sz="2400" dirty="0">
                <a:solidFill>
                  <a:srgbClr val="0000FF"/>
                </a:solidFill>
              </a:rPr>
              <a:t>? </a:t>
            </a:r>
            <a:endParaRPr lang="pt-BR" altLang="pt-BR" sz="2400" i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277E-EB86-D843-99B3-9256FA47ACBB}"/>
              </a:ext>
            </a:extLst>
          </p:cNvPr>
          <p:cNvSpPr txBox="1"/>
          <p:nvPr/>
        </p:nvSpPr>
        <p:spPr>
          <a:xfrm>
            <a:off x="1384365" y="459360"/>
            <a:ext cx="2225675" cy="461665"/>
          </a:xfrm>
          <a:custGeom>
            <a:avLst/>
            <a:gdLst>
              <a:gd name="connsiteX0" fmla="*/ 0 w 2225675"/>
              <a:gd name="connsiteY0" fmla="*/ 0 h 461665"/>
              <a:gd name="connsiteX1" fmla="*/ 534162 w 2225675"/>
              <a:gd name="connsiteY1" fmla="*/ 0 h 461665"/>
              <a:gd name="connsiteX2" fmla="*/ 1135094 w 2225675"/>
              <a:gd name="connsiteY2" fmla="*/ 0 h 461665"/>
              <a:gd name="connsiteX3" fmla="*/ 1691513 w 2225675"/>
              <a:gd name="connsiteY3" fmla="*/ 0 h 461665"/>
              <a:gd name="connsiteX4" fmla="*/ 2225675 w 2225675"/>
              <a:gd name="connsiteY4" fmla="*/ 0 h 461665"/>
              <a:gd name="connsiteX5" fmla="*/ 2225675 w 2225675"/>
              <a:gd name="connsiteY5" fmla="*/ 461665 h 461665"/>
              <a:gd name="connsiteX6" fmla="*/ 1624743 w 2225675"/>
              <a:gd name="connsiteY6" fmla="*/ 461665 h 461665"/>
              <a:gd name="connsiteX7" fmla="*/ 1135094 w 2225675"/>
              <a:gd name="connsiteY7" fmla="*/ 461665 h 461665"/>
              <a:gd name="connsiteX8" fmla="*/ 578676 w 2225675"/>
              <a:gd name="connsiteY8" fmla="*/ 461665 h 461665"/>
              <a:gd name="connsiteX9" fmla="*/ 0 w 2225675"/>
              <a:gd name="connsiteY9" fmla="*/ 461665 h 461665"/>
              <a:gd name="connsiteX10" fmla="*/ 0 w 2225675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25675" h="461665" fill="none" extrusionOk="0">
                <a:moveTo>
                  <a:pt x="0" y="0"/>
                </a:moveTo>
                <a:cubicBezTo>
                  <a:pt x="160381" y="-41387"/>
                  <a:pt x="323417" y="12395"/>
                  <a:pt x="534162" y="0"/>
                </a:cubicBezTo>
                <a:cubicBezTo>
                  <a:pt x="744907" y="-12395"/>
                  <a:pt x="910584" y="50338"/>
                  <a:pt x="1135094" y="0"/>
                </a:cubicBezTo>
                <a:cubicBezTo>
                  <a:pt x="1359604" y="-50338"/>
                  <a:pt x="1479612" y="44198"/>
                  <a:pt x="1691513" y="0"/>
                </a:cubicBezTo>
                <a:cubicBezTo>
                  <a:pt x="1903414" y="-44198"/>
                  <a:pt x="2001360" y="42371"/>
                  <a:pt x="2225675" y="0"/>
                </a:cubicBezTo>
                <a:cubicBezTo>
                  <a:pt x="2265200" y="176029"/>
                  <a:pt x="2208752" y="352874"/>
                  <a:pt x="2225675" y="461665"/>
                </a:cubicBezTo>
                <a:cubicBezTo>
                  <a:pt x="2021952" y="483229"/>
                  <a:pt x="1865760" y="432324"/>
                  <a:pt x="1624743" y="461665"/>
                </a:cubicBezTo>
                <a:cubicBezTo>
                  <a:pt x="1383726" y="491006"/>
                  <a:pt x="1351669" y="406406"/>
                  <a:pt x="1135094" y="461665"/>
                </a:cubicBezTo>
                <a:cubicBezTo>
                  <a:pt x="918519" y="516924"/>
                  <a:pt x="844416" y="419834"/>
                  <a:pt x="578676" y="461665"/>
                </a:cubicBezTo>
                <a:cubicBezTo>
                  <a:pt x="312936" y="503496"/>
                  <a:pt x="233063" y="461395"/>
                  <a:pt x="0" y="461665"/>
                </a:cubicBezTo>
                <a:cubicBezTo>
                  <a:pt x="-8660" y="308375"/>
                  <a:pt x="21013" y="211855"/>
                  <a:pt x="0" y="0"/>
                </a:cubicBezTo>
                <a:close/>
              </a:path>
              <a:path w="2225675" h="461665" stroke="0" extrusionOk="0">
                <a:moveTo>
                  <a:pt x="0" y="0"/>
                </a:moveTo>
                <a:cubicBezTo>
                  <a:pt x="286347" y="-15657"/>
                  <a:pt x="325874" y="22169"/>
                  <a:pt x="600932" y="0"/>
                </a:cubicBezTo>
                <a:cubicBezTo>
                  <a:pt x="875990" y="-22169"/>
                  <a:pt x="940429" y="10777"/>
                  <a:pt x="1090581" y="0"/>
                </a:cubicBezTo>
                <a:cubicBezTo>
                  <a:pt x="1240733" y="-10777"/>
                  <a:pt x="1514507" y="20528"/>
                  <a:pt x="1691513" y="0"/>
                </a:cubicBezTo>
                <a:cubicBezTo>
                  <a:pt x="1868519" y="-20528"/>
                  <a:pt x="1973778" y="11493"/>
                  <a:pt x="2225675" y="0"/>
                </a:cubicBezTo>
                <a:cubicBezTo>
                  <a:pt x="2272640" y="98673"/>
                  <a:pt x="2172464" y="346289"/>
                  <a:pt x="2225675" y="461665"/>
                </a:cubicBezTo>
                <a:cubicBezTo>
                  <a:pt x="1943623" y="473876"/>
                  <a:pt x="1825031" y="398486"/>
                  <a:pt x="1624743" y="461665"/>
                </a:cubicBezTo>
                <a:cubicBezTo>
                  <a:pt x="1424455" y="524844"/>
                  <a:pt x="1299445" y="426933"/>
                  <a:pt x="1068324" y="461665"/>
                </a:cubicBezTo>
                <a:cubicBezTo>
                  <a:pt x="837203" y="496397"/>
                  <a:pt x="357534" y="368702"/>
                  <a:pt x="0" y="461665"/>
                </a:cubicBezTo>
                <a:cubicBezTo>
                  <a:pt x="-8666" y="259569"/>
                  <a:pt x="14686" y="187275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sd="258733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- </a:t>
            </a:r>
            <a:r>
              <a:rPr lang="pt-BR" sz="2400" b="1" dirty="0"/>
              <a:t>Desafio :</a:t>
            </a:r>
          </a:p>
        </p:txBody>
      </p:sp>
    </p:spTree>
    <p:extLst>
      <p:ext uri="{BB962C8B-B14F-4D97-AF65-F5344CB8AC3E}">
        <p14:creationId xmlns:p14="http://schemas.microsoft.com/office/powerpoint/2010/main" val="323705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m 1">
            <a:extLst>
              <a:ext uri="{FF2B5EF4-FFF2-40B4-BE49-F238E27FC236}">
                <a16:creationId xmlns:a16="http://schemas.microsoft.com/office/drawing/2014/main" id="{B18C7ED4-A323-1A42-8D9D-FDD552618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68" y="881064"/>
            <a:ext cx="80867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7">
            <a:extLst>
              <a:ext uri="{FF2B5EF4-FFF2-40B4-BE49-F238E27FC236}">
                <a16:creationId xmlns:a16="http://schemas.microsoft.com/office/drawing/2014/main" id="{48087DE7-CC7D-064D-B140-26B8C3B31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335" y="696912"/>
            <a:ext cx="8086725" cy="954088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800" dirty="0"/>
              <a:t>Interação entre a </a:t>
            </a:r>
            <a:r>
              <a:rPr lang="pt-BR" altLang="pt-BR" sz="2800" b="1" dirty="0">
                <a:solidFill>
                  <a:srgbClr val="0070C0"/>
                </a:solidFill>
              </a:rPr>
              <a:t>RNA polimerase </a:t>
            </a:r>
            <a:r>
              <a:rPr lang="pt-BR" altLang="pt-BR" sz="2800" dirty="0"/>
              <a:t>e o </a:t>
            </a:r>
            <a:r>
              <a:rPr lang="pt-BR" altLang="pt-BR" sz="2800" b="1" dirty="0">
                <a:solidFill>
                  <a:srgbClr val="0070C0"/>
                </a:solidFill>
              </a:rPr>
              <a:t>Promotor</a:t>
            </a:r>
            <a:r>
              <a:rPr lang="pt-BR" altLang="pt-BR" sz="2800" dirty="0"/>
              <a:t> de </a:t>
            </a:r>
            <a:r>
              <a:rPr lang="pt-BR" altLang="pt-BR" sz="2800" b="1" dirty="0"/>
              <a:t>transcrição</a:t>
            </a:r>
            <a:r>
              <a:rPr lang="pt-BR" altLang="pt-BR" sz="2800" dirty="0"/>
              <a:t> </a:t>
            </a:r>
          </a:p>
        </p:txBody>
      </p:sp>
      <p:sp>
        <p:nvSpPr>
          <p:cNvPr id="23555" name="TextBox 1">
            <a:extLst>
              <a:ext uri="{FF2B5EF4-FFF2-40B4-BE49-F238E27FC236}">
                <a16:creationId xmlns:a16="http://schemas.microsoft.com/office/drawing/2014/main" id="{9EEBB172-06FE-8A46-9BEA-239EFF4F0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13" y="149224"/>
            <a:ext cx="1728788" cy="3698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 dirty="0"/>
              <a:t>Relembrando: </a:t>
            </a:r>
          </a:p>
        </p:txBody>
      </p:sp>
    </p:spTree>
    <p:extLst>
      <p:ext uri="{BB962C8B-B14F-4D97-AF65-F5344CB8AC3E}">
        <p14:creationId xmlns:p14="http://schemas.microsoft.com/office/powerpoint/2010/main" val="966696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038308" y="5119696"/>
            <a:ext cx="7345362" cy="86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600" b="1" dirty="0"/>
              <a:t>Figura: Sequências consenso das regiões -10 e -35 de algumas regiões “</a:t>
            </a:r>
            <a:r>
              <a:rPr lang="pt-BR" sz="1600" b="1" dirty="0">
                <a:highlight>
                  <a:srgbClr val="FFFF00"/>
                </a:highlight>
              </a:rPr>
              <a:t>Promotoras de Transcrição” </a:t>
            </a:r>
            <a:r>
              <a:rPr lang="pt-BR" sz="1600" b="1" dirty="0"/>
              <a:t>de óperons da bactéria </a:t>
            </a:r>
            <a:r>
              <a:rPr lang="pt-BR" sz="1600" b="1" i="1" dirty="0"/>
              <a:t>C. metallidurans</a:t>
            </a:r>
            <a:r>
              <a:rPr lang="pt-BR" sz="1600" b="1" dirty="0"/>
              <a:t> CH34. 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89" y="1707898"/>
            <a:ext cx="7121734" cy="341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69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>
            <a:extLst>
              <a:ext uri="{FF2B5EF4-FFF2-40B4-BE49-F238E27FC236}">
                <a16:creationId xmlns:a16="http://schemas.microsoft.com/office/drawing/2014/main" id="{0FE94A32-A50D-F94D-9D0C-E010F3088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173" y="6325289"/>
            <a:ext cx="6534832" cy="4001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dirty="0"/>
              <a:t>    Tradução em </a:t>
            </a:r>
            <a:r>
              <a:rPr lang="pt-BR" altLang="en-US" sz="2000" b="1" dirty="0">
                <a:solidFill>
                  <a:srgbClr val="7030A0"/>
                </a:solidFill>
              </a:rPr>
              <a:t>procariotos</a:t>
            </a:r>
            <a:r>
              <a:rPr lang="pt-BR" altLang="en-US" sz="2000" dirty="0">
                <a:solidFill>
                  <a:schemeClr val="tx2"/>
                </a:solidFill>
              </a:rPr>
              <a:t> - </a:t>
            </a:r>
            <a:r>
              <a:rPr lang="pt-BR" altLang="en-US" sz="2000" dirty="0"/>
              <a:t>Iniciação</a:t>
            </a:r>
          </a:p>
        </p:txBody>
      </p:sp>
      <p:pic>
        <p:nvPicPr>
          <p:cNvPr id="141320" name="Picture 8" descr="ch10f35">
            <a:extLst>
              <a:ext uri="{FF2B5EF4-FFF2-40B4-BE49-F238E27FC236}">
                <a16:creationId xmlns:a16="http://schemas.microsoft.com/office/drawing/2014/main" id="{A9ED0E0C-C571-0E4A-8089-9B1B2BF1C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2636839"/>
            <a:ext cx="41814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1" name="Text Box 9">
            <a:extLst>
              <a:ext uri="{FF2B5EF4-FFF2-40B4-BE49-F238E27FC236}">
                <a16:creationId xmlns:a16="http://schemas.microsoft.com/office/drawing/2014/main" id="{D26A52D8-1C43-CD4A-8781-6CDB3BE7A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676" y="5147973"/>
            <a:ext cx="5688013" cy="98488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1600" dirty="0"/>
              <a:t>Códons de Iniciação: </a:t>
            </a:r>
            <a:r>
              <a:rPr lang="pt-BR" altLang="en-US" sz="1400" dirty="0"/>
              <a:t>	- AUG			</a:t>
            </a:r>
          </a:p>
          <a:p>
            <a:pPr>
              <a:spcBef>
                <a:spcPct val="50000"/>
              </a:spcBef>
            </a:pPr>
            <a:r>
              <a:rPr lang="pt-BR" altLang="en-US" sz="1400" dirty="0"/>
              <a:t>		- </a:t>
            </a:r>
            <a:r>
              <a:rPr lang="pt-BR" altLang="en-US" sz="1400" dirty="0" err="1"/>
              <a:t>GUG</a:t>
            </a:r>
            <a:r>
              <a:rPr lang="pt-BR" altLang="en-US" sz="1400" dirty="0"/>
              <a:t>		</a:t>
            </a:r>
            <a:r>
              <a:rPr lang="pt-BR" altLang="en-US" sz="1400" b="1" dirty="0"/>
              <a:t>N-</a:t>
            </a:r>
            <a:r>
              <a:rPr lang="pt-BR" altLang="en-US" sz="1400" b="1" dirty="0" err="1"/>
              <a:t>formilMetionil</a:t>
            </a:r>
            <a:r>
              <a:rPr lang="pt-BR" altLang="en-US" sz="1400" b="1" dirty="0"/>
              <a:t>-tRNA</a:t>
            </a:r>
          </a:p>
          <a:p>
            <a:pPr>
              <a:spcBef>
                <a:spcPct val="50000"/>
              </a:spcBef>
            </a:pPr>
            <a:r>
              <a:rPr lang="pt-BR" altLang="en-US" sz="1400" dirty="0"/>
              <a:t>		- </a:t>
            </a:r>
            <a:r>
              <a:rPr lang="pt-BR" altLang="en-US" sz="1400" dirty="0" err="1"/>
              <a:t>UUG</a:t>
            </a:r>
            <a:endParaRPr lang="pt-BR" altLang="en-US" sz="1400" dirty="0"/>
          </a:p>
        </p:txBody>
      </p:sp>
      <p:pic>
        <p:nvPicPr>
          <p:cNvPr id="141322" name="Picture 10" descr="ch10f34">
            <a:extLst>
              <a:ext uri="{FF2B5EF4-FFF2-40B4-BE49-F238E27FC236}">
                <a16:creationId xmlns:a16="http://schemas.microsoft.com/office/drawing/2014/main" id="{14005859-8060-584D-B62D-8D9D41F1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332656"/>
            <a:ext cx="5183187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3" name="AutoShape 11">
            <a:extLst>
              <a:ext uri="{FF2B5EF4-FFF2-40B4-BE49-F238E27FC236}">
                <a16:creationId xmlns:a16="http://schemas.microsoft.com/office/drawing/2014/main" id="{3411E4C9-B585-9842-A701-53185CAE4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020" y="5516111"/>
            <a:ext cx="719138" cy="215900"/>
          </a:xfrm>
          <a:prstGeom prst="rightArrow">
            <a:avLst>
              <a:gd name="adj1" fmla="val 50000"/>
              <a:gd name="adj2" fmla="val 8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7" name="Picture 3" descr="ch10f32">
            <a:extLst>
              <a:ext uri="{FF2B5EF4-FFF2-40B4-BE49-F238E27FC236}">
                <a16:creationId xmlns:a16="http://schemas.microsoft.com/office/drawing/2014/main" id="{806A83EB-FB09-6848-AC5C-D5D73CA5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25" y="4534512"/>
            <a:ext cx="2488299" cy="1693019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3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h10f8">
            <a:extLst>
              <a:ext uri="{FF2B5EF4-FFF2-40B4-BE49-F238E27FC236}">
                <a16:creationId xmlns:a16="http://schemas.microsoft.com/office/drawing/2014/main" id="{A28D92A1-3D0D-ED46-9D4E-84416759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65" y="939856"/>
            <a:ext cx="9283906" cy="46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Text Box 3">
            <a:extLst>
              <a:ext uri="{FF2B5EF4-FFF2-40B4-BE49-F238E27FC236}">
                <a16:creationId xmlns:a16="http://schemas.microsoft.com/office/drawing/2014/main" id="{5A4FB28E-2C8B-CA4B-8ED8-D4376F07A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64" y="5900709"/>
            <a:ext cx="716438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dirty="0"/>
              <a:t>  Início da </a:t>
            </a:r>
            <a:r>
              <a:rPr lang="pt-BR" altLang="en-US" b="1" dirty="0"/>
              <a:t>transcrição</a:t>
            </a:r>
            <a:r>
              <a:rPr lang="pt-BR" altLang="en-US" dirty="0"/>
              <a:t> em procariotos</a:t>
            </a:r>
          </a:p>
        </p:txBody>
      </p:sp>
    </p:spTree>
    <p:extLst>
      <p:ext uri="{BB962C8B-B14F-4D97-AF65-F5344CB8AC3E}">
        <p14:creationId xmlns:p14="http://schemas.microsoft.com/office/powerpoint/2010/main" val="351688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>
            <a:extLst>
              <a:ext uri="{FF2B5EF4-FFF2-40B4-BE49-F238E27FC236}">
                <a16:creationId xmlns:a16="http://schemas.microsoft.com/office/drawing/2014/main" id="{8385B0A6-94A9-0645-9A58-D12379437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453189"/>
            <a:ext cx="7237413" cy="396875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dirty="0">
                <a:solidFill>
                  <a:schemeClr val="bg1"/>
                </a:solidFill>
              </a:rPr>
              <a:t>	O    CÓDIGO    GENÉTICO padrão </a:t>
            </a:r>
          </a:p>
        </p:txBody>
      </p:sp>
      <p:pic>
        <p:nvPicPr>
          <p:cNvPr id="126980" name="Picture 4" descr="ch10f27">
            <a:extLst>
              <a:ext uri="{FF2B5EF4-FFF2-40B4-BE49-F238E27FC236}">
                <a16:creationId xmlns:a16="http://schemas.microsoft.com/office/drawing/2014/main" id="{5F78FBBB-BB01-6244-872D-43265B081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04664"/>
            <a:ext cx="6624736" cy="56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694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0">
            <a:extLst>
              <a:ext uri="{FF2B5EF4-FFF2-40B4-BE49-F238E27FC236}">
                <a16:creationId xmlns:a16="http://schemas.microsoft.com/office/drawing/2014/main" id="{C8D136DD-7891-CF4F-90C8-2E0690F31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" y="0"/>
            <a:ext cx="8763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36866" name="Text Box 21">
            <a:extLst>
              <a:ext uri="{FF2B5EF4-FFF2-40B4-BE49-F238E27FC236}">
                <a16:creationId xmlns:a16="http://schemas.microsoft.com/office/drawing/2014/main" id="{CF150DC3-09FD-5540-B7B5-11C090D8C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09601"/>
            <a:ext cx="853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</p:txBody>
      </p:sp>
      <p:sp>
        <p:nvSpPr>
          <p:cNvPr id="36867" name="Text Box 22">
            <a:extLst>
              <a:ext uri="{FF2B5EF4-FFF2-40B4-BE49-F238E27FC236}">
                <a16:creationId xmlns:a16="http://schemas.microsoft.com/office/drawing/2014/main" id="{6303A67B-5BBE-6045-9B67-2F36B9A05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762001"/>
            <a:ext cx="609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</p:txBody>
      </p:sp>
      <p:graphicFrame>
        <p:nvGraphicFramePr>
          <p:cNvPr id="36868" name="Object 23">
            <a:extLst>
              <a:ext uri="{FF2B5EF4-FFF2-40B4-BE49-F238E27FC236}">
                <a16:creationId xmlns:a16="http://schemas.microsoft.com/office/drawing/2014/main" id="{54B0EA3F-6724-924C-8433-01246072A7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108714"/>
              </p:ext>
            </p:extLst>
          </p:nvPr>
        </p:nvGraphicFramePr>
        <p:xfrm>
          <a:off x="519112" y="92869"/>
          <a:ext cx="7561897" cy="667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21463000" imgH="27063700" progId="Word.Document.8">
                  <p:embed/>
                </p:oleObj>
              </mc:Choice>
              <mc:Fallback>
                <p:oleObj name="Documento" r:id="rId2" imgW="21463000" imgH="27063700" progId="Word.Document.8">
                  <p:embed/>
                  <p:pic>
                    <p:nvPicPr>
                      <p:cNvPr id="36868" name="Object 23">
                        <a:extLst>
                          <a:ext uri="{FF2B5EF4-FFF2-40B4-BE49-F238E27FC236}">
                            <a16:creationId xmlns:a16="http://schemas.microsoft.com/office/drawing/2014/main" id="{54B0EA3F-6724-924C-8433-01246072A7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2" y="92869"/>
                        <a:ext cx="7561897" cy="66722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Rectangle 5">
            <a:extLst>
              <a:ext uri="{FF2B5EF4-FFF2-40B4-BE49-F238E27FC236}">
                <a16:creationId xmlns:a16="http://schemas.microsoft.com/office/drawing/2014/main" id="{FAF10AC6-8CD2-8547-AB61-9C68955B8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811" y="2091241"/>
            <a:ext cx="3392352" cy="43704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/>
              <a:t>Ex. </a:t>
            </a:r>
            <a:r>
              <a:rPr lang="pt-BR" altLang="pt-BR" sz="1800" b="1" dirty="0"/>
              <a:t>óperon </a:t>
            </a:r>
            <a:r>
              <a:rPr lang="pt-BR" altLang="pt-BR" sz="1800" b="1" i="1" dirty="0" err="1"/>
              <a:t>mer</a:t>
            </a:r>
            <a:r>
              <a:rPr lang="pt-BR" altLang="pt-BR" sz="1800" b="1" i="1" dirty="0"/>
              <a:t> </a:t>
            </a:r>
            <a:r>
              <a:rPr lang="pt-BR" altLang="pt-BR" sz="18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/>
              <a:t>Observe as sequencias conservadas de </a:t>
            </a:r>
            <a:r>
              <a:rPr lang="pt-BR" altLang="pt-BR" sz="1400" b="1" dirty="0"/>
              <a:t>Iniciação e de Terminação </a:t>
            </a:r>
            <a:r>
              <a:rPr lang="pt-BR" altLang="pt-BR" sz="1400" dirty="0"/>
              <a:t> da Transcrição do óperon, que irá resultar na expressão do mRNA policistrônico.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70C0"/>
                </a:solidFill>
              </a:rPr>
              <a:t>(VEJA DETALHE em próximas FIG.)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 dirty="0"/>
          </a:p>
          <a:p>
            <a:pPr>
              <a:spcBef>
                <a:spcPct val="0"/>
              </a:spcBef>
              <a:buNone/>
            </a:pPr>
            <a:r>
              <a:rPr lang="pt-BR" altLang="pt-BR" sz="1400" dirty="0"/>
              <a:t>A partir deste mRNA, por exemplo, a proteína </a:t>
            </a:r>
            <a:r>
              <a:rPr lang="pt-BR" altLang="pt-BR" sz="1400" b="1" dirty="0" err="1"/>
              <a:t>MerR</a:t>
            </a:r>
            <a:r>
              <a:rPr lang="pt-BR" altLang="pt-BR" sz="1400" dirty="0"/>
              <a:t> terá sua </a:t>
            </a:r>
            <a:r>
              <a:rPr lang="pt-BR" altLang="pt-BR" sz="1400" b="1" dirty="0"/>
              <a:t>Tradução</a:t>
            </a:r>
            <a:r>
              <a:rPr lang="pt-BR" altLang="pt-BR" sz="1400" dirty="0"/>
              <a:t> </a:t>
            </a:r>
            <a:r>
              <a:rPr lang="pt-BR" altLang="pt-BR" sz="1400" u="sng" dirty="0"/>
              <a:t>iniciada</a:t>
            </a:r>
            <a:r>
              <a:rPr lang="pt-BR" altLang="pt-BR" sz="1400" dirty="0"/>
              <a:t> no códon </a:t>
            </a:r>
            <a:r>
              <a:rPr lang="pt-BR" altLang="pt-BR" sz="1400" b="1" dirty="0" err="1"/>
              <a:t>ATG</a:t>
            </a:r>
            <a:r>
              <a:rPr lang="pt-BR" altLang="pt-BR" sz="1400" b="1" dirty="0"/>
              <a:t> </a:t>
            </a:r>
            <a:r>
              <a:rPr lang="pt-BR" altLang="pt-BR" sz="1400" dirty="0"/>
              <a:t>e encerrada no códon</a:t>
            </a:r>
            <a:r>
              <a:rPr lang="pt-BR" altLang="pt-BR" sz="1400" b="1" dirty="0"/>
              <a:t>  </a:t>
            </a:r>
            <a:r>
              <a:rPr lang="pt-BR" altLang="pt-BR" sz="1400" b="1" dirty="0" err="1"/>
              <a:t>TGA</a:t>
            </a:r>
            <a:r>
              <a:rPr lang="pt-BR" altLang="pt-BR" sz="1400" b="1" dirty="0"/>
              <a:t>,  </a:t>
            </a:r>
            <a:r>
              <a:rPr lang="pt-BR" altLang="pt-BR" sz="1400" dirty="0"/>
              <a:t>ambos</a:t>
            </a:r>
            <a:r>
              <a:rPr lang="pt-BR" altLang="pt-BR" sz="1400" b="1" dirty="0"/>
              <a:t> </a:t>
            </a:r>
            <a:r>
              <a:rPr lang="pt-BR" altLang="pt-BR" sz="1400" dirty="0"/>
              <a:t>destacados em vermelho.  </a:t>
            </a:r>
          </a:p>
          <a:p>
            <a:pPr>
              <a:spcBef>
                <a:spcPct val="0"/>
              </a:spcBef>
              <a:buNone/>
            </a:pPr>
            <a:endParaRPr lang="pt-BR" altLang="pt-BR" sz="1400" dirty="0"/>
          </a:p>
          <a:p>
            <a:pPr>
              <a:spcBef>
                <a:spcPct val="0"/>
              </a:spcBef>
              <a:buNone/>
            </a:pPr>
            <a:r>
              <a:rPr lang="pt-BR" altLang="pt-BR" sz="1400" dirty="0"/>
              <a:t>Também estão destacados em vermelho os códons de Iniciação e de  e Terminação  da Tradução das </a:t>
            </a:r>
            <a:r>
              <a:rPr lang="pt-BR" altLang="pt-BR" sz="1600" dirty="0"/>
              <a:t>proteínas </a:t>
            </a:r>
            <a:r>
              <a:rPr lang="pt-BR" altLang="pt-BR" sz="1600" b="1" dirty="0" err="1"/>
              <a:t>MerT</a:t>
            </a:r>
            <a:r>
              <a:rPr lang="pt-BR" altLang="pt-BR" sz="1600" b="1" dirty="0"/>
              <a:t>, </a:t>
            </a:r>
            <a:r>
              <a:rPr lang="pt-BR" altLang="pt-BR" sz="1600" b="1" dirty="0" err="1"/>
              <a:t>MerP</a:t>
            </a:r>
            <a:r>
              <a:rPr lang="pt-BR" altLang="pt-BR" sz="1600" b="1" dirty="0"/>
              <a:t> e </a:t>
            </a:r>
            <a:r>
              <a:rPr lang="pt-BR" altLang="pt-BR" sz="1600" b="1" dirty="0" err="1"/>
              <a:t>MerA</a:t>
            </a:r>
            <a:r>
              <a:rPr lang="pt-BR" altLang="pt-BR" sz="1600" b="1" dirty="0"/>
              <a:t>.</a:t>
            </a:r>
            <a:endParaRPr lang="pt-BR" altLang="pt-BR" sz="2000" i="1" dirty="0"/>
          </a:p>
        </p:txBody>
      </p:sp>
    </p:spTree>
    <p:extLst>
      <p:ext uri="{BB962C8B-B14F-4D97-AF65-F5344CB8AC3E}">
        <p14:creationId xmlns:p14="http://schemas.microsoft.com/office/powerpoint/2010/main" val="1060311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/>
          <a:stretch>
            <a:fillRect/>
          </a:stretch>
        </p:blipFill>
        <p:spPr bwMode="auto">
          <a:xfrm>
            <a:off x="93062" y="246098"/>
            <a:ext cx="9535415" cy="592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FD99B0C1-EF3B-184B-B256-0DADD701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8328" y="5510480"/>
            <a:ext cx="2853672" cy="1323439"/>
          </a:xfrm>
          <a:custGeom>
            <a:avLst/>
            <a:gdLst>
              <a:gd name="connsiteX0" fmla="*/ 0 w 2853672"/>
              <a:gd name="connsiteY0" fmla="*/ 0 h 1323439"/>
              <a:gd name="connsiteX1" fmla="*/ 513661 w 2853672"/>
              <a:gd name="connsiteY1" fmla="*/ 0 h 1323439"/>
              <a:gd name="connsiteX2" fmla="*/ 1084395 w 2853672"/>
              <a:gd name="connsiteY2" fmla="*/ 0 h 1323439"/>
              <a:gd name="connsiteX3" fmla="*/ 1598056 w 2853672"/>
              <a:gd name="connsiteY3" fmla="*/ 0 h 1323439"/>
              <a:gd name="connsiteX4" fmla="*/ 2140254 w 2853672"/>
              <a:gd name="connsiteY4" fmla="*/ 0 h 1323439"/>
              <a:gd name="connsiteX5" fmla="*/ 2853672 w 2853672"/>
              <a:gd name="connsiteY5" fmla="*/ 0 h 1323439"/>
              <a:gd name="connsiteX6" fmla="*/ 2853672 w 2853672"/>
              <a:gd name="connsiteY6" fmla="*/ 427912 h 1323439"/>
              <a:gd name="connsiteX7" fmla="*/ 2853672 w 2853672"/>
              <a:gd name="connsiteY7" fmla="*/ 895527 h 1323439"/>
              <a:gd name="connsiteX8" fmla="*/ 2853672 w 2853672"/>
              <a:gd name="connsiteY8" fmla="*/ 1323439 h 1323439"/>
              <a:gd name="connsiteX9" fmla="*/ 2254401 w 2853672"/>
              <a:gd name="connsiteY9" fmla="*/ 1323439 h 1323439"/>
              <a:gd name="connsiteX10" fmla="*/ 1740740 w 2853672"/>
              <a:gd name="connsiteY10" fmla="*/ 1323439 h 1323439"/>
              <a:gd name="connsiteX11" fmla="*/ 1112932 w 2853672"/>
              <a:gd name="connsiteY11" fmla="*/ 1323439 h 1323439"/>
              <a:gd name="connsiteX12" fmla="*/ 542198 w 2853672"/>
              <a:gd name="connsiteY12" fmla="*/ 1323439 h 1323439"/>
              <a:gd name="connsiteX13" fmla="*/ 0 w 2853672"/>
              <a:gd name="connsiteY13" fmla="*/ 1323439 h 1323439"/>
              <a:gd name="connsiteX14" fmla="*/ 0 w 2853672"/>
              <a:gd name="connsiteY14" fmla="*/ 921996 h 1323439"/>
              <a:gd name="connsiteX15" fmla="*/ 0 w 2853672"/>
              <a:gd name="connsiteY15" fmla="*/ 454381 h 1323439"/>
              <a:gd name="connsiteX16" fmla="*/ 0 w 2853672"/>
              <a:gd name="connsiteY16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53672" h="1323439" fill="none" extrusionOk="0">
                <a:moveTo>
                  <a:pt x="0" y="0"/>
                </a:moveTo>
                <a:cubicBezTo>
                  <a:pt x="218475" y="-4827"/>
                  <a:pt x="375257" y="25551"/>
                  <a:pt x="513661" y="0"/>
                </a:cubicBezTo>
                <a:cubicBezTo>
                  <a:pt x="652065" y="-25551"/>
                  <a:pt x="954743" y="34400"/>
                  <a:pt x="1084395" y="0"/>
                </a:cubicBezTo>
                <a:cubicBezTo>
                  <a:pt x="1214047" y="-34400"/>
                  <a:pt x="1433798" y="33723"/>
                  <a:pt x="1598056" y="0"/>
                </a:cubicBezTo>
                <a:cubicBezTo>
                  <a:pt x="1762314" y="-33723"/>
                  <a:pt x="1976337" y="61411"/>
                  <a:pt x="2140254" y="0"/>
                </a:cubicBezTo>
                <a:cubicBezTo>
                  <a:pt x="2304171" y="-61411"/>
                  <a:pt x="2564637" y="66815"/>
                  <a:pt x="2853672" y="0"/>
                </a:cubicBezTo>
                <a:cubicBezTo>
                  <a:pt x="2870798" y="100149"/>
                  <a:pt x="2825284" y="304123"/>
                  <a:pt x="2853672" y="427912"/>
                </a:cubicBezTo>
                <a:cubicBezTo>
                  <a:pt x="2882060" y="551701"/>
                  <a:pt x="2849018" y="775506"/>
                  <a:pt x="2853672" y="895527"/>
                </a:cubicBezTo>
                <a:cubicBezTo>
                  <a:pt x="2858326" y="1015548"/>
                  <a:pt x="2831285" y="1209903"/>
                  <a:pt x="2853672" y="1323439"/>
                </a:cubicBezTo>
                <a:cubicBezTo>
                  <a:pt x="2612690" y="1369983"/>
                  <a:pt x="2455000" y="1286528"/>
                  <a:pt x="2254401" y="1323439"/>
                </a:cubicBezTo>
                <a:cubicBezTo>
                  <a:pt x="2053802" y="1360350"/>
                  <a:pt x="1886883" y="1285022"/>
                  <a:pt x="1740740" y="1323439"/>
                </a:cubicBezTo>
                <a:cubicBezTo>
                  <a:pt x="1594597" y="1361856"/>
                  <a:pt x="1384071" y="1300303"/>
                  <a:pt x="1112932" y="1323439"/>
                </a:cubicBezTo>
                <a:cubicBezTo>
                  <a:pt x="841793" y="1346575"/>
                  <a:pt x="822618" y="1283327"/>
                  <a:pt x="542198" y="1323439"/>
                </a:cubicBezTo>
                <a:cubicBezTo>
                  <a:pt x="261778" y="1363551"/>
                  <a:pt x="228075" y="1306585"/>
                  <a:pt x="0" y="1323439"/>
                </a:cubicBezTo>
                <a:cubicBezTo>
                  <a:pt x="-30308" y="1198870"/>
                  <a:pt x="35907" y="1093437"/>
                  <a:pt x="0" y="921996"/>
                </a:cubicBezTo>
                <a:cubicBezTo>
                  <a:pt x="-35907" y="750555"/>
                  <a:pt x="20822" y="589364"/>
                  <a:pt x="0" y="454381"/>
                </a:cubicBezTo>
                <a:cubicBezTo>
                  <a:pt x="-20822" y="319398"/>
                  <a:pt x="10501" y="92820"/>
                  <a:pt x="0" y="0"/>
                </a:cubicBezTo>
                <a:close/>
              </a:path>
              <a:path w="2853672" h="1323439" stroke="0" extrusionOk="0">
                <a:moveTo>
                  <a:pt x="0" y="0"/>
                </a:moveTo>
                <a:cubicBezTo>
                  <a:pt x="200543" y="-51651"/>
                  <a:pt x="409013" y="7434"/>
                  <a:pt x="570734" y="0"/>
                </a:cubicBezTo>
                <a:cubicBezTo>
                  <a:pt x="732455" y="-7434"/>
                  <a:pt x="873207" y="45179"/>
                  <a:pt x="1170006" y="0"/>
                </a:cubicBezTo>
                <a:cubicBezTo>
                  <a:pt x="1466805" y="-45179"/>
                  <a:pt x="1479356" y="23673"/>
                  <a:pt x="1712203" y="0"/>
                </a:cubicBezTo>
                <a:cubicBezTo>
                  <a:pt x="1945050" y="-23673"/>
                  <a:pt x="2065920" y="8166"/>
                  <a:pt x="2340011" y="0"/>
                </a:cubicBezTo>
                <a:cubicBezTo>
                  <a:pt x="2614102" y="-8166"/>
                  <a:pt x="2736001" y="30985"/>
                  <a:pt x="2853672" y="0"/>
                </a:cubicBezTo>
                <a:cubicBezTo>
                  <a:pt x="2907462" y="148765"/>
                  <a:pt x="2805518" y="356789"/>
                  <a:pt x="2853672" y="467615"/>
                </a:cubicBezTo>
                <a:cubicBezTo>
                  <a:pt x="2901826" y="578442"/>
                  <a:pt x="2841767" y="717358"/>
                  <a:pt x="2853672" y="895527"/>
                </a:cubicBezTo>
                <a:cubicBezTo>
                  <a:pt x="2865577" y="1073696"/>
                  <a:pt x="2816905" y="1116930"/>
                  <a:pt x="2853672" y="1323439"/>
                </a:cubicBezTo>
                <a:cubicBezTo>
                  <a:pt x="2622566" y="1330509"/>
                  <a:pt x="2351902" y="1286946"/>
                  <a:pt x="2225864" y="1323439"/>
                </a:cubicBezTo>
                <a:cubicBezTo>
                  <a:pt x="2099826" y="1359932"/>
                  <a:pt x="1889413" y="1318028"/>
                  <a:pt x="1740740" y="1323439"/>
                </a:cubicBezTo>
                <a:cubicBezTo>
                  <a:pt x="1592067" y="1328850"/>
                  <a:pt x="1360134" y="1288966"/>
                  <a:pt x="1170006" y="1323439"/>
                </a:cubicBezTo>
                <a:cubicBezTo>
                  <a:pt x="979878" y="1357912"/>
                  <a:pt x="813274" y="1289377"/>
                  <a:pt x="684881" y="1323439"/>
                </a:cubicBezTo>
                <a:cubicBezTo>
                  <a:pt x="556489" y="1357501"/>
                  <a:pt x="223772" y="1253427"/>
                  <a:pt x="0" y="1323439"/>
                </a:cubicBezTo>
                <a:cubicBezTo>
                  <a:pt x="-16786" y="1166761"/>
                  <a:pt x="41102" y="1111199"/>
                  <a:pt x="0" y="921996"/>
                </a:cubicBezTo>
                <a:cubicBezTo>
                  <a:pt x="-41102" y="732793"/>
                  <a:pt x="33207" y="644555"/>
                  <a:pt x="0" y="494084"/>
                </a:cubicBezTo>
                <a:cubicBezTo>
                  <a:pt x="-33207" y="343613"/>
                  <a:pt x="58513" y="246936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sd="7452213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/>
              <a:t>FIG.: Exemplo de trabalho experimental realizado que empregou conhecimentos de construção de óperons bacterianos recombinantes.</a:t>
            </a:r>
            <a:endParaRPr lang="pt-BR" altLang="pt-BR" sz="1600" i="1" dirty="0"/>
          </a:p>
        </p:txBody>
      </p:sp>
    </p:spTree>
    <p:extLst>
      <p:ext uri="{BB962C8B-B14F-4D97-AF65-F5344CB8AC3E}">
        <p14:creationId xmlns:p14="http://schemas.microsoft.com/office/powerpoint/2010/main" val="2872195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1" name="Picture 3" descr="ch10f41">
            <a:extLst>
              <a:ext uri="{FF2B5EF4-FFF2-40B4-BE49-F238E27FC236}">
                <a16:creationId xmlns:a16="http://schemas.microsoft.com/office/drawing/2014/main" id="{28B06792-E6AA-C945-A24A-2ECB1A19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3" y="1638300"/>
            <a:ext cx="9672984" cy="3174999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2" name="Text Box 4">
            <a:extLst>
              <a:ext uri="{FF2B5EF4-FFF2-40B4-BE49-F238E27FC236}">
                <a16:creationId xmlns:a16="http://schemas.microsoft.com/office/drawing/2014/main" id="{42417438-9F9F-234E-A4CE-FCC135F9F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5" y="5930900"/>
            <a:ext cx="7524750" cy="33855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1600" dirty="0"/>
              <a:t>       Tradução em </a:t>
            </a:r>
            <a:r>
              <a:rPr lang="pt-BR" altLang="en-US" sz="1600" b="1" dirty="0">
                <a:solidFill>
                  <a:srgbClr val="7030A0"/>
                </a:solidFill>
              </a:rPr>
              <a:t>procariotos</a:t>
            </a:r>
            <a:r>
              <a:rPr lang="pt-BR" altLang="en-US" sz="1600" dirty="0">
                <a:solidFill>
                  <a:schemeClr val="tx2"/>
                </a:solidFill>
              </a:rPr>
              <a:t> - </a:t>
            </a:r>
            <a:r>
              <a:rPr lang="pt-BR" altLang="en-US" sz="1600" dirty="0"/>
              <a:t>proteínas que serão </a:t>
            </a:r>
            <a:r>
              <a:rPr lang="pt-BR" altLang="en-US" sz="1600" b="1" dirty="0"/>
              <a:t>Excretadas </a:t>
            </a:r>
            <a:r>
              <a:rPr lang="pt-BR" altLang="en-US" sz="1600" dirty="0"/>
              <a:t>(“</a:t>
            </a:r>
            <a:r>
              <a:rPr lang="pt-BR" altLang="en-US" sz="1600" b="1" dirty="0" err="1"/>
              <a:t>Signal</a:t>
            </a:r>
            <a:r>
              <a:rPr lang="pt-BR" altLang="en-US" sz="1600" b="1" dirty="0"/>
              <a:t> </a:t>
            </a:r>
            <a:r>
              <a:rPr lang="pt-BR" altLang="en-US" sz="1600" b="1" dirty="0" err="1"/>
              <a:t>Sequence</a:t>
            </a:r>
            <a:r>
              <a:rPr lang="pt-BR" altLang="en-US" sz="1600" dirty="0"/>
              <a:t>”)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81F1A4-AEE6-6548-A351-7F1D70991BF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48471" y="4452791"/>
            <a:ext cx="2845409" cy="13511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94272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>
            <a:extLst>
              <a:ext uri="{FF2B5EF4-FFF2-40B4-BE49-F238E27FC236}">
                <a16:creationId xmlns:a16="http://schemas.microsoft.com/office/drawing/2014/main" id="{D1024ABF-7D37-5849-8836-E2F4964D5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924" y="5487988"/>
            <a:ext cx="31639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pt-BR" altLang="en-US" dirty="0"/>
              <a:t> Em  </a:t>
            </a:r>
            <a:r>
              <a:rPr lang="pt-BR" altLang="en-US" b="1" dirty="0">
                <a:solidFill>
                  <a:srgbClr val="7030A0"/>
                </a:solidFill>
              </a:rPr>
              <a:t>procariotos</a:t>
            </a:r>
            <a:r>
              <a:rPr lang="pt-BR" altLang="en-US" b="1" dirty="0"/>
              <a:t> </a:t>
            </a:r>
          </a:p>
          <a:p>
            <a:r>
              <a:rPr lang="pt-BR" altLang="en-US" b="1" dirty="0"/>
              <a:t>a Tradução e a Tradução ocorrem  simultaneamente.</a:t>
            </a:r>
          </a:p>
        </p:txBody>
      </p:sp>
      <p:pic>
        <p:nvPicPr>
          <p:cNvPr id="180227" name="Picture 3" descr="Fi, 10">
            <a:extLst>
              <a:ext uri="{FF2B5EF4-FFF2-40B4-BE49-F238E27FC236}">
                <a16:creationId xmlns:a16="http://schemas.microsoft.com/office/drawing/2014/main" id="{62565BDF-1642-8B43-9419-261168AAA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01600"/>
            <a:ext cx="2470061" cy="6756400"/>
          </a:xfrm>
          <a:prstGeom prst="rect">
            <a:avLst/>
          </a:prstGeom>
          <a:noFill/>
          <a:ln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796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">
            <a:extLst>
              <a:ext uri="{FF2B5EF4-FFF2-40B4-BE49-F238E27FC236}">
                <a16:creationId xmlns:a16="http://schemas.microsoft.com/office/drawing/2014/main" id="{DD854C7F-EBE6-2694-E20A-723A39CBA54D}"/>
              </a:ext>
            </a:extLst>
          </p:cNvPr>
          <p:cNvSpPr txBox="1"/>
          <p:nvPr/>
        </p:nvSpPr>
        <p:spPr>
          <a:xfrm>
            <a:off x="5154613" y="-1789113"/>
            <a:ext cx="98425" cy="373063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422"/>
              </a:spcAft>
              <a:defRPr/>
            </a:pPr>
            <a:r>
              <a:rPr lang="pt-BR" sz="844"/>
              <a:t> </a:t>
            </a:r>
          </a:p>
        </p:txBody>
      </p:sp>
      <p:pic>
        <p:nvPicPr>
          <p:cNvPr id="4099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5E5FFF-3488-D518-820E-9E954AB1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>
            <a:off x="388938" y="1679575"/>
            <a:ext cx="2341562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02BD901-E3C7-03DA-BD0B-1406E9AAC03B}"/>
              </a:ext>
            </a:extLst>
          </p:cNvPr>
          <p:cNvSpPr/>
          <p:nvPr/>
        </p:nvSpPr>
        <p:spPr>
          <a:xfrm rot="21417215">
            <a:off x="8655050" y="1409700"/>
            <a:ext cx="3170238" cy="906463"/>
          </a:xfrm>
          <a:prstGeom prst="ellipse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>
                <a:solidFill>
                  <a:schemeClr val="tx1"/>
                </a:solidFill>
                <a:uFill>
                  <a:solidFill>
                    <a:srgbClr val="99403D"/>
                  </a:solidFill>
                </a:uFill>
                <a:ea typeface="Calibri"/>
                <a:cs typeface="Calibri"/>
                <a:sym typeface="Calibri"/>
              </a:rPr>
              <a:t>OK......então juntos vamos começar ..</a:t>
            </a:r>
          </a:p>
        </p:txBody>
      </p:sp>
      <p:pic>
        <p:nvPicPr>
          <p:cNvPr id="4101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92D2FB-2BD1-AE74-7E08-276FDAF3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>
            <a:off x="4743450" y="4451350"/>
            <a:ext cx="5857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4F2D6F-BC53-8A99-4E3B-09DEFFAB1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-1234795">
            <a:off x="5329238" y="4110038"/>
            <a:ext cx="585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6C4708-0334-F583-511B-929F89BAC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>
            <a:off x="5421313" y="4919663"/>
            <a:ext cx="58578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7EC9EB-217C-9198-84C0-B599A478F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>
            <a:off x="6184900" y="4919663"/>
            <a:ext cx="58578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7E817A-6018-A370-FD48-ADDA6D2B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1323154">
            <a:off x="6059488" y="3940175"/>
            <a:ext cx="585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CA323A-C1F7-DBDA-B3FE-3D6D66A0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-1359411">
            <a:off x="3975100" y="4217988"/>
            <a:ext cx="585788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917F1E-3172-69B5-11C2-2AD382630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-1906875">
            <a:off x="8950325" y="3732213"/>
            <a:ext cx="585788" cy="744537"/>
          </a:xfrm>
          <a:prstGeom prst="rect">
            <a:avLst/>
          </a:prstGeom>
          <a:noFill/>
          <a:ln w="76200">
            <a:solidFill>
              <a:srgbClr val="73F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BBD7F8-A2B3-F911-488C-DAFCD1174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1268036">
            <a:off x="9947275" y="3416300"/>
            <a:ext cx="585788" cy="744538"/>
          </a:xfrm>
          <a:prstGeom prst="rect">
            <a:avLst/>
          </a:prstGeom>
          <a:noFill/>
          <a:ln w="76200">
            <a:solidFill>
              <a:srgbClr val="73F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3678A7-4770-24A6-89A0-B858695D9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-802091">
            <a:off x="10656888" y="4905375"/>
            <a:ext cx="585787" cy="744538"/>
          </a:xfrm>
          <a:prstGeom prst="rect">
            <a:avLst/>
          </a:prstGeom>
          <a:noFill/>
          <a:ln w="76200">
            <a:solidFill>
              <a:srgbClr val="73F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F71CA4-6DD0-4D73-6A74-B360A4278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>
            <a:off x="9771063" y="4329113"/>
            <a:ext cx="585787" cy="744537"/>
          </a:xfrm>
          <a:prstGeom prst="rect">
            <a:avLst/>
          </a:prstGeom>
          <a:noFill/>
          <a:ln w="76200">
            <a:solidFill>
              <a:srgbClr val="73F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80FC51-0563-6068-FC91-1AFCD9299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-899608">
            <a:off x="10948988" y="3732213"/>
            <a:ext cx="585787" cy="744537"/>
          </a:xfrm>
          <a:prstGeom prst="rect">
            <a:avLst/>
          </a:prstGeom>
          <a:noFill/>
          <a:ln w="76200">
            <a:solidFill>
              <a:srgbClr val="73F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516FAE-90B7-854F-7C99-530437DFD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-604945">
            <a:off x="9015413" y="4860925"/>
            <a:ext cx="584200" cy="744538"/>
          </a:xfrm>
          <a:prstGeom prst="rect">
            <a:avLst/>
          </a:prstGeom>
          <a:noFill/>
          <a:ln w="76200">
            <a:solidFill>
              <a:srgbClr val="73F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BAC23D-8AAC-1AE0-A0E4-E8C47C13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7"/>
          <a:stretch>
            <a:fillRect/>
          </a:stretch>
        </p:blipFill>
        <p:spPr bwMode="auto">
          <a:xfrm rot="-325921">
            <a:off x="9271000" y="2844800"/>
            <a:ext cx="585788" cy="744538"/>
          </a:xfrm>
          <a:prstGeom prst="rect">
            <a:avLst/>
          </a:prstGeom>
          <a:noFill/>
          <a:ln w="76200">
            <a:solidFill>
              <a:srgbClr val="73F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60337AD-4148-B0FA-5A9B-ECE1D1B42F65}"/>
              </a:ext>
            </a:extLst>
          </p:cNvPr>
          <p:cNvSpPr/>
          <p:nvPr/>
        </p:nvSpPr>
        <p:spPr>
          <a:xfrm rot="21417215">
            <a:off x="3830638" y="3452813"/>
            <a:ext cx="2828925" cy="668337"/>
          </a:xfrm>
          <a:prstGeom prst="ellipse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 err="1">
                <a:solidFill>
                  <a:schemeClr val="tx1"/>
                </a:solidFill>
                <a:uFill>
                  <a:solidFill>
                    <a:srgbClr val="99403D"/>
                  </a:solidFill>
                </a:uFill>
                <a:ea typeface="Calibri"/>
                <a:cs typeface="Calibri"/>
                <a:sym typeface="Calibri"/>
              </a:rPr>
              <a:t>S</a:t>
            </a:r>
            <a:r>
              <a:rPr lang="pt-BR" dirty="0">
                <a:solidFill>
                  <a:schemeClr val="tx1"/>
                </a:solidFill>
                <a:uFill>
                  <a:solidFill>
                    <a:srgbClr val="99403D"/>
                  </a:solidFill>
                </a:uFill>
                <a:ea typeface="Calibri"/>
                <a:cs typeface="Calibri"/>
                <a:sym typeface="Calibri"/>
              </a:rPr>
              <a:t> </a:t>
            </a:r>
            <a:r>
              <a:rPr lang="pt-BR" dirty="0" err="1">
                <a:solidFill>
                  <a:schemeClr val="tx1"/>
                </a:solidFill>
                <a:uFill>
                  <a:solidFill>
                    <a:srgbClr val="99403D"/>
                  </a:solidFill>
                </a:uFill>
                <a:ea typeface="Calibri"/>
                <a:cs typeface="Calibri"/>
                <a:sym typeface="Calibri"/>
              </a:rPr>
              <a:t>i</a:t>
            </a:r>
            <a:r>
              <a:rPr lang="pt-BR" dirty="0">
                <a:solidFill>
                  <a:schemeClr val="tx1"/>
                </a:solidFill>
                <a:uFill>
                  <a:solidFill>
                    <a:srgbClr val="99403D"/>
                  </a:solidFill>
                </a:uFill>
                <a:ea typeface="Calibri"/>
                <a:cs typeface="Calibri"/>
                <a:sym typeface="Calibri"/>
              </a:rPr>
              <a:t> m !        Já temos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C6C13E-4FC4-C43A-A2C8-2D356110F23F}"/>
              </a:ext>
            </a:extLst>
          </p:cNvPr>
          <p:cNvSpPr/>
          <p:nvPr/>
        </p:nvSpPr>
        <p:spPr>
          <a:xfrm>
            <a:off x="2682875" y="1436688"/>
            <a:ext cx="3170238" cy="904875"/>
          </a:xfrm>
          <a:prstGeom prst="ellipse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>
                <a:solidFill>
                  <a:schemeClr val="tx1"/>
                </a:solidFill>
                <a:uFill>
                  <a:solidFill>
                    <a:srgbClr val="99403D"/>
                  </a:solidFill>
                </a:uFill>
                <a:ea typeface="Calibri"/>
                <a:cs typeface="Calibri"/>
                <a:sym typeface="Calibri"/>
              </a:rPr>
              <a:t>Hei pessoal,</a:t>
            </a: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dirty="0">
                <a:solidFill>
                  <a:schemeClr val="tx1"/>
                </a:solidFill>
                <a:uFill>
                  <a:solidFill>
                    <a:srgbClr val="99403D"/>
                  </a:solidFill>
                </a:uFill>
                <a:ea typeface="Calibri"/>
                <a:cs typeface="Calibri"/>
                <a:sym typeface="Calibri"/>
              </a:rPr>
              <a:t>Já temos quórum ? </a:t>
            </a:r>
          </a:p>
        </p:txBody>
      </p:sp>
      <p:sp>
        <p:nvSpPr>
          <p:cNvPr id="35" name="4.1. Indústria de Alimentos">
            <a:extLst>
              <a:ext uri="{FF2B5EF4-FFF2-40B4-BE49-F238E27FC236}">
                <a16:creationId xmlns:a16="http://schemas.microsoft.com/office/drawing/2014/main" id="{6D73BDDE-AB41-AAE8-73B6-FB1F038C2EC3}"/>
              </a:ext>
            </a:extLst>
          </p:cNvPr>
          <p:cNvSpPr txBox="1"/>
          <p:nvPr/>
        </p:nvSpPr>
        <p:spPr>
          <a:xfrm>
            <a:off x="216711" y="197704"/>
            <a:ext cx="7619189" cy="404534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FE9301"/>
              </a:gs>
            </a:gsLst>
            <a:lin ang="5400000"/>
          </a:gradFill>
          <a:ln w="12700">
            <a:miter lim="400000"/>
          </a:ln>
          <a:effectLst>
            <a:reflection stA="91988" endPos="40000" dir="5400000" sy="-100000" algn="bl" rotWithShape="0"/>
          </a:effectLst>
        </p:spPr>
        <p:txBody>
          <a:bodyPr wrap="square" lIns="35719" tIns="35719" rIns="35719" bIns="35719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160729" defTabSz="642915"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4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Regulação da expressão genica por </a:t>
            </a:r>
            <a:r>
              <a:rPr lang="pt-BR" sz="2400" b="1" i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BR" sz="24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Quorum sensing</a:t>
            </a:r>
            <a:r>
              <a:rPr lang="pt-BR" sz="2400" b="1" i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”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4.2. Indústria Química:…">
            <a:extLst>
              <a:ext uri="{FF2B5EF4-FFF2-40B4-BE49-F238E27FC236}">
                <a16:creationId xmlns:a16="http://schemas.microsoft.com/office/drawing/2014/main" id="{B5324B19-E7CB-E78E-29FB-02B3205D43E5}"/>
              </a:ext>
            </a:extLst>
          </p:cNvPr>
          <p:cNvSpPr txBox="1"/>
          <p:nvPr/>
        </p:nvSpPr>
        <p:spPr>
          <a:xfrm>
            <a:off x="266700" y="4252913"/>
            <a:ext cx="6626225" cy="2327275"/>
          </a:xfrm>
          <a:prstGeom prst="rect">
            <a:avLst/>
          </a:prstGeom>
          <a:solidFill>
            <a:srgbClr val="FBE5D6"/>
          </a:solidFill>
          <a:ln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4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Como funciona?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4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Cada espécie que realiza o “</a:t>
            </a:r>
            <a:r>
              <a:rPr lang="pt-BR" sz="14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Quorum sensing</a:t>
            </a:r>
            <a:r>
              <a:rPr lang="pt-BR" sz="14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” sintetiza uma molécula sinalizadora específica chamada ”</a:t>
            </a:r>
            <a:r>
              <a:rPr lang="pt-BR" sz="14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autoindutor</a:t>
            </a:r>
            <a:r>
              <a:rPr lang="pt-BR" sz="14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”.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4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	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pt-BR" sz="12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autoindutor</a:t>
            </a: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se difunde através do envoltório celular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(para fora e para dentro da célula).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Altas concentrações do  </a:t>
            </a:r>
            <a:r>
              <a:rPr lang="pt-BR" sz="12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autoindutor</a:t>
            </a: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somente são atingidas quando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existem muitas células nas proximidades realizando sua síntese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2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2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Dentro da célula, o </a:t>
            </a:r>
            <a:r>
              <a:rPr lang="pt-BR" sz="12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autoindutor</a:t>
            </a: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se liga à uma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proteína ativadora especifica  (ou a uma cinase sensorial)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2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2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Proteína</a:t>
            </a: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ativadora-Autoindutor</a:t>
            </a:r>
            <a:r>
              <a:rPr lang="pt-BR" sz="12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                                Transcrição de genes específicos</a:t>
            </a: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60729" indent="-2286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4.1. Indústria de Alimentos">
            <a:extLst>
              <a:ext uri="{FF2B5EF4-FFF2-40B4-BE49-F238E27FC236}">
                <a16:creationId xmlns:a16="http://schemas.microsoft.com/office/drawing/2014/main" id="{D158A4E5-317E-85AD-D9DA-784B1B5A68DE}"/>
              </a:ext>
            </a:extLst>
          </p:cNvPr>
          <p:cNvSpPr txBox="1"/>
          <p:nvPr/>
        </p:nvSpPr>
        <p:spPr>
          <a:xfrm>
            <a:off x="288802" y="116885"/>
            <a:ext cx="5676418" cy="459934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FE9301"/>
              </a:gs>
            </a:gsLst>
            <a:lin ang="5400000"/>
          </a:gradFill>
          <a:ln w="12700">
            <a:miter lim="400000"/>
          </a:ln>
          <a:effectLst>
            <a:reflection stA="91988" endPos="40000" dir="5400000" sy="-100000" algn="bl" rotWithShape="0"/>
          </a:effectLst>
        </p:spPr>
        <p:txBody>
          <a:bodyPr lIns="35719" tIns="35719" rIns="35719" bIns="35719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160729" defTabSz="642915"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800" b="1" i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BR" sz="28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Quorum sensing</a:t>
            </a:r>
            <a:r>
              <a:rPr lang="pt-BR" sz="2800" b="1" i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” </a:t>
            </a:r>
          </a:p>
        </p:txBody>
      </p:sp>
      <p:sp>
        <p:nvSpPr>
          <p:cNvPr id="139" name="Text">
            <a:extLst>
              <a:ext uri="{FF2B5EF4-FFF2-40B4-BE49-F238E27FC236}">
                <a16:creationId xmlns:a16="http://schemas.microsoft.com/office/drawing/2014/main" id="{254FD9D2-F34C-D4D6-95D0-6D2528C6A132}"/>
              </a:ext>
            </a:extLst>
          </p:cNvPr>
          <p:cNvSpPr txBox="1"/>
          <p:nvPr/>
        </p:nvSpPr>
        <p:spPr>
          <a:xfrm>
            <a:off x="5154613" y="-1789113"/>
            <a:ext cx="98425" cy="373063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422"/>
              </a:spcAft>
              <a:defRPr/>
            </a:pPr>
            <a:r>
              <a:rPr lang="pt-BR" sz="844"/>
              <a:t> </a:t>
            </a:r>
          </a:p>
        </p:txBody>
      </p:sp>
      <p:sp>
        <p:nvSpPr>
          <p:cNvPr id="5125" name="Rectangle 1">
            <a:extLst>
              <a:ext uri="{FF2B5EF4-FFF2-40B4-BE49-F238E27FC236}">
                <a16:creationId xmlns:a16="http://schemas.microsoft.com/office/drawing/2014/main" id="{9808B1FC-7378-C3EB-A327-68FB128B1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705406"/>
            <a:ext cx="6475413" cy="350838"/>
          </a:xfrm>
          <a:prstGeom prst="rect">
            <a:avLst/>
          </a:prstGeom>
          <a:solidFill>
            <a:srgbClr val="FBE7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>
                <a:solidFill>
                  <a:srgbClr val="211E1E"/>
                </a:solidFill>
                <a:latin typeface="WarnockPro"/>
              </a:rPr>
              <a:t>ou </a:t>
            </a:r>
            <a:r>
              <a:rPr lang="pt-BR" altLang="pt-BR" sz="1600" b="1">
                <a:solidFill>
                  <a:srgbClr val="211E1E"/>
                </a:solidFill>
                <a:latin typeface="WarnockPro"/>
              </a:rPr>
              <a:t>sensor de quórum</a:t>
            </a:r>
            <a:r>
              <a:rPr lang="pt-BR" altLang="pt-BR" sz="1600" b="1" i="1">
                <a:solidFill>
                  <a:srgbClr val="211E1E"/>
                </a:solidFill>
                <a:latin typeface="WarnockPro"/>
              </a:rPr>
              <a:t> </a:t>
            </a:r>
            <a:r>
              <a:rPr lang="pt-BR" altLang="pt-BR" sz="1600">
                <a:solidFill>
                  <a:srgbClr val="211E1E"/>
                </a:solidFill>
                <a:latin typeface="WarnockPro"/>
              </a:rPr>
              <a:t>(o termo “</a:t>
            </a:r>
            <a:r>
              <a:rPr lang="pt-BR" altLang="pt-BR" sz="1600" i="1">
                <a:solidFill>
                  <a:srgbClr val="211E1E"/>
                </a:solidFill>
                <a:latin typeface="WarnockPro"/>
              </a:rPr>
              <a:t>quorum</a:t>
            </a:r>
            <a:r>
              <a:rPr lang="pt-BR" altLang="pt-BR" sz="1600">
                <a:solidFill>
                  <a:srgbClr val="211E1E"/>
                </a:solidFill>
                <a:latin typeface="WarnockPro"/>
              </a:rPr>
              <a:t>” significa “número suficiente”</a:t>
            </a:r>
            <a:endParaRPr lang="pt-BR" altLang="pt-BR" sz="1600"/>
          </a:p>
        </p:txBody>
      </p:sp>
      <p:pic>
        <p:nvPicPr>
          <p:cNvPr id="5126" name="Picture 2">
            <a:extLst>
              <a:ext uri="{FF2B5EF4-FFF2-40B4-BE49-F238E27FC236}">
                <a16:creationId xmlns:a16="http://schemas.microsoft.com/office/drawing/2014/main" id="{E50CF105-E3AA-2945-CBF2-D4251C35F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1068388"/>
            <a:ext cx="4535487" cy="55118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4.2. Indústria Química:…">
            <a:extLst>
              <a:ext uri="{FF2B5EF4-FFF2-40B4-BE49-F238E27FC236}">
                <a16:creationId xmlns:a16="http://schemas.microsoft.com/office/drawing/2014/main" id="{2098BE80-DA69-3926-624B-B6A7B77D7AAE}"/>
              </a:ext>
            </a:extLst>
          </p:cNvPr>
          <p:cNvSpPr txBox="1"/>
          <p:nvPr/>
        </p:nvSpPr>
        <p:spPr>
          <a:xfrm>
            <a:off x="266700" y="1179326"/>
            <a:ext cx="6475413" cy="1866900"/>
          </a:xfrm>
          <a:prstGeom prst="rect">
            <a:avLst/>
          </a:prstGeom>
          <a:solidFill>
            <a:srgbClr val="FBE5D6"/>
          </a:solidFill>
          <a:ln>
            <a:solidFill>
              <a:srgbClr val="C00000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pt-BR" altLang="pt-BR" sz="1400" b="1" dirty="0"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O que é “Quorum sensing”?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pt-BR" altLang="pt-BR" sz="1400" dirty="0"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É um sistema regulador que está presente na maioria dos microrganismos que com base na densidade celular da população microbiana:</a:t>
            </a:r>
            <a:endParaRPr lang="pt-BR" altLang="pt-BR" sz="1400" b="1" dirty="0"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r>
              <a:rPr lang="pt-BR" altLang="pt-BR" sz="1400" dirty="0">
                <a:solidFill>
                  <a:srgbClr val="0432FF"/>
                </a:solidFill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Monitora o tamanho da população</a:t>
            </a:r>
            <a:r>
              <a:rPr lang="pt-BR" altLang="pt-BR" sz="1400" dirty="0"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, e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Tx/>
              <a:buChar char="-"/>
            </a:pPr>
            <a:endParaRPr lang="pt-BR" altLang="pt-BR" sz="800" dirty="0"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t-BR" altLang="pt-BR" sz="1400" dirty="0"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Garante a existência de número suficiente de bactérias antes de iniciar uma resposta, ou seja, 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1400" dirty="0"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      </a:t>
            </a:r>
            <a:r>
              <a:rPr lang="pt-BR" altLang="pt-BR" sz="1400" dirty="0">
                <a:solidFill>
                  <a:srgbClr val="0432FF"/>
                </a:solidFill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permite o </a:t>
            </a:r>
            <a:r>
              <a:rPr lang="pt-BR" altLang="pt-BR" sz="1400" dirty="0"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“</a:t>
            </a:r>
            <a:r>
              <a:rPr lang="pt-BR" altLang="pt-BR" sz="1400" dirty="0">
                <a:solidFill>
                  <a:srgbClr val="0432FF"/>
                </a:solidFill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Controle da expressão gênica</a:t>
            </a:r>
            <a:r>
              <a:rPr lang="pt-BR" altLang="pt-BR" sz="1400" dirty="0"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”.</a:t>
            </a: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endParaRPr lang="pt-BR" altLang="pt-BR" sz="1400" dirty="0"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endParaRPr lang="pt-BR" altLang="pt-BR" sz="1400" dirty="0"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endParaRPr lang="pt-BR" altLang="pt-BR" sz="1400" dirty="0"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275"/>
              </a:spcBef>
            </a:pPr>
            <a:endParaRPr lang="pt-BR" altLang="pt-BR" sz="1400" dirty="0">
              <a:ea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F308CDC-7952-25F9-15ED-9E477FF1ECCC}"/>
              </a:ext>
            </a:extLst>
          </p:cNvPr>
          <p:cNvSpPr/>
          <p:nvPr/>
        </p:nvSpPr>
        <p:spPr>
          <a:xfrm>
            <a:off x="3124200" y="6246813"/>
            <a:ext cx="912813" cy="169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EB88FB65-3BEA-5332-E9AB-C342B3D2DA26}"/>
              </a:ext>
            </a:extLst>
          </p:cNvPr>
          <p:cNvSpPr/>
          <p:nvPr/>
        </p:nvSpPr>
        <p:spPr>
          <a:xfrm>
            <a:off x="3579813" y="5595938"/>
            <a:ext cx="158750" cy="171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4.2. Indústria Química:…">
            <a:extLst>
              <a:ext uri="{FF2B5EF4-FFF2-40B4-BE49-F238E27FC236}">
                <a16:creationId xmlns:a16="http://schemas.microsoft.com/office/drawing/2014/main" id="{488EB11F-6173-05E4-1662-1EC4AB8BA86F}"/>
              </a:ext>
            </a:extLst>
          </p:cNvPr>
          <p:cNvSpPr txBox="1"/>
          <p:nvPr/>
        </p:nvSpPr>
        <p:spPr>
          <a:xfrm>
            <a:off x="288802" y="3156753"/>
            <a:ext cx="5807198" cy="1035050"/>
          </a:xfrm>
          <a:prstGeom prst="rect">
            <a:avLst/>
          </a:prstGeom>
          <a:solidFill>
            <a:srgbClr val="FFF8D3"/>
          </a:solidFill>
          <a:ln>
            <a:solidFill>
              <a:srgbClr val="C00000"/>
            </a:solidFill>
          </a:ln>
        </p:spPr>
        <p:txBody>
          <a:bodyPr/>
          <a:lstStyle/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4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Aonde está presente?</a:t>
            </a: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4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Encontra-se presente em muitos microrganismos: 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FontTx/>
              <a:buChar char="-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4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Bactérias Gram-negativas, Bactérias Gram-positivas;    Arqueias;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FontTx/>
              <a:buChar char="-"/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400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Microrganismos eucarióticos: Leveduras</a:t>
            </a: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8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b="1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pt-BR" sz="1400" dirty="0">
              <a:uFill>
                <a:solidFill>
                  <a:srgbClr val="99403D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8EBDAD1-ECC7-8DA5-4389-22D99492ED02}"/>
              </a:ext>
            </a:extLst>
          </p:cNvPr>
          <p:cNvSpPr>
            <a:spLocks noChangeArrowheads="1"/>
          </p:cNvSpPr>
          <p:nvPr/>
        </p:nvSpPr>
        <p:spPr bwMode="auto">
          <a:xfrm rot="20563944">
            <a:off x="10915991" y="1243386"/>
            <a:ext cx="1215043" cy="338554"/>
          </a:xfrm>
          <a:custGeom>
            <a:avLst/>
            <a:gdLst>
              <a:gd name="connsiteX0" fmla="*/ 0 w 1215043"/>
              <a:gd name="connsiteY0" fmla="*/ 0 h 338554"/>
              <a:gd name="connsiteX1" fmla="*/ 429315 w 1215043"/>
              <a:gd name="connsiteY1" fmla="*/ 0 h 338554"/>
              <a:gd name="connsiteX2" fmla="*/ 846480 w 1215043"/>
              <a:gd name="connsiteY2" fmla="*/ 0 h 338554"/>
              <a:gd name="connsiteX3" fmla="*/ 1215043 w 1215043"/>
              <a:gd name="connsiteY3" fmla="*/ 0 h 338554"/>
              <a:gd name="connsiteX4" fmla="*/ 1215043 w 1215043"/>
              <a:gd name="connsiteY4" fmla="*/ 338554 h 338554"/>
              <a:gd name="connsiteX5" fmla="*/ 834330 w 1215043"/>
              <a:gd name="connsiteY5" fmla="*/ 338554 h 338554"/>
              <a:gd name="connsiteX6" fmla="*/ 429315 w 1215043"/>
              <a:gd name="connsiteY6" fmla="*/ 338554 h 338554"/>
              <a:gd name="connsiteX7" fmla="*/ 0 w 1215043"/>
              <a:gd name="connsiteY7" fmla="*/ 338554 h 338554"/>
              <a:gd name="connsiteX8" fmla="*/ 0 w 1215043"/>
              <a:gd name="connsiteY8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043" h="338554" fill="none" extrusionOk="0">
                <a:moveTo>
                  <a:pt x="0" y="0"/>
                </a:moveTo>
                <a:cubicBezTo>
                  <a:pt x="142601" y="-47360"/>
                  <a:pt x="255883" y="37832"/>
                  <a:pt x="429315" y="0"/>
                </a:cubicBezTo>
                <a:cubicBezTo>
                  <a:pt x="602747" y="-37832"/>
                  <a:pt x="692470" y="33577"/>
                  <a:pt x="846480" y="0"/>
                </a:cubicBezTo>
                <a:cubicBezTo>
                  <a:pt x="1000491" y="-33577"/>
                  <a:pt x="1053196" y="12080"/>
                  <a:pt x="1215043" y="0"/>
                </a:cubicBezTo>
                <a:cubicBezTo>
                  <a:pt x="1238797" y="115344"/>
                  <a:pt x="1211418" y="246378"/>
                  <a:pt x="1215043" y="338554"/>
                </a:cubicBezTo>
                <a:cubicBezTo>
                  <a:pt x="1049817" y="355004"/>
                  <a:pt x="919369" y="300253"/>
                  <a:pt x="834330" y="338554"/>
                </a:cubicBezTo>
                <a:cubicBezTo>
                  <a:pt x="749291" y="376855"/>
                  <a:pt x="551315" y="290392"/>
                  <a:pt x="429315" y="338554"/>
                </a:cubicBezTo>
                <a:cubicBezTo>
                  <a:pt x="307316" y="386716"/>
                  <a:pt x="146749" y="319902"/>
                  <a:pt x="0" y="338554"/>
                </a:cubicBezTo>
                <a:cubicBezTo>
                  <a:pt x="-10732" y="255260"/>
                  <a:pt x="38809" y="159055"/>
                  <a:pt x="0" y="0"/>
                </a:cubicBezTo>
                <a:close/>
              </a:path>
              <a:path w="1215043" h="338554" stroke="0" extrusionOk="0">
                <a:moveTo>
                  <a:pt x="0" y="0"/>
                </a:moveTo>
                <a:cubicBezTo>
                  <a:pt x="159141" y="-28055"/>
                  <a:pt x="204038" y="2673"/>
                  <a:pt x="392864" y="0"/>
                </a:cubicBezTo>
                <a:cubicBezTo>
                  <a:pt x="581690" y="-2673"/>
                  <a:pt x="663223" y="4764"/>
                  <a:pt x="761427" y="0"/>
                </a:cubicBezTo>
                <a:cubicBezTo>
                  <a:pt x="859631" y="-4764"/>
                  <a:pt x="1010557" y="25698"/>
                  <a:pt x="1215043" y="0"/>
                </a:cubicBezTo>
                <a:cubicBezTo>
                  <a:pt x="1250621" y="98340"/>
                  <a:pt x="1187230" y="172793"/>
                  <a:pt x="1215043" y="338554"/>
                </a:cubicBezTo>
                <a:cubicBezTo>
                  <a:pt x="1095688" y="376685"/>
                  <a:pt x="911597" y="298319"/>
                  <a:pt x="834330" y="338554"/>
                </a:cubicBezTo>
                <a:cubicBezTo>
                  <a:pt x="757063" y="378789"/>
                  <a:pt x="526058" y="295818"/>
                  <a:pt x="405014" y="338554"/>
                </a:cubicBezTo>
                <a:cubicBezTo>
                  <a:pt x="283970" y="381290"/>
                  <a:pt x="104867" y="308020"/>
                  <a:pt x="0" y="338554"/>
                </a:cubicBezTo>
                <a:cubicBezTo>
                  <a:pt x="-3130" y="256353"/>
                  <a:pt x="8384" y="77906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Autoindutor</a:t>
            </a:r>
            <a:r>
              <a:rPr lang="pt-BR" altLang="pt-BR" sz="1600" dirty="0">
                <a:solidFill>
                  <a:srgbClr val="211E1E"/>
                </a:solidFill>
                <a:latin typeface="WarnockPro"/>
              </a:rPr>
              <a:t> </a:t>
            </a:r>
            <a:endParaRPr lang="pt-BR" altLang="pt-BR" sz="1600" dirty="0"/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DFAFC0F9-E413-FE90-31B9-EEA5CEDEB713}"/>
              </a:ext>
            </a:extLst>
          </p:cNvPr>
          <p:cNvCxnSpPr>
            <a:cxnSpLocks/>
          </p:cNvCxnSpPr>
          <p:nvPr/>
        </p:nvCxnSpPr>
        <p:spPr>
          <a:xfrm flipH="1">
            <a:off x="11025809" y="1661879"/>
            <a:ext cx="185531" cy="5644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">
            <a:extLst>
              <a:ext uri="{FF2B5EF4-FFF2-40B4-BE49-F238E27FC236}">
                <a16:creationId xmlns:a16="http://schemas.microsoft.com/office/drawing/2014/main" id="{A82FFF76-99BC-6533-0038-8699031F0D26}"/>
              </a:ext>
            </a:extLst>
          </p:cNvPr>
          <p:cNvSpPr txBox="1"/>
          <p:nvPr/>
        </p:nvSpPr>
        <p:spPr>
          <a:xfrm>
            <a:off x="5154613" y="-1789113"/>
            <a:ext cx="98425" cy="373063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422"/>
              </a:spcAft>
              <a:defRPr/>
            </a:pPr>
            <a:r>
              <a:rPr lang="pt-BR" sz="844"/>
              <a:t> </a:t>
            </a:r>
          </a:p>
        </p:txBody>
      </p:sp>
      <p:sp>
        <p:nvSpPr>
          <p:cNvPr id="7171" name="Rectangle 8">
            <a:extLst>
              <a:ext uri="{FF2B5EF4-FFF2-40B4-BE49-F238E27FC236}">
                <a16:creationId xmlns:a16="http://schemas.microsoft.com/office/drawing/2014/main" id="{12F51AE9-3F6F-D029-38DA-E561621F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5381625"/>
            <a:ext cx="4827588" cy="1200150"/>
          </a:xfrm>
          <a:prstGeom prst="rect">
            <a:avLst/>
          </a:prstGeom>
          <a:solidFill>
            <a:srgbClr val="FBEBE5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7.21</a:t>
            </a: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altLang="pt-BR" sz="1200">
                <a:latin typeface="Arial" panose="020B0604020202020204" pitchFamily="34" charset="0"/>
                <a:cs typeface="Arial" panose="020B0604020202020204" pitchFamily="34" charset="0"/>
              </a:rPr>
              <a:t>Colônias da bactéria</a:t>
            </a: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</a:rPr>
              <a:t> bioluminescente </a:t>
            </a:r>
            <a:r>
              <a:rPr lang="pt-BR" altLang="pt-BR" sz="1200" b="1" i="1">
                <a:latin typeface="Arial" panose="020B0604020202020204" pitchFamily="34" charset="0"/>
                <a:cs typeface="Arial" panose="020B0604020202020204" pitchFamily="34" charset="0"/>
              </a:rPr>
              <a:t>Aliivibrio fischeri</a:t>
            </a:r>
            <a:r>
              <a:rPr lang="pt-BR" altLang="pt-BR" sz="1200" b="1">
                <a:latin typeface="Arial" panose="020B0604020202020204" pitchFamily="34" charset="0"/>
                <a:cs typeface="Arial" panose="020B0604020202020204" pitchFamily="34" charset="0"/>
              </a:rPr>
              <a:t> produzindo a enzima luciferase. </a:t>
            </a:r>
            <a:r>
              <a:rPr lang="pt-BR" altLang="pt-BR" sz="1200">
                <a:latin typeface="Arial" panose="020B0604020202020204" pitchFamily="34" charset="0"/>
                <a:cs typeface="Arial" panose="020B0604020202020204" pitchFamily="34" charset="0"/>
              </a:rPr>
              <a:t>Células da bactéria foram semeadas em uma placa de Petri contendo ágar nutriente e cultivadas por um período de uma noite. Esta fotografia foi tirada em um recinto escuro, utilizando-se apenas a luz gerada pelas bactérias. </a:t>
            </a:r>
            <a:endParaRPr lang="pt-BR" altLang="pt-BR" sz="1200" b="1">
              <a:solidFill>
                <a:srgbClr val="21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1" descr="page255image46502576">
            <a:extLst>
              <a:ext uri="{FF2B5EF4-FFF2-40B4-BE49-F238E27FC236}">
                <a16:creationId xmlns:a16="http://schemas.microsoft.com/office/drawing/2014/main" id="{1F58D1BA-8B7E-F1C0-15FE-7F465FCCE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1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page255image46502576">
            <a:extLst>
              <a:ext uri="{FF2B5EF4-FFF2-40B4-BE49-F238E27FC236}">
                <a16:creationId xmlns:a16="http://schemas.microsoft.com/office/drawing/2014/main" id="{B8E9FDAC-15B0-B2CD-EF45-5AD95CA8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1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11">
            <a:extLst>
              <a:ext uri="{FF2B5EF4-FFF2-40B4-BE49-F238E27FC236}">
                <a16:creationId xmlns:a16="http://schemas.microsoft.com/office/drawing/2014/main" id="{EC37A200-A880-68D7-9894-9A05B6756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1365250"/>
            <a:ext cx="4827588" cy="368300"/>
          </a:xfrm>
          <a:prstGeom prst="rect">
            <a:avLst/>
          </a:prstGeom>
          <a:solidFill>
            <a:srgbClr val="DEEBF7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/>
              <a:t>Como o “Quorum sensing” foi descoberto</a:t>
            </a:r>
          </a:p>
        </p:txBody>
      </p:sp>
      <p:sp>
        <p:nvSpPr>
          <p:cNvPr id="7175" name="Rectangle 12">
            <a:extLst>
              <a:ext uri="{FF2B5EF4-FFF2-40B4-BE49-F238E27FC236}">
                <a16:creationId xmlns:a16="http://schemas.microsoft.com/office/drawing/2014/main" id="{4EBF55BB-772D-E402-7860-B0BF58A9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965325"/>
            <a:ext cx="5440363" cy="4246563"/>
          </a:xfrm>
          <a:prstGeom prst="rect">
            <a:avLst/>
          </a:prstGeom>
          <a:solidFill>
            <a:srgbClr val="FFFDB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/>
              <a:t>O </a:t>
            </a:r>
            <a:r>
              <a:rPr lang="pt-BR" altLang="pt-BR" i="1"/>
              <a:t>quorum sensing </a:t>
            </a:r>
            <a:r>
              <a:rPr lang="pt-BR" altLang="pt-BR"/>
              <a:t>foi descoberto como o mecanismo regulador da emissão de luz por bactérias bioluminescentes. Várias espécies bacterianas emitem luz, incluindo a bactéria marinha </a:t>
            </a:r>
            <a:r>
              <a:rPr lang="pt-BR" altLang="pt-BR" b="1" i="1"/>
              <a:t>Aliivibrio fischeri</a:t>
            </a:r>
            <a:r>
              <a:rPr lang="pt-BR" altLang="pt-BR"/>
              <a:t>. </a:t>
            </a:r>
          </a:p>
          <a:p>
            <a:pPr algn="just" eaLnBrk="1" hangingPunct="1"/>
            <a:endParaRPr lang="pt-BR" altLang="pt-BR"/>
          </a:p>
          <a:p>
            <a:pPr algn="just" eaLnBrk="1" hangingPunct="1"/>
            <a:r>
              <a:rPr lang="pt-BR" altLang="pt-BR"/>
              <a:t>A luz emitida por esta bactéria decorre da atividade de uma enzima denominada </a:t>
            </a:r>
            <a:r>
              <a:rPr lang="pt-BR" altLang="pt-BR" b="1"/>
              <a:t>luciferase</a:t>
            </a:r>
            <a:r>
              <a:rPr lang="pt-BR" altLang="pt-BR"/>
              <a:t>. </a:t>
            </a:r>
          </a:p>
          <a:p>
            <a:pPr algn="just" eaLnBrk="1" hangingPunct="1"/>
            <a:endParaRPr lang="pt-BR" altLang="pt-BR"/>
          </a:p>
          <a:p>
            <a:pPr algn="just" eaLnBrk="1" hangingPunct="1"/>
            <a:r>
              <a:rPr lang="pt-BR" altLang="pt-BR"/>
              <a:t>Quando </a:t>
            </a:r>
            <a:r>
              <a:rPr lang="pt-BR" altLang="pt-BR" b="1"/>
              <a:t>AHL</a:t>
            </a:r>
            <a:r>
              <a:rPr lang="pt-BR" altLang="pt-BR"/>
              <a:t> </a:t>
            </a:r>
            <a:r>
              <a:rPr lang="pt-BR" altLang="pt-BR" b="1"/>
              <a:t>específica de </a:t>
            </a:r>
            <a:r>
              <a:rPr lang="pt-BR" altLang="pt-BR" b="1" i="1"/>
              <a:t>A. fischeri</a:t>
            </a:r>
            <a:r>
              <a:rPr lang="pt-BR" altLang="pt-BR" b="1"/>
              <a:t>, </a:t>
            </a:r>
            <a:r>
              <a:rPr lang="pt-BR" altLang="pt-BR" i="1"/>
              <a:t>N</a:t>
            </a:r>
            <a:r>
              <a:rPr lang="pt-BR" altLang="pt-BR"/>
              <a:t>-3-oxo-hexanoil-homosserina lactona, se encontra em concentrações elevadas, estas moléculas se ligam à proteína ativadora </a:t>
            </a:r>
            <a:r>
              <a:rPr lang="pt-BR" altLang="pt-BR" b="1"/>
              <a:t>LuxR</a:t>
            </a:r>
            <a:r>
              <a:rPr lang="pt-BR" altLang="pt-BR"/>
              <a:t>, permitindo a transcrição do óperon </a:t>
            </a:r>
            <a:r>
              <a:rPr lang="pt-BR" altLang="pt-BR" i="1"/>
              <a:t>lux</a:t>
            </a:r>
            <a:r>
              <a:rPr lang="pt-BR" altLang="pt-BR"/>
              <a:t>. </a:t>
            </a:r>
          </a:p>
          <a:p>
            <a:pPr algn="just" eaLnBrk="1" hangingPunct="1"/>
            <a:endParaRPr lang="pt-BR" altLang="pt-BR"/>
          </a:p>
          <a:p>
            <a:pPr algn="just" eaLnBrk="1" hangingPunct="1"/>
            <a:r>
              <a:rPr lang="pt-BR" altLang="pt-BR"/>
              <a:t>A AHL requerida é sintetizada pela proteína codificada pelo gene </a:t>
            </a:r>
            <a:r>
              <a:rPr lang="pt-BR" altLang="pt-BR" b="1" i="1"/>
              <a:t>luxI</a:t>
            </a:r>
            <a:r>
              <a:rPr lang="pt-BR" altLang="pt-BR"/>
              <a:t>. </a:t>
            </a:r>
          </a:p>
        </p:txBody>
      </p:sp>
      <p:pic>
        <p:nvPicPr>
          <p:cNvPr id="7176" name="Picture 2">
            <a:extLst>
              <a:ext uri="{FF2B5EF4-FFF2-40B4-BE49-F238E27FC236}">
                <a16:creationId xmlns:a16="http://schemas.microsoft.com/office/drawing/2014/main" id="{CA8F2FC7-E0E5-837A-E5DF-2BDA42B05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r="7761" b="24037"/>
          <a:stretch>
            <a:fillRect/>
          </a:stretch>
        </p:blipFill>
        <p:spPr bwMode="auto">
          <a:xfrm>
            <a:off x="6118225" y="1144588"/>
            <a:ext cx="482758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.1. Indústria de Alimentos">
            <a:extLst>
              <a:ext uri="{FF2B5EF4-FFF2-40B4-BE49-F238E27FC236}">
                <a16:creationId xmlns:a16="http://schemas.microsoft.com/office/drawing/2014/main" id="{41EB51C2-13A0-4F25-B5CC-0197608740FE}"/>
              </a:ext>
            </a:extLst>
          </p:cNvPr>
          <p:cNvSpPr txBox="1"/>
          <p:nvPr/>
        </p:nvSpPr>
        <p:spPr>
          <a:xfrm>
            <a:off x="425452" y="370166"/>
            <a:ext cx="3181416" cy="404534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FE9301"/>
              </a:gs>
            </a:gsLst>
            <a:lin ang="5400000"/>
          </a:gradFill>
          <a:ln w="12700">
            <a:miter lim="400000"/>
          </a:ln>
          <a:effectLst>
            <a:reflection stA="91988" endPos="40000" dir="5400000" sy="-100000" algn="bl" rotWithShape="0"/>
          </a:effectLst>
        </p:spPr>
        <p:txBody>
          <a:bodyPr lIns="35719" tIns="35719" rIns="35719" bIns="35719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160729" defTabSz="642915"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400" b="1" i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BR" sz="24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Quorum sensing</a:t>
            </a:r>
            <a:r>
              <a:rPr lang="pt-BR" sz="2400" b="1" i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”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D01172F0-C958-6B4C-7AB6-A4293BED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3" y="1111170"/>
            <a:ext cx="7851515" cy="5535318"/>
          </a:xfrm>
          <a:prstGeom prst="rect">
            <a:avLst/>
          </a:prstGeom>
          <a:noFill/>
          <a:ln>
            <a:solidFill>
              <a:srgbClr val="009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AEDAF93-C0B0-5A43-1D94-DACA2CF871F0}"/>
              </a:ext>
            </a:extLst>
          </p:cNvPr>
          <p:cNvSpPr txBox="1"/>
          <p:nvPr/>
        </p:nvSpPr>
        <p:spPr>
          <a:xfrm>
            <a:off x="377684" y="414179"/>
            <a:ext cx="623687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/>
              <a:t>Óperon </a:t>
            </a:r>
            <a:r>
              <a:rPr lang="pt-BR" sz="2000" b="1" i="1" dirty="0"/>
              <a:t>lux</a:t>
            </a:r>
            <a:r>
              <a:rPr lang="pt-BR" sz="2000" dirty="0"/>
              <a:t> e sua regulação pelo “Quorum sensing”. </a:t>
            </a:r>
          </a:p>
        </p:txBody>
      </p:sp>
      <p:pic>
        <p:nvPicPr>
          <p:cNvPr id="4" name="Picture 4" descr="BIOLUMINESCENT BACTERIA – Glow Plant">
            <a:extLst>
              <a:ext uri="{FF2B5EF4-FFF2-40B4-BE49-F238E27FC236}">
                <a16:creationId xmlns:a16="http://schemas.microsoft.com/office/drawing/2014/main" id="{F3478D1B-FDCD-1131-4EEE-71BC30D4D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t="10750" r="11296" b="25946"/>
          <a:stretch/>
        </p:blipFill>
        <p:spPr bwMode="auto">
          <a:xfrm>
            <a:off x="8538358" y="1965780"/>
            <a:ext cx="3384468" cy="29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40827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FEEB86D-A288-B101-28EF-1CA69568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4" y="2435638"/>
            <a:ext cx="5302369" cy="35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5693227-C5D8-0839-B45D-98A2D44CEA95}"/>
              </a:ext>
            </a:extLst>
          </p:cNvPr>
          <p:cNvSpPr txBox="1"/>
          <p:nvPr/>
        </p:nvSpPr>
        <p:spPr>
          <a:xfrm>
            <a:off x="1434627" y="6132339"/>
            <a:ext cx="874252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0" i="1" dirty="0" err="1">
                <a:effectLst/>
                <a:latin typeface="Calibri" panose="020F0502020204030204" pitchFamily="34" charset="0"/>
              </a:rPr>
              <a:t>Euprymna</a:t>
            </a:r>
            <a:r>
              <a:rPr lang="pt-BR" b="0" i="1" dirty="0">
                <a:effectLst/>
                <a:latin typeface="Calibri" panose="020F0502020204030204" pitchFamily="34" charset="0"/>
              </a:rPr>
              <a:t> </a:t>
            </a:r>
            <a:r>
              <a:rPr lang="pt-BR" b="0" i="1" dirty="0" err="1">
                <a:effectLst/>
                <a:latin typeface="Calibri" panose="020F0502020204030204" pitchFamily="34" charset="0"/>
              </a:rPr>
              <a:t>scolopes</a:t>
            </a:r>
            <a:r>
              <a:rPr lang="pt-BR" b="0" i="1" dirty="0">
                <a:effectLst/>
                <a:latin typeface="Calibri" panose="020F0502020204030204" pitchFamily="34" charset="0"/>
              </a:rPr>
              <a:t> </a:t>
            </a:r>
            <a:r>
              <a:rPr lang="pt-BR" b="0" i="0" dirty="0">
                <a:effectLst/>
                <a:latin typeface="Calibri" panose="020F0502020204030204" pitchFamily="34" charset="0"/>
              </a:rPr>
              <a:t>uma lula de cauda </a:t>
            </a:r>
            <a:r>
              <a:rPr lang="pt-BR" dirty="0"/>
              <a:t>ondulada havaiana </a:t>
            </a:r>
            <a:r>
              <a:rPr lang="pt-BR" b="0" i="0" dirty="0">
                <a:effectLst/>
                <a:latin typeface="Calibri" panose="020F0502020204030204" pitchFamily="34" charset="0"/>
              </a:rPr>
              <a:t>de 4 cm exibindo órgãos de luz</a:t>
            </a:r>
          </a:p>
          <a:p>
            <a:r>
              <a:rPr lang="pt-BR" dirty="0"/>
              <a:t>r</a:t>
            </a:r>
            <a:r>
              <a:rPr lang="pt-BR" b="0" i="0" dirty="0">
                <a:effectLst/>
                <a:latin typeface="Calibri" panose="020F0502020204030204" pitchFamily="34" charset="0"/>
              </a:rPr>
              <a:t>esultante de sua</a:t>
            </a:r>
            <a:r>
              <a:rPr lang="pt-BR" dirty="0"/>
              <a:t> interação </a:t>
            </a:r>
            <a:r>
              <a:rPr lang="pt-BR" b="1" dirty="0"/>
              <a:t>simbiótica-</a:t>
            </a:r>
            <a:r>
              <a:rPr lang="pt-BR" b="1" dirty="0" err="1"/>
              <a:t>sinergistica</a:t>
            </a:r>
            <a:r>
              <a:rPr lang="pt-BR" dirty="0"/>
              <a:t> com a bactéria </a:t>
            </a:r>
            <a:r>
              <a:rPr lang="pt-BR" b="1" i="1" dirty="0"/>
              <a:t>Aliivibrio</a:t>
            </a:r>
            <a:r>
              <a:rPr lang="pt-BR" b="0" i="0" dirty="0">
                <a:effectLst/>
                <a:latin typeface="Calibri" panose="020F0502020204030204" pitchFamily="34" charset="0"/>
              </a:rPr>
              <a:t>. </a:t>
            </a:r>
            <a:r>
              <a:rPr lang="pt-BR" sz="1000" b="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Cap24.</a:t>
            </a:r>
            <a:endParaRPr lang="pt-BR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6866" name="Picture 2" descr="Euprymna scolopes Kahi Kai Images Euprymna scolopes Hawaiian Bobtail squid">
            <a:extLst>
              <a:ext uri="{FF2B5EF4-FFF2-40B4-BE49-F238E27FC236}">
                <a16:creationId xmlns:a16="http://schemas.microsoft.com/office/drawing/2014/main" id="{58F52525-4FC5-D868-DB49-1BF6B3CC5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3919"/>
          <a:stretch/>
        </p:blipFill>
        <p:spPr bwMode="auto">
          <a:xfrm>
            <a:off x="5473343" y="1136533"/>
            <a:ext cx="6718657" cy="48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167DBCA2-5CB8-5BC8-6881-D8C70F0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25" y="766646"/>
            <a:ext cx="4992687" cy="369332"/>
          </a:xfrm>
          <a:prstGeom prst="rect">
            <a:avLst/>
          </a:prstGeom>
          <a:solidFill>
            <a:srgbClr val="DEEBF7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b="1" dirty="0"/>
              <a:t>Bactérias bioluminescentes em órgãos de luz  </a:t>
            </a:r>
          </a:p>
        </p:txBody>
      </p:sp>
    </p:spTree>
    <p:extLst>
      <p:ext uri="{BB962C8B-B14F-4D97-AF65-F5344CB8AC3E}">
        <p14:creationId xmlns:p14="http://schemas.microsoft.com/office/powerpoint/2010/main" val="297487694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">
            <a:extLst>
              <a:ext uri="{FF2B5EF4-FFF2-40B4-BE49-F238E27FC236}">
                <a16:creationId xmlns:a16="http://schemas.microsoft.com/office/drawing/2014/main" id="{8D9034B8-0678-1428-3B66-87C2802CC029}"/>
              </a:ext>
            </a:extLst>
          </p:cNvPr>
          <p:cNvSpPr txBox="1"/>
          <p:nvPr/>
        </p:nvSpPr>
        <p:spPr>
          <a:xfrm>
            <a:off x="5154613" y="-1789113"/>
            <a:ext cx="98425" cy="373063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422"/>
              </a:spcAft>
              <a:defRPr/>
            </a:pPr>
            <a:r>
              <a:rPr lang="pt-BR" sz="844"/>
              <a:t> </a:t>
            </a:r>
          </a:p>
        </p:txBody>
      </p:sp>
      <p:sp>
        <p:nvSpPr>
          <p:cNvPr id="9219" name="Rectangle 6">
            <a:extLst>
              <a:ext uri="{FF2B5EF4-FFF2-40B4-BE49-F238E27FC236}">
                <a16:creationId xmlns:a16="http://schemas.microsoft.com/office/drawing/2014/main" id="{0024AB10-BF85-1BC2-3DC3-AABE69AF4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689" y="2197894"/>
            <a:ext cx="5060950" cy="1231106"/>
          </a:xfrm>
          <a:prstGeom prst="rect">
            <a:avLst/>
          </a:prstGeom>
          <a:solidFill>
            <a:srgbClr val="FFFDB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 eaLnBrk="1" hangingPunct="1">
              <a:buFont typeface="Webdings" pitchFamily="2" charset="2"/>
              <a:buChar char="a"/>
            </a:pPr>
            <a:r>
              <a:rPr lang="pt-BR" altLang="pt-BR" sz="2000" b="1" i="1" dirty="0">
                <a:solidFill>
                  <a:srgbClr val="7030A0"/>
                </a:solidFill>
              </a:rPr>
              <a:t>Saccharomyces cerevisiae</a:t>
            </a:r>
            <a:r>
              <a:rPr lang="pt-BR" altLang="pt-BR" b="1" i="1" dirty="0"/>
              <a:t>: </a:t>
            </a:r>
            <a:r>
              <a:rPr lang="pt-BR" altLang="pt-BR" b="1" u="sng" dirty="0"/>
              <a:t>álcoois aromáticos </a:t>
            </a:r>
            <a:r>
              <a:rPr lang="pt-BR" altLang="pt-BR" dirty="0"/>
              <a:t>específicos são produzidos como autoindutores e controlam a transição do crescimento de </a:t>
            </a:r>
          </a:p>
          <a:p>
            <a:pPr algn="just" eaLnBrk="1" hangingPunct="1"/>
            <a:r>
              <a:rPr lang="pt-BR" altLang="pt-BR" dirty="0"/>
              <a:t>      </a:t>
            </a:r>
            <a:r>
              <a:rPr lang="pt-BR" altLang="pt-BR" dirty="0">
                <a:solidFill>
                  <a:schemeClr val="accent2">
                    <a:lumMod val="75000"/>
                  </a:schemeClr>
                </a:solidFill>
              </a:rPr>
              <a:t>unicelular </a:t>
            </a:r>
            <a:r>
              <a:rPr lang="pt-BR" altLang="pt-BR" dirty="0"/>
              <a:t>a </a:t>
            </a:r>
            <a:r>
              <a:rPr lang="pt-BR" altLang="pt-BR" dirty="0">
                <a:solidFill>
                  <a:srgbClr val="FF0000"/>
                </a:solidFill>
              </a:rPr>
              <a:t>filamentoso</a:t>
            </a:r>
            <a:r>
              <a:rPr lang="pt-BR" altLang="pt-BR" dirty="0"/>
              <a:t>;</a:t>
            </a:r>
          </a:p>
        </p:txBody>
      </p:sp>
      <p:pic>
        <p:nvPicPr>
          <p:cNvPr id="9220" name="Picture 1" descr="page255image46502576">
            <a:extLst>
              <a:ext uri="{FF2B5EF4-FFF2-40B4-BE49-F238E27FC236}">
                <a16:creationId xmlns:a16="http://schemas.microsoft.com/office/drawing/2014/main" id="{A6AC68B9-321F-5B9B-24E2-C4EC7FBEA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1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page255image46502576">
            <a:extLst>
              <a:ext uri="{FF2B5EF4-FFF2-40B4-BE49-F238E27FC236}">
                <a16:creationId xmlns:a16="http://schemas.microsoft.com/office/drawing/2014/main" id="{E2C82741-2CD5-91D3-057F-046645CA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1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4.2. Indústria Química:…">
            <a:extLst>
              <a:ext uri="{FF2B5EF4-FFF2-40B4-BE49-F238E27FC236}">
                <a16:creationId xmlns:a16="http://schemas.microsoft.com/office/drawing/2014/main" id="{28051B45-666A-97CF-3DBE-8D9EAC5C55F4}"/>
              </a:ext>
            </a:extLst>
          </p:cNvPr>
          <p:cNvSpPr txBox="1"/>
          <p:nvPr/>
        </p:nvSpPr>
        <p:spPr>
          <a:xfrm>
            <a:off x="486748" y="919304"/>
            <a:ext cx="5059362" cy="620712"/>
          </a:xfrm>
          <a:prstGeom prst="rect">
            <a:avLst/>
          </a:prstGeom>
          <a:solidFill>
            <a:srgbClr val="DEEBF7"/>
          </a:solidFill>
          <a:ln w="38100">
            <a:solidFill>
              <a:srgbClr val="0096FF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Regulação por “Quorum sensing” também ocorre em eucariotos microbianos:</a:t>
            </a:r>
          </a:p>
        </p:txBody>
      </p:sp>
      <p:sp>
        <p:nvSpPr>
          <p:cNvPr id="8" name="4.1. Indústria de Alimentos">
            <a:extLst>
              <a:ext uri="{FF2B5EF4-FFF2-40B4-BE49-F238E27FC236}">
                <a16:creationId xmlns:a16="http://schemas.microsoft.com/office/drawing/2014/main" id="{12F77DEA-831E-ED0B-A9AF-627161B29B37}"/>
              </a:ext>
            </a:extLst>
          </p:cNvPr>
          <p:cNvSpPr txBox="1"/>
          <p:nvPr/>
        </p:nvSpPr>
        <p:spPr>
          <a:xfrm>
            <a:off x="486748" y="370166"/>
            <a:ext cx="3181416" cy="404534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FE9301"/>
              </a:gs>
            </a:gsLst>
            <a:lin ang="5400000"/>
          </a:gradFill>
          <a:ln w="12700">
            <a:miter lim="400000"/>
          </a:ln>
          <a:effectLst>
            <a:reflection stA="91988" endPos="40000" dir="5400000" sy="-100000" algn="bl" rotWithShape="0"/>
          </a:effectLst>
        </p:spPr>
        <p:txBody>
          <a:bodyPr lIns="35719" tIns="35719" rIns="35719" bIns="35719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160729" defTabSz="642915" eaLnBrk="1" fontAlgn="auto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2400" b="1" i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BR" sz="2400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Quorum sensing</a:t>
            </a:r>
            <a:r>
              <a:rPr lang="pt-BR" sz="2400" b="1" i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” </a:t>
            </a:r>
          </a:p>
        </p:txBody>
      </p:sp>
      <p:pic>
        <p:nvPicPr>
          <p:cNvPr id="9225" name="Picture 9" descr="Levedura – Wikipédia, a enciclopédia livre">
            <a:extLst>
              <a:ext uri="{FF2B5EF4-FFF2-40B4-BE49-F238E27FC236}">
                <a16:creationId xmlns:a16="http://schemas.microsoft.com/office/drawing/2014/main" id="{59EF4420-1D1C-EA4C-8F4F-48E5E3BFF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00" y="1045369"/>
            <a:ext cx="2443162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aracterização das bases moleculares da suscetibilidade imunológica à  infecção por Candida albicans.">
            <a:extLst>
              <a:ext uri="{FF2B5EF4-FFF2-40B4-BE49-F238E27FC236}">
                <a16:creationId xmlns:a16="http://schemas.microsoft.com/office/drawing/2014/main" id="{5F84D615-7A99-E1D2-4CD0-D5D30CA6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59" y="3975100"/>
            <a:ext cx="3673599" cy="2801655"/>
          </a:xfrm>
          <a:prstGeom prst="rect">
            <a:avLst/>
          </a:prstGeom>
          <a:noFill/>
          <a:ln w="38100">
            <a:solidFill>
              <a:srgbClr val="009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461473B8-1D43-9496-66FF-78A78FCBD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16" y="4449113"/>
            <a:ext cx="5060950" cy="2062103"/>
          </a:xfrm>
          <a:prstGeom prst="rect">
            <a:avLst/>
          </a:prstGeom>
          <a:solidFill>
            <a:srgbClr val="FFFDB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endParaRPr lang="pt-BR" altLang="pt-BR" dirty="0"/>
          </a:p>
          <a:p>
            <a:pPr marL="285750" indent="-285750" algn="just" eaLnBrk="1" hangingPunct="1">
              <a:buFont typeface="Webdings" pitchFamily="2" charset="2"/>
              <a:buChar char="a"/>
            </a:pPr>
            <a:r>
              <a:rPr lang="pt-BR" altLang="pt-BR" sz="2000" b="1" i="1" dirty="0">
                <a:solidFill>
                  <a:srgbClr val="7030A0"/>
                </a:solidFill>
              </a:rPr>
              <a:t>Candida</a:t>
            </a:r>
            <a:r>
              <a:rPr lang="pt-BR" altLang="pt-BR" dirty="0"/>
              <a:t>: À medida que a concentração de </a:t>
            </a:r>
            <a:r>
              <a:rPr lang="pt-BR" altLang="pt-BR" b="1" dirty="0"/>
              <a:t>farnesol, </a:t>
            </a:r>
            <a:r>
              <a:rPr lang="pt-BR" altLang="pt-BR" dirty="0"/>
              <a:t>um</a:t>
            </a:r>
            <a:r>
              <a:rPr lang="pt-BR" altLang="pt-BR" b="1" dirty="0"/>
              <a:t> </a:t>
            </a:r>
            <a:r>
              <a:rPr lang="pt-BR" altLang="pt-BR" b="1" u="sng" dirty="0"/>
              <a:t>álcool de cadeia longa</a:t>
            </a:r>
            <a:r>
              <a:rPr lang="pt-BR" altLang="pt-BR" dirty="0"/>
              <a:t>, aumenta nesse fungo </a:t>
            </a:r>
            <a:r>
              <a:rPr lang="pt-BR" altLang="pt-BR" b="1" dirty="0"/>
              <a:t>dimórfico</a:t>
            </a:r>
            <a:r>
              <a:rPr lang="pt-BR" altLang="pt-BR" dirty="0"/>
              <a:t>, a transição da morfologia - </a:t>
            </a:r>
            <a:r>
              <a:rPr lang="pt-BR" altLang="pt-BR" u="sng" dirty="0"/>
              <a:t>leveduriforme</a:t>
            </a:r>
            <a:r>
              <a:rPr lang="pt-BR" altLang="pt-BR" dirty="0"/>
              <a:t> (morfologia infectante) para </a:t>
            </a:r>
          </a:p>
          <a:p>
            <a:pPr algn="just" eaLnBrk="1" hangingPunct="1"/>
            <a:r>
              <a:rPr lang="pt-BR" altLang="pt-BR" dirty="0"/>
              <a:t>      -</a:t>
            </a:r>
            <a:r>
              <a:rPr lang="pt-BR" altLang="pt-BR" u="sng" dirty="0"/>
              <a:t>hifas alongadas</a:t>
            </a:r>
            <a:r>
              <a:rPr lang="pt-BR" altLang="pt-BR" dirty="0"/>
              <a:t> (morfologia que exerce           patogenicidade) é inibida.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>
            <a:extLst>
              <a:ext uri="{FF2B5EF4-FFF2-40B4-BE49-F238E27FC236}">
                <a16:creationId xmlns:a16="http://schemas.microsoft.com/office/drawing/2014/main" id="{E769EF72-8E04-2847-8760-576DD0794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900" y="6382895"/>
            <a:ext cx="9024653" cy="46166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dirty="0"/>
              <a:t>    Fig.: Comparação de </a:t>
            </a:r>
            <a:r>
              <a:rPr lang="pt-BR" altLang="en-US" sz="2400" b="1" dirty="0"/>
              <a:t>rRNA</a:t>
            </a:r>
            <a:r>
              <a:rPr lang="pt-BR" altLang="en-US" sz="2400" dirty="0"/>
              <a:t>  de </a:t>
            </a:r>
            <a:r>
              <a:rPr lang="pt-BR" altLang="en-US" sz="2400" b="1" dirty="0">
                <a:solidFill>
                  <a:srgbClr val="7030A0"/>
                </a:solidFill>
              </a:rPr>
              <a:t>Procariotos</a:t>
            </a:r>
            <a:r>
              <a:rPr lang="pt-BR" altLang="en-US" sz="2400" b="1" dirty="0">
                <a:solidFill>
                  <a:srgbClr val="FFFF99"/>
                </a:solidFill>
              </a:rPr>
              <a:t> </a:t>
            </a:r>
            <a:r>
              <a:rPr lang="pt-BR" altLang="en-US" sz="2400" dirty="0"/>
              <a:t>     e     de      </a:t>
            </a:r>
            <a:r>
              <a:rPr lang="pt-BR" altLang="en-US" sz="2400" b="1" dirty="0">
                <a:solidFill>
                  <a:srgbClr val="009051"/>
                </a:solidFill>
              </a:rPr>
              <a:t>Eucariotos</a:t>
            </a:r>
          </a:p>
        </p:txBody>
      </p:sp>
      <p:pic>
        <p:nvPicPr>
          <p:cNvPr id="137219" name="Picture 3" descr="ch10f30">
            <a:extLst>
              <a:ext uri="{FF2B5EF4-FFF2-40B4-BE49-F238E27FC236}">
                <a16:creationId xmlns:a16="http://schemas.microsoft.com/office/drawing/2014/main" id="{7232FA21-B601-9544-941E-7E81478FD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00" y="232612"/>
            <a:ext cx="9024654" cy="615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E24FB4-25E4-F996-2720-BF06F9388093}"/>
              </a:ext>
            </a:extLst>
          </p:cNvPr>
          <p:cNvSpPr txBox="1"/>
          <p:nvPr/>
        </p:nvSpPr>
        <p:spPr>
          <a:xfrm rot="16200000">
            <a:off x="70371" y="1730136"/>
            <a:ext cx="173650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7030A0"/>
                </a:solidFill>
              </a:rPr>
              <a:t>Procariotos</a:t>
            </a:r>
            <a:r>
              <a:rPr lang="pt-BR" dirty="0"/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FCC8061-F458-83D7-0E91-518D16A3E097}"/>
              </a:ext>
            </a:extLst>
          </p:cNvPr>
          <p:cNvSpPr txBox="1"/>
          <p:nvPr/>
        </p:nvSpPr>
        <p:spPr>
          <a:xfrm rot="16200000">
            <a:off x="70371" y="4666199"/>
            <a:ext cx="173650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Eucariotos</a:t>
            </a:r>
            <a:r>
              <a:rPr lang="pt-BR" sz="2400" dirty="0"/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0C48CF-3554-9266-A9B1-7CF0CAFE7B74}"/>
              </a:ext>
            </a:extLst>
          </p:cNvPr>
          <p:cNvSpPr txBox="1"/>
          <p:nvPr/>
        </p:nvSpPr>
        <p:spPr>
          <a:xfrm>
            <a:off x="10074509" y="1491871"/>
            <a:ext cx="1409700" cy="22775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/>
              <a:t>DNA codificador</a:t>
            </a:r>
          </a:p>
          <a:p>
            <a:r>
              <a:rPr lang="pt-BR" sz="1400" b="1" dirty="0">
                <a:solidFill>
                  <a:srgbClr val="7030A0"/>
                </a:solidFill>
              </a:rPr>
              <a:t>(gene 16S </a:t>
            </a:r>
            <a:r>
              <a:rPr lang="pt-BR" sz="1400" b="1" dirty="0" err="1">
                <a:solidFill>
                  <a:srgbClr val="7030A0"/>
                </a:solidFill>
              </a:rPr>
              <a:t>rDNA</a:t>
            </a:r>
            <a:r>
              <a:rPr lang="pt-BR" sz="1400" b="1" dirty="0">
                <a:solidFill>
                  <a:srgbClr val="7030A0"/>
                </a:solidFill>
              </a:rPr>
              <a:t>)</a:t>
            </a:r>
          </a:p>
          <a:p>
            <a:r>
              <a:rPr lang="pt-BR" sz="1600" dirty="0"/>
              <a:t>usado nos alinhamentos</a:t>
            </a:r>
          </a:p>
          <a:p>
            <a:r>
              <a:rPr lang="pt-BR" sz="1600" dirty="0"/>
              <a:t>(BLAST) </a:t>
            </a:r>
          </a:p>
          <a:p>
            <a:endParaRPr lang="pt-BR" sz="1600" dirty="0"/>
          </a:p>
          <a:p>
            <a:r>
              <a:rPr lang="pt-BR" sz="1600" dirty="0"/>
              <a:t>Identificação da bactéria 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5FD31A55-22C5-EE18-D42D-DEFA9A59DAB9}"/>
              </a:ext>
            </a:extLst>
          </p:cNvPr>
          <p:cNvCxnSpPr>
            <a:cxnSpLocks/>
          </p:cNvCxnSpPr>
          <p:nvPr/>
        </p:nvCxnSpPr>
        <p:spPr>
          <a:xfrm flipH="1" flipV="1">
            <a:off x="7112000" y="2673223"/>
            <a:ext cx="2962509" cy="31199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656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273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C328063-4284-474E-A4BF-1BA028B139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8181" y="1158876"/>
            <a:ext cx="7848600" cy="2408238"/>
          </a:xfrm>
          <a:solidFill>
            <a:srgbClr val="99CCFF"/>
          </a:solidFill>
        </p:spPr>
        <p:txBody>
          <a:bodyPr/>
          <a:lstStyle/>
          <a:p>
            <a:pPr algn="l"/>
            <a:br>
              <a:rPr lang="pt-BR" altLang="en-US" sz="2400" dirty="0">
                <a:solidFill>
                  <a:srgbClr val="0066FF"/>
                </a:solidFill>
                <a:latin typeface="Comic Sans MS" panose="030F0902030302020204" pitchFamily="66" charset="0"/>
              </a:rPr>
            </a:br>
            <a:r>
              <a:rPr lang="pt-BR" altLang="en-US" sz="2800" dirty="0">
                <a:solidFill>
                  <a:srgbClr val="0066FF"/>
                </a:solidFill>
                <a:latin typeface="Comic Sans MS" panose="030F0902030302020204" pitchFamily="66" charset="0"/>
              </a:rPr>
              <a:t>REGULAÇÃO DA EXPRESSÃO GÊNICA em </a:t>
            </a:r>
            <a:br>
              <a:rPr lang="pt-BR" altLang="en-US" sz="2800" dirty="0">
                <a:solidFill>
                  <a:srgbClr val="0066FF"/>
                </a:solidFill>
                <a:latin typeface="Comic Sans MS" panose="030F0902030302020204" pitchFamily="66" charset="0"/>
              </a:rPr>
            </a:br>
            <a:br>
              <a:rPr lang="pt-BR" altLang="en-US" sz="2800" dirty="0">
                <a:solidFill>
                  <a:srgbClr val="0066FF"/>
                </a:solidFill>
                <a:latin typeface="Comic Sans MS" panose="030F0902030302020204" pitchFamily="66" charset="0"/>
              </a:rPr>
            </a:br>
            <a:r>
              <a:rPr lang="pt-BR" altLang="en-US" sz="2800" dirty="0">
                <a:solidFill>
                  <a:srgbClr val="0066FF"/>
                </a:solidFill>
                <a:latin typeface="Comic Sans MS" panose="030F0902030302020204" pitchFamily="66" charset="0"/>
              </a:rPr>
              <a:t>eucariotos</a:t>
            </a:r>
            <a:br>
              <a:rPr lang="pt-BR" altLang="en-US" sz="2800" dirty="0">
                <a:solidFill>
                  <a:srgbClr val="0066FF"/>
                </a:solidFill>
                <a:latin typeface="Comic Sans MS" panose="030F0902030302020204" pitchFamily="66" charset="0"/>
              </a:rPr>
            </a:br>
            <a:endParaRPr lang="pt-BR" altLang="en-US" dirty="0">
              <a:solidFill>
                <a:srgbClr val="0066FF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907AB94-8BB5-9349-B43D-1F83BE1A6D5B}"/>
              </a:ext>
            </a:extLst>
          </p:cNvPr>
          <p:cNvSpPr txBox="1">
            <a:spLocks noChangeArrowheads="1"/>
          </p:cNvSpPr>
          <p:nvPr/>
        </p:nvSpPr>
        <p:spPr>
          <a:xfrm>
            <a:off x="554381" y="311587"/>
            <a:ext cx="7772400" cy="576728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altLang="pt-BR" sz="2400" b="1" dirty="0"/>
              <a:t>2. Regulação da Expressão gênica em eucariotos</a:t>
            </a:r>
          </a:p>
        </p:txBody>
      </p:sp>
    </p:spTree>
    <p:extLst>
      <p:ext uri="{BB962C8B-B14F-4D97-AF65-F5344CB8AC3E}">
        <p14:creationId xmlns:p14="http://schemas.microsoft.com/office/powerpoint/2010/main" val="383538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74FF888-AE4B-234B-B6B8-D0B7386B12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7512" y="188915"/>
            <a:ext cx="10694987" cy="814386"/>
          </a:xfrm>
          <a:solidFill>
            <a:srgbClr val="006600"/>
          </a:solidFill>
        </p:spPr>
        <p:txBody>
          <a:bodyPr>
            <a:normAutofit/>
          </a:bodyPr>
          <a:lstStyle/>
          <a:p>
            <a:r>
              <a:rPr lang="pt-BR" altLang="en-US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Regulação da Expressão Gênica em Eucariotos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D599F14-9CF3-CD45-A32E-2C6D5C1FC35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17512" y="1231899"/>
            <a:ext cx="8675688" cy="5297485"/>
          </a:xfrm>
          <a:solidFill>
            <a:srgbClr val="FFFBCF"/>
          </a:solidFill>
          <a:ln>
            <a:solidFill>
              <a:srgbClr val="0432FF"/>
            </a:solidFill>
          </a:ln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altLang="en-US" dirty="0">
                <a:solidFill>
                  <a:srgbClr val="0066FF"/>
                </a:solidFill>
                <a:latin typeface="Comic Sans MS" panose="030F0902030302020204" pitchFamily="66" charset="0"/>
              </a:rPr>
              <a:t>Genes são expressos em resposta a estímulos:</a:t>
            </a:r>
            <a:endParaRPr lang="pt-BR" altLang="en-US" sz="1200" dirty="0">
              <a:solidFill>
                <a:srgbClr val="0066FF"/>
              </a:solidFill>
              <a:latin typeface="Comic Sans MS" panose="030F0902030302020204" pitchFamily="66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altLang="en-US" dirty="0">
                <a:solidFill>
                  <a:srgbClr val="0066FF"/>
                </a:solidFill>
                <a:latin typeface="Comic Sans MS" panose="030F0902030302020204" pitchFamily="66" charset="0"/>
              </a:rPr>
              <a:t>Controle do ciclo celular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altLang="en-US" dirty="0">
                <a:solidFill>
                  <a:srgbClr val="0066FF"/>
                </a:solidFill>
                <a:latin typeface="Comic Sans MS" panose="030F0902030302020204" pitchFamily="66" charset="0"/>
              </a:rPr>
              <a:t>Resposta a hormônios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altLang="en-US" dirty="0">
                <a:solidFill>
                  <a:srgbClr val="0066FF"/>
                </a:solidFill>
                <a:latin typeface="Comic Sans MS" panose="030F0902030302020204" pitchFamily="66" charset="0"/>
              </a:rPr>
              <a:t>Desenvolvimento embrionário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altLang="en-US" dirty="0">
                <a:solidFill>
                  <a:srgbClr val="0066FF"/>
                </a:solidFill>
                <a:latin typeface="Comic Sans MS" panose="030F0902030302020204" pitchFamily="66" charset="0"/>
              </a:rPr>
              <a:t>Diferenciação de tecidos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altLang="en-US" b="1" dirty="0">
                <a:solidFill>
                  <a:srgbClr val="0066FF"/>
                </a:solidFill>
                <a:latin typeface="Comic Sans MS" panose="030F0902030302020204" pitchFamily="66" charset="0"/>
              </a:rPr>
              <a:t>REGULAÇÃO ACONTECE </a:t>
            </a:r>
            <a:r>
              <a:rPr lang="pt-BR" altLang="en-US" b="1" u="sng" dirty="0">
                <a:solidFill>
                  <a:srgbClr val="0066FF"/>
                </a:solidFill>
                <a:latin typeface="Comic Sans MS" panose="030F0902030302020204" pitchFamily="66" charset="0"/>
              </a:rPr>
              <a:t>PRINCIPALMENTE</a:t>
            </a:r>
            <a:r>
              <a:rPr lang="pt-BR" altLang="en-US" b="1" dirty="0">
                <a:solidFill>
                  <a:srgbClr val="0066FF"/>
                </a:solidFill>
                <a:latin typeface="Comic Sans MS" panose="030F0902030302020204" pitchFamily="66" charset="0"/>
              </a:rPr>
              <a:t> DURANTE A TRANSCRIÇÃO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pt-BR" alt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Também são muito importantes os Processamentos: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alt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       - pós-transcricional e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t-BR" alt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       - pós-tradicional </a:t>
            </a:r>
            <a:endParaRPr lang="pt-BR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6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 autoUpdateAnimBg="0"/>
      <p:bldP spid="3075" grpId="0" build="p" bldLvl="2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4" name="Picture 6" descr="ch10f1">
            <a:extLst>
              <a:ext uri="{FF2B5EF4-FFF2-40B4-BE49-F238E27FC236}">
                <a16:creationId xmlns:a16="http://schemas.microsoft.com/office/drawing/2014/main" id="{BBBF08B3-248E-244B-9261-2E460113D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4" y="4441196"/>
            <a:ext cx="4367260" cy="21561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7" name="Picture 9" descr="ch10f2">
            <a:extLst>
              <a:ext uri="{FF2B5EF4-FFF2-40B4-BE49-F238E27FC236}">
                <a16:creationId xmlns:a16="http://schemas.microsoft.com/office/drawing/2014/main" id="{0D5DC318-0A69-054C-9A73-1DFBBA36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637" y="550532"/>
            <a:ext cx="5642726" cy="37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8" name="Text Box 10">
            <a:extLst>
              <a:ext uri="{FF2B5EF4-FFF2-40B4-BE49-F238E27FC236}">
                <a16:creationId xmlns:a16="http://schemas.microsoft.com/office/drawing/2014/main" id="{CA3B3E1D-2732-C34A-98AE-F6F2FEDF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1" y="362620"/>
            <a:ext cx="2663825" cy="519113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800" b="1">
                <a:solidFill>
                  <a:schemeClr val="bg1"/>
                </a:solidFill>
              </a:rPr>
              <a:t> Transcrição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2335BB-30C9-9D44-8E72-6550BA622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837" y="5555739"/>
            <a:ext cx="419954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/>
              <a:t>Fig.: Em eucariotos a </a:t>
            </a:r>
            <a:r>
              <a:rPr lang="pt-BR" altLang="pt-BR" sz="1800" b="1" dirty="0"/>
              <a:t>Transcrição</a:t>
            </a:r>
            <a:r>
              <a:rPr lang="pt-BR" altLang="pt-BR" sz="1800" dirty="0"/>
              <a:t> ocorre no núcleo. Isto foi demonstrado com marcação radioativa do DNA.</a:t>
            </a:r>
            <a:endParaRPr lang="pt-BR" altLang="pt-BR" sz="2000" i="1" dirty="0"/>
          </a:p>
        </p:txBody>
      </p:sp>
    </p:spTree>
    <p:extLst>
      <p:ext uri="{BB962C8B-B14F-4D97-AF65-F5344CB8AC3E}">
        <p14:creationId xmlns:p14="http://schemas.microsoft.com/office/powerpoint/2010/main" val="29745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h10f14">
            <a:extLst>
              <a:ext uri="{FF2B5EF4-FFF2-40B4-BE49-F238E27FC236}">
                <a16:creationId xmlns:a16="http://schemas.microsoft.com/office/drawing/2014/main" id="{DB2AB2B5-A131-E345-9156-06E31BF69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787914"/>
            <a:ext cx="4940613" cy="598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Text Box 3">
            <a:extLst>
              <a:ext uri="{FF2B5EF4-FFF2-40B4-BE49-F238E27FC236}">
                <a16:creationId xmlns:a16="http://schemas.microsoft.com/office/drawing/2014/main" id="{8258FE38-0F9B-BF43-ADE6-60AFBA855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07" y="326249"/>
            <a:ext cx="7235825" cy="46166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400">
                <a:solidFill>
                  <a:schemeClr val="bg1"/>
                </a:solidFill>
              </a:rPr>
              <a:t>     Transcrição  em eucariotos</a:t>
            </a:r>
          </a:p>
        </p:txBody>
      </p:sp>
    </p:spTree>
    <p:extLst>
      <p:ext uri="{BB962C8B-B14F-4D97-AF65-F5344CB8AC3E}">
        <p14:creationId xmlns:p14="http://schemas.microsoft.com/office/powerpoint/2010/main" val="2606857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26030" y="4738147"/>
            <a:ext cx="5003695" cy="1035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600" b="1" dirty="0"/>
              <a:t>Figura: </a:t>
            </a:r>
            <a:r>
              <a:rPr lang="pt-BR" b="1" dirty="0"/>
              <a:t>Sequências consenso das regiões -35 e TATA box (-10) de alguns “Promotores de Transcrição” de óperons da bacterianos. 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3" y="2281182"/>
            <a:ext cx="5128089" cy="245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494C45A1-3F4A-EF47-8DB7-F5CD598EF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220" y="1370043"/>
            <a:ext cx="561578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pt-BR" altLang="en-US" sz="2800" b="1" dirty="0">
                <a:solidFill>
                  <a:srgbClr val="0000CC"/>
                </a:solidFill>
                <a:latin typeface="Comic Sans MS" panose="030F0902030302020204" pitchFamily="66" charset="0"/>
              </a:rPr>
              <a:t>Estrutura dos promotores eucariotos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9335A1-B141-B64C-A2D4-B61F0DA310A7}"/>
              </a:ext>
            </a:extLst>
          </p:cNvPr>
          <p:cNvSpPr/>
          <p:nvPr/>
        </p:nvSpPr>
        <p:spPr>
          <a:xfrm>
            <a:off x="226030" y="1327075"/>
            <a:ext cx="500369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altLang="en-US" sz="2800" b="1" dirty="0">
                <a:solidFill>
                  <a:srgbClr val="0000CC"/>
                </a:solidFill>
                <a:latin typeface="Comic Sans MS" panose="030F0902030302020204" pitchFamily="66" charset="0"/>
              </a:rPr>
              <a:t>Estrutura dos promotores procariotos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373927E-3C06-AC4C-8D0D-DBA6C94DB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220" y="2465680"/>
            <a:ext cx="573008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txBody>
          <a:bodyPr wrap="square">
            <a:spAutoFit/>
          </a:bodyPr>
          <a:lstStyle/>
          <a:p>
            <a:endParaRPr lang="pt-BR" altLang="en-US" sz="800" dirty="0">
              <a:solidFill>
                <a:schemeClr val="hlink"/>
              </a:solidFill>
              <a:latin typeface="Comic Sans MS" panose="030F0902030302020204" pitchFamily="66" charset="0"/>
            </a:endParaRPr>
          </a:p>
          <a:p>
            <a:r>
              <a:rPr lang="pt-BR" altLang="en-US" b="1" dirty="0">
                <a:latin typeface="Comic Sans MS" panose="030F0902030302020204" pitchFamily="66" charset="0"/>
              </a:rPr>
              <a:t>Longe do inicio da Transcrição: </a:t>
            </a:r>
          </a:p>
          <a:p>
            <a:endParaRPr lang="pt-BR" altLang="en-US" b="1" dirty="0">
              <a:latin typeface="Comic Sans MS" panose="030F0902030302020204" pitchFamily="66" charset="0"/>
            </a:endParaRPr>
          </a:p>
          <a:p>
            <a:r>
              <a:rPr lang="pt-BR" altLang="en-US" b="1" dirty="0">
                <a:solidFill>
                  <a:schemeClr val="hlink"/>
                </a:solidFill>
                <a:latin typeface="Comic Sans MS" panose="030F0902030302020204" pitchFamily="66" charset="0"/>
              </a:rPr>
              <a:t>CG box</a:t>
            </a:r>
            <a:r>
              <a:rPr lang="pt-BR" altLang="en-US" b="1" dirty="0">
                <a:solidFill>
                  <a:srgbClr val="0000CC"/>
                </a:solidFill>
                <a:latin typeface="Comic Sans MS" panose="030F0902030302020204" pitchFamily="66" charset="0"/>
              </a:rPr>
              <a:t> </a:t>
            </a:r>
            <a:r>
              <a:rPr lang="pt-BR" altLang="en-US" dirty="0">
                <a:solidFill>
                  <a:srgbClr val="0000CC"/>
                </a:solidFill>
                <a:latin typeface="Comic Sans MS" panose="030F0902030302020204" pitchFamily="66" charset="0"/>
              </a:rPr>
              <a:t>-90 pb, </a:t>
            </a:r>
            <a:r>
              <a:rPr lang="pt-BR" altLang="en-US" dirty="0">
                <a:solidFill>
                  <a:srgbClr val="003399"/>
                </a:solidFill>
                <a:latin typeface="Comic Sans MS" panose="030F0902030302020204" pitchFamily="66" charset="0"/>
              </a:rPr>
              <a:t>determina a </a:t>
            </a:r>
            <a:r>
              <a:rPr lang="pt-BR" altLang="en-US" u="sng" dirty="0">
                <a:solidFill>
                  <a:srgbClr val="003399"/>
                </a:solidFill>
                <a:latin typeface="Comic Sans MS" panose="030F0902030302020204" pitchFamily="66" charset="0"/>
              </a:rPr>
              <a:t>força</a:t>
            </a:r>
            <a:r>
              <a:rPr lang="pt-BR" altLang="en-US" dirty="0">
                <a:solidFill>
                  <a:srgbClr val="003399"/>
                </a:solidFill>
                <a:latin typeface="Comic Sans MS" panose="030F0902030302020204" pitchFamily="66" charset="0"/>
              </a:rPr>
              <a:t> </a:t>
            </a:r>
            <a:r>
              <a:rPr lang="pt-BR" altLang="en-US" dirty="0">
                <a:solidFill>
                  <a:srgbClr val="0000CC"/>
                </a:solidFill>
                <a:latin typeface="Comic Sans MS" panose="030F0902030302020204" pitchFamily="66" charset="0"/>
              </a:rPr>
              <a:t>do Promotor.</a:t>
            </a:r>
          </a:p>
          <a:p>
            <a:endParaRPr lang="pt-BR" altLang="en-US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b="1" dirty="0">
              <a:solidFill>
                <a:schemeClr val="hlink"/>
              </a:solidFill>
              <a:latin typeface="Comic Sans MS" panose="030F0902030302020204" pitchFamily="66" charset="0"/>
            </a:endParaRPr>
          </a:p>
          <a:p>
            <a:r>
              <a:rPr lang="pt-BR" altLang="en-US" b="1" dirty="0">
                <a:latin typeface="Comic Sans MS" panose="030F0902030302020204" pitchFamily="66" charset="0"/>
              </a:rPr>
              <a:t>Depois: </a:t>
            </a:r>
          </a:p>
          <a:p>
            <a:endParaRPr lang="pt-BR" altLang="en-US" sz="800" b="1" dirty="0">
              <a:solidFill>
                <a:schemeClr val="hlink"/>
              </a:solidFill>
              <a:latin typeface="Comic Sans MS" panose="030F0902030302020204" pitchFamily="66" charset="0"/>
            </a:endParaRPr>
          </a:p>
          <a:p>
            <a:r>
              <a:rPr lang="pt-BR" altLang="en-US" b="1" dirty="0" err="1">
                <a:solidFill>
                  <a:schemeClr val="hlink"/>
                </a:solidFill>
                <a:latin typeface="Comic Sans MS" panose="030F0902030302020204" pitchFamily="66" charset="0"/>
              </a:rPr>
              <a:t>CAAT</a:t>
            </a:r>
            <a:r>
              <a:rPr lang="pt-BR" altLang="en-US" b="1" dirty="0">
                <a:solidFill>
                  <a:schemeClr val="hlink"/>
                </a:solidFill>
                <a:latin typeface="Comic Sans MS" panose="030F0902030302020204" pitchFamily="66" charset="0"/>
              </a:rPr>
              <a:t> box-</a:t>
            </a:r>
            <a:r>
              <a:rPr lang="pt-BR" altLang="en-US" b="1" dirty="0">
                <a:solidFill>
                  <a:srgbClr val="003399"/>
                </a:solidFill>
                <a:latin typeface="Comic Sans MS" panose="030F0902030302020204" pitchFamily="66" charset="0"/>
              </a:rPr>
              <a:t> </a:t>
            </a:r>
            <a:r>
              <a:rPr lang="pt-BR" altLang="en-US" dirty="0">
                <a:solidFill>
                  <a:srgbClr val="003399"/>
                </a:solidFill>
                <a:latin typeface="Comic Sans MS" panose="030F0902030302020204" pitchFamily="66" charset="0"/>
              </a:rPr>
              <a:t>-75 pb, determina a </a:t>
            </a:r>
            <a:r>
              <a:rPr lang="pt-BR" altLang="en-US" u="sng" dirty="0">
                <a:solidFill>
                  <a:srgbClr val="003399"/>
                </a:solidFill>
                <a:latin typeface="Comic Sans MS" panose="030F0902030302020204" pitchFamily="66" charset="0"/>
              </a:rPr>
              <a:t>força</a:t>
            </a:r>
            <a:r>
              <a:rPr lang="pt-BR" altLang="en-US" dirty="0">
                <a:solidFill>
                  <a:srgbClr val="003399"/>
                </a:solidFill>
                <a:latin typeface="Comic Sans MS" panose="030F0902030302020204" pitchFamily="66" charset="0"/>
              </a:rPr>
              <a:t> e a</a:t>
            </a:r>
          </a:p>
          <a:p>
            <a:r>
              <a:rPr lang="pt-BR" altLang="en-US" dirty="0">
                <a:solidFill>
                  <a:srgbClr val="003399"/>
                </a:solidFill>
                <a:latin typeface="Comic Sans MS" panose="030F0902030302020204" pitchFamily="66" charset="0"/>
              </a:rPr>
              <a:t> </a:t>
            </a:r>
            <a:r>
              <a:rPr lang="pt-BR" altLang="en-US" u="sng" dirty="0">
                <a:solidFill>
                  <a:srgbClr val="003399"/>
                </a:solidFill>
                <a:latin typeface="Comic Sans MS" panose="030F0902030302020204" pitchFamily="66" charset="0"/>
              </a:rPr>
              <a:t>eficiência</a:t>
            </a:r>
            <a:r>
              <a:rPr lang="pt-BR" altLang="en-US" dirty="0">
                <a:solidFill>
                  <a:srgbClr val="003399"/>
                </a:solidFill>
                <a:latin typeface="Comic Sans MS" panose="030F0902030302020204" pitchFamily="66" charset="0"/>
              </a:rPr>
              <a:t> do Promotor</a:t>
            </a:r>
          </a:p>
          <a:p>
            <a:endParaRPr lang="pt-BR" altLang="en-US" dirty="0">
              <a:solidFill>
                <a:schemeClr val="hlink"/>
              </a:solidFill>
              <a:latin typeface="Comic Sans MS" panose="030F0902030302020204" pitchFamily="66" charset="0"/>
            </a:endParaRPr>
          </a:p>
          <a:p>
            <a:endParaRPr lang="pt-BR" altLang="en-US" sz="800" b="1" dirty="0">
              <a:solidFill>
                <a:schemeClr val="hlink"/>
              </a:solidFill>
              <a:latin typeface="Comic Sans MS" panose="030F0902030302020204" pitchFamily="66" charset="0"/>
            </a:endParaRPr>
          </a:p>
          <a:p>
            <a:r>
              <a:rPr lang="pt-BR" altLang="en-US" b="1" dirty="0">
                <a:solidFill>
                  <a:schemeClr val="hlink"/>
                </a:solidFill>
                <a:latin typeface="Comic Sans MS" panose="030F0902030302020204" pitchFamily="66" charset="0"/>
              </a:rPr>
              <a:t>TATA Box</a:t>
            </a:r>
            <a:r>
              <a:rPr lang="pt-BR" altLang="en-US" b="1" dirty="0">
                <a:solidFill>
                  <a:srgbClr val="0000CC"/>
                </a:solidFill>
                <a:latin typeface="Comic Sans MS" panose="030F0902030302020204" pitchFamily="66" charset="0"/>
              </a:rPr>
              <a:t>   </a:t>
            </a:r>
            <a:r>
              <a:rPr lang="pt-BR" altLang="en-US" dirty="0">
                <a:solidFill>
                  <a:srgbClr val="0000CC"/>
                </a:solidFill>
                <a:latin typeface="Comic Sans MS" panose="030F0902030302020204" pitchFamily="66" charset="0"/>
              </a:rPr>
              <a:t>-30 pb do códon de iniciação</a:t>
            </a:r>
          </a:p>
          <a:p>
            <a:r>
              <a:rPr lang="pt-BR" altLang="en-US" dirty="0">
                <a:solidFill>
                  <a:srgbClr val="0000CC"/>
                </a:solidFill>
                <a:latin typeface="Comic Sans MS" panose="030F0902030302020204" pitchFamily="66" charset="0"/>
              </a:rPr>
              <a:t>	importante para posicionar a RNA </a:t>
            </a:r>
            <a:r>
              <a:rPr lang="pt-BR" altLang="en-US" dirty="0" err="1">
                <a:solidFill>
                  <a:srgbClr val="0000CC"/>
                </a:solidFill>
                <a:latin typeface="Comic Sans MS" panose="030F0902030302020204" pitchFamily="66" charset="0"/>
              </a:rPr>
              <a:t>pol</a:t>
            </a:r>
            <a:r>
              <a:rPr lang="pt-BR" altLang="en-US" dirty="0">
                <a:solidFill>
                  <a:srgbClr val="0000CC"/>
                </a:solidFill>
                <a:latin typeface="Comic Sans MS" panose="030F0902030302020204" pitchFamily="66" charset="0"/>
              </a:rPr>
              <a:t>-</a:t>
            </a:r>
          </a:p>
          <a:p>
            <a:r>
              <a:rPr lang="pt-BR" altLang="en-US" dirty="0">
                <a:solidFill>
                  <a:srgbClr val="0000CC"/>
                </a:solidFill>
                <a:latin typeface="Comic Sans MS" panose="030F0902030302020204" pitchFamily="66" charset="0"/>
              </a:rPr>
              <a:t>     Possui 8 pb,  ladeadas por CG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970E3F6-00CF-FD4D-A336-777F0D7FB4AC}"/>
              </a:ext>
            </a:extLst>
          </p:cNvPr>
          <p:cNvSpPr/>
          <p:nvPr/>
        </p:nvSpPr>
        <p:spPr>
          <a:xfrm>
            <a:off x="354333" y="375835"/>
            <a:ext cx="949213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Comparação de Promotores de Transcrição de Procariotos e de Eucariotos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46882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B93821E-AAD8-8240-ABA3-E615D93188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7874" y="577850"/>
            <a:ext cx="8316913" cy="641350"/>
          </a:xfrm>
          <a:solidFill>
            <a:schemeClr val="accent1"/>
          </a:solidFill>
        </p:spPr>
        <p:txBody>
          <a:bodyPr/>
          <a:lstStyle/>
          <a:p>
            <a:r>
              <a:rPr lang="pt-BR" altLang="en-US" sz="3600">
                <a:solidFill>
                  <a:schemeClr val="bg1"/>
                </a:solidFill>
                <a:latin typeface="Comic Sans MS" panose="030F0902030302020204" pitchFamily="66" charset="0"/>
              </a:rPr>
              <a:t>Transcrição em eucariotos</a:t>
            </a:r>
          </a:p>
        </p:txBody>
      </p:sp>
      <p:sp>
        <p:nvSpPr>
          <p:cNvPr id="176131" name="Text Box 3">
            <a:extLst>
              <a:ext uri="{FF2B5EF4-FFF2-40B4-BE49-F238E27FC236}">
                <a16:creationId xmlns:a16="http://schemas.microsoft.com/office/drawing/2014/main" id="{DCFE9118-42A9-F749-A4FD-D22686ABE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874" y="2015123"/>
            <a:ext cx="8042776" cy="1785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altLang="en-US" sz="2000" dirty="0">
                <a:latin typeface="Comic Sans MS" panose="030F0902030302020204" pitchFamily="66" charset="0"/>
              </a:rPr>
              <a:t> Processamento do RNA&gt;  </a:t>
            </a:r>
            <a:r>
              <a:rPr lang="pt-BR" altLang="en-US" sz="2000" dirty="0" err="1">
                <a:latin typeface="Comic Sans MS" panose="030F0902030302020204" pitchFamily="66" charset="0"/>
              </a:rPr>
              <a:t>CAP</a:t>
            </a:r>
            <a:r>
              <a:rPr lang="pt-BR" altLang="en-US" sz="2000" dirty="0">
                <a:latin typeface="Comic Sans MS" panose="030F0902030302020204" pitchFamily="66" charset="0"/>
              </a:rPr>
              <a:t>, </a:t>
            </a:r>
            <a:r>
              <a:rPr lang="pt-BR" altLang="en-US" sz="2000" dirty="0" err="1">
                <a:latin typeface="Comic Sans MS" panose="030F0902030302020204" pitchFamily="66" charset="0"/>
              </a:rPr>
              <a:t>polyA</a:t>
            </a:r>
            <a:r>
              <a:rPr lang="pt-BR" altLang="en-US" sz="2000" dirty="0">
                <a:latin typeface="Comic Sans MS" panose="030F0902030302020204" pitchFamily="66" charset="0"/>
              </a:rPr>
              <a:t> e “Splicing”</a:t>
            </a:r>
          </a:p>
          <a:p>
            <a:pPr>
              <a:spcBef>
                <a:spcPct val="50000"/>
              </a:spcBef>
            </a:pPr>
            <a:endParaRPr lang="pt-BR" altLang="en-US" sz="2000" dirty="0">
              <a:latin typeface="Comic Sans MS" panose="030F0902030302020204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en-US" sz="2000" dirty="0">
                <a:latin typeface="Comic Sans MS" panose="030F0902030302020204" pitchFamily="66" charset="0"/>
              </a:rPr>
              <a:t> Controle da estabilidade do RNA mensageiro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pt-BR" altLang="en-US" sz="2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46520"/>
      </p:ext>
    </p:extLst>
  </p:cSld>
  <p:clrMapOvr>
    <a:masterClrMapping/>
  </p:clrMapOvr>
  <p:transition spd="med">
    <p:split orient="vert"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h10f15">
            <a:extLst>
              <a:ext uri="{FF2B5EF4-FFF2-40B4-BE49-F238E27FC236}">
                <a16:creationId xmlns:a16="http://schemas.microsoft.com/office/drawing/2014/main" id="{A38CB627-C13A-FB4A-BFE7-A218B709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0"/>
            <a:ext cx="4814888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DC12052F-E04C-7B4F-A87D-755DE07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337" y="1773238"/>
            <a:ext cx="1779838" cy="646331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dirty="0" err="1"/>
              <a:t>cap</a:t>
            </a:r>
            <a:r>
              <a:rPr lang="pt-BR" altLang="en-US" dirty="0"/>
              <a:t> - </a:t>
            </a:r>
            <a:r>
              <a:rPr lang="pt-BR" altLang="en-US" dirty="0" err="1"/>
              <a:t>metilguanosina</a:t>
            </a:r>
            <a:endParaRPr lang="pt-BR" altLang="en-US" dirty="0"/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4E78A0A3-367A-1F4B-8D94-9F314A3F4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212" y="5229225"/>
            <a:ext cx="1779838" cy="369332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1600" dirty="0"/>
              <a:t>Poli </a:t>
            </a:r>
            <a:r>
              <a:rPr lang="pt-BR" altLang="en-US" dirty="0"/>
              <a:t>adenina</a:t>
            </a:r>
          </a:p>
        </p:txBody>
      </p:sp>
    </p:spTree>
    <p:extLst>
      <p:ext uri="{BB962C8B-B14F-4D97-AF65-F5344CB8AC3E}">
        <p14:creationId xmlns:p14="http://schemas.microsoft.com/office/powerpoint/2010/main" val="1479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nimBg="1"/>
      <p:bldP spid="1116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28D8514-123A-8A41-9B6A-222D923C0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7543800" cy="2209800"/>
          </a:xfrm>
        </p:spPr>
        <p:txBody>
          <a:bodyPr/>
          <a:lstStyle/>
          <a:p>
            <a:r>
              <a:rPr lang="pt-BR" altLang="en-US" dirty="0">
                <a:latin typeface="Comic Sans MS" panose="030F0902030302020204" pitchFamily="66" charset="0"/>
              </a:rPr>
              <a:t>Promotores</a:t>
            </a:r>
          </a:p>
          <a:p>
            <a:r>
              <a:rPr lang="pt-BR" altLang="en-US" dirty="0">
                <a:latin typeface="Comic Sans MS" panose="030F0902030302020204" pitchFamily="66" charset="0"/>
              </a:rPr>
              <a:t>Ativadores-estimulam o Promotor</a:t>
            </a:r>
          </a:p>
          <a:p>
            <a:r>
              <a:rPr lang="pt-BR" altLang="en-US" dirty="0">
                <a:latin typeface="Comic Sans MS" panose="030F0902030302020204" pitchFamily="66" charset="0"/>
              </a:rPr>
              <a:t>Silenciadores-</a:t>
            </a:r>
            <a:r>
              <a:rPr lang="pt-BR" altLang="en-US" dirty="0" err="1">
                <a:latin typeface="Comic Sans MS" panose="030F0902030302020204" pitchFamily="66" charset="0"/>
              </a:rPr>
              <a:t>destimulam</a:t>
            </a:r>
            <a:r>
              <a:rPr lang="pt-BR" altLang="en-US" dirty="0">
                <a:latin typeface="Comic Sans MS" panose="030F0902030302020204" pitchFamily="66" charset="0"/>
              </a:rPr>
              <a:t> o Promotor</a:t>
            </a:r>
          </a:p>
          <a:p>
            <a:endParaRPr lang="pt-BR" altLang="en-US" dirty="0">
              <a:latin typeface="Comic Sans MS" panose="030F0902030302020204" pitchFamily="66" charset="0"/>
            </a:endParaRP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C4479072-A06F-FB46-8604-EED48018E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1"/>
            <a:ext cx="80010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800" dirty="0">
                <a:solidFill>
                  <a:srgbClr val="003399"/>
                </a:solidFill>
                <a:latin typeface="Comic Sans MS" panose="030F0902030302020204" pitchFamily="66" charset="0"/>
              </a:rPr>
              <a:t>Elementos de ação em  </a:t>
            </a:r>
            <a:r>
              <a:rPr lang="pt-BR" altLang="en-US" sz="2800" i="1" dirty="0" err="1">
                <a:solidFill>
                  <a:srgbClr val="003399"/>
                </a:solidFill>
                <a:latin typeface="Comic Sans MS" panose="030F0902030302020204" pitchFamily="66" charset="0"/>
              </a:rPr>
              <a:t>Cis</a:t>
            </a:r>
            <a:r>
              <a:rPr lang="pt-BR" altLang="en-US" sz="2800" i="1" dirty="0">
                <a:solidFill>
                  <a:srgbClr val="003399"/>
                </a:solidFill>
                <a:latin typeface="Comic Sans MS" panose="030F0902030302020204" pitchFamily="66" charset="0"/>
              </a:rPr>
              <a:t> </a:t>
            </a:r>
            <a:r>
              <a:rPr lang="pt-BR" altLang="en-US" sz="2800" dirty="0">
                <a:solidFill>
                  <a:srgbClr val="003399"/>
                </a:solidFill>
                <a:latin typeface="Comic Sans MS" panose="030F0902030302020204" pitchFamily="66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pt-BR" altLang="en-US" i="1" dirty="0">
              <a:latin typeface="Comic Sans MS" panose="030F0902030302020204" pitchFamily="66" charset="0"/>
            </a:endParaRPr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949E3554-7965-DB4F-8C50-6CBFE2E6C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1"/>
            <a:ext cx="67818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800" dirty="0">
                <a:solidFill>
                  <a:srgbClr val="003399"/>
                </a:solidFill>
                <a:latin typeface="Comic Sans MS" panose="030F0902030302020204" pitchFamily="66" charset="0"/>
              </a:rPr>
              <a:t>Elementos de ação em </a:t>
            </a:r>
            <a:r>
              <a:rPr lang="pt-BR" altLang="en-US" sz="2800" i="1" dirty="0" err="1">
                <a:solidFill>
                  <a:srgbClr val="003399"/>
                </a:solidFill>
                <a:latin typeface="Comic Sans MS" panose="030F0902030302020204" pitchFamily="66" charset="0"/>
              </a:rPr>
              <a:t>Trans</a:t>
            </a:r>
            <a:r>
              <a:rPr lang="pt-BR" altLang="en-US" sz="2800" i="1" dirty="0">
                <a:solidFill>
                  <a:srgbClr val="003399"/>
                </a:solidFill>
                <a:latin typeface="Comic Sans MS" panose="030F0902030302020204" pitchFamily="66" charset="0"/>
              </a:rPr>
              <a:t> </a:t>
            </a:r>
            <a:r>
              <a:rPr lang="pt-BR" altLang="en-US" sz="2800" dirty="0">
                <a:solidFill>
                  <a:srgbClr val="003399"/>
                </a:solidFill>
                <a:latin typeface="Comic Sans MS" panose="030F0902030302020204" pitchFamily="66" charset="0"/>
              </a:rPr>
              <a:t>:</a:t>
            </a:r>
            <a:endParaRPr lang="pt-BR" altLang="en-US" sz="2800" i="1" dirty="0">
              <a:solidFill>
                <a:srgbClr val="003399"/>
              </a:solidFill>
              <a:latin typeface="Comic Sans MS" panose="030F0902030302020204" pitchFamily="66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pt-BR" altLang="en-US" sz="2800" dirty="0">
                <a:latin typeface="Comic Sans MS" panose="030F0902030302020204" pitchFamily="66" charset="0"/>
              </a:rPr>
              <a:t> Elementos que se ligam ao Promotor e ajudam a RNA </a:t>
            </a:r>
            <a:r>
              <a:rPr lang="pt-BR" altLang="en-US" sz="2800" dirty="0" err="1">
                <a:latin typeface="Comic Sans MS" panose="030F0902030302020204" pitchFamily="66" charset="0"/>
              </a:rPr>
              <a:t>pol</a:t>
            </a:r>
            <a:r>
              <a:rPr lang="pt-BR" altLang="en-US" sz="2800" dirty="0">
                <a:latin typeface="Comic Sans MS" panose="030F0902030302020204" pitchFamily="66" charset="0"/>
              </a:rPr>
              <a:t> II iniciar a transcrição dos </a:t>
            </a:r>
            <a:r>
              <a:rPr lang="pt-BR" altLang="en-US" sz="2800" dirty="0" err="1">
                <a:latin typeface="Comic Sans MS" panose="030F0902030302020204" pitchFamily="66" charset="0"/>
              </a:rPr>
              <a:t>mRNAs</a:t>
            </a:r>
            <a:endParaRPr lang="pt-BR" altLang="en-US" sz="2800" dirty="0">
              <a:solidFill>
                <a:srgbClr val="003399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uild="p" bldLvl="2" autoUpdateAnimBg="0"/>
      <p:bldP spid="46083" grpId="0" autoUpdateAnimBg="0"/>
      <p:bldP spid="4608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h11f25">
            <a:extLst>
              <a:ext uri="{FF2B5EF4-FFF2-40B4-BE49-F238E27FC236}">
                <a16:creationId xmlns:a16="http://schemas.microsoft.com/office/drawing/2014/main" id="{D274F08A-18B9-8D44-9E74-ACB610CC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316640"/>
            <a:ext cx="7244789" cy="1379197"/>
          </a:xfrm>
          <a:prstGeom prst="rect">
            <a:avLst/>
          </a:prstGeom>
          <a:noFill/>
          <a:ln>
            <a:solidFill>
              <a:srgbClr val="00905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 Box 5">
            <a:extLst>
              <a:ext uri="{FF2B5EF4-FFF2-40B4-BE49-F238E27FC236}">
                <a16:creationId xmlns:a16="http://schemas.microsoft.com/office/drawing/2014/main" id="{E335E21E-6E7F-B848-9ECC-AA13C8139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4725144"/>
            <a:ext cx="724478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altLang="en-US" sz="2000" dirty="0"/>
              <a:t>Fig.: Elementos genéticos em regiões próximas a promotores de eucariotos ( “Promoter proximal </a:t>
            </a:r>
            <a:r>
              <a:rPr lang="pt-BR" altLang="en-US" sz="2000" dirty="0" err="1"/>
              <a:t>elements</a:t>
            </a:r>
            <a:r>
              <a:rPr lang="pt-BR" altLang="en-US" sz="2000" dirty="0"/>
              <a:t>”)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C89EA4F-D672-4543-BBFE-E81746845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840" y="3789040"/>
            <a:ext cx="36724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dirty="0"/>
              <a:t>“Core-promoter”</a:t>
            </a:r>
          </a:p>
        </p:txBody>
      </p:sp>
    </p:spTree>
    <p:extLst>
      <p:ext uri="{BB962C8B-B14F-4D97-AF65-F5344CB8AC3E}">
        <p14:creationId xmlns:p14="http://schemas.microsoft.com/office/powerpoint/2010/main" val="385264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5CFB70B4-9C13-BC40-B642-1E1A9490B0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3960" y="568262"/>
            <a:ext cx="7772400" cy="576728"/>
          </a:xfrm>
          <a:solidFill>
            <a:srgbClr val="FFFF66"/>
          </a:solidFill>
        </p:spPr>
        <p:txBody>
          <a:bodyPr anchor="ctr">
            <a:normAutofit/>
          </a:bodyPr>
          <a:lstStyle/>
          <a:p>
            <a:pPr algn="just" eaLnBrk="1" hangingPunct="1"/>
            <a:r>
              <a:rPr lang="pt-BR" altLang="pt-BR" sz="2400" b="1" dirty="0"/>
              <a:t>1. Regulação da Expressão gênica em procariotos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7AABE54C-D8F3-E949-B930-D8390731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960" y="1532001"/>
            <a:ext cx="7342189" cy="267765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 b="1" dirty="0"/>
              <a:t>Modelo óperon</a:t>
            </a:r>
            <a:r>
              <a:rPr lang="pt-BR" altLang="pt-BR" sz="2400" i="1" dirty="0"/>
              <a:t>: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 i="1" dirty="0"/>
              <a:t>     - </a:t>
            </a:r>
            <a:r>
              <a:rPr lang="pt-BR" altLang="pt-BR" sz="2400" dirty="0"/>
              <a:t>típico de procariotos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 dirty="0"/>
              <a:t>     - expressão coordenada de genes</a:t>
            </a:r>
          </a:p>
          <a:p>
            <a:pPr eaLnBrk="1" hangingPunct="1">
              <a:spcBef>
                <a:spcPct val="50000"/>
              </a:spcBef>
              <a:defRPr/>
            </a:pPr>
            <a:endParaRPr lang="pt-BR" altLang="pt-BR" sz="2400" dirty="0"/>
          </a:p>
          <a:p>
            <a:pPr eaLnBrk="1" hangingPunct="1">
              <a:spcBef>
                <a:spcPct val="50000"/>
              </a:spcBef>
              <a:defRPr/>
            </a:pPr>
            <a:endParaRPr lang="pt-BR" altLang="pt-BR" sz="2400" b="1" i="1" dirty="0"/>
          </a:p>
        </p:txBody>
      </p:sp>
      <p:sp>
        <p:nvSpPr>
          <p:cNvPr id="4" name="4.2. Indústria Química:…">
            <a:extLst>
              <a:ext uri="{FF2B5EF4-FFF2-40B4-BE49-F238E27FC236}">
                <a16:creationId xmlns:a16="http://schemas.microsoft.com/office/drawing/2014/main" id="{6020BF30-DE2F-514D-9E75-46C3D631E77A}"/>
              </a:ext>
            </a:extLst>
          </p:cNvPr>
          <p:cNvSpPr txBox="1"/>
          <p:nvPr/>
        </p:nvSpPr>
        <p:spPr>
          <a:xfrm>
            <a:off x="408145" y="101568"/>
            <a:ext cx="4844614" cy="375167"/>
          </a:xfrm>
          <a:prstGeom prst="rect">
            <a:avLst/>
          </a:prstGeom>
          <a:solidFill>
            <a:srgbClr val="FEF9D6"/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16100">
              <a:spcBef>
                <a:spcPts val="422"/>
              </a:spcBef>
              <a:spcAft>
                <a:spcPts val="422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PT" sz="1969" b="1" dirty="0"/>
              <a:t>Regulação da Expressão Gênica </a:t>
            </a:r>
          </a:p>
        </p:txBody>
      </p:sp>
    </p:spTree>
    <p:extLst>
      <p:ext uri="{BB962C8B-B14F-4D97-AF65-F5344CB8AC3E}">
        <p14:creationId xmlns:p14="http://schemas.microsoft.com/office/powerpoint/2010/main" val="436632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ch11f26">
            <a:extLst>
              <a:ext uri="{FF2B5EF4-FFF2-40B4-BE49-F238E27FC236}">
                <a16:creationId xmlns:a16="http://schemas.microsoft.com/office/drawing/2014/main" id="{6FBB30CC-EF29-A443-9A64-DE560AAA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732583"/>
            <a:ext cx="7847013" cy="36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 Box 6">
            <a:extLst>
              <a:ext uri="{FF2B5EF4-FFF2-40B4-BE49-F238E27FC236}">
                <a16:creationId xmlns:a16="http://schemas.microsoft.com/office/drawing/2014/main" id="{D09FA3D4-4E36-A340-8847-62A9296E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169" y="5725307"/>
            <a:ext cx="8130231" cy="400110"/>
          </a:xfrm>
          <a:prstGeom prst="rect">
            <a:avLst/>
          </a:prstGeom>
          <a:solidFill>
            <a:srgbClr val="FFFBC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dirty="0"/>
              <a:t>Mutações de ponto </a:t>
            </a:r>
            <a:r>
              <a:rPr lang="pt-BR" altLang="en-US" sz="2000" dirty="0"/>
              <a:t>que</a:t>
            </a:r>
            <a:r>
              <a:rPr lang="pt-BR" altLang="en-US" dirty="0"/>
              <a:t> afetam a expressão do promotor </a:t>
            </a:r>
            <a:r>
              <a:rPr lang="pt-BR" altLang="en-US" b="1" dirty="0">
                <a:solidFill>
                  <a:srgbClr val="0070C0"/>
                </a:solidFill>
              </a:rPr>
              <a:t>eucariótico</a:t>
            </a:r>
            <a:r>
              <a:rPr lang="pt-BR" altLang="en-US" dirty="0"/>
              <a:t> (beta-globina)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077AEF9-3EC8-0842-A7AF-7BB100DB2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4524952"/>
            <a:ext cx="67687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dirty="0"/>
              <a:t>“Promoter proximal </a:t>
            </a:r>
            <a:r>
              <a:rPr lang="pt-BR" altLang="en-US" dirty="0" err="1"/>
              <a:t>elements</a:t>
            </a:r>
            <a:r>
              <a:rPr lang="pt-BR" alt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7563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E7604932-B288-6840-859D-F0C551DE2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200" y="3848100"/>
            <a:ext cx="3543300" cy="1938992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bg1"/>
                </a:solidFill>
                <a:latin typeface="Comic Sans MS" panose="030F0902030302020204" pitchFamily="66" charset="0"/>
              </a:rPr>
              <a:t>Em Eucariotos </a:t>
            </a:r>
          </a:p>
          <a:p>
            <a:pPr>
              <a:spcBef>
                <a:spcPct val="50000"/>
              </a:spcBef>
            </a:pPr>
            <a:endParaRPr lang="pt-BR" altLang="en-US" sz="20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pt-BR" altLang="en-US" sz="2000" b="1" dirty="0">
                <a:solidFill>
                  <a:schemeClr val="bg1"/>
                </a:solidFill>
                <a:latin typeface="Comic Sans MS" panose="030F0902030302020204" pitchFamily="66" charset="0"/>
              </a:rPr>
              <a:t>Ativadores e silenciadores eucarióticos podem agir a grandes distâncias</a:t>
            </a:r>
            <a:endParaRPr lang="pt-BR" altLang="en-US" b="1" dirty="0">
              <a:solidFill>
                <a:schemeClr val="bg1"/>
              </a:solidFill>
            </a:endParaRPr>
          </a:p>
        </p:txBody>
      </p:sp>
      <p:pic>
        <p:nvPicPr>
          <p:cNvPr id="24581" name="Picture 5" descr="ch11f28">
            <a:extLst>
              <a:ext uri="{FF2B5EF4-FFF2-40B4-BE49-F238E27FC236}">
                <a16:creationId xmlns:a16="http://schemas.microsoft.com/office/drawing/2014/main" id="{9D28FB9F-6A3A-B344-A146-40F51B07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37463"/>
            <a:ext cx="6908799" cy="6190337"/>
          </a:xfrm>
          <a:prstGeom prst="rect">
            <a:avLst/>
          </a:prstGeom>
          <a:noFill/>
          <a:ln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76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9241B106-9F6A-704B-8535-261842235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770982"/>
            <a:ext cx="8316913" cy="707886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b="1" dirty="0"/>
              <a:t>Fig.: Algumas Estruturas de DNA “</a:t>
            </a:r>
            <a:r>
              <a:rPr lang="pt-BR" altLang="en-US" sz="2000" b="1" dirty="0" err="1"/>
              <a:t>Binding</a:t>
            </a:r>
            <a:r>
              <a:rPr lang="pt-BR" altLang="en-US" sz="2000" b="1" dirty="0"/>
              <a:t> </a:t>
            </a:r>
            <a:r>
              <a:rPr lang="pt-BR" altLang="en-US" sz="2000" b="1" dirty="0" err="1"/>
              <a:t>Proteins</a:t>
            </a:r>
            <a:r>
              <a:rPr lang="pt-BR" altLang="en-US" sz="2000" b="1" dirty="0"/>
              <a:t>”</a:t>
            </a:r>
          </a:p>
          <a:p>
            <a:endParaRPr lang="pt-BR" altLang="en-US" sz="2000" b="1" dirty="0">
              <a:solidFill>
                <a:srgbClr val="003399"/>
              </a:solidFill>
            </a:endParaRPr>
          </a:p>
        </p:txBody>
      </p:sp>
      <p:pic>
        <p:nvPicPr>
          <p:cNvPr id="192515" name="Picture 3" descr="DNA binding protein">
            <a:extLst>
              <a:ext uri="{FF2B5EF4-FFF2-40B4-BE49-F238E27FC236}">
                <a16:creationId xmlns:a16="http://schemas.microsoft.com/office/drawing/2014/main" id="{7C1553D2-83D2-504C-A3A1-B97A0B41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761"/>
            <a:ext cx="8964488" cy="351819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9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ACB0649-252E-3841-B31D-474D1E61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04813"/>
            <a:ext cx="389413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8B93307A-EC6C-B840-B20E-2A1285C6B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1454244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b="1">
                <a:latin typeface="Tahoma" panose="020B0604030504040204" pitchFamily="34" charset="0"/>
              </a:rPr>
              <a:t>Zinc-finger</a:t>
            </a:r>
            <a:endParaRPr lang="pt-BR" altLang="en-US" b="1"/>
          </a:p>
        </p:txBody>
      </p:sp>
      <p:pic>
        <p:nvPicPr>
          <p:cNvPr id="26628" name="Picture 4" descr="Zinc_finger">
            <a:extLst>
              <a:ext uri="{FF2B5EF4-FFF2-40B4-BE49-F238E27FC236}">
                <a16:creationId xmlns:a16="http://schemas.microsoft.com/office/drawing/2014/main" id="{1EC3CC02-3893-2040-8A20-A7A4C955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844675"/>
            <a:ext cx="3175000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42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ch11f41">
            <a:extLst>
              <a:ext uri="{FF2B5EF4-FFF2-40B4-BE49-F238E27FC236}">
                <a16:creationId xmlns:a16="http://schemas.microsoft.com/office/drawing/2014/main" id="{2D1DB438-9D7F-E94C-A1B3-B2CD5B1D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981075"/>
            <a:ext cx="6264275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Text Box 5">
            <a:extLst>
              <a:ext uri="{FF2B5EF4-FFF2-40B4-BE49-F238E27FC236}">
                <a16:creationId xmlns:a16="http://schemas.microsoft.com/office/drawing/2014/main" id="{6D49E068-48ED-A844-88E8-E2C186791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5661025"/>
            <a:ext cx="1454244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b="1">
                <a:latin typeface="Tahoma" panose="020B0604030504040204" pitchFamily="34" charset="0"/>
              </a:rPr>
              <a:t>Zinc-finger</a:t>
            </a:r>
            <a:endParaRPr lang="pt-BR" altLang="en-US" b="1"/>
          </a:p>
        </p:txBody>
      </p:sp>
    </p:spTree>
    <p:extLst>
      <p:ext uri="{BB962C8B-B14F-4D97-AF65-F5344CB8AC3E}">
        <p14:creationId xmlns:p14="http://schemas.microsoft.com/office/powerpoint/2010/main" val="7206673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>
            <a:extLst>
              <a:ext uri="{FF2B5EF4-FFF2-40B4-BE49-F238E27FC236}">
                <a16:creationId xmlns:a16="http://schemas.microsoft.com/office/drawing/2014/main" id="{A5134A7D-DE89-E347-AF89-4EFCD20A9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700213"/>
            <a:ext cx="1013419" cy="78483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b="1"/>
              <a:t>Zíper de</a:t>
            </a:r>
          </a:p>
          <a:p>
            <a:pPr>
              <a:spcBef>
                <a:spcPct val="50000"/>
              </a:spcBef>
            </a:pPr>
            <a:r>
              <a:rPr lang="pt-BR" altLang="en-US" b="1"/>
              <a:t> leucinas</a:t>
            </a:r>
          </a:p>
        </p:txBody>
      </p:sp>
      <p:pic>
        <p:nvPicPr>
          <p:cNvPr id="27652" name="Picture 4" descr="leucinezipper2">
            <a:extLst>
              <a:ext uri="{FF2B5EF4-FFF2-40B4-BE49-F238E27FC236}">
                <a16:creationId xmlns:a16="http://schemas.microsoft.com/office/drawing/2014/main" id="{B6C888F1-DA81-C748-AB48-EA4E05BD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0"/>
            <a:ext cx="29908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leucinezipper3">
            <a:extLst>
              <a:ext uri="{FF2B5EF4-FFF2-40B4-BE49-F238E27FC236}">
                <a16:creationId xmlns:a16="http://schemas.microsoft.com/office/drawing/2014/main" id="{9C92034A-5223-B140-A314-7C12045E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4" y="1484314"/>
            <a:ext cx="4897437" cy="47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leucinezipper4">
            <a:extLst>
              <a:ext uri="{FF2B5EF4-FFF2-40B4-BE49-F238E27FC236}">
                <a16:creationId xmlns:a16="http://schemas.microsoft.com/office/drawing/2014/main" id="{4D39C5FE-B291-334A-91BD-E7226347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357563"/>
            <a:ext cx="3101975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18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ch11f37">
            <a:extLst>
              <a:ext uri="{FF2B5EF4-FFF2-40B4-BE49-F238E27FC236}">
                <a16:creationId xmlns:a16="http://schemas.microsoft.com/office/drawing/2014/main" id="{F09F30F2-F366-E244-BF33-AAA24B9F7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45" y="1622049"/>
            <a:ext cx="8784976" cy="4570358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5">
            <a:extLst>
              <a:ext uri="{FF2B5EF4-FFF2-40B4-BE49-F238E27FC236}">
                <a16:creationId xmlns:a16="http://schemas.microsoft.com/office/drawing/2014/main" id="{A110E6B7-A56C-FE4D-B4EE-176C9D72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650" y="6200092"/>
            <a:ext cx="945910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dirty="0"/>
              <a:t>Ação de hormônios esteroides em sequências ativadoras de transcrição (“</a:t>
            </a:r>
            <a:r>
              <a:rPr lang="pt-BR" altLang="en-US" sz="2000" dirty="0" err="1"/>
              <a:t>enhancers</a:t>
            </a:r>
            <a:r>
              <a:rPr lang="pt-BR" altLang="en-US" sz="2000" dirty="0"/>
              <a:t>” )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601D64A-2BC2-CB4F-B508-045A9B687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25" y="713661"/>
            <a:ext cx="1763712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400" b="1" dirty="0"/>
              <a:t>Esteroides</a:t>
            </a:r>
          </a:p>
        </p:txBody>
      </p:sp>
    </p:spTree>
    <p:extLst>
      <p:ext uri="{BB962C8B-B14F-4D97-AF65-F5344CB8AC3E}">
        <p14:creationId xmlns:p14="http://schemas.microsoft.com/office/powerpoint/2010/main" val="152954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0953212A-AFFF-6C41-BAD9-6F674390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34638"/>
            <a:ext cx="5184576" cy="6723362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4A2CD996-1DC3-CD0E-509E-B1040EEF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49" y="301785"/>
            <a:ext cx="1763712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400" b="1"/>
              <a:t>Esteróides</a:t>
            </a:r>
          </a:p>
        </p:txBody>
      </p:sp>
    </p:spTree>
    <p:extLst>
      <p:ext uri="{BB962C8B-B14F-4D97-AF65-F5344CB8AC3E}">
        <p14:creationId xmlns:p14="http://schemas.microsoft.com/office/powerpoint/2010/main" val="1422438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ch11f36">
            <a:extLst>
              <a:ext uri="{FF2B5EF4-FFF2-40B4-BE49-F238E27FC236}">
                <a16:creationId xmlns:a16="http://schemas.microsoft.com/office/drawing/2014/main" id="{1B1214B8-0FA0-D045-A187-98B3A4234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3" y="267212"/>
            <a:ext cx="4751809" cy="58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Rectangle 5">
            <a:extLst>
              <a:ext uri="{FF2B5EF4-FFF2-40B4-BE49-F238E27FC236}">
                <a16:creationId xmlns:a16="http://schemas.microsoft.com/office/drawing/2014/main" id="{0989609A-53B1-0D4F-9616-1238FA6C1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768" y="6309320"/>
            <a:ext cx="3960812" cy="4318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t-BR" altLang="en-US" sz="2400" dirty="0"/>
              <a:t>Órgãos endócrinos humanos 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8EABB91-B543-A146-BAD3-CCA8683A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049" y="1127285"/>
            <a:ext cx="1763712" cy="46166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400" b="1"/>
              <a:t>Esteróides</a:t>
            </a:r>
          </a:p>
        </p:txBody>
      </p:sp>
    </p:spTree>
    <p:extLst>
      <p:ext uri="{BB962C8B-B14F-4D97-AF65-F5344CB8AC3E}">
        <p14:creationId xmlns:p14="http://schemas.microsoft.com/office/powerpoint/2010/main" val="23398098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h10f17">
            <a:extLst>
              <a:ext uri="{FF2B5EF4-FFF2-40B4-BE49-F238E27FC236}">
                <a16:creationId xmlns:a16="http://schemas.microsoft.com/office/drawing/2014/main" id="{50FBF567-253B-2C4E-A3D6-D4DBE91C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52" y="831034"/>
            <a:ext cx="4962748" cy="5787543"/>
          </a:xfrm>
          <a:prstGeom prst="rect">
            <a:avLst/>
          </a:prstGeom>
          <a:noFill/>
          <a:ln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3">
            <a:extLst>
              <a:ext uri="{FF2B5EF4-FFF2-40B4-BE49-F238E27FC236}">
                <a16:creationId xmlns:a16="http://schemas.microsoft.com/office/drawing/2014/main" id="{F316A566-0769-E44F-9C6E-A12D88C43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56" y="990600"/>
            <a:ext cx="4234544" cy="4801314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dirty="0"/>
              <a:t>Gene codificador da proteína  </a:t>
            </a:r>
            <a:r>
              <a:rPr lang="pt-BR" altLang="en-US" b="1" dirty="0"/>
              <a:t>ovoalbumina de galinha          </a:t>
            </a:r>
            <a:r>
              <a:rPr lang="pt-BR" altLang="en-US" dirty="0"/>
              <a:t>( </a:t>
            </a:r>
            <a:r>
              <a:rPr lang="pt-BR" altLang="en-US" b="1" dirty="0"/>
              <a:t>7.700 </a:t>
            </a:r>
            <a:r>
              <a:rPr lang="pt-BR" altLang="en-US" b="1" dirty="0" err="1"/>
              <a:t>pb</a:t>
            </a:r>
            <a:r>
              <a:rPr lang="pt-BR" altLang="en-US" b="1" dirty="0"/>
              <a:t>)</a:t>
            </a:r>
          </a:p>
          <a:p>
            <a:pPr>
              <a:spcBef>
                <a:spcPct val="50000"/>
              </a:spcBef>
            </a:pPr>
            <a:endParaRPr lang="pt-BR" altLang="en-US" dirty="0"/>
          </a:p>
          <a:p>
            <a:pPr>
              <a:spcBef>
                <a:spcPct val="50000"/>
              </a:spcBef>
            </a:pPr>
            <a:r>
              <a:rPr lang="pt-BR" altLang="en-US" b="1" dirty="0">
                <a:solidFill>
                  <a:srgbClr val="0070C0"/>
                </a:solidFill>
              </a:rPr>
              <a:t>m-RNA primário </a:t>
            </a:r>
            <a:r>
              <a:rPr lang="pt-BR" altLang="en-US" dirty="0">
                <a:solidFill>
                  <a:srgbClr val="0070C0"/>
                </a:solidFill>
              </a:rPr>
              <a:t>tem:</a:t>
            </a:r>
          </a:p>
          <a:p>
            <a:pPr>
              <a:spcBef>
                <a:spcPct val="50000"/>
              </a:spcBef>
            </a:pPr>
            <a:r>
              <a:rPr lang="pt-BR" altLang="en-US" b="1" dirty="0">
                <a:solidFill>
                  <a:srgbClr val="0070C0"/>
                </a:solidFill>
              </a:rPr>
              <a:t>- 7 </a:t>
            </a:r>
            <a:r>
              <a:rPr lang="pt-BR" altLang="en-US" b="1" dirty="0" err="1">
                <a:solidFill>
                  <a:srgbClr val="0070C0"/>
                </a:solidFill>
              </a:rPr>
              <a:t>Introns</a:t>
            </a:r>
            <a:r>
              <a:rPr lang="pt-BR" altLang="en-US" b="1" dirty="0">
                <a:solidFill>
                  <a:srgbClr val="0070C0"/>
                </a:solidFill>
              </a:rPr>
              <a:t>: (A-G);</a:t>
            </a:r>
          </a:p>
          <a:p>
            <a:pPr>
              <a:spcBef>
                <a:spcPct val="50000"/>
              </a:spcBef>
            </a:pPr>
            <a:r>
              <a:rPr lang="pt-BR" altLang="en-US" b="1" dirty="0">
                <a:solidFill>
                  <a:srgbClr val="0070C0"/>
                </a:solidFill>
              </a:rPr>
              <a:t>- 8 </a:t>
            </a:r>
            <a:r>
              <a:rPr lang="pt-BR" altLang="en-US" b="1" dirty="0" err="1">
                <a:solidFill>
                  <a:srgbClr val="0070C0"/>
                </a:solidFill>
              </a:rPr>
              <a:t>Exons</a:t>
            </a:r>
            <a:r>
              <a:rPr lang="pt-BR" altLang="en-US" b="1" dirty="0">
                <a:solidFill>
                  <a:srgbClr val="0070C0"/>
                </a:solidFill>
              </a:rPr>
              <a:t>: ( L, 1-7)</a:t>
            </a:r>
            <a:endParaRPr lang="pt-BR" altLang="en-US" dirty="0"/>
          </a:p>
          <a:p>
            <a:pPr>
              <a:spcBef>
                <a:spcPct val="50000"/>
              </a:spcBef>
            </a:pPr>
            <a:endParaRPr lang="pt-BR" altLang="en-US" dirty="0"/>
          </a:p>
          <a:p>
            <a:pPr>
              <a:spcBef>
                <a:spcPct val="50000"/>
              </a:spcBef>
            </a:pPr>
            <a:endParaRPr lang="pt-BR" altLang="en-US" dirty="0"/>
          </a:p>
          <a:p>
            <a:pPr>
              <a:spcBef>
                <a:spcPct val="50000"/>
              </a:spcBef>
            </a:pPr>
            <a:r>
              <a:rPr lang="pt-BR" altLang="en-US" dirty="0"/>
              <a:t>- m-RNA intermediário</a:t>
            </a:r>
          </a:p>
          <a:p>
            <a:pPr>
              <a:spcBef>
                <a:spcPct val="50000"/>
              </a:spcBef>
            </a:pPr>
            <a:endParaRPr lang="pt-BR" altLang="en-US" dirty="0"/>
          </a:p>
          <a:p>
            <a:pPr>
              <a:spcBef>
                <a:spcPct val="50000"/>
              </a:spcBef>
            </a:pPr>
            <a:r>
              <a:rPr lang="pt-BR" altLang="en-US" dirty="0"/>
              <a:t>- m-RNA maduro (</a:t>
            </a:r>
            <a:r>
              <a:rPr lang="pt-BR" altLang="en-US" b="1" dirty="0"/>
              <a:t>1.872 </a:t>
            </a:r>
            <a:r>
              <a:rPr lang="pt-BR" altLang="en-US" b="1" dirty="0" err="1"/>
              <a:t>n</a:t>
            </a:r>
            <a:r>
              <a:rPr lang="pt-BR" altLang="en-US" dirty="0"/>
              <a:t>): codifica um </a:t>
            </a:r>
          </a:p>
          <a:p>
            <a:pPr>
              <a:spcBef>
                <a:spcPct val="50000"/>
              </a:spcBef>
            </a:pPr>
            <a:r>
              <a:rPr lang="pt-BR" altLang="en-US" dirty="0"/>
              <a:t>polipeptídio de  </a:t>
            </a:r>
            <a:r>
              <a:rPr lang="pt-BR" altLang="en-US" b="1" dirty="0"/>
              <a:t>386 aa</a:t>
            </a:r>
            <a:r>
              <a:rPr lang="pt-BR" altLang="en-US" dirty="0"/>
              <a:t>.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3449044-2CB7-4C4F-886F-94569A04C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56" y="177756"/>
            <a:ext cx="2376264" cy="519113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800" b="1"/>
              <a:t>“Splicing”</a:t>
            </a:r>
          </a:p>
        </p:txBody>
      </p:sp>
    </p:spTree>
    <p:extLst>
      <p:ext uri="{BB962C8B-B14F-4D97-AF65-F5344CB8AC3E}">
        <p14:creationId xmlns:p14="http://schemas.microsoft.com/office/powerpoint/2010/main" val="65180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E44AF6-A7E8-2542-BBD2-941C0F12C552}"/>
              </a:ext>
            </a:extLst>
          </p:cNvPr>
          <p:cNvSpPr/>
          <p:nvPr/>
        </p:nvSpPr>
        <p:spPr>
          <a:xfrm>
            <a:off x="180849" y="1192559"/>
            <a:ext cx="5854700" cy="5232202"/>
          </a:xfrm>
          <a:prstGeom prst="rect">
            <a:avLst/>
          </a:prstGeom>
          <a:solidFill>
            <a:srgbClr val="EEECAF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400" dirty="0"/>
              <a:t>O conceito de óperon foi desenvolvido por </a:t>
            </a:r>
            <a:r>
              <a:rPr lang="pt-BR" sz="1400" b="1" dirty="0">
                <a:solidFill>
                  <a:srgbClr val="0070C0"/>
                </a:solidFill>
              </a:rPr>
              <a:t>François</a:t>
            </a:r>
            <a:r>
              <a:rPr lang="pt-BR" sz="1400" b="1" dirty="0"/>
              <a:t> </a:t>
            </a:r>
            <a:r>
              <a:rPr lang="pt-BR" sz="1400" b="1" dirty="0">
                <a:solidFill>
                  <a:srgbClr val="0070C0"/>
                </a:solidFill>
              </a:rPr>
              <a:t>Jacob </a:t>
            </a:r>
            <a:r>
              <a:rPr lang="pt-BR" sz="1400" dirty="0"/>
              <a:t>e </a:t>
            </a:r>
            <a:r>
              <a:rPr lang="pt-BR" sz="1400" b="1" dirty="0">
                <a:solidFill>
                  <a:srgbClr val="0070C0"/>
                </a:solidFill>
              </a:rPr>
              <a:t>Jacques Monod </a:t>
            </a:r>
            <a:r>
              <a:rPr lang="pt-BR" sz="1400" dirty="0"/>
              <a:t>trabalhando com a bactéria </a:t>
            </a:r>
            <a:r>
              <a:rPr lang="pt-BR" sz="1400" b="1" i="1" dirty="0"/>
              <a:t>E. coli</a:t>
            </a:r>
            <a:r>
              <a:rPr lang="pt-BR" sz="1400" i="1" dirty="0"/>
              <a:t>. </a:t>
            </a:r>
            <a:r>
              <a:rPr lang="pt-BR" sz="1400" dirty="0"/>
              <a:t> </a:t>
            </a:r>
          </a:p>
          <a:p>
            <a:pPr algn="just">
              <a:defRPr/>
            </a:pPr>
            <a:endParaRPr lang="pt-BR" sz="800" dirty="0"/>
          </a:p>
          <a:p>
            <a:pPr algn="just">
              <a:defRPr/>
            </a:pPr>
            <a:r>
              <a:rPr lang="pt-BR" sz="1400" dirty="0"/>
              <a:t>Durante a 2ª Guerra Mundial, </a:t>
            </a:r>
            <a:r>
              <a:rPr lang="pt-BR" sz="1400" b="1" dirty="0">
                <a:solidFill>
                  <a:srgbClr val="0070C0"/>
                </a:solidFill>
              </a:rPr>
              <a:t>Monod</a:t>
            </a:r>
            <a:r>
              <a:rPr lang="pt-BR" sz="1400" dirty="0"/>
              <a:t> (aluno de Dr.) estava testando os efeitos das combinações de </a:t>
            </a:r>
            <a:r>
              <a:rPr lang="pt-BR" sz="1400" b="1" dirty="0">
                <a:solidFill>
                  <a:srgbClr val="0070C0"/>
                </a:solidFill>
              </a:rPr>
              <a:t>açúcares</a:t>
            </a:r>
            <a:r>
              <a:rPr lang="pt-BR" sz="1400" dirty="0"/>
              <a:t> como fontes de nutrientes para </a:t>
            </a:r>
            <a:r>
              <a:rPr lang="pt-BR" sz="1400" b="1" i="1" dirty="0">
                <a:solidFill>
                  <a:srgbClr val="0070C0"/>
                </a:solidFill>
              </a:rPr>
              <a:t>E. coli </a:t>
            </a:r>
            <a:r>
              <a:rPr lang="pt-BR" sz="1400" dirty="0"/>
              <a:t>e </a:t>
            </a:r>
            <a:r>
              <a:rPr lang="pt-BR" sz="1400" b="1" i="1" dirty="0">
                <a:solidFill>
                  <a:srgbClr val="0070C0"/>
                </a:solidFill>
              </a:rPr>
              <a:t>B. subtilis </a:t>
            </a:r>
            <a:r>
              <a:rPr lang="pt-BR" sz="1400" dirty="0"/>
              <a:t>e acompanhando estudos similares que haviam sido conduzidos por outros cientistas com </a:t>
            </a:r>
            <a:r>
              <a:rPr lang="pt-BR" sz="1400" b="1" dirty="0">
                <a:solidFill>
                  <a:srgbClr val="0070C0"/>
                </a:solidFill>
              </a:rPr>
              <a:t>bactérias</a:t>
            </a:r>
            <a:r>
              <a:rPr lang="pt-BR" sz="1400" dirty="0"/>
              <a:t> e </a:t>
            </a:r>
            <a:r>
              <a:rPr lang="pt-BR" sz="1400" b="1" dirty="0">
                <a:solidFill>
                  <a:srgbClr val="0070C0"/>
                </a:solidFill>
              </a:rPr>
              <a:t>leveduras</a:t>
            </a:r>
            <a:r>
              <a:rPr lang="pt-BR" sz="1400" dirty="0"/>
              <a:t>.</a:t>
            </a:r>
          </a:p>
          <a:p>
            <a:pPr algn="just">
              <a:defRPr/>
            </a:pPr>
            <a:endParaRPr lang="pt-BR" sz="1400" dirty="0"/>
          </a:p>
          <a:p>
            <a:pPr algn="just">
              <a:defRPr/>
            </a:pPr>
            <a:r>
              <a:rPr lang="pt-BR" sz="1600" u="sng" dirty="0"/>
              <a:t>Tomaram o consumo de </a:t>
            </a:r>
            <a:r>
              <a:rPr lang="pt-BR" sz="1600" b="1" u="sng" dirty="0">
                <a:solidFill>
                  <a:srgbClr val="00B050"/>
                </a:solidFill>
              </a:rPr>
              <a:t>lactose</a:t>
            </a:r>
            <a:r>
              <a:rPr lang="pt-BR" sz="1600" u="sng" dirty="0"/>
              <a:t> para modelo de estudo:</a:t>
            </a:r>
          </a:p>
          <a:p>
            <a:pPr algn="just">
              <a:defRPr/>
            </a:pPr>
            <a:r>
              <a:rPr lang="pt-BR" sz="1400" dirty="0"/>
              <a:t>As bactérias </a:t>
            </a:r>
            <a:r>
              <a:rPr lang="pt-BR" sz="1400" dirty="0" err="1"/>
              <a:t>lac</a:t>
            </a:r>
            <a:r>
              <a:rPr lang="pt-BR" sz="1400" dirty="0"/>
              <a:t>+ (que têm capacidade de assimilar este açúcar) somente irão metabolizar a lactose quando glicose (açúcar mais simples) não estiver presente.</a:t>
            </a:r>
          </a:p>
          <a:p>
            <a:pPr algn="just">
              <a:defRPr/>
            </a:pPr>
            <a:endParaRPr lang="pt-BR" sz="1400" dirty="0"/>
          </a:p>
          <a:p>
            <a:pPr algn="just">
              <a:defRPr/>
            </a:pPr>
            <a:r>
              <a:rPr lang="pt-BR" sz="1400" dirty="0"/>
              <a:t>Descobriram que as bactérias cultivadas com dois açúcares diferentes geralmente exibiam </a:t>
            </a:r>
            <a:r>
              <a:rPr lang="pt-BR" sz="1400" b="1" dirty="0">
                <a:solidFill>
                  <a:srgbClr val="0070C0"/>
                </a:solidFill>
              </a:rPr>
              <a:t>duas fases de crescimento</a:t>
            </a:r>
            <a:r>
              <a:rPr lang="pt-BR" sz="1400" dirty="0"/>
              <a:t>. Por exemplo: </a:t>
            </a:r>
          </a:p>
          <a:p>
            <a:pPr algn="just">
              <a:defRPr/>
            </a:pPr>
            <a:r>
              <a:rPr lang="pt-BR" sz="1400" dirty="0"/>
              <a:t>Se</a:t>
            </a:r>
            <a:r>
              <a:rPr lang="pt-BR" sz="1400" b="1" dirty="0">
                <a:solidFill>
                  <a:srgbClr val="12B00E"/>
                </a:solidFill>
              </a:rPr>
              <a:t> glicose </a:t>
            </a:r>
            <a:r>
              <a:rPr lang="pt-BR" sz="1400" dirty="0"/>
              <a:t>e </a:t>
            </a:r>
            <a:r>
              <a:rPr lang="pt-BR" sz="1400" b="1" dirty="0">
                <a:solidFill>
                  <a:srgbClr val="00B050"/>
                </a:solidFill>
              </a:rPr>
              <a:t>lactose</a:t>
            </a:r>
            <a:r>
              <a:rPr lang="pt-BR" sz="1400" dirty="0"/>
              <a:t> </a:t>
            </a:r>
            <a:r>
              <a:rPr lang="pt-BR" sz="1400" b="1" dirty="0"/>
              <a:t>ambas fossem fornecidas, o consumo ocorre:</a:t>
            </a:r>
          </a:p>
          <a:p>
            <a:pPr marL="285750" indent="-285750" algn="just">
              <a:buFontTx/>
              <a:buChar char="-"/>
              <a:defRPr/>
            </a:pPr>
            <a:r>
              <a:rPr lang="pt-BR" sz="1400" b="1" u="sng" dirty="0">
                <a:solidFill>
                  <a:srgbClr val="0070C0"/>
                </a:solidFill>
              </a:rPr>
              <a:t>Primeiro a</a:t>
            </a:r>
            <a:r>
              <a:rPr lang="pt-BR" sz="1400" dirty="0">
                <a:solidFill>
                  <a:srgbClr val="0070C0"/>
                </a:solidFill>
              </a:rPr>
              <a:t> </a:t>
            </a:r>
            <a:r>
              <a:rPr lang="pt-BR" sz="1400" b="1" u="sng" dirty="0">
                <a:solidFill>
                  <a:srgbClr val="0070C0"/>
                </a:solidFill>
              </a:rPr>
              <a:t>glicose é consumida</a:t>
            </a:r>
          </a:p>
          <a:p>
            <a:pPr algn="just">
              <a:defRPr/>
            </a:pPr>
            <a:r>
              <a:rPr lang="pt-BR" sz="1400" b="1" dirty="0">
                <a:solidFill>
                  <a:srgbClr val="0070C0"/>
                </a:solidFill>
              </a:rPr>
              <a:t>       </a:t>
            </a:r>
            <a:r>
              <a:rPr lang="pt-BR" sz="1400" dirty="0"/>
              <a:t>(</a:t>
            </a:r>
            <a:r>
              <a:rPr lang="pt-BR" sz="1400" b="1" dirty="0"/>
              <a:t>fase de crescimento </a:t>
            </a:r>
            <a:r>
              <a:rPr lang="pt-BR" sz="1400" b="1" dirty="0" err="1"/>
              <a:t>I</a:t>
            </a:r>
            <a:r>
              <a:rPr lang="pt-BR" sz="1400" b="1" dirty="0"/>
              <a:t>)</a:t>
            </a:r>
            <a:r>
              <a:rPr lang="pt-BR" sz="1400" dirty="0"/>
              <a:t>,</a:t>
            </a:r>
          </a:p>
          <a:p>
            <a:pPr algn="just">
              <a:defRPr/>
            </a:pPr>
            <a:r>
              <a:rPr lang="pt-BR" sz="1400" b="1" dirty="0"/>
              <a:t>e </a:t>
            </a:r>
          </a:p>
          <a:p>
            <a:pPr marL="285750" indent="-285750" algn="just">
              <a:buFontTx/>
              <a:buChar char="-"/>
              <a:defRPr/>
            </a:pPr>
            <a:r>
              <a:rPr lang="pt-BR" sz="1400" b="1" u="sng" dirty="0">
                <a:solidFill>
                  <a:srgbClr val="00B050"/>
                </a:solidFill>
              </a:rPr>
              <a:t>A lactose somente é consumida após a glicose ter sido esgotada.</a:t>
            </a:r>
            <a:endParaRPr lang="pt-BR" sz="1400" b="1" u="sng" dirty="0">
              <a:solidFill>
                <a:srgbClr val="12B00E"/>
              </a:solidFill>
            </a:endParaRPr>
          </a:p>
          <a:p>
            <a:pPr algn="just">
              <a:defRPr/>
            </a:pPr>
            <a:r>
              <a:rPr lang="pt-BR" sz="1400" b="1" dirty="0">
                <a:solidFill>
                  <a:srgbClr val="12B00E"/>
                </a:solidFill>
              </a:rPr>
              <a:t>       </a:t>
            </a:r>
            <a:r>
              <a:rPr lang="pt-BR" sz="1400" dirty="0"/>
              <a:t>(</a:t>
            </a:r>
            <a:r>
              <a:rPr lang="pt-BR" sz="1400" b="1" dirty="0"/>
              <a:t>fase de crescimento II).</a:t>
            </a:r>
            <a:endParaRPr lang="pt-BR" sz="1400" dirty="0"/>
          </a:p>
          <a:p>
            <a:pPr algn="just">
              <a:defRPr/>
            </a:pPr>
            <a:endParaRPr lang="pt-BR" sz="1400" dirty="0"/>
          </a:p>
          <a:p>
            <a:pPr algn="just">
              <a:defRPr/>
            </a:pPr>
            <a:r>
              <a:rPr lang="pt-BR" sz="1400" dirty="0"/>
              <a:t>Denominaram este fenômeno de </a:t>
            </a:r>
            <a:r>
              <a:rPr lang="pt-BR" sz="1600" b="1" dirty="0">
                <a:solidFill>
                  <a:srgbClr val="7030A0"/>
                </a:solidFill>
              </a:rPr>
              <a:t>diauxia</a:t>
            </a:r>
            <a:r>
              <a:rPr lang="pt-BR" sz="1600" dirty="0">
                <a:solidFill>
                  <a:srgbClr val="7030A0"/>
                </a:solidFill>
              </a:rPr>
              <a:t>. </a:t>
            </a:r>
          </a:p>
          <a:p>
            <a:pPr algn="just">
              <a:defRPr/>
            </a:pPr>
            <a:endParaRPr lang="pt-BR" sz="1400" b="1" dirty="0">
              <a:solidFill>
                <a:srgbClr val="7030A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4353A4-8FD9-6C41-BB8D-D5DEA7F66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76" y="312268"/>
            <a:ext cx="1793120" cy="523220"/>
          </a:xfrm>
          <a:prstGeom prst="rect">
            <a:avLst/>
          </a:prstGeom>
          <a:solidFill>
            <a:srgbClr val="FCFCA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2800" cap="all" dirty="0">
                <a:solidFill>
                  <a:srgbClr val="0000FF"/>
                </a:solidFill>
              </a:rPr>
              <a:t>ó</a:t>
            </a:r>
            <a:r>
              <a:rPr lang="pt-BR" altLang="pt-BR" sz="2800" dirty="0">
                <a:solidFill>
                  <a:srgbClr val="0000FF"/>
                </a:solidFill>
              </a:rPr>
              <a:t>peron </a:t>
            </a:r>
            <a:r>
              <a:rPr lang="pt-BR" altLang="pt-BR" sz="2800" b="1" i="1" dirty="0" err="1">
                <a:solidFill>
                  <a:srgbClr val="0000FF"/>
                </a:solidFill>
              </a:rPr>
              <a:t>lac</a:t>
            </a:r>
            <a:endParaRPr lang="pt-BR" altLang="pt-BR" sz="2800" b="1" i="1" dirty="0">
              <a:solidFill>
                <a:srgbClr val="0000FF"/>
              </a:solidFill>
            </a:endParaRP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72570E9B-7321-DA49-89E1-09F02380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7" y="1484314"/>
            <a:ext cx="3281363" cy="379888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4">
            <a:extLst>
              <a:ext uri="{FF2B5EF4-FFF2-40B4-BE49-F238E27FC236}">
                <a16:creationId xmlns:a16="http://schemas.microsoft.com/office/drawing/2014/main" id="{932C3E2E-D954-644F-9445-56BF6B1C5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73" y="-62815"/>
            <a:ext cx="76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78E6DA-6DBD-7F47-BCDD-9DAA30339EC8}"/>
              </a:ext>
            </a:extLst>
          </p:cNvPr>
          <p:cNvSpPr/>
          <p:nvPr/>
        </p:nvSpPr>
        <p:spPr>
          <a:xfrm>
            <a:off x="3179928" y="265618"/>
            <a:ext cx="2420771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fontAlgn="t">
              <a:defRPr/>
            </a:pPr>
            <a:r>
              <a:rPr lang="en-US" sz="1400" dirty="0">
                <a:solidFill>
                  <a:srgbClr val="EEECAF"/>
                </a:solidFill>
              </a:rPr>
              <a:t>17 </a:t>
            </a:r>
            <a:r>
              <a:rPr lang="en-US" sz="1400" dirty="0" err="1">
                <a:solidFill>
                  <a:srgbClr val="EEECAF"/>
                </a:solidFill>
              </a:rPr>
              <a:t>Junho</a:t>
            </a:r>
            <a:r>
              <a:rPr lang="en-US" sz="1400" dirty="0">
                <a:solidFill>
                  <a:srgbClr val="EEECAF"/>
                </a:solidFill>
              </a:rPr>
              <a:t> 1920 - 19 Abril 2013 (92 </a:t>
            </a:r>
            <a:r>
              <a:rPr lang="en-US" sz="1400" dirty="0" err="1">
                <a:solidFill>
                  <a:srgbClr val="EEECAF"/>
                </a:solidFill>
              </a:rPr>
              <a:t>anos</a:t>
            </a:r>
            <a:r>
              <a:rPr lang="en-US" sz="1400" dirty="0">
                <a:solidFill>
                  <a:srgbClr val="EEECAF"/>
                </a:solidFill>
              </a:rPr>
              <a:t>)</a:t>
            </a:r>
          </a:p>
        </p:txBody>
      </p:sp>
      <p:pic>
        <p:nvPicPr>
          <p:cNvPr id="15367" name="Picture 7">
            <a:extLst>
              <a:ext uri="{FF2B5EF4-FFF2-40B4-BE49-F238E27FC236}">
                <a16:creationId xmlns:a16="http://schemas.microsoft.com/office/drawing/2014/main" id="{152CFB2C-5485-CB48-992A-F30D80749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82" y="0"/>
            <a:ext cx="96678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9">
            <a:extLst>
              <a:ext uri="{FF2B5EF4-FFF2-40B4-BE49-F238E27FC236}">
                <a16:creationId xmlns:a16="http://schemas.microsoft.com/office/drawing/2014/main" id="{0BC07DD5-9D15-B448-99E5-1EE568C3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068" y="669339"/>
            <a:ext cx="3052410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EEECAF"/>
                </a:solidFill>
              </a:rPr>
              <a:t>9 </a:t>
            </a:r>
            <a:r>
              <a:rPr lang="en-US" altLang="en-US" sz="1400" dirty="0" err="1">
                <a:solidFill>
                  <a:srgbClr val="EEECAF"/>
                </a:solidFill>
              </a:rPr>
              <a:t>Fevereiro</a:t>
            </a:r>
            <a:r>
              <a:rPr lang="en-US" altLang="en-US" sz="1400" dirty="0">
                <a:solidFill>
                  <a:srgbClr val="EEECAF"/>
                </a:solidFill>
              </a:rPr>
              <a:t> 1910 - 31 Maio 1976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EEECAF"/>
                </a:solidFill>
              </a:rPr>
              <a:t>(66 </a:t>
            </a:r>
            <a:r>
              <a:rPr lang="en-US" altLang="en-US" sz="1400" dirty="0" err="1">
                <a:solidFill>
                  <a:srgbClr val="EEECAF"/>
                </a:solidFill>
              </a:rPr>
              <a:t>anos</a:t>
            </a:r>
            <a:r>
              <a:rPr lang="en-US" altLang="en-US" sz="1400" dirty="0">
                <a:solidFill>
                  <a:srgbClr val="EEECAF"/>
                </a:solidFill>
              </a:rPr>
              <a:t>)</a:t>
            </a:r>
            <a:endParaRPr lang="pt-BR" altLang="en-US" sz="1400" dirty="0">
              <a:solidFill>
                <a:srgbClr val="EEECAF"/>
              </a:solidFill>
            </a:endParaRPr>
          </a:p>
        </p:txBody>
      </p:sp>
      <p:sp>
        <p:nvSpPr>
          <p:cNvPr id="15369" name="Rectangle 10">
            <a:extLst>
              <a:ext uri="{FF2B5EF4-FFF2-40B4-BE49-F238E27FC236}">
                <a16:creationId xmlns:a16="http://schemas.microsoft.com/office/drawing/2014/main" id="{48ADCD1B-92DE-7A4D-B725-5936F6D86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927" y="5312569"/>
            <a:ext cx="3419556" cy="738664"/>
          </a:xfrm>
          <a:prstGeom prst="rect">
            <a:avLst/>
          </a:prstGeom>
          <a:solidFill>
            <a:srgbClr val="EBEBEB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 u="sng" dirty="0"/>
              <a:t>Passo 1</a:t>
            </a:r>
            <a:r>
              <a:rPr lang="pt-BR" altLang="en-US" sz="1400" dirty="0"/>
              <a:t>: Observação da Curva de crescimento "bifásica" de Monod, que denominou fenômeno  “</a:t>
            </a:r>
            <a:r>
              <a:rPr lang="pt-BR" altLang="en-US" sz="1400" b="1" dirty="0">
                <a:solidFill>
                  <a:srgbClr val="7030A0"/>
                </a:solidFill>
              </a:rPr>
              <a:t>Diauxia”.</a:t>
            </a:r>
            <a:endParaRPr lang="pt-BR" altLang="en-US" sz="1400" dirty="0"/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F914869E-CCDF-6741-BDC3-6BA5466169FC}"/>
              </a:ext>
            </a:extLst>
          </p:cNvPr>
          <p:cNvSpPr/>
          <p:nvPr/>
        </p:nvSpPr>
        <p:spPr>
          <a:xfrm rot="21013069">
            <a:off x="5511227" y="798622"/>
            <a:ext cx="705813" cy="3364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id="{2E724F23-1A45-8D48-B7F7-0939164E3527}"/>
              </a:ext>
            </a:extLst>
          </p:cNvPr>
          <p:cNvSpPr/>
          <p:nvPr/>
        </p:nvSpPr>
        <p:spPr>
          <a:xfrm rot="387767" flipH="1">
            <a:off x="4437190" y="801249"/>
            <a:ext cx="203200" cy="34131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Seta: para a Direita 28">
            <a:extLst>
              <a:ext uri="{FF2B5EF4-FFF2-40B4-BE49-F238E27FC236}">
                <a16:creationId xmlns:a16="http://schemas.microsoft.com/office/drawing/2014/main" id="{F62661F5-4160-DE4C-9040-05224040EF1B}"/>
              </a:ext>
            </a:extLst>
          </p:cNvPr>
          <p:cNvSpPr/>
          <p:nvPr/>
        </p:nvSpPr>
        <p:spPr>
          <a:xfrm rot="444925" flipV="1">
            <a:off x="3530410" y="6117568"/>
            <a:ext cx="2208474" cy="13051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5373" name="Rectangle 15">
            <a:extLst>
              <a:ext uri="{FF2B5EF4-FFF2-40B4-BE49-F238E27FC236}">
                <a16:creationId xmlns:a16="http://schemas.microsoft.com/office/drawing/2014/main" id="{40BFDEFD-4FC0-B144-802D-CAADC464F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072" y="6100445"/>
            <a:ext cx="5654537" cy="738664"/>
          </a:xfrm>
          <a:prstGeom prst="rect">
            <a:avLst/>
          </a:prstGeom>
          <a:solidFill>
            <a:srgbClr val="EEE3C4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400" b="1" u="sng" dirty="0"/>
              <a:t>Passo 2</a:t>
            </a:r>
            <a:r>
              <a:rPr lang="pt-BR" altLang="en-US" sz="1400" dirty="0"/>
              <a:t>: Focaram na indução da enzima </a:t>
            </a:r>
            <a:r>
              <a:rPr lang="pt-BR" altLang="en-US" sz="1400" b="1" dirty="0">
                <a:solidFill>
                  <a:srgbClr val="7030A0"/>
                </a:solidFill>
              </a:rPr>
              <a:t>β-galactosidase</a:t>
            </a:r>
            <a:r>
              <a:rPr lang="pt-BR" altLang="en-US" sz="1400" dirty="0"/>
              <a:t> que somente ocorria quando a </a:t>
            </a:r>
            <a:r>
              <a:rPr lang="pt-BR" altLang="en-US" sz="1400" b="1" dirty="0">
                <a:solidFill>
                  <a:srgbClr val="0070C0"/>
                </a:solidFill>
              </a:rPr>
              <a:t>lactose</a:t>
            </a:r>
            <a:r>
              <a:rPr lang="pt-BR" altLang="en-US" sz="1400" dirty="0"/>
              <a:t> era </a:t>
            </a:r>
            <a:r>
              <a:rPr lang="pt-BR" altLang="en-US" sz="1400" b="1" dirty="0"/>
              <a:t>o único açúcar </a:t>
            </a:r>
            <a:r>
              <a:rPr lang="pt-BR" altLang="en-US" sz="1400" dirty="0"/>
              <a:t>presente</a:t>
            </a:r>
            <a:r>
              <a:rPr lang="pt-BR" altLang="en-US" sz="1400" b="1" dirty="0"/>
              <a:t> </a:t>
            </a:r>
            <a:r>
              <a:rPr lang="pt-BR" altLang="en-US" sz="1400" dirty="0"/>
              <a:t>no meio de cultura.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0F1F68B-9EB3-B155-3B3D-BF09D6FE2745}"/>
              </a:ext>
            </a:extLst>
          </p:cNvPr>
          <p:cNvSpPr txBox="1"/>
          <p:nvPr/>
        </p:nvSpPr>
        <p:spPr>
          <a:xfrm rot="21408585">
            <a:off x="10281800" y="2715493"/>
            <a:ext cx="1599622" cy="2554545"/>
          </a:xfrm>
          <a:custGeom>
            <a:avLst/>
            <a:gdLst>
              <a:gd name="connsiteX0" fmla="*/ 0 w 1599622"/>
              <a:gd name="connsiteY0" fmla="*/ 0 h 2554545"/>
              <a:gd name="connsiteX1" fmla="*/ 517211 w 1599622"/>
              <a:gd name="connsiteY1" fmla="*/ 0 h 2554545"/>
              <a:gd name="connsiteX2" fmla="*/ 1002430 w 1599622"/>
              <a:gd name="connsiteY2" fmla="*/ 0 h 2554545"/>
              <a:gd name="connsiteX3" fmla="*/ 1599622 w 1599622"/>
              <a:gd name="connsiteY3" fmla="*/ 0 h 2554545"/>
              <a:gd name="connsiteX4" fmla="*/ 1599622 w 1599622"/>
              <a:gd name="connsiteY4" fmla="*/ 536454 h 2554545"/>
              <a:gd name="connsiteX5" fmla="*/ 1599622 w 1599622"/>
              <a:gd name="connsiteY5" fmla="*/ 996273 h 2554545"/>
              <a:gd name="connsiteX6" fmla="*/ 1599622 w 1599622"/>
              <a:gd name="connsiteY6" fmla="*/ 1507182 h 2554545"/>
              <a:gd name="connsiteX7" fmla="*/ 1599622 w 1599622"/>
              <a:gd name="connsiteY7" fmla="*/ 1941454 h 2554545"/>
              <a:gd name="connsiteX8" fmla="*/ 1599622 w 1599622"/>
              <a:gd name="connsiteY8" fmla="*/ 2554545 h 2554545"/>
              <a:gd name="connsiteX9" fmla="*/ 1066415 w 1599622"/>
              <a:gd name="connsiteY9" fmla="*/ 2554545 h 2554545"/>
              <a:gd name="connsiteX10" fmla="*/ 565200 w 1599622"/>
              <a:gd name="connsiteY10" fmla="*/ 2554545 h 2554545"/>
              <a:gd name="connsiteX11" fmla="*/ 0 w 1599622"/>
              <a:gd name="connsiteY11" fmla="*/ 2554545 h 2554545"/>
              <a:gd name="connsiteX12" fmla="*/ 0 w 1599622"/>
              <a:gd name="connsiteY12" fmla="*/ 2069181 h 2554545"/>
              <a:gd name="connsiteX13" fmla="*/ 0 w 1599622"/>
              <a:gd name="connsiteY13" fmla="*/ 1558272 h 2554545"/>
              <a:gd name="connsiteX14" fmla="*/ 0 w 1599622"/>
              <a:gd name="connsiteY14" fmla="*/ 1021818 h 2554545"/>
              <a:gd name="connsiteX15" fmla="*/ 0 w 1599622"/>
              <a:gd name="connsiteY15" fmla="*/ 536454 h 2554545"/>
              <a:gd name="connsiteX16" fmla="*/ 0 w 1599622"/>
              <a:gd name="connsiteY16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99622" h="2554545" fill="none" extrusionOk="0">
                <a:moveTo>
                  <a:pt x="0" y="0"/>
                </a:moveTo>
                <a:cubicBezTo>
                  <a:pt x="241930" y="-46446"/>
                  <a:pt x="393325" y="29583"/>
                  <a:pt x="517211" y="0"/>
                </a:cubicBezTo>
                <a:cubicBezTo>
                  <a:pt x="641097" y="-29583"/>
                  <a:pt x="831769" y="45182"/>
                  <a:pt x="1002430" y="0"/>
                </a:cubicBezTo>
                <a:cubicBezTo>
                  <a:pt x="1173091" y="-45182"/>
                  <a:pt x="1457591" y="20073"/>
                  <a:pt x="1599622" y="0"/>
                </a:cubicBezTo>
                <a:cubicBezTo>
                  <a:pt x="1648348" y="242845"/>
                  <a:pt x="1593006" y="395975"/>
                  <a:pt x="1599622" y="536454"/>
                </a:cubicBezTo>
                <a:cubicBezTo>
                  <a:pt x="1606238" y="676933"/>
                  <a:pt x="1573920" y="788045"/>
                  <a:pt x="1599622" y="996273"/>
                </a:cubicBezTo>
                <a:cubicBezTo>
                  <a:pt x="1625324" y="1204501"/>
                  <a:pt x="1543700" y="1390920"/>
                  <a:pt x="1599622" y="1507182"/>
                </a:cubicBezTo>
                <a:cubicBezTo>
                  <a:pt x="1655544" y="1623444"/>
                  <a:pt x="1584397" y="1828875"/>
                  <a:pt x="1599622" y="1941454"/>
                </a:cubicBezTo>
                <a:cubicBezTo>
                  <a:pt x="1614847" y="2054033"/>
                  <a:pt x="1549911" y="2283975"/>
                  <a:pt x="1599622" y="2554545"/>
                </a:cubicBezTo>
                <a:cubicBezTo>
                  <a:pt x="1428288" y="2558371"/>
                  <a:pt x="1248015" y="2519225"/>
                  <a:pt x="1066415" y="2554545"/>
                </a:cubicBezTo>
                <a:cubicBezTo>
                  <a:pt x="884815" y="2589865"/>
                  <a:pt x="748051" y="2530726"/>
                  <a:pt x="565200" y="2554545"/>
                </a:cubicBezTo>
                <a:cubicBezTo>
                  <a:pt x="382349" y="2578364"/>
                  <a:pt x="200152" y="2527555"/>
                  <a:pt x="0" y="2554545"/>
                </a:cubicBezTo>
                <a:cubicBezTo>
                  <a:pt x="-40034" y="2333127"/>
                  <a:pt x="50658" y="2304724"/>
                  <a:pt x="0" y="2069181"/>
                </a:cubicBezTo>
                <a:cubicBezTo>
                  <a:pt x="-50658" y="1833638"/>
                  <a:pt x="19499" y="1767363"/>
                  <a:pt x="0" y="1558272"/>
                </a:cubicBezTo>
                <a:cubicBezTo>
                  <a:pt x="-19499" y="1349181"/>
                  <a:pt x="54055" y="1170462"/>
                  <a:pt x="0" y="1021818"/>
                </a:cubicBezTo>
                <a:cubicBezTo>
                  <a:pt x="-54055" y="873174"/>
                  <a:pt x="26255" y="667806"/>
                  <a:pt x="0" y="536454"/>
                </a:cubicBezTo>
                <a:cubicBezTo>
                  <a:pt x="-26255" y="405102"/>
                  <a:pt x="3729" y="266836"/>
                  <a:pt x="0" y="0"/>
                </a:cubicBezTo>
                <a:close/>
              </a:path>
              <a:path w="1599622" h="2554545" stroke="0" extrusionOk="0">
                <a:moveTo>
                  <a:pt x="0" y="0"/>
                </a:moveTo>
                <a:cubicBezTo>
                  <a:pt x="175951" y="-23258"/>
                  <a:pt x="396133" y="50837"/>
                  <a:pt x="517211" y="0"/>
                </a:cubicBezTo>
                <a:cubicBezTo>
                  <a:pt x="638289" y="-50837"/>
                  <a:pt x="902764" y="49640"/>
                  <a:pt x="1002430" y="0"/>
                </a:cubicBezTo>
                <a:cubicBezTo>
                  <a:pt x="1102096" y="-49640"/>
                  <a:pt x="1464506" y="67227"/>
                  <a:pt x="1599622" y="0"/>
                </a:cubicBezTo>
                <a:cubicBezTo>
                  <a:pt x="1626646" y="209112"/>
                  <a:pt x="1583274" y="260171"/>
                  <a:pt x="1599622" y="485364"/>
                </a:cubicBezTo>
                <a:cubicBezTo>
                  <a:pt x="1615970" y="710557"/>
                  <a:pt x="1559490" y="799806"/>
                  <a:pt x="1599622" y="945182"/>
                </a:cubicBezTo>
                <a:cubicBezTo>
                  <a:pt x="1639754" y="1090558"/>
                  <a:pt x="1598625" y="1250742"/>
                  <a:pt x="1599622" y="1405000"/>
                </a:cubicBezTo>
                <a:cubicBezTo>
                  <a:pt x="1600619" y="1559258"/>
                  <a:pt x="1542821" y="1745661"/>
                  <a:pt x="1599622" y="1915909"/>
                </a:cubicBezTo>
                <a:cubicBezTo>
                  <a:pt x="1656423" y="2086157"/>
                  <a:pt x="1593146" y="2253610"/>
                  <a:pt x="1599622" y="2554545"/>
                </a:cubicBezTo>
                <a:cubicBezTo>
                  <a:pt x="1471871" y="2582752"/>
                  <a:pt x="1239760" y="2548731"/>
                  <a:pt x="1098407" y="2554545"/>
                </a:cubicBezTo>
                <a:cubicBezTo>
                  <a:pt x="957054" y="2560359"/>
                  <a:pt x="809369" y="2543602"/>
                  <a:pt x="565200" y="2554545"/>
                </a:cubicBezTo>
                <a:cubicBezTo>
                  <a:pt x="321031" y="2565488"/>
                  <a:pt x="222410" y="2521663"/>
                  <a:pt x="0" y="2554545"/>
                </a:cubicBezTo>
                <a:cubicBezTo>
                  <a:pt x="-31298" y="2349538"/>
                  <a:pt x="2403" y="2184118"/>
                  <a:pt x="0" y="2069181"/>
                </a:cubicBezTo>
                <a:cubicBezTo>
                  <a:pt x="-2403" y="1954244"/>
                  <a:pt x="29136" y="1814855"/>
                  <a:pt x="0" y="1583818"/>
                </a:cubicBezTo>
                <a:cubicBezTo>
                  <a:pt x="-29136" y="1352781"/>
                  <a:pt x="64845" y="1182563"/>
                  <a:pt x="0" y="1021818"/>
                </a:cubicBezTo>
                <a:cubicBezTo>
                  <a:pt x="-64845" y="861073"/>
                  <a:pt x="48880" y="679674"/>
                  <a:pt x="0" y="459818"/>
                </a:cubicBezTo>
                <a:cubicBezTo>
                  <a:pt x="-48880" y="239962"/>
                  <a:pt x="44333" y="104832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dirty="0"/>
              <a:t>A </a:t>
            </a:r>
            <a:r>
              <a:rPr lang="pt-BR" sz="1600" dirty="0" err="1"/>
              <a:t>idéia</a:t>
            </a:r>
            <a:r>
              <a:rPr lang="pt-BR" sz="1600" dirty="0"/>
              <a:t> chave é que </a:t>
            </a:r>
            <a:r>
              <a:rPr lang="pt-BR" sz="1600" b="1" dirty="0"/>
              <a:t>as bactérias não sintetizam as proteínas  quando estas não são necessárias</a:t>
            </a:r>
            <a:r>
              <a:rPr lang="pt-BR" sz="1600" dirty="0"/>
              <a:t>,</a:t>
            </a:r>
          </a:p>
          <a:p>
            <a:pPr algn="just">
              <a:defRPr/>
            </a:pPr>
            <a:r>
              <a:rPr lang="pt-BR" sz="1600" dirty="0"/>
              <a:t>assim conservam os recursos e energia celular.</a:t>
            </a:r>
          </a:p>
        </p:txBody>
      </p:sp>
    </p:spTree>
    <p:extLst>
      <p:ext uri="{BB962C8B-B14F-4D97-AF65-F5344CB8AC3E}">
        <p14:creationId xmlns:p14="http://schemas.microsoft.com/office/powerpoint/2010/main" val="34242251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26_12ab">
            <a:extLst>
              <a:ext uri="{FF2B5EF4-FFF2-40B4-BE49-F238E27FC236}">
                <a16:creationId xmlns:a16="http://schemas.microsoft.com/office/drawing/2014/main" id="{CCA9D57F-F8B7-284D-B326-90C6F1D5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6792"/>
            <a:ext cx="92174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Text Box 3">
            <a:extLst>
              <a:ext uri="{FF2B5EF4-FFF2-40B4-BE49-F238E27FC236}">
                <a16:creationId xmlns:a16="http://schemas.microsoft.com/office/drawing/2014/main" id="{CD4F9DEA-70A3-4448-B229-0A0EFA69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650" y="5276801"/>
            <a:ext cx="8362582" cy="1323439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000" dirty="0"/>
              <a:t>m-RNA codificador da </a:t>
            </a:r>
            <a:r>
              <a:rPr lang="pt-BR" altLang="en-US" sz="2000" b="1" dirty="0"/>
              <a:t>ovoalbumina de galinha  </a:t>
            </a:r>
            <a:r>
              <a:rPr lang="pt-BR" altLang="en-US" sz="2000" dirty="0"/>
              <a:t>– Polipeptídeo com 386 aa. 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/>
              <a:t>Íntrons</a:t>
            </a:r>
            <a:r>
              <a:rPr lang="pt-BR" altLang="en-US" sz="2000" dirty="0"/>
              <a:t>: (7) A- </a:t>
            </a:r>
            <a:r>
              <a:rPr lang="pt-BR" altLang="en-US" sz="2000" dirty="0" err="1"/>
              <a:t>G</a:t>
            </a:r>
            <a:r>
              <a:rPr lang="pt-BR" altLang="en-US" sz="2000" dirty="0"/>
              <a:t>;</a:t>
            </a:r>
          </a:p>
          <a:p>
            <a:pPr>
              <a:spcBef>
                <a:spcPct val="50000"/>
              </a:spcBef>
            </a:pPr>
            <a:r>
              <a:rPr lang="pt-BR" altLang="en-US" sz="2000" b="1" dirty="0"/>
              <a:t>Éxons</a:t>
            </a:r>
            <a:r>
              <a:rPr lang="pt-BR" altLang="en-US" sz="2000" dirty="0"/>
              <a:t>: (8) L, 1-7</a:t>
            </a:r>
          </a:p>
        </p:txBody>
      </p:sp>
      <p:sp>
        <p:nvSpPr>
          <p:cNvPr id="109572" name="Text Box 4">
            <a:extLst>
              <a:ext uri="{FF2B5EF4-FFF2-40B4-BE49-F238E27FC236}">
                <a16:creationId xmlns:a16="http://schemas.microsoft.com/office/drawing/2014/main" id="{E7227F0A-27B1-F343-951F-74C87BC5D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650" y="333376"/>
            <a:ext cx="2232025" cy="519113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800" b="1"/>
              <a:t>“Splicing”</a:t>
            </a:r>
          </a:p>
        </p:txBody>
      </p:sp>
    </p:spTree>
    <p:extLst>
      <p:ext uri="{BB962C8B-B14F-4D97-AF65-F5344CB8AC3E}">
        <p14:creationId xmlns:p14="http://schemas.microsoft.com/office/powerpoint/2010/main" val="31832597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h10f18">
            <a:extLst>
              <a:ext uri="{FF2B5EF4-FFF2-40B4-BE49-F238E27FC236}">
                <a16:creationId xmlns:a16="http://schemas.microsoft.com/office/drawing/2014/main" id="{8C8EAB4D-51ED-0C4E-A82C-F4B9D915A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27" y="751081"/>
            <a:ext cx="8124304" cy="5633466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7" name="Text Box 3">
            <a:extLst>
              <a:ext uri="{FF2B5EF4-FFF2-40B4-BE49-F238E27FC236}">
                <a16:creationId xmlns:a16="http://schemas.microsoft.com/office/drawing/2014/main" id="{83584EAD-3984-1D43-A849-05D7C4342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027" y="1"/>
            <a:ext cx="3959225" cy="519113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800" b="1"/>
              <a:t>“Splicing”  alternativo</a:t>
            </a:r>
          </a:p>
        </p:txBody>
      </p:sp>
      <p:sp>
        <p:nvSpPr>
          <p:cNvPr id="108548" name="Text Box 4">
            <a:extLst>
              <a:ext uri="{FF2B5EF4-FFF2-40B4-BE49-F238E27FC236}">
                <a16:creationId xmlns:a16="http://schemas.microsoft.com/office/drawing/2014/main" id="{4E8A9620-9572-564C-94AA-FAE470C19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027" y="6384547"/>
            <a:ext cx="3865711" cy="369332"/>
          </a:xfrm>
          <a:prstGeom prst="rect">
            <a:avLst/>
          </a:prstGeom>
          <a:solidFill>
            <a:srgbClr val="CC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dirty="0"/>
              <a:t>m-RNA da </a:t>
            </a:r>
            <a:r>
              <a:rPr lang="pt-BR" altLang="en-US" b="1" dirty="0"/>
              <a:t>tropomiosina de mamífero</a:t>
            </a:r>
          </a:p>
        </p:txBody>
      </p:sp>
    </p:spTree>
    <p:extLst>
      <p:ext uri="{BB962C8B-B14F-4D97-AF65-F5344CB8AC3E}">
        <p14:creationId xmlns:p14="http://schemas.microsoft.com/office/powerpoint/2010/main" val="3340956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>
            <a:extLst>
              <a:ext uri="{FF2B5EF4-FFF2-40B4-BE49-F238E27FC236}">
                <a16:creationId xmlns:a16="http://schemas.microsoft.com/office/drawing/2014/main" id="{731EE714-3AB0-FF48-8DCA-EEF1EA2E1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770" y="477074"/>
            <a:ext cx="4175709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pt-BR" altLang="en-US" sz="3600" dirty="0">
                <a:solidFill>
                  <a:srgbClr val="003399"/>
                </a:solidFill>
                <a:latin typeface="Comic Sans MS" panose="030F0902030302020204" pitchFamily="66" charset="0"/>
              </a:rPr>
              <a:t>Epigenética - </a:t>
            </a:r>
            <a:r>
              <a:rPr lang="pt-BR" altLang="en-US" sz="3600" dirty="0" err="1">
                <a:solidFill>
                  <a:srgbClr val="003399"/>
                </a:solidFill>
                <a:latin typeface="Comic Sans MS" panose="030F0902030302020204" pitchFamily="66" charset="0"/>
              </a:rPr>
              <a:t>Paramutação</a:t>
            </a:r>
            <a:endParaRPr lang="pt-BR" altLang="en-US" sz="3600" dirty="0">
              <a:solidFill>
                <a:srgbClr val="003399"/>
              </a:solidFill>
              <a:latin typeface="Comic Sans MS" panose="030F0902030302020204" pitchFamily="66" charset="0"/>
            </a:endParaRPr>
          </a:p>
        </p:txBody>
      </p:sp>
      <p:pic>
        <p:nvPicPr>
          <p:cNvPr id="73733" name="Picture 5" descr="ch11f42">
            <a:extLst>
              <a:ext uri="{FF2B5EF4-FFF2-40B4-BE49-F238E27FC236}">
                <a16:creationId xmlns:a16="http://schemas.microsoft.com/office/drawing/2014/main" id="{EACF56AA-1385-A440-9429-8D6AC0F3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48" y="329558"/>
            <a:ext cx="6203206" cy="6198884"/>
          </a:xfrm>
          <a:prstGeom prst="rect">
            <a:avLst/>
          </a:prstGeom>
          <a:noFill/>
          <a:ln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09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A4BB01-9DAE-104F-808B-7CF39ACF1CF6}"/>
              </a:ext>
            </a:extLst>
          </p:cNvPr>
          <p:cNvSpPr/>
          <p:nvPr/>
        </p:nvSpPr>
        <p:spPr>
          <a:xfrm>
            <a:off x="1819730" y="17070"/>
            <a:ext cx="7151062" cy="5847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rgbClr val="111111"/>
                </a:solidFill>
                <a:latin typeface="Comic Sans MS" panose="030F0902030302020204" pitchFamily="66" charset="0"/>
              </a:rPr>
              <a:t>Novas descobertas: “small RNAs” </a:t>
            </a:r>
            <a:endParaRPr lang="pt-BR" sz="3200">
              <a:latin typeface="Comic Sans MS" panose="030F0902030302020204" pitchFamily="66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C2097D3-0FBC-6749-88D0-440F02647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902" y="810320"/>
            <a:ext cx="786549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pt-BR" altLang="en-US" sz="2000" b="1" dirty="0">
                <a:solidFill>
                  <a:srgbClr val="0000CC"/>
                </a:solidFill>
                <a:latin typeface="Comic Sans MS" panose="030F0902030302020204" pitchFamily="66" charset="0"/>
              </a:rPr>
              <a:t>1. “</a:t>
            </a:r>
            <a:r>
              <a:rPr lang="pt-BR" altLang="en-US" sz="20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Spliceossomo</a:t>
            </a:r>
            <a:r>
              <a:rPr lang="pt-BR" altLang="en-US" sz="2000" b="1" dirty="0">
                <a:solidFill>
                  <a:srgbClr val="0000CC"/>
                </a:solidFill>
                <a:latin typeface="Comic Sans MS" panose="030F0902030302020204" pitchFamily="66" charset="0"/>
              </a:rPr>
              <a:t>” : </a:t>
            </a:r>
            <a:r>
              <a:rPr lang="pt-BR" altLang="en-US" b="1" dirty="0" err="1">
                <a:solidFill>
                  <a:srgbClr val="0000CC"/>
                </a:solidFill>
                <a:latin typeface="Arial Nova" panose="020B0504020202020204" pitchFamily="34" charset="0"/>
              </a:rPr>
              <a:t>snRNA</a:t>
            </a:r>
            <a:r>
              <a:rPr lang="pt-BR" altLang="en-US" b="1" dirty="0">
                <a:solidFill>
                  <a:srgbClr val="0000CC"/>
                </a:solidFill>
                <a:latin typeface="Arial Nova" panose="020B0504020202020204" pitchFamily="34" charset="0"/>
              </a:rPr>
              <a:t> (“</a:t>
            </a:r>
            <a:r>
              <a:rPr lang="pt-BR" altLang="en-US" b="1" dirty="0" err="1">
                <a:solidFill>
                  <a:srgbClr val="0000CC"/>
                </a:solidFill>
                <a:latin typeface="Arial Nova" panose="020B0504020202020204" pitchFamily="34" charset="0"/>
              </a:rPr>
              <a:t>small</a:t>
            </a:r>
            <a:r>
              <a:rPr lang="pt-BR" altLang="en-US" b="1" dirty="0">
                <a:solidFill>
                  <a:srgbClr val="0000CC"/>
                </a:solidFill>
                <a:latin typeface="Arial Nova" panose="020B0504020202020204" pitchFamily="34" charset="0"/>
              </a:rPr>
              <a:t> nuclear RNA” </a:t>
            </a:r>
            <a:r>
              <a:rPr lang="pt-BR" altLang="en-US" sz="1600" dirty="0">
                <a:solidFill>
                  <a:srgbClr val="0000CC"/>
                </a:solidFill>
                <a:latin typeface="Arial Nova" panose="020B0504020202020204" pitchFamily="34" charset="0"/>
              </a:rPr>
              <a:t>– </a:t>
            </a:r>
            <a:r>
              <a:rPr lang="pt-BR" altLang="en-US" dirty="0">
                <a:latin typeface="Arial Nova" panose="020B0504020202020204" pitchFamily="34" charset="0"/>
              </a:rPr>
              <a:t>síntese constitutiva)</a:t>
            </a:r>
          </a:p>
          <a:p>
            <a:r>
              <a:rPr lang="pt-BR" altLang="en-US" b="1" dirty="0">
                <a:solidFill>
                  <a:srgbClr val="0000CC"/>
                </a:solidFill>
                <a:latin typeface="Arial Nova" panose="020B0504020202020204" pitchFamily="34" charset="0"/>
              </a:rPr>
              <a:t>                                  </a:t>
            </a:r>
            <a:r>
              <a:rPr lang="pt-BR" altLang="en-US" b="1" dirty="0" err="1">
                <a:solidFill>
                  <a:srgbClr val="0000CC"/>
                </a:solidFill>
                <a:latin typeface="Arial Nova" panose="020B0504020202020204" pitchFamily="34" charset="0"/>
              </a:rPr>
              <a:t>snRNP</a:t>
            </a:r>
            <a:r>
              <a:rPr lang="pt-BR" altLang="en-US" b="1" dirty="0">
                <a:solidFill>
                  <a:srgbClr val="0000CC"/>
                </a:solidFill>
                <a:latin typeface="Arial Nova" panose="020B0504020202020204" pitchFamily="34" charset="0"/>
              </a:rPr>
              <a:t> (“</a:t>
            </a:r>
            <a:r>
              <a:rPr lang="pt-BR" altLang="en-US" b="1" dirty="0" err="1">
                <a:solidFill>
                  <a:srgbClr val="0000CC"/>
                </a:solidFill>
                <a:latin typeface="Arial Nova" panose="020B0504020202020204" pitchFamily="34" charset="0"/>
              </a:rPr>
              <a:t>small</a:t>
            </a:r>
            <a:r>
              <a:rPr lang="pt-BR" altLang="en-US" b="1" dirty="0">
                <a:solidFill>
                  <a:srgbClr val="0000CC"/>
                </a:solidFill>
                <a:latin typeface="Arial Nova" panose="020B0504020202020204" pitchFamily="34" charset="0"/>
              </a:rPr>
              <a:t> nuclear </a:t>
            </a:r>
            <a:r>
              <a:rPr lang="pt-BR" altLang="en-US" b="1" dirty="0" err="1">
                <a:solidFill>
                  <a:srgbClr val="0000CC"/>
                </a:solidFill>
                <a:latin typeface="Arial Nova" panose="020B0504020202020204" pitchFamily="34" charset="0"/>
              </a:rPr>
              <a:t>Ribonuclear</a:t>
            </a:r>
            <a:r>
              <a:rPr lang="pt-BR" altLang="en-US" b="1" dirty="0">
                <a:solidFill>
                  <a:srgbClr val="0000CC"/>
                </a:solidFill>
                <a:latin typeface="Arial Nova" panose="020B0504020202020204" pitchFamily="34" charset="0"/>
              </a:rPr>
              <a:t> </a:t>
            </a:r>
            <a:r>
              <a:rPr lang="pt-BR" altLang="en-US" b="1" dirty="0" err="1">
                <a:solidFill>
                  <a:srgbClr val="0000CC"/>
                </a:solidFill>
                <a:latin typeface="Arial Nova" panose="020B0504020202020204" pitchFamily="34" charset="0"/>
              </a:rPr>
              <a:t>Proteins</a:t>
            </a:r>
            <a:r>
              <a:rPr lang="pt-BR" altLang="en-US" b="1" dirty="0">
                <a:solidFill>
                  <a:srgbClr val="0000CC"/>
                </a:solidFill>
                <a:latin typeface="Arial Nova" panose="020B0504020202020204" pitchFamily="34" charset="0"/>
              </a:rPr>
              <a:t>”)</a:t>
            </a:r>
          </a:p>
          <a:p>
            <a:r>
              <a:rPr lang="pt-BR" altLang="en-US" b="1" dirty="0">
                <a:solidFill>
                  <a:srgbClr val="0000CC"/>
                </a:solidFill>
                <a:latin typeface="Arial Nova" panose="020B0504020202020204" pitchFamily="34" charset="0"/>
              </a:rPr>
              <a:t>                                 100 diferentes proteínas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654194F-2071-1846-B2EC-3DC75282F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493" y="1888234"/>
            <a:ext cx="8329748" cy="4093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pt-BR" altLang="en-US" sz="2000" b="1" dirty="0">
                <a:solidFill>
                  <a:srgbClr val="0000CC"/>
                </a:solidFill>
                <a:latin typeface="Comic Sans MS" panose="030F0902030302020204" pitchFamily="66" charset="0"/>
              </a:rPr>
              <a:t>2. Pequenos RNA não codificadores de proteínas (</a:t>
            </a:r>
            <a:r>
              <a:rPr lang="pt-BR" altLang="en-US" sz="20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ncRNA</a:t>
            </a:r>
            <a:r>
              <a:rPr lang="pt-BR" altLang="en-US" sz="2000" b="1" dirty="0">
                <a:solidFill>
                  <a:srgbClr val="0000CC"/>
                </a:solidFill>
                <a:latin typeface="Comic Sans MS" panose="030F0902030302020204" pitchFamily="66" charset="0"/>
              </a:rPr>
              <a:t>)</a:t>
            </a:r>
          </a:p>
          <a:p>
            <a:r>
              <a:rPr lang="pt-BR" altLang="en-US" sz="2000" b="1" dirty="0">
                <a:solidFill>
                  <a:srgbClr val="0000CC"/>
                </a:solidFill>
                <a:latin typeface="Comic Sans MS" panose="030F0902030302020204" pitchFamily="66" charset="0"/>
              </a:rPr>
              <a:t>estão envolvidos no </a:t>
            </a:r>
            <a:r>
              <a:rPr lang="pt-BR" altLang="en-US" sz="2000" b="1" u="sng" dirty="0">
                <a:solidFill>
                  <a:srgbClr val="0000CC"/>
                </a:solidFill>
                <a:latin typeface="Comic Sans MS" panose="030F0902030302020204" pitchFamily="66" charset="0"/>
              </a:rPr>
              <a:t>Silenciamento Gênico</a:t>
            </a:r>
            <a:r>
              <a:rPr lang="pt-BR" altLang="en-US" sz="2000" b="1" dirty="0">
                <a:solidFill>
                  <a:srgbClr val="0000CC"/>
                </a:solidFill>
                <a:latin typeface="Comic Sans MS" panose="030F0902030302020204" pitchFamily="66" charset="0"/>
              </a:rPr>
              <a:t> </a:t>
            </a:r>
            <a:r>
              <a:rPr lang="pt-BR" altLang="en-US" dirty="0">
                <a:latin typeface="Comic Sans MS" panose="030F0902030302020204" pitchFamily="66" charset="0"/>
              </a:rPr>
              <a:t>(</a:t>
            </a:r>
            <a:r>
              <a:rPr lang="pt-BR" altLang="en-US" dirty="0">
                <a:latin typeface="Arial Nova" panose="020B0504020202020204" pitchFamily="34" charset="0"/>
              </a:rPr>
              <a:t>síntese induzida)</a:t>
            </a:r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endParaRPr lang="pt-BR" altLang="en-US" sz="20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3EC66A-F198-184F-A0D4-EDD68EB1D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289195"/>
              </p:ext>
            </p:extLst>
          </p:nvPr>
        </p:nvGraphicFramePr>
        <p:xfrm>
          <a:off x="1892541" y="2564904"/>
          <a:ext cx="818848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494">
                  <a:extLst>
                    <a:ext uri="{9D8B030D-6E8A-4147-A177-3AD203B41FA5}">
                      <a16:colId xmlns:a16="http://schemas.microsoft.com/office/drawing/2014/main" val="2602711030"/>
                    </a:ext>
                  </a:extLst>
                </a:gridCol>
                <a:gridCol w="2914125">
                  <a:extLst>
                    <a:ext uri="{9D8B030D-6E8A-4147-A177-3AD203B41FA5}">
                      <a16:colId xmlns:a16="http://schemas.microsoft.com/office/drawing/2014/main" val="4101154788"/>
                    </a:ext>
                  </a:extLst>
                </a:gridCol>
                <a:gridCol w="2544863">
                  <a:extLst>
                    <a:ext uri="{9D8B030D-6E8A-4147-A177-3AD203B41FA5}">
                      <a16:colId xmlns:a16="http://schemas.microsoft.com/office/drawing/2014/main" val="3988529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pt-BR" dirty="0" err="1"/>
                        <a:t>siRNA</a:t>
                      </a:r>
                      <a:r>
                        <a:rPr lang="pt-B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 err="1"/>
                        <a:t>miRNA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piRNA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883186"/>
                  </a:ext>
                </a:extLst>
              </a:tr>
              <a:tr h="387171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96442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F9277BD-C423-B442-84EA-19DED87AFF15}"/>
              </a:ext>
            </a:extLst>
          </p:cNvPr>
          <p:cNvSpPr/>
          <p:nvPr/>
        </p:nvSpPr>
        <p:spPr>
          <a:xfrm>
            <a:off x="4607077" y="2930015"/>
            <a:ext cx="2806174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 err="1">
                <a:latin typeface="Arial Nova" panose="020B0504020202020204" pitchFamily="34" charset="0"/>
              </a:rPr>
              <a:t>microRNAs</a:t>
            </a:r>
            <a:r>
              <a:rPr lang="pt-BR" dirty="0">
                <a:latin typeface="Arial Nova" panose="020B0504020202020204" pitchFamily="34" charset="0"/>
              </a:rPr>
              <a:t> (pequenos </a:t>
            </a:r>
            <a:r>
              <a:rPr lang="pt-BR" dirty="0" err="1">
                <a:latin typeface="Arial Nova" panose="020B0504020202020204" pitchFamily="34" charset="0"/>
              </a:rPr>
              <a:t>RNAs</a:t>
            </a:r>
            <a:r>
              <a:rPr lang="pt-BR" dirty="0">
                <a:latin typeface="Arial Nova" panose="020B0504020202020204" pitchFamily="34" charset="0"/>
              </a:rPr>
              <a:t>, 20–25 </a:t>
            </a:r>
            <a:r>
              <a:rPr lang="pt-BR" dirty="0" err="1">
                <a:latin typeface="Arial Nova" panose="020B0504020202020204" pitchFamily="34" charset="0"/>
              </a:rPr>
              <a:t>n</a:t>
            </a:r>
            <a:r>
              <a:rPr lang="pt-BR" dirty="0">
                <a:latin typeface="Arial Nova" panose="020B0504020202020204" pitchFamily="34" charset="0"/>
              </a:rPr>
              <a:t>) são codificados por genes específicos e funcionam na repressão da </a:t>
            </a:r>
            <a:r>
              <a:rPr lang="pt-BR" b="1" dirty="0">
                <a:latin typeface="Arial Nova" panose="020B0504020202020204" pitchFamily="34" charset="0"/>
              </a:rPr>
              <a:t>tradução</a:t>
            </a:r>
            <a:r>
              <a:rPr lang="pt-BR" dirty="0">
                <a:latin typeface="Arial Nova" panose="020B0504020202020204" pitchFamily="34" charset="0"/>
              </a:rPr>
              <a:t> ou na </a:t>
            </a:r>
            <a:r>
              <a:rPr lang="pt-BR" b="1" dirty="0">
                <a:latin typeface="Arial Nova" panose="020B0504020202020204" pitchFamily="34" charset="0"/>
              </a:rPr>
              <a:t>degradação</a:t>
            </a:r>
            <a:r>
              <a:rPr lang="pt-BR" dirty="0">
                <a:latin typeface="Arial Nova" panose="020B0504020202020204" pitchFamily="34" charset="0"/>
              </a:rPr>
              <a:t> de </a:t>
            </a:r>
            <a:r>
              <a:rPr lang="pt-BR" b="1" dirty="0" err="1">
                <a:latin typeface="Arial Nova" panose="020B0504020202020204" pitchFamily="34" charset="0"/>
              </a:rPr>
              <a:t>mRNA</a:t>
            </a:r>
            <a:r>
              <a:rPr lang="pt-BR" dirty="0">
                <a:latin typeface="Arial Nova" panose="020B0504020202020204" pitchFamily="34" charset="0"/>
              </a:rPr>
              <a:t> em plantas e animais. São processados a partir de sequências longas de RNA de fita simples que se dobram em estruturas em forma de grampo (“</a:t>
            </a:r>
            <a:r>
              <a:rPr lang="pt-BR" dirty="0" err="1">
                <a:latin typeface="Arial Nova" panose="020B0504020202020204" pitchFamily="34" charset="0"/>
              </a:rPr>
              <a:t>hairpin</a:t>
            </a:r>
            <a:r>
              <a:rPr lang="pt-BR" dirty="0">
                <a:latin typeface="Arial Nova" panose="020B0504020202020204" pitchFamily="34" charset="0"/>
              </a:rPr>
              <a:t>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E31732-3BFB-1342-8EF0-E3FF3FC792C0}"/>
              </a:ext>
            </a:extLst>
          </p:cNvPr>
          <p:cNvSpPr/>
          <p:nvPr/>
        </p:nvSpPr>
        <p:spPr>
          <a:xfrm>
            <a:off x="7522470" y="2992336"/>
            <a:ext cx="2698419" cy="341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 err="1">
                <a:latin typeface="Arial Nova" panose="020B0504020202020204" pitchFamily="34" charset="0"/>
              </a:rPr>
              <a:t>RNAs</a:t>
            </a:r>
            <a:r>
              <a:rPr lang="pt-BR" dirty="0">
                <a:latin typeface="Arial Nova" panose="020B0504020202020204" pitchFamily="34" charset="0"/>
              </a:rPr>
              <a:t> associados ao </a:t>
            </a:r>
            <a:r>
              <a:rPr lang="pt-BR" dirty="0" err="1">
                <a:latin typeface="Arial Nova" panose="020B0504020202020204" pitchFamily="34" charset="0"/>
              </a:rPr>
              <a:t>Piwi</a:t>
            </a:r>
            <a:r>
              <a:rPr lang="pt-BR" dirty="0">
                <a:latin typeface="Arial Nova" panose="020B0504020202020204" pitchFamily="34" charset="0"/>
              </a:rPr>
              <a:t> (pequenos </a:t>
            </a:r>
            <a:r>
              <a:rPr lang="pt-BR" dirty="0" err="1">
                <a:latin typeface="Arial Nova" panose="020B0504020202020204" pitchFamily="34" charset="0"/>
              </a:rPr>
              <a:t>RNAs</a:t>
            </a:r>
            <a:r>
              <a:rPr lang="pt-BR" dirty="0">
                <a:latin typeface="Arial Nova" panose="020B0504020202020204" pitchFamily="34" charset="0"/>
              </a:rPr>
              <a:t>, 25–30 </a:t>
            </a:r>
            <a:r>
              <a:rPr lang="pt-BR" dirty="0" err="1">
                <a:latin typeface="Arial Nova" panose="020B0504020202020204" pitchFamily="34" charset="0"/>
              </a:rPr>
              <a:t>n</a:t>
            </a:r>
            <a:r>
              <a:rPr lang="pt-BR" dirty="0">
                <a:latin typeface="Arial Nova" panose="020B0504020202020204" pitchFamily="34" charset="0"/>
              </a:rPr>
              <a:t>) são gerados a partir de precursores de cadeia simples longos. Funcionam em </a:t>
            </a:r>
            <a:r>
              <a:rPr lang="pt-BR" b="1" dirty="0">
                <a:latin typeface="Arial Nova" panose="020B0504020202020204" pitchFamily="34" charset="0"/>
              </a:rPr>
              <a:t>associação com a subfamília </a:t>
            </a:r>
            <a:r>
              <a:rPr lang="pt-BR" b="1" dirty="0" err="1">
                <a:latin typeface="Arial Nova" panose="020B0504020202020204" pitchFamily="34" charset="0"/>
              </a:rPr>
              <a:t>Piwi</a:t>
            </a:r>
            <a:r>
              <a:rPr lang="pt-BR" b="1" dirty="0">
                <a:latin typeface="Arial Nova" panose="020B0504020202020204" pitchFamily="34" charset="0"/>
              </a:rPr>
              <a:t> das proteínas Argonautas</a:t>
            </a:r>
            <a:r>
              <a:rPr lang="pt-BR" dirty="0">
                <a:latin typeface="Arial Nova" panose="020B0504020202020204" pitchFamily="34" charset="0"/>
              </a:rPr>
              <a:t> </a:t>
            </a:r>
            <a:r>
              <a:rPr lang="pt-BR" u="sng" dirty="0">
                <a:latin typeface="Arial Nova" panose="020B0504020202020204" pitchFamily="34" charset="0"/>
              </a:rPr>
              <a:t>e</a:t>
            </a:r>
            <a:r>
              <a:rPr lang="pt-BR" dirty="0">
                <a:latin typeface="Arial Nova" panose="020B0504020202020204" pitchFamily="34" charset="0"/>
              </a:rPr>
              <a:t> </a:t>
            </a:r>
            <a:r>
              <a:rPr lang="pt-BR" b="1" dirty="0">
                <a:latin typeface="Arial Nova" panose="020B0504020202020204" pitchFamily="34" charset="0"/>
              </a:rPr>
              <a:t>são essenciais para o desenvolvimento de células germinativas</a:t>
            </a:r>
            <a:r>
              <a:rPr lang="pt-BR" dirty="0"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1DE65D-FE05-6C4D-B3EF-3B661C69AE5A}"/>
              </a:ext>
            </a:extLst>
          </p:cNvPr>
          <p:cNvSpPr/>
          <p:nvPr/>
        </p:nvSpPr>
        <p:spPr>
          <a:xfrm>
            <a:off x="1902807" y="2930015"/>
            <a:ext cx="2586402" cy="39703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latin typeface="Arial Nova" panose="020F0502020204030204" pitchFamily="34" charset="0"/>
              </a:rPr>
              <a:t> </a:t>
            </a:r>
            <a:r>
              <a:rPr lang="pt-BR" dirty="0" err="1">
                <a:latin typeface="Arial Nova" panose="020F0502020204030204" pitchFamily="34" charset="0"/>
              </a:rPr>
              <a:t>RNAs</a:t>
            </a:r>
            <a:r>
              <a:rPr lang="pt-BR" dirty="0">
                <a:latin typeface="Arial Nova" panose="020F0502020204030204" pitchFamily="34" charset="0"/>
              </a:rPr>
              <a:t> de interferência, são pequenos, 20 a 25 </a:t>
            </a:r>
            <a:r>
              <a:rPr lang="pt-BR" dirty="0" err="1">
                <a:latin typeface="Arial Nova" panose="020F0502020204030204" pitchFamily="34" charset="0"/>
              </a:rPr>
              <a:t>n</a:t>
            </a:r>
            <a:r>
              <a:rPr lang="pt-BR" dirty="0">
                <a:latin typeface="Arial Nova" panose="020F0502020204030204" pitchFamily="34" charset="0"/>
              </a:rPr>
              <a:t>, formados por clivagem</a:t>
            </a:r>
          </a:p>
          <a:p>
            <a:r>
              <a:rPr lang="pt-BR" dirty="0">
                <a:latin typeface="Arial Nova" panose="020F0502020204030204" pitchFamily="34" charset="0"/>
              </a:rPr>
              <a:t>de longas moléculas de RNA de cadeia dupla. </a:t>
            </a:r>
          </a:p>
          <a:p>
            <a:r>
              <a:rPr lang="pt-BR" dirty="0">
                <a:latin typeface="Arial Nova" panose="020F0502020204030204" pitchFamily="34" charset="0"/>
              </a:rPr>
              <a:t>São importantes</a:t>
            </a:r>
          </a:p>
          <a:p>
            <a:r>
              <a:rPr lang="pt-BR" dirty="0">
                <a:latin typeface="Arial Nova" panose="020F0502020204030204" pitchFamily="34" charset="0"/>
              </a:rPr>
              <a:t>para travar a atividade dos </a:t>
            </a:r>
            <a:r>
              <a:rPr lang="pt-BR" b="1" dirty="0">
                <a:latin typeface="Arial Nova" panose="020F0502020204030204" pitchFamily="34" charset="0"/>
              </a:rPr>
              <a:t>transposons</a:t>
            </a:r>
            <a:r>
              <a:rPr lang="pt-BR" dirty="0">
                <a:latin typeface="Arial Nova" panose="020F0502020204030204" pitchFamily="34" charset="0"/>
              </a:rPr>
              <a:t> e combater a infecção </a:t>
            </a:r>
            <a:r>
              <a:rPr lang="pt-BR" b="1" dirty="0">
                <a:latin typeface="Arial Nova" panose="020F0502020204030204" pitchFamily="34" charset="0"/>
              </a:rPr>
              <a:t>viral</a:t>
            </a:r>
            <a:r>
              <a:rPr lang="pt-BR" dirty="0">
                <a:latin typeface="Arial Nova" panose="020F0502020204030204" pitchFamily="34" charset="0"/>
              </a:rPr>
              <a:t>. Também </a:t>
            </a:r>
            <a:r>
              <a:rPr lang="pt-BR" b="1" dirty="0">
                <a:latin typeface="Arial Nova" panose="020F0502020204030204" pitchFamily="34" charset="0"/>
              </a:rPr>
              <a:t>podem regular genes </a:t>
            </a:r>
            <a:r>
              <a:rPr lang="pt-BR" dirty="0">
                <a:latin typeface="Arial Nova" panose="020F0502020204030204" pitchFamily="34" charset="0"/>
              </a:rPr>
              <a:t>codificadores de proteínas.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3EEC42-9055-B142-A252-2A60C552D462}"/>
              </a:ext>
            </a:extLst>
          </p:cNvPr>
          <p:cNvSpPr/>
          <p:nvPr/>
        </p:nvSpPr>
        <p:spPr>
          <a:xfrm>
            <a:off x="8464626" y="6458180"/>
            <a:ext cx="1019721" cy="4003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9051"/>
                </a:solidFill>
              </a:rPr>
              <a:t>Veja</a:t>
            </a:r>
            <a:r>
              <a:rPr lang="pt-BR" sz="2000" dirty="0"/>
              <a:t> 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CC6BA96-0B98-1541-8478-37A042BC4C53}"/>
              </a:ext>
            </a:extLst>
          </p:cNvPr>
          <p:cNvSpPr/>
          <p:nvPr/>
        </p:nvSpPr>
        <p:spPr bwMode="auto">
          <a:xfrm>
            <a:off x="9060536" y="6485161"/>
            <a:ext cx="360040" cy="2607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843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30ADE836-BBF4-8243-A41D-8E3A71FC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-25235"/>
            <a:ext cx="492557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E74F69-6001-D24A-8C20-05FE796ADDEB}"/>
              </a:ext>
            </a:extLst>
          </p:cNvPr>
          <p:cNvSpPr/>
          <p:nvPr/>
        </p:nvSpPr>
        <p:spPr>
          <a:xfrm>
            <a:off x="6989129" y="6121679"/>
            <a:ext cx="363589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2000" dirty="0">
                <a:hlinkClick r:id="rId3"/>
              </a:rPr>
              <a:t>https://www.nature.com/articles/451414a.pdf</a:t>
            </a:r>
            <a:r>
              <a:rPr lang="pt-B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48503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2" name="Picture 6" descr="01_mendel_pu">
            <a:hlinkClick r:id="rId2"/>
            <a:extLst>
              <a:ext uri="{FF2B5EF4-FFF2-40B4-BE49-F238E27FC236}">
                <a16:creationId xmlns:a16="http://schemas.microsoft.com/office/drawing/2014/main" id="{8BC36576-3795-2F4F-AC74-9C2A4291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29" y="476673"/>
            <a:ext cx="3646487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3" name="Text Box 7">
            <a:extLst>
              <a:ext uri="{FF2B5EF4-FFF2-40B4-BE49-F238E27FC236}">
                <a16:creationId xmlns:a16="http://schemas.microsoft.com/office/drawing/2014/main" id="{8747E1E9-5069-5C48-9763-5D0DD4E67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217" y="5336809"/>
            <a:ext cx="4608513" cy="94615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en-US" sz="2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Gregor</a:t>
            </a:r>
            <a:r>
              <a:rPr lang="pt-BR" altLang="en-US" sz="2800" b="1" dirty="0">
                <a:solidFill>
                  <a:schemeClr val="bg1"/>
                </a:solidFill>
                <a:latin typeface="Verdana" panose="020B0604030504040204" pitchFamily="34" charset="0"/>
              </a:rPr>
              <a:t> Mendel</a:t>
            </a:r>
            <a:br>
              <a:rPr lang="pt-BR" altLang="en-US" sz="2800" b="1" dirty="0">
                <a:latin typeface="Verdana" panose="020B0604030504040204" pitchFamily="34" charset="0"/>
              </a:rPr>
            </a:br>
            <a:endParaRPr lang="pt-BR" altLang="en-US" sz="2800" b="1" dirty="0">
              <a:latin typeface="Verdana" panose="020B0604030504040204" pitchFamily="34" charset="0"/>
            </a:endParaRPr>
          </a:p>
        </p:txBody>
      </p:sp>
      <p:sp>
        <p:nvSpPr>
          <p:cNvPr id="193544" name="Text Box 8">
            <a:extLst>
              <a:ext uri="{FF2B5EF4-FFF2-40B4-BE49-F238E27FC236}">
                <a16:creationId xmlns:a16="http://schemas.microsoft.com/office/drawing/2014/main" id="{3795D6A5-71BA-704C-A484-BF38DA26910C}"/>
              </a:ext>
            </a:extLst>
          </p:cNvPr>
          <p:cNvSpPr txBox="1">
            <a:spLocks noChangeArrowheads="1"/>
          </p:cNvSpPr>
          <p:nvPr/>
        </p:nvSpPr>
        <p:spPr bwMode="auto">
          <a:xfrm rot="20578119">
            <a:off x="7447162" y="4718069"/>
            <a:ext cx="247870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en-US" i="1" dirty="0">
                <a:solidFill>
                  <a:srgbClr val="7030A0"/>
                </a:solidFill>
              </a:rPr>
              <a:t>Que ele seja a todos   uma boa inspiração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13BFB4-34CB-7A42-8E83-DE564B21F353}"/>
              </a:ext>
            </a:extLst>
          </p:cNvPr>
          <p:cNvSpPr/>
          <p:nvPr/>
        </p:nvSpPr>
        <p:spPr>
          <a:xfrm>
            <a:off x="7320136" y="6396335"/>
            <a:ext cx="1755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en-US" i="1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bevicent@usp.br</a:t>
            </a:r>
            <a:endParaRPr lang="pt-B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317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nstituto de Ciências Biomédicas USP"/>
          <p:cNvSpPr txBox="1">
            <a:spLocks noGrp="1"/>
          </p:cNvSpPr>
          <p:nvPr>
            <p:ph type="title"/>
          </p:nvPr>
        </p:nvSpPr>
        <p:spPr>
          <a:xfrm>
            <a:off x="175775" y="2065347"/>
            <a:ext cx="2119092" cy="265869"/>
          </a:xfrm>
          <a:prstGeom prst="rect">
            <a:avLst/>
          </a:prstGeom>
        </p:spPr>
        <p:txBody>
          <a:bodyPr>
            <a:noAutofit/>
          </a:bodyPr>
          <a:lstStyle>
            <a:lvl1pPr defTabSz="286258">
              <a:defRPr sz="3900"/>
            </a:lvl1pPr>
          </a:lstStyle>
          <a:p>
            <a:r>
              <a:rPr lang="pt-BR" sz="1800" dirty="0"/>
              <a:t>Instituto de Ciências Biomédicas USP</a:t>
            </a:r>
          </a:p>
        </p:txBody>
      </p:sp>
      <p:pic>
        <p:nvPicPr>
          <p:cNvPr id="138" name="page1image19835664.jpg" descr="page1image198356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137" y="-34679"/>
            <a:ext cx="2694916" cy="179211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"/>
          <p:cNvSpPr txBox="1"/>
          <p:nvPr/>
        </p:nvSpPr>
        <p:spPr>
          <a:xfrm>
            <a:off x="5153918" y="-1789821"/>
            <a:ext cx="99387" cy="3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844"/>
              <a:t> </a:t>
            </a:r>
          </a:p>
        </p:txBody>
      </p:sp>
      <p:sp>
        <p:nvSpPr>
          <p:cNvPr id="10" name="4.2. Indústria Química:…">
            <a:extLst>
              <a:ext uri="{FF2B5EF4-FFF2-40B4-BE49-F238E27FC236}">
                <a16:creationId xmlns:a16="http://schemas.microsoft.com/office/drawing/2014/main" id="{685E79EE-2F13-624E-BF90-D75B27763B51}"/>
              </a:ext>
            </a:extLst>
          </p:cNvPr>
          <p:cNvSpPr txBox="1"/>
          <p:nvPr/>
        </p:nvSpPr>
        <p:spPr>
          <a:xfrm>
            <a:off x="2882227" y="819508"/>
            <a:ext cx="5785862" cy="4414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16100">
              <a:spcBef>
                <a:spcPts val="844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PT" sz="2400" b="1" dirty="0"/>
              <a:t>3. Questões  </a:t>
            </a:r>
            <a:r>
              <a:rPr lang="pt-PT" sz="1600" dirty="0"/>
              <a:t>(para estudo) </a:t>
            </a:r>
          </a:p>
        </p:txBody>
      </p:sp>
      <p:sp>
        <p:nvSpPr>
          <p:cNvPr id="7" name="Bacteriófagos">
            <a:extLst>
              <a:ext uri="{FF2B5EF4-FFF2-40B4-BE49-F238E27FC236}">
                <a16:creationId xmlns:a16="http://schemas.microsoft.com/office/drawing/2014/main" id="{B2C526CC-1F86-A842-B3C5-EB8BB1E55824}"/>
              </a:ext>
            </a:extLst>
          </p:cNvPr>
          <p:cNvSpPr txBox="1"/>
          <p:nvPr/>
        </p:nvSpPr>
        <p:spPr>
          <a:xfrm rot="20866191">
            <a:off x="605745" y="6084005"/>
            <a:ext cx="2083520" cy="287579"/>
          </a:xfrm>
          <a:prstGeom prst="rect">
            <a:avLst/>
          </a:prstGeom>
          <a:solidFill>
            <a:srgbClr val="73FDFF">
              <a:alpha val="31223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457200" indent="-457200" algn="l" defTabSz="449580">
              <a:spcBef>
                <a:spcPts val="400"/>
              </a:spcBef>
              <a:defRPr b="1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b="0"/>
            </a:pPr>
            <a:r>
              <a:rPr lang="pt-BR" sz="1400" dirty="0"/>
              <a:t>Obrigada por sua atenção ! </a:t>
            </a:r>
            <a:endParaRPr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A18526-30E2-5B43-B37E-337B6E7813BB}"/>
              </a:ext>
            </a:extLst>
          </p:cNvPr>
          <p:cNvSpPr/>
          <p:nvPr/>
        </p:nvSpPr>
        <p:spPr>
          <a:xfrm>
            <a:off x="2882227" y="1281685"/>
            <a:ext cx="8491626" cy="5447645"/>
          </a:xfrm>
          <a:prstGeom prst="rect">
            <a:avLst/>
          </a:prstGeom>
          <a:solidFill>
            <a:srgbClr val="D8FEFF"/>
          </a:solidFill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A expressão de genes em procariotos é regulada coordenadamente pelo chamado modelo </a:t>
            </a:r>
            <a:r>
              <a:rPr lang="pt-BR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óperon</a:t>
            </a: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. O que significa isto? 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 Em eucariotos os genes são expressos em óperons como ocorre em procariotos?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Explique o significado do termo “um gene-uma enzima”.   Este termo sempre se aplica para procariotos?  Também se aplica para eucariotos? Por que?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Como a regulação da expressão gênica, a nível de transcrição, é mais complexa em eucariotos do que em procariotos?  Explique simplificadamente.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Está correta a afirmação de que expressão gênica em procariotos é principalmente  regulada a nível de transcrição?</a:t>
            </a:r>
          </a:p>
          <a:p>
            <a:pPr marL="241093" indent="-241093" algn="just">
              <a:spcAft>
                <a:spcPts val="844"/>
              </a:spcAft>
              <a:buAutoNum type="arabicPeriod"/>
            </a:pPr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Podemos dizer que a expressão gênica em eucariotos sofre regulação mais complexa que em procariotos? O que é modificação pós-transcricional? Ela é mais importante em procariotos ou em eucariotos?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1093" indent="-241093" algn="just">
              <a:spcAft>
                <a:spcPts val="844"/>
              </a:spcAft>
              <a:buFontTx/>
              <a:buAutoNum type="arabicPeriod"/>
            </a:pPr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“splicing” é uma modificação pros-transcricional? Quais são os organismos que fazem este processamento?</a:t>
            </a:r>
            <a:endParaRPr lang="pt-B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41093" indent="-241093" algn="just">
              <a:spcAft>
                <a:spcPts val="844"/>
              </a:spcAft>
              <a:buFontTx/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Além do “splicing” o pré-mRNA pode sofrer outros processamentos? </a:t>
            </a:r>
          </a:p>
          <a:p>
            <a:pPr marL="241093" indent="-241093" algn="just">
              <a:spcAft>
                <a:spcPts val="844"/>
              </a:spcAft>
              <a:buFontTx/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Após a tradução de um m-RNA em uma proteína, esta pode ainda sofrer processamentos para que venha a ter atividade? </a:t>
            </a:r>
          </a:p>
          <a:p>
            <a:pPr marL="241093" indent="-241093" algn="just">
              <a:spcAft>
                <a:spcPts val="844"/>
              </a:spcAft>
              <a:buFontTx/>
              <a:buAutoNum type="arabicPeriod"/>
            </a:pPr>
            <a:r>
              <a:rPr lang="pt-BR" sz="1600" dirty="0">
                <a:ea typeface="Calibri" panose="020F0502020204030204" pitchFamily="34" charset="0"/>
                <a:cs typeface="Times New Roman" panose="02020603050405020304" pitchFamily="18" charset="0"/>
              </a:rPr>
              <a:t> O que é Regulação pós-traducional?  Ela é mais importante em procariotos ou em eucariotos? </a:t>
            </a:r>
          </a:p>
        </p:txBody>
      </p:sp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484AE2B7-B18D-CF4D-B0DB-8189E2B1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/>
          <a:stretch/>
        </p:blipFill>
        <p:spPr>
          <a:xfrm rot="5400000">
            <a:off x="126710" y="3141726"/>
            <a:ext cx="2242193" cy="1968240"/>
          </a:xfrm>
          <a:prstGeom prst="rect">
            <a:avLst/>
          </a:prstGeom>
        </p:spPr>
      </p:pic>
      <p:sp>
        <p:nvSpPr>
          <p:cNvPr id="12" name="4.2. Indústria Química:…">
            <a:extLst>
              <a:ext uri="{FF2B5EF4-FFF2-40B4-BE49-F238E27FC236}">
                <a16:creationId xmlns:a16="http://schemas.microsoft.com/office/drawing/2014/main" id="{3A00E4E0-4EAB-C243-AA5A-AD92B7A92400}"/>
              </a:ext>
            </a:extLst>
          </p:cNvPr>
          <p:cNvSpPr txBox="1"/>
          <p:nvPr/>
        </p:nvSpPr>
        <p:spPr>
          <a:xfrm>
            <a:off x="2882227" y="127308"/>
            <a:ext cx="4844614" cy="441468"/>
          </a:xfrm>
          <a:prstGeom prst="rect">
            <a:avLst/>
          </a:prstGeom>
          <a:solidFill>
            <a:srgbClr val="FEF9D6"/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16100">
              <a:spcBef>
                <a:spcPts val="422"/>
              </a:spcBef>
              <a:spcAft>
                <a:spcPts val="422"/>
              </a:spcAft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PT" sz="2400" b="1" dirty="0"/>
              <a:t>Regulação da Expressão Gênica </a:t>
            </a:r>
          </a:p>
        </p:txBody>
      </p:sp>
      <p:sp>
        <p:nvSpPr>
          <p:cNvPr id="13" name="ICB/USP…">
            <a:extLst>
              <a:ext uri="{FF2B5EF4-FFF2-40B4-BE49-F238E27FC236}">
                <a16:creationId xmlns:a16="http://schemas.microsoft.com/office/drawing/2014/main" id="{3F915F5F-35D1-584E-8ECD-67C976D01F01}"/>
              </a:ext>
            </a:extLst>
          </p:cNvPr>
          <p:cNvSpPr txBox="1"/>
          <p:nvPr/>
        </p:nvSpPr>
        <p:spPr>
          <a:xfrm>
            <a:off x="263685" y="5200777"/>
            <a:ext cx="1902029" cy="6261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/>
              <a:t>ICB/USP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/>
              <a:t>Profa. Elisabete Vicente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hlinkClick r:id="rId4"/>
              </a:rPr>
              <a:t>bevicent@usp.br</a:t>
            </a:r>
          </a:p>
        </p:txBody>
      </p:sp>
    </p:spTree>
    <p:extLst>
      <p:ext uri="{BB962C8B-B14F-4D97-AF65-F5344CB8AC3E}">
        <p14:creationId xmlns:p14="http://schemas.microsoft.com/office/powerpoint/2010/main" val="23843172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85CD2-E52C-9340-9AD9-76588D1E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" y="723245"/>
            <a:ext cx="5688012" cy="5946775"/>
          </a:xfrm>
          <a:solidFill>
            <a:srgbClr val="FFFBCF"/>
          </a:solidFill>
          <a:ln>
            <a:solidFill>
              <a:srgbClr val="00B0F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  <a:defRPr/>
            </a:pPr>
            <a:endParaRPr lang="pt-BR" sz="800" dirty="0">
              <a:latin typeface="Helvetica" pitchFamily="2" charset="0"/>
            </a:endParaRPr>
          </a:p>
          <a:p>
            <a:pPr algn="just">
              <a:defRPr/>
            </a:pPr>
            <a:r>
              <a:rPr lang="pt-BR" sz="1400" dirty="0">
                <a:latin typeface="Helvetica" pitchFamily="2" charset="0"/>
              </a:rPr>
              <a:t>O </a:t>
            </a:r>
            <a:r>
              <a:rPr lang="pt-BR" sz="1400" b="1" dirty="0">
                <a:latin typeface="Helvetica" pitchFamily="2" charset="0"/>
              </a:rPr>
              <a:t>óperon </a:t>
            </a:r>
            <a:r>
              <a:rPr lang="pt-BR" sz="1400" b="1" i="1" dirty="0" err="1">
                <a:latin typeface="Helvetica" pitchFamily="2" charset="0"/>
              </a:rPr>
              <a:t>lac</a:t>
            </a:r>
            <a:r>
              <a:rPr lang="pt-BR" sz="1400" b="1" dirty="0">
                <a:latin typeface="Helvetica" pitchFamily="2" charset="0"/>
              </a:rPr>
              <a:t> </a:t>
            </a:r>
            <a:r>
              <a:rPr lang="pt-BR" sz="1400" dirty="0">
                <a:latin typeface="Helvetica" pitchFamily="2" charset="0"/>
              </a:rPr>
              <a:t>(óperon lactose) é um conjunto de genes que expressa proteínas de forma coordenada, proteínas essas necessárias para o transporte e o metabolismo da lactose em </a:t>
            </a:r>
            <a:r>
              <a:rPr lang="pt-BR" sz="1400" b="1" i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Escherichia coli </a:t>
            </a:r>
            <a:r>
              <a:rPr lang="pt-BR" sz="14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e muitas outras bactérias</a:t>
            </a:r>
            <a:r>
              <a:rPr lang="pt-BR" sz="1400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  <a:p>
            <a:pPr marL="0" indent="0" algn="just">
              <a:buNone/>
              <a:defRPr/>
            </a:pPr>
            <a:endParaRPr lang="pt-BR" sz="1400" dirty="0">
              <a:solidFill>
                <a:schemeClr val="accent5">
                  <a:lumMod val="75000"/>
                </a:schemeClr>
              </a:solidFill>
              <a:latin typeface="Helvetica" pitchFamily="2" charset="0"/>
            </a:endParaRPr>
          </a:p>
          <a:p>
            <a:pPr algn="just">
              <a:defRPr/>
            </a:pPr>
            <a:r>
              <a:rPr lang="pt-BR" sz="1400" dirty="0">
                <a:latin typeface="Helvetica" pitchFamily="2" charset="0"/>
              </a:rPr>
              <a:t>Embora a glicose seja a fonte de carbono preferida para a maioria das bactérias, o 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óperon </a:t>
            </a:r>
            <a:r>
              <a:rPr lang="pt-BR" sz="1400" b="1" i="1" dirty="0" err="1">
                <a:solidFill>
                  <a:srgbClr val="0070C0"/>
                </a:solidFill>
                <a:latin typeface="Helvetica" pitchFamily="2" charset="0"/>
              </a:rPr>
              <a:t>lac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pt-BR" sz="1400" dirty="0">
                <a:latin typeface="Helvetica" pitchFamily="2" charset="0"/>
              </a:rPr>
              <a:t>permite o consumo eficaz da 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lactose</a:t>
            </a:r>
            <a:r>
              <a:rPr lang="pt-BR" sz="1400" dirty="0">
                <a:latin typeface="Helvetica" pitchFamily="2" charset="0"/>
              </a:rPr>
              <a:t> quando a 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glicose</a:t>
            </a:r>
            <a:r>
              <a:rPr lang="pt-BR" sz="1400" dirty="0">
                <a:latin typeface="Helvetica" pitchFamily="2" charset="0"/>
              </a:rPr>
              <a:t> não está disponível. </a:t>
            </a:r>
          </a:p>
          <a:p>
            <a:pPr marL="0" indent="0" algn="just">
              <a:buNone/>
              <a:defRPr/>
            </a:pPr>
            <a:endParaRPr lang="pt-BR" sz="1400" dirty="0">
              <a:latin typeface="Helvetica" pitchFamily="2" charset="0"/>
            </a:endParaRPr>
          </a:p>
          <a:p>
            <a:pPr algn="just">
              <a:defRPr/>
            </a:pPr>
            <a:r>
              <a:rPr lang="pt-BR" sz="1500" dirty="0">
                <a:latin typeface="Helvetica" pitchFamily="2" charset="0"/>
              </a:rPr>
              <a:t>Os óperons bacterianos são </a:t>
            </a:r>
            <a:r>
              <a:rPr lang="pt-BR" sz="1500" b="1" dirty="0">
                <a:solidFill>
                  <a:srgbClr val="7030A0"/>
                </a:solidFill>
                <a:latin typeface="Helvetica" pitchFamily="2" charset="0"/>
              </a:rPr>
              <a:t>transcritos </a:t>
            </a:r>
            <a:r>
              <a:rPr lang="pt-BR" sz="1500" b="1" dirty="0" err="1">
                <a:solidFill>
                  <a:srgbClr val="7030A0"/>
                </a:solidFill>
                <a:latin typeface="Helvetica" pitchFamily="2" charset="0"/>
              </a:rPr>
              <a:t>policistrônicos</a:t>
            </a:r>
            <a:r>
              <a:rPr lang="pt-BR" sz="1500" b="1" dirty="0">
                <a:solidFill>
                  <a:srgbClr val="0070C0"/>
                </a:solidFill>
                <a:latin typeface="Helvetica" pitchFamily="2" charset="0"/>
              </a:rPr>
              <a:t>, </a:t>
            </a:r>
            <a:r>
              <a:rPr lang="pt-BR" sz="1500" dirty="0">
                <a:latin typeface="Helvetica" pitchFamily="2" charset="0"/>
              </a:rPr>
              <a:t>isto é, são capazes de produzir múltiplas proteínas </a:t>
            </a:r>
            <a:r>
              <a:rPr lang="pt-BR" sz="1500" dirty="0">
                <a:solidFill>
                  <a:srgbClr val="7030A0"/>
                </a:solidFill>
                <a:latin typeface="Helvetica" pitchFamily="2" charset="0"/>
              </a:rPr>
              <a:t>a partir de </a:t>
            </a:r>
            <a:r>
              <a:rPr lang="pt-BR" sz="1500" b="1" dirty="0">
                <a:solidFill>
                  <a:srgbClr val="7030A0"/>
                </a:solidFill>
                <a:latin typeface="Helvetica" pitchFamily="2" charset="0"/>
              </a:rPr>
              <a:t>um transcrito de mRNA. </a:t>
            </a:r>
          </a:p>
          <a:p>
            <a:pPr marL="0" indent="0" algn="just">
              <a:buNone/>
              <a:defRPr/>
            </a:pPr>
            <a:endParaRPr lang="pt-BR" sz="1400" dirty="0">
              <a:latin typeface="Helvetica" pitchFamily="2" charset="0"/>
            </a:endParaRPr>
          </a:p>
          <a:p>
            <a:pPr algn="just">
              <a:defRPr/>
            </a:pPr>
            <a:r>
              <a:rPr lang="pt-BR" sz="1400" dirty="0">
                <a:latin typeface="Helvetica" pitchFamily="2" charset="0"/>
              </a:rPr>
              <a:t>Quando a 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lactose</a:t>
            </a:r>
            <a:r>
              <a:rPr lang="pt-BR" sz="1400" dirty="0">
                <a:latin typeface="Helvetica" pitchFamily="2" charset="0"/>
              </a:rPr>
              <a:t> está presente como ÚNICA fonte de açúcar, os três genes do 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óperon </a:t>
            </a:r>
            <a:r>
              <a:rPr lang="pt-BR" sz="1400" b="1" i="1" dirty="0" err="1">
                <a:solidFill>
                  <a:srgbClr val="0070C0"/>
                </a:solidFill>
                <a:latin typeface="Helvetica" pitchFamily="2" charset="0"/>
              </a:rPr>
              <a:t>lac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pt-BR" sz="1400" dirty="0">
                <a:latin typeface="Helvetica" pitchFamily="2" charset="0"/>
              </a:rPr>
              <a:t>são expressos e suas proteínas subsequentes são traduzidas: </a:t>
            </a:r>
          </a:p>
          <a:p>
            <a:pPr marL="0" indent="0" algn="just">
              <a:buNone/>
              <a:defRPr/>
            </a:pP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	- </a:t>
            </a:r>
            <a:r>
              <a:rPr lang="pt-BR" sz="1600" b="1" i="1" dirty="0">
                <a:solidFill>
                  <a:srgbClr val="7030A0"/>
                </a:solidFill>
                <a:latin typeface="Helvetica" pitchFamily="2" charset="0"/>
              </a:rPr>
              <a:t>lacZ</a:t>
            </a:r>
            <a:r>
              <a:rPr lang="pt-BR" sz="1400" b="1" dirty="0">
                <a:solidFill>
                  <a:srgbClr val="7030A0"/>
                </a:solidFill>
                <a:latin typeface="Helvetica" pitchFamily="2" charset="0"/>
              </a:rPr>
              <a:t>.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pt-BR" sz="1400" b="1" dirty="0">
                <a:latin typeface="Helvetica" pitchFamily="2" charset="0"/>
              </a:rPr>
              <a:t>(</a:t>
            </a:r>
            <a:r>
              <a:rPr lang="pt-BR" sz="1400" b="1" dirty="0">
                <a:solidFill>
                  <a:srgbClr val="7030A0"/>
                </a:solidFill>
                <a:latin typeface="Helvetica" pitchFamily="2" charset="0"/>
              </a:rPr>
              <a:t>β-galactosidase</a:t>
            </a:r>
            <a:r>
              <a:rPr lang="pt-BR" sz="1400" dirty="0">
                <a:latin typeface="Helvetica" pitchFamily="2" charset="0"/>
              </a:rPr>
              <a:t>: cliva o dissacarídeo </a:t>
            </a:r>
            <a:r>
              <a:rPr lang="pt-BR" sz="1400" b="1" dirty="0">
                <a:solidFill>
                  <a:srgbClr val="00B050"/>
                </a:solidFill>
                <a:latin typeface="Helvetica" pitchFamily="2" charset="0"/>
              </a:rPr>
              <a:t>lactose</a:t>
            </a:r>
            <a:r>
              <a:rPr lang="pt-BR" sz="1400" dirty="0">
                <a:latin typeface="Helvetica" pitchFamily="2" charset="0"/>
              </a:rPr>
              <a:t>     			em </a:t>
            </a:r>
            <a:r>
              <a:rPr lang="pt-BR" sz="1400" b="1" dirty="0">
                <a:solidFill>
                  <a:srgbClr val="00B050"/>
                </a:solidFill>
                <a:latin typeface="Helvetica" pitchFamily="2" charset="0"/>
              </a:rPr>
              <a:t>galactose  </a:t>
            </a:r>
            <a:r>
              <a:rPr lang="pt-BR" sz="1400" dirty="0">
                <a:latin typeface="Helvetica" pitchFamily="2" charset="0"/>
              </a:rPr>
              <a:t>e  </a:t>
            </a:r>
            <a:r>
              <a:rPr lang="pt-BR" sz="1400" b="1" dirty="0">
                <a:solidFill>
                  <a:srgbClr val="00B050"/>
                </a:solidFill>
                <a:latin typeface="Helvetica" pitchFamily="2" charset="0"/>
              </a:rPr>
              <a:t>glicose</a:t>
            </a:r>
            <a:r>
              <a:rPr lang="pt-BR" sz="1400" dirty="0">
                <a:latin typeface="Helvetica" pitchFamily="2" charset="0"/>
              </a:rPr>
              <a:t>), </a:t>
            </a:r>
          </a:p>
          <a:p>
            <a:pPr marL="0" indent="0" algn="just">
              <a:buNone/>
              <a:defRPr/>
            </a:pP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	- </a:t>
            </a:r>
            <a:r>
              <a:rPr lang="pt-BR" sz="1600" b="1" i="1" dirty="0" err="1">
                <a:solidFill>
                  <a:srgbClr val="0070C0"/>
                </a:solidFill>
                <a:latin typeface="Helvetica" pitchFamily="2" charset="0"/>
              </a:rPr>
              <a:t>lacY</a:t>
            </a:r>
            <a:r>
              <a:rPr lang="pt-BR" sz="1400" dirty="0">
                <a:latin typeface="Helvetica" pitchFamily="2" charset="0"/>
              </a:rPr>
              <a:t> (</a:t>
            </a:r>
            <a:r>
              <a:rPr lang="pt-BR" sz="1400" dirty="0" err="1">
                <a:latin typeface="Helvetica" pitchFamily="2" charset="0"/>
              </a:rPr>
              <a:t>permease</a:t>
            </a:r>
            <a:r>
              <a:rPr lang="pt-BR" sz="1400" dirty="0">
                <a:latin typeface="Helvetica" pitchFamily="2" charset="0"/>
              </a:rPr>
              <a:t> do β-</a:t>
            </a:r>
            <a:r>
              <a:rPr lang="pt-BR" sz="1400" dirty="0" err="1">
                <a:latin typeface="Helvetica" pitchFamily="2" charset="0"/>
              </a:rPr>
              <a:t>galactosídeo</a:t>
            </a:r>
            <a:r>
              <a:rPr lang="pt-BR" sz="1400" dirty="0">
                <a:latin typeface="Helvetica" pitchFamily="2" charset="0"/>
              </a:rPr>
              <a:t> (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lactose</a:t>
            </a:r>
            <a:r>
              <a:rPr lang="pt-BR" sz="1400" dirty="0">
                <a:latin typeface="Helvetica" pitchFamily="2" charset="0"/>
              </a:rPr>
              <a:t>), e </a:t>
            </a:r>
          </a:p>
          <a:p>
            <a:pPr marL="0" indent="0" algn="just">
              <a:buNone/>
              <a:defRPr/>
            </a:pP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	- </a:t>
            </a:r>
            <a:r>
              <a:rPr lang="pt-BR" sz="1600" b="1" i="1" dirty="0" err="1">
                <a:solidFill>
                  <a:srgbClr val="0070C0"/>
                </a:solidFill>
                <a:latin typeface="Helvetica" pitchFamily="2" charset="0"/>
              </a:rPr>
              <a:t>lacA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pt-BR" sz="1400" dirty="0">
                <a:latin typeface="Helvetica" pitchFamily="2" charset="0"/>
              </a:rPr>
              <a:t>(</a:t>
            </a:r>
            <a:r>
              <a:rPr lang="pt-BR" sz="1400" dirty="0" err="1">
                <a:latin typeface="Helvetica" pitchFamily="2" charset="0"/>
              </a:rPr>
              <a:t>transacetilase</a:t>
            </a:r>
            <a:r>
              <a:rPr lang="pt-BR" sz="1400" dirty="0">
                <a:latin typeface="Helvetica" pitchFamily="2" charset="0"/>
              </a:rPr>
              <a:t> do β-</a:t>
            </a:r>
            <a:r>
              <a:rPr lang="pt-BR" sz="1400" dirty="0" err="1">
                <a:latin typeface="Helvetica" pitchFamily="2" charset="0"/>
              </a:rPr>
              <a:t>galactosídeo</a:t>
            </a:r>
            <a:r>
              <a:rPr lang="pt-BR" sz="1400" dirty="0">
                <a:latin typeface="Helvetica" pitchFamily="2" charset="0"/>
              </a:rPr>
              <a:t>). </a:t>
            </a:r>
          </a:p>
          <a:p>
            <a:pPr marL="0" indent="0" algn="just">
              <a:buNone/>
              <a:defRPr/>
            </a:pPr>
            <a:endParaRPr lang="pt-BR" sz="800" dirty="0">
              <a:latin typeface="Helvetica" pitchFamily="2" charset="0"/>
            </a:endParaRPr>
          </a:p>
          <a:p>
            <a:pPr marL="0" indent="0" algn="just">
              <a:buNone/>
              <a:defRPr/>
            </a:pPr>
            <a:endParaRPr lang="pt-BR" sz="800" dirty="0">
              <a:latin typeface="Helvetica" pitchFamily="2" charset="0"/>
            </a:endParaRPr>
          </a:p>
          <a:p>
            <a:pPr algn="just">
              <a:defRPr/>
            </a:pPr>
            <a:r>
              <a:rPr lang="pt-BR" sz="1400" dirty="0">
                <a:latin typeface="Helvetica" pitchFamily="2" charset="0"/>
              </a:rPr>
              <a:t>A 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regulação gênica do óperon </a:t>
            </a:r>
            <a:r>
              <a:rPr lang="pt-BR" sz="1400" b="1" i="1" dirty="0" err="1">
                <a:solidFill>
                  <a:srgbClr val="0070C0"/>
                </a:solidFill>
                <a:latin typeface="Helvetica" pitchFamily="2" charset="0"/>
              </a:rPr>
              <a:t>lac</a:t>
            </a:r>
            <a:r>
              <a:rPr lang="pt-BR" sz="1400" b="1" dirty="0">
                <a:solidFill>
                  <a:srgbClr val="0070C0"/>
                </a:solidFill>
                <a:latin typeface="Helvetica" pitchFamily="2" charset="0"/>
              </a:rPr>
              <a:t> foi o primeiro mecanismo de regulação genética </a:t>
            </a:r>
            <a:r>
              <a:rPr lang="pt-BR" sz="1400" dirty="0">
                <a:latin typeface="Helvetica" pitchFamily="2" charset="0"/>
              </a:rPr>
              <a:t>claramente entendido, por isso se tornou um dos principais exemplos de regulação gênica procariótica.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FFCEAF-907A-9C4A-9952-A334F558F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150813"/>
            <a:ext cx="1793120" cy="523220"/>
          </a:xfrm>
          <a:prstGeom prst="rect">
            <a:avLst/>
          </a:prstGeom>
          <a:solidFill>
            <a:srgbClr val="FCFCA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altLang="pt-BR" sz="2800" cap="all" dirty="0">
                <a:solidFill>
                  <a:srgbClr val="0000FF"/>
                </a:solidFill>
              </a:rPr>
              <a:t>ó</a:t>
            </a:r>
            <a:r>
              <a:rPr lang="pt-BR" altLang="pt-BR" sz="2800" dirty="0">
                <a:solidFill>
                  <a:srgbClr val="0000FF"/>
                </a:solidFill>
              </a:rPr>
              <a:t>peron </a:t>
            </a:r>
            <a:r>
              <a:rPr lang="pt-BR" altLang="pt-BR" sz="2800" b="1" i="1" dirty="0" err="1">
                <a:solidFill>
                  <a:srgbClr val="0000FF"/>
                </a:solidFill>
              </a:rPr>
              <a:t>lac</a:t>
            </a:r>
            <a:endParaRPr lang="pt-BR" altLang="pt-BR" sz="2800" b="1" i="1" dirty="0">
              <a:solidFill>
                <a:srgbClr val="0000FF"/>
              </a:solidFill>
            </a:endParaRP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BA335258-9A84-E64D-BD7D-21210851B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2020888"/>
            <a:ext cx="2984500" cy="3746500"/>
          </a:xfrm>
          <a:prstGeom prst="rect">
            <a:avLst/>
          </a:prstGeom>
          <a:solidFill>
            <a:srgbClr val="EEECAF"/>
          </a:solidFill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6" name="Seta: para a Direita 28">
            <a:extLst>
              <a:ext uri="{FF2B5EF4-FFF2-40B4-BE49-F238E27FC236}">
                <a16:creationId xmlns:a16="http://schemas.microsoft.com/office/drawing/2014/main" id="{8766B0A5-8659-D74D-868A-F950783F1C6E}"/>
              </a:ext>
            </a:extLst>
          </p:cNvPr>
          <p:cNvSpPr/>
          <p:nvPr/>
        </p:nvSpPr>
        <p:spPr>
          <a:xfrm>
            <a:off x="6365875" y="4402138"/>
            <a:ext cx="731838" cy="417513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75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>
            <a:extLst>
              <a:ext uri="{FF2B5EF4-FFF2-40B4-BE49-F238E27FC236}">
                <a16:creationId xmlns:a16="http://schemas.microsoft.com/office/drawing/2014/main" id="{B3DCA43C-A76D-7949-A41E-45B49043A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67470"/>
            <a:ext cx="1906588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FF"/>
                </a:solidFill>
              </a:rPr>
              <a:t>óperon </a:t>
            </a:r>
            <a:r>
              <a:rPr lang="pt-BR" altLang="pt-BR" sz="2800" b="1" i="1">
                <a:solidFill>
                  <a:srgbClr val="0000FF"/>
                </a:solidFill>
              </a:rPr>
              <a:t>lac</a:t>
            </a:r>
          </a:p>
        </p:txBody>
      </p:sp>
      <p:sp>
        <p:nvSpPr>
          <p:cNvPr id="18434" name="Rectangle 13">
            <a:extLst>
              <a:ext uri="{FF2B5EF4-FFF2-40B4-BE49-F238E27FC236}">
                <a16:creationId xmlns:a16="http://schemas.microsoft.com/office/drawing/2014/main" id="{76B9344D-AC51-5A49-A37E-AB5F93498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7" y="562375"/>
            <a:ext cx="3919538" cy="3099989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dirty="0"/>
          </a:p>
        </p:txBody>
      </p:sp>
      <p:pic>
        <p:nvPicPr>
          <p:cNvPr id="18435" name="Picture 14" descr="lactose">
            <a:extLst>
              <a:ext uri="{FF2B5EF4-FFF2-40B4-BE49-F238E27FC236}">
                <a16:creationId xmlns:a16="http://schemas.microsoft.com/office/drawing/2014/main" id="{F4B9EAAE-7079-FF4D-B24F-AAF991479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1" y="668745"/>
            <a:ext cx="3562350" cy="23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6">
            <a:extLst>
              <a:ext uri="{FF2B5EF4-FFF2-40B4-BE49-F238E27FC236}">
                <a16:creationId xmlns:a16="http://schemas.microsoft.com/office/drawing/2014/main" id="{CF306696-224E-D54A-8279-BB615CC40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849" y="3817939"/>
            <a:ext cx="4029075" cy="2963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8437" name="Rectangle 19">
            <a:extLst>
              <a:ext uri="{FF2B5EF4-FFF2-40B4-BE49-F238E27FC236}">
                <a16:creationId xmlns:a16="http://schemas.microsoft.com/office/drawing/2014/main" id="{CABF40A5-D158-4946-84BC-8D49BDBE9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556" y="317501"/>
            <a:ext cx="4029075" cy="303371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 err="1"/>
              <a:t>Isopropyl</a:t>
            </a:r>
            <a:r>
              <a:rPr lang="pt-BR" altLang="pt-BR" sz="1400" b="1" dirty="0"/>
              <a:t> </a:t>
            </a:r>
            <a:r>
              <a:rPr lang="el-GR" altLang="pt-BR" sz="1400" b="1" dirty="0"/>
              <a:t>β-</a:t>
            </a:r>
            <a:r>
              <a:rPr lang="pt-BR" altLang="pt-BR" sz="1400" b="1" dirty="0"/>
              <a:t>D-1-thiogalactopyranoside (</a:t>
            </a:r>
            <a:r>
              <a:rPr lang="pt-BR" altLang="pt-BR" sz="1400" b="1" dirty="0" err="1"/>
              <a:t>IPTG</a:t>
            </a:r>
            <a:r>
              <a:rPr lang="pt-BR" altLang="pt-BR" sz="1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 b="1" dirty="0"/>
          </a:p>
        </p:txBody>
      </p:sp>
      <p:pic>
        <p:nvPicPr>
          <p:cNvPr id="18438" name="Picture 22" descr="Isopropyl Î²-D-1-thiogalactopyranoside â¥99% (TLC)">
            <a:extLst>
              <a:ext uri="{FF2B5EF4-FFF2-40B4-BE49-F238E27FC236}">
                <a16:creationId xmlns:a16="http://schemas.microsoft.com/office/drawing/2014/main" id="{4439BB2A-9F22-7248-BFF4-695A306F1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425450"/>
            <a:ext cx="2857500" cy="2162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CaixaDeTexto 4">
            <a:extLst>
              <a:ext uri="{FF2B5EF4-FFF2-40B4-BE49-F238E27FC236}">
                <a16:creationId xmlns:a16="http://schemas.microsoft.com/office/drawing/2014/main" id="{1715DB49-D9E0-1348-8FED-F17BCA1B2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44" y="3324226"/>
            <a:ext cx="3570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/>
              <a:t>A lactose é o </a:t>
            </a:r>
            <a:r>
              <a:rPr lang="pt-BR" altLang="pt-BR" sz="1600" b="1" dirty="0"/>
              <a:t>indutor</a:t>
            </a:r>
            <a:r>
              <a:rPr lang="pt-BR" altLang="pt-BR" sz="1600" dirty="0"/>
              <a:t> do óperon </a:t>
            </a:r>
            <a:r>
              <a:rPr lang="pt-BR" altLang="pt-BR" sz="1600" i="1" dirty="0" err="1"/>
              <a:t>lac</a:t>
            </a:r>
            <a:endParaRPr lang="pt-BR" altLang="pt-BR" sz="1600" i="1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7A15BED-9863-9D43-9A85-D143598823A5}"/>
              </a:ext>
            </a:extLst>
          </p:cNvPr>
          <p:cNvSpPr txBox="1"/>
          <p:nvPr/>
        </p:nvSpPr>
        <p:spPr>
          <a:xfrm>
            <a:off x="5071269" y="2932115"/>
            <a:ext cx="3916362" cy="3222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500" dirty="0"/>
              <a:t>O </a:t>
            </a:r>
            <a:r>
              <a:rPr lang="pt-BR" sz="1500" b="1" dirty="0"/>
              <a:t>IPTG</a:t>
            </a:r>
            <a:r>
              <a:rPr lang="pt-BR" sz="1500" dirty="0"/>
              <a:t> é um </a:t>
            </a:r>
            <a:r>
              <a:rPr lang="pt-BR" sz="1500" b="1" dirty="0"/>
              <a:t>indutor gratuito </a:t>
            </a:r>
            <a:r>
              <a:rPr lang="pt-BR" sz="1500" dirty="0"/>
              <a:t>do óperon </a:t>
            </a:r>
            <a:r>
              <a:rPr lang="pt-BR" sz="1500" i="1" dirty="0" err="1"/>
              <a:t>lac</a:t>
            </a:r>
            <a:endParaRPr lang="pt-BR" sz="1500" i="1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B540835-C429-5341-B8FC-480C343AA0CB}"/>
              </a:ext>
            </a:extLst>
          </p:cNvPr>
          <p:cNvSpPr txBox="1"/>
          <p:nvPr/>
        </p:nvSpPr>
        <p:spPr>
          <a:xfrm>
            <a:off x="602457" y="2823968"/>
            <a:ext cx="3700462" cy="538163"/>
          </a:xfrm>
          <a:prstGeom prst="rect">
            <a:avLst/>
          </a:prstGeom>
          <a:solidFill>
            <a:srgbClr val="FEAFFF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dirty="0">
                <a:latin typeface="+mj-lt"/>
              </a:rPr>
              <a:t>Lactose</a:t>
            </a:r>
          </a:p>
          <a:p>
            <a:pPr eaLnBrk="1" hangingPunct="1">
              <a:defRPr/>
            </a:pPr>
            <a:r>
              <a:rPr lang="pt-BR" sz="1300" b="1" dirty="0">
                <a:latin typeface="Arial Narrow" panose="020B0606020202030204" pitchFamily="34" charset="0"/>
              </a:rPr>
              <a:t>(Açúcar dímero de Galactose-Glicose em ligação </a:t>
            </a:r>
            <a:r>
              <a:rPr lang="pt-BR" sz="1300" b="1" dirty="0">
                <a:latin typeface="Symbol" panose="05050102010706020507" pitchFamily="18" charset="2"/>
              </a:rPr>
              <a:t>b</a:t>
            </a:r>
            <a:r>
              <a:rPr lang="pt-BR" sz="1300" b="1" dirty="0">
                <a:latin typeface="Arial Narrow" panose="020B0606020202030204" pitchFamily="34" charset="0"/>
              </a:rPr>
              <a:t>1-4</a:t>
            </a:r>
            <a:r>
              <a:rPr lang="pt-BR" sz="1300" dirty="0"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32C1D540-2A39-6447-9F9D-4D12640D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306" y="4559296"/>
            <a:ext cx="4130675" cy="2097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pt-BR" b="1" dirty="0"/>
          </a:p>
          <a:p>
            <a:pPr eaLnBrk="1" hangingPunct="1">
              <a:defRPr/>
            </a:pPr>
            <a:endParaRPr lang="pt-BR" b="1" dirty="0"/>
          </a:p>
          <a:p>
            <a:pPr eaLnBrk="1" hangingPunct="1">
              <a:defRPr/>
            </a:pPr>
            <a:endParaRPr lang="pt-BR" b="1" dirty="0"/>
          </a:p>
          <a:p>
            <a:pPr eaLnBrk="1" hangingPunct="1">
              <a:defRPr/>
            </a:pPr>
            <a:endParaRPr lang="pt-BR" b="1" dirty="0"/>
          </a:p>
          <a:p>
            <a:pPr eaLnBrk="1" hangingPunct="1">
              <a:defRPr/>
            </a:pPr>
            <a:endParaRPr lang="pt-BR" b="1" dirty="0"/>
          </a:p>
          <a:p>
            <a:pPr eaLnBrk="1" hangingPunct="1">
              <a:defRPr/>
            </a:pPr>
            <a:endParaRPr lang="pt-BR" b="1" dirty="0"/>
          </a:p>
          <a:p>
            <a:pPr eaLnBrk="1" hangingPunct="1">
              <a:defRPr/>
            </a:pPr>
            <a:r>
              <a:rPr lang="pt-BR" sz="1400" dirty="0"/>
              <a:t>O </a:t>
            </a:r>
            <a:r>
              <a:rPr lang="pt-BR" sz="1400" dirty="0" err="1"/>
              <a:t>Isopropyl</a:t>
            </a:r>
            <a:r>
              <a:rPr lang="pt-BR" sz="1400" dirty="0"/>
              <a:t> </a:t>
            </a:r>
            <a:r>
              <a:rPr lang="el-GR" sz="1400" dirty="0"/>
              <a:t>β-</a:t>
            </a:r>
            <a:r>
              <a:rPr lang="pt-BR" sz="1400" dirty="0"/>
              <a:t>D-1-thiogalactopyranoside</a:t>
            </a:r>
            <a:r>
              <a:rPr lang="pt-BR" sz="1400" b="1" dirty="0"/>
              <a:t> (ONPG</a:t>
            </a:r>
            <a:r>
              <a:rPr lang="pt-BR" sz="1400" dirty="0"/>
              <a:t>)</a:t>
            </a:r>
          </a:p>
          <a:p>
            <a:pPr eaLnBrk="1" hangingPunct="1">
              <a:defRPr/>
            </a:pPr>
            <a:r>
              <a:rPr lang="pt-BR" sz="1400" dirty="0"/>
              <a:t>quando clivado </a:t>
            </a:r>
            <a:r>
              <a:rPr lang="pt-BR" sz="1400" b="1" dirty="0">
                <a:solidFill>
                  <a:srgbClr val="0432FF"/>
                </a:solidFill>
              </a:rPr>
              <a:t>resulta num cromóforo amarelo</a:t>
            </a:r>
            <a:r>
              <a:rPr lang="pt-BR" sz="1400" dirty="0"/>
              <a:t>.</a:t>
            </a:r>
          </a:p>
        </p:txBody>
      </p:sp>
      <p:pic>
        <p:nvPicPr>
          <p:cNvPr id="18443" name="Imagem 6">
            <a:extLst>
              <a:ext uri="{FF2B5EF4-FFF2-40B4-BE49-F238E27FC236}">
                <a16:creationId xmlns:a16="http://schemas.microsoft.com/office/drawing/2014/main" id="{3981D4D2-E7B1-A14B-8DC1-6B8AE432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2" y="4646205"/>
            <a:ext cx="37941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Imagem 1">
            <a:extLst>
              <a:ext uri="{FF2B5EF4-FFF2-40B4-BE49-F238E27FC236}">
                <a16:creationId xmlns:a16="http://schemas.microsoft.com/office/drawing/2014/main" id="{A32EB012-5D86-5247-984E-9B6042A29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3817939"/>
            <a:ext cx="30702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13A41DC1-457E-8240-A7F5-AFD415F8F2C8}"/>
              </a:ext>
            </a:extLst>
          </p:cNvPr>
          <p:cNvSpPr/>
          <p:nvPr/>
        </p:nvSpPr>
        <p:spPr>
          <a:xfrm>
            <a:off x="6834981" y="5811839"/>
            <a:ext cx="560388" cy="307975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CEC841C-7514-A3AC-F9A1-AE2CB687C24D}"/>
              </a:ext>
            </a:extLst>
          </p:cNvPr>
          <p:cNvSpPr txBox="1"/>
          <p:nvPr/>
        </p:nvSpPr>
        <p:spPr>
          <a:xfrm>
            <a:off x="4433095" y="1320800"/>
            <a:ext cx="525461" cy="369332"/>
          </a:xfrm>
          <a:custGeom>
            <a:avLst/>
            <a:gdLst>
              <a:gd name="connsiteX0" fmla="*/ 0 w 525461"/>
              <a:gd name="connsiteY0" fmla="*/ 0 h 369332"/>
              <a:gd name="connsiteX1" fmla="*/ 525461 w 525461"/>
              <a:gd name="connsiteY1" fmla="*/ 0 h 369332"/>
              <a:gd name="connsiteX2" fmla="*/ 525461 w 525461"/>
              <a:gd name="connsiteY2" fmla="*/ 369332 h 369332"/>
              <a:gd name="connsiteX3" fmla="*/ 0 w 525461"/>
              <a:gd name="connsiteY3" fmla="*/ 369332 h 369332"/>
              <a:gd name="connsiteX4" fmla="*/ 0 w 525461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461" h="369332" fill="none" extrusionOk="0">
                <a:moveTo>
                  <a:pt x="0" y="0"/>
                </a:moveTo>
                <a:cubicBezTo>
                  <a:pt x="227327" y="-43133"/>
                  <a:pt x="372836" y="20100"/>
                  <a:pt x="525461" y="0"/>
                </a:cubicBezTo>
                <a:cubicBezTo>
                  <a:pt x="538714" y="83723"/>
                  <a:pt x="510046" y="267639"/>
                  <a:pt x="525461" y="369332"/>
                </a:cubicBezTo>
                <a:cubicBezTo>
                  <a:pt x="320488" y="407579"/>
                  <a:pt x="200424" y="328982"/>
                  <a:pt x="0" y="369332"/>
                </a:cubicBezTo>
                <a:cubicBezTo>
                  <a:pt x="-265" y="230655"/>
                  <a:pt x="17187" y="85249"/>
                  <a:pt x="0" y="0"/>
                </a:cubicBezTo>
                <a:close/>
              </a:path>
              <a:path w="525461" h="369332" stroke="0" extrusionOk="0">
                <a:moveTo>
                  <a:pt x="0" y="0"/>
                </a:moveTo>
                <a:cubicBezTo>
                  <a:pt x="176032" y="-20978"/>
                  <a:pt x="324677" y="50267"/>
                  <a:pt x="525461" y="0"/>
                </a:cubicBezTo>
                <a:cubicBezTo>
                  <a:pt x="547780" y="113034"/>
                  <a:pt x="503880" y="264406"/>
                  <a:pt x="525461" y="369332"/>
                </a:cubicBezTo>
                <a:cubicBezTo>
                  <a:pt x="281787" y="405128"/>
                  <a:pt x="257300" y="329699"/>
                  <a:pt x="0" y="369332"/>
                </a:cubicBezTo>
                <a:cubicBezTo>
                  <a:pt x="-34004" y="197610"/>
                  <a:pt x="14438" y="10581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dirty="0"/>
              <a:t>E...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221A40A-8A59-3BA7-C483-E2454E7F5295}"/>
              </a:ext>
            </a:extLst>
          </p:cNvPr>
          <p:cNvSpPr txBox="1"/>
          <p:nvPr/>
        </p:nvSpPr>
        <p:spPr>
          <a:xfrm rot="21062035">
            <a:off x="9145202" y="574064"/>
            <a:ext cx="2063996" cy="2000548"/>
          </a:xfrm>
          <a:custGeom>
            <a:avLst/>
            <a:gdLst>
              <a:gd name="connsiteX0" fmla="*/ 0 w 2063996"/>
              <a:gd name="connsiteY0" fmla="*/ 0 h 2000548"/>
              <a:gd name="connsiteX1" fmla="*/ 536639 w 2063996"/>
              <a:gd name="connsiteY1" fmla="*/ 0 h 2000548"/>
              <a:gd name="connsiteX2" fmla="*/ 1073278 w 2063996"/>
              <a:gd name="connsiteY2" fmla="*/ 0 h 2000548"/>
              <a:gd name="connsiteX3" fmla="*/ 1527357 w 2063996"/>
              <a:gd name="connsiteY3" fmla="*/ 0 h 2000548"/>
              <a:gd name="connsiteX4" fmla="*/ 2063996 w 2063996"/>
              <a:gd name="connsiteY4" fmla="*/ 0 h 2000548"/>
              <a:gd name="connsiteX5" fmla="*/ 2063996 w 2063996"/>
              <a:gd name="connsiteY5" fmla="*/ 540148 h 2000548"/>
              <a:gd name="connsiteX6" fmla="*/ 2063996 w 2063996"/>
              <a:gd name="connsiteY6" fmla="*/ 1040285 h 2000548"/>
              <a:gd name="connsiteX7" fmla="*/ 2063996 w 2063996"/>
              <a:gd name="connsiteY7" fmla="*/ 1540422 h 2000548"/>
              <a:gd name="connsiteX8" fmla="*/ 2063996 w 2063996"/>
              <a:gd name="connsiteY8" fmla="*/ 2000548 h 2000548"/>
              <a:gd name="connsiteX9" fmla="*/ 1506717 w 2063996"/>
              <a:gd name="connsiteY9" fmla="*/ 2000548 h 2000548"/>
              <a:gd name="connsiteX10" fmla="*/ 970078 w 2063996"/>
              <a:gd name="connsiteY10" fmla="*/ 2000548 h 2000548"/>
              <a:gd name="connsiteX11" fmla="*/ 0 w 2063996"/>
              <a:gd name="connsiteY11" fmla="*/ 2000548 h 2000548"/>
              <a:gd name="connsiteX12" fmla="*/ 0 w 2063996"/>
              <a:gd name="connsiteY12" fmla="*/ 1540422 h 2000548"/>
              <a:gd name="connsiteX13" fmla="*/ 0 w 2063996"/>
              <a:gd name="connsiteY13" fmla="*/ 1040285 h 2000548"/>
              <a:gd name="connsiteX14" fmla="*/ 0 w 2063996"/>
              <a:gd name="connsiteY14" fmla="*/ 600164 h 2000548"/>
              <a:gd name="connsiteX15" fmla="*/ 0 w 2063996"/>
              <a:gd name="connsiteY15" fmla="*/ 0 h 200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63996" h="2000548" fill="none" extrusionOk="0">
                <a:moveTo>
                  <a:pt x="0" y="0"/>
                </a:moveTo>
                <a:cubicBezTo>
                  <a:pt x="133006" y="-42754"/>
                  <a:pt x="411205" y="26791"/>
                  <a:pt x="536639" y="0"/>
                </a:cubicBezTo>
                <a:cubicBezTo>
                  <a:pt x="662073" y="-26791"/>
                  <a:pt x="861993" y="62638"/>
                  <a:pt x="1073278" y="0"/>
                </a:cubicBezTo>
                <a:cubicBezTo>
                  <a:pt x="1284563" y="-62638"/>
                  <a:pt x="1429868" y="22063"/>
                  <a:pt x="1527357" y="0"/>
                </a:cubicBezTo>
                <a:cubicBezTo>
                  <a:pt x="1624846" y="-22063"/>
                  <a:pt x="1810299" y="34046"/>
                  <a:pt x="2063996" y="0"/>
                </a:cubicBezTo>
                <a:cubicBezTo>
                  <a:pt x="2064568" y="145263"/>
                  <a:pt x="2052734" y="300735"/>
                  <a:pt x="2063996" y="540148"/>
                </a:cubicBezTo>
                <a:cubicBezTo>
                  <a:pt x="2075258" y="779561"/>
                  <a:pt x="2062585" y="871714"/>
                  <a:pt x="2063996" y="1040285"/>
                </a:cubicBezTo>
                <a:cubicBezTo>
                  <a:pt x="2065407" y="1208856"/>
                  <a:pt x="2006537" y="1356145"/>
                  <a:pt x="2063996" y="1540422"/>
                </a:cubicBezTo>
                <a:cubicBezTo>
                  <a:pt x="2121455" y="1724699"/>
                  <a:pt x="2045235" y="1904678"/>
                  <a:pt x="2063996" y="2000548"/>
                </a:cubicBezTo>
                <a:cubicBezTo>
                  <a:pt x="1838027" y="2019765"/>
                  <a:pt x="1648320" y="1954459"/>
                  <a:pt x="1506717" y="2000548"/>
                </a:cubicBezTo>
                <a:cubicBezTo>
                  <a:pt x="1365114" y="2046637"/>
                  <a:pt x="1117670" y="1976749"/>
                  <a:pt x="970078" y="2000548"/>
                </a:cubicBezTo>
                <a:cubicBezTo>
                  <a:pt x="822486" y="2024347"/>
                  <a:pt x="452803" y="1987587"/>
                  <a:pt x="0" y="2000548"/>
                </a:cubicBezTo>
                <a:cubicBezTo>
                  <a:pt x="-40226" y="1876052"/>
                  <a:pt x="48831" y="1720646"/>
                  <a:pt x="0" y="1540422"/>
                </a:cubicBezTo>
                <a:cubicBezTo>
                  <a:pt x="-48831" y="1360198"/>
                  <a:pt x="34851" y="1211601"/>
                  <a:pt x="0" y="1040285"/>
                </a:cubicBezTo>
                <a:cubicBezTo>
                  <a:pt x="-34851" y="868969"/>
                  <a:pt x="32101" y="699148"/>
                  <a:pt x="0" y="600164"/>
                </a:cubicBezTo>
                <a:cubicBezTo>
                  <a:pt x="-32101" y="501180"/>
                  <a:pt x="26745" y="135564"/>
                  <a:pt x="0" y="0"/>
                </a:cubicBezTo>
                <a:close/>
              </a:path>
              <a:path w="2063996" h="2000548" stroke="0" extrusionOk="0">
                <a:moveTo>
                  <a:pt x="0" y="0"/>
                </a:moveTo>
                <a:cubicBezTo>
                  <a:pt x="254897" y="-59705"/>
                  <a:pt x="349804" y="26478"/>
                  <a:pt x="557279" y="0"/>
                </a:cubicBezTo>
                <a:cubicBezTo>
                  <a:pt x="764754" y="-26478"/>
                  <a:pt x="852897" y="1577"/>
                  <a:pt x="1052638" y="0"/>
                </a:cubicBezTo>
                <a:cubicBezTo>
                  <a:pt x="1252379" y="-1577"/>
                  <a:pt x="1380626" y="46243"/>
                  <a:pt x="1506717" y="0"/>
                </a:cubicBezTo>
                <a:cubicBezTo>
                  <a:pt x="1632808" y="-46243"/>
                  <a:pt x="1870217" y="37032"/>
                  <a:pt x="2063996" y="0"/>
                </a:cubicBezTo>
                <a:cubicBezTo>
                  <a:pt x="2085828" y="180378"/>
                  <a:pt x="2014449" y="363414"/>
                  <a:pt x="2063996" y="500137"/>
                </a:cubicBezTo>
                <a:cubicBezTo>
                  <a:pt x="2113543" y="636860"/>
                  <a:pt x="2007140" y="814701"/>
                  <a:pt x="2063996" y="980269"/>
                </a:cubicBezTo>
                <a:cubicBezTo>
                  <a:pt x="2120852" y="1145837"/>
                  <a:pt x="2059846" y="1250649"/>
                  <a:pt x="2063996" y="1480406"/>
                </a:cubicBezTo>
                <a:cubicBezTo>
                  <a:pt x="2068146" y="1710163"/>
                  <a:pt x="2028654" y="1744992"/>
                  <a:pt x="2063996" y="2000548"/>
                </a:cubicBezTo>
                <a:cubicBezTo>
                  <a:pt x="1930364" y="2033332"/>
                  <a:pt x="1808290" y="1992891"/>
                  <a:pt x="1609917" y="2000548"/>
                </a:cubicBezTo>
                <a:cubicBezTo>
                  <a:pt x="1411544" y="2008205"/>
                  <a:pt x="1245557" y="1947724"/>
                  <a:pt x="1093918" y="2000548"/>
                </a:cubicBezTo>
                <a:cubicBezTo>
                  <a:pt x="942279" y="2053372"/>
                  <a:pt x="819618" y="1961896"/>
                  <a:pt x="557279" y="2000548"/>
                </a:cubicBezTo>
                <a:cubicBezTo>
                  <a:pt x="294940" y="2039200"/>
                  <a:pt x="213841" y="1949598"/>
                  <a:pt x="0" y="2000548"/>
                </a:cubicBezTo>
                <a:cubicBezTo>
                  <a:pt x="-49419" y="1766090"/>
                  <a:pt x="15082" y="1642652"/>
                  <a:pt x="0" y="1480406"/>
                </a:cubicBezTo>
                <a:cubicBezTo>
                  <a:pt x="-15082" y="1318160"/>
                  <a:pt x="31432" y="1160343"/>
                  <a:pt x="0" y="960263"/>
                </a:cubicBezTo>
                <a:cubicBezTo>
                  <a:pt x="-31432" y="760183"/>
                  <a:pt x="51797" y="553666"/>
                  <a:pt x="0" y="440121"/>
                </a:cubicBezTo>
                <a:cubicBezTo>
                  <a:pt x="-51797" y="326576"/>
                  <a:pt x="3373" y="11466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dirty="0"/>
              <a:t>A estrutura química do </a:t>
            </a:r>
            <a:r>
              <a:rPr lang="pt-BR" dirty="0" err="1"/>
              <a:t>IPTG</a:t>
            </a:r>
            <a:r>
              <a:rPr lang="pt-BR" dirty="0"/>
              <a:t> é parecida com a da lactose.</a:t>
            </a:r>
          </a:p>
          <a:p>
            <a:endParaRPr lang="pt-BR" sz="800" dirty="0"/>
          </a:p>
          <a:p>
            <a:endParaRPr lang="pt-BR" sz="800" dirty="0"/>
          </a:p>
          <a:p>
            <a:r>
              <a:rPr lang="pt-BR" dirty="0"/>
              <a:t>Mas, </a:t>
            </a:r>
            <a:r>
              <a:rPr lang="pt-BR" dirty="0" err="1"/>
              <a:t>IPTG</a:t>
            </a:r>
            <a:r>
              <a:rPr lang="pt-BR" dirty="0"/>
              <a:t> </a:t>
            </a:r>
            <a:r>
              <a:rPr lang="pt-BR" b="1" dirty="0">
                <a:solidFill>
                  <a:srgbClr val="FF0000"/>
                </a:solidFill>
              </a:rPr>
              <a:t>não sofre clivagem</a:t>
            </a:r>
            <a:r>
              <a:rPr lang="pt-BR" dirty="0"/>
              <a:t> pela         </a:t>
            </a:r>
            <a:r>
              <a:rPr lang="pt-BR" dirty="0">
                <a:latin typeface="Symbol" pitchFamily="2" charset="2"/>
              </a:rPr>
              <a:t>b</a:t>
            </a:r>
            <a:r>
              <a:rPr lang="pt-BR" dirty="0"/>
              <a:t>-galactosidase.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B34C96A-A999-DAC8-806E-8CD455766BE1}"/>
              </a:ext>
            </a:extLst>
          </p:cNvPr>
          <p:cNvSpPr txBox="1"/>
          <p:nvPr/>
        </p:nvSpPr>
        <p:spPr>
          <a:xfrm rot="21092603">
            <a:off x="284377" y="4304356"/>
            <a:ext cx="2325028" cy="2277547"/>
          </a:xfrm>
          <a:custGeom>
            <a:avLst/>
            <a:gdLst>
              <a:gd name="connsiteX0" fmla="*/ 0 w 2325028"/>
              <a:gd name="connsiteY0" fmla="*/ 0 h 2277547"/>
              <a:gd name="connsiteX1" fmla="*/ 604507 w 2325028"/>
              <a:gd name="connsiteY1" fmla="*/ 0 h 2277547"/>
              <a:gd name="connsiteX2" fmla="*/ 1209015 w 2325028"/>
              <a:gd name="connsiteY2" fmla="*/ 0 h 2277547"/>
              <a:gd name="connsiteX3" fmla="*/ 1720521 w 2325028"/>
              <a:gd name="connsiteY3" fmla="*/ 0 h 2277547"/>
              <a:gd name="connsiteX4" fmla="*/ 2325028 w 2325028"/>
              <a:gd name="connsiteY4" fmla="*/ 0 h 2277547"/>
              <a:gd name="connsiteX5" fmla="*/ 2325028 w 2325028"/>
              <a:gd name="connsiteY5" fmla="*/ 614938 h 2277547"/>
              <a:gd name="connsiteX6" fmla="*/ 2325028 w 2325028"/>
              <a:gd name="connsiteY6" fmla="*/ 1184324 h 2277547"/>
              <a:gd name="connsiteX7" fmla="*/ 2325028 w 2325028"/>
              <a:gd name="connsiteY7" fmla="*/ 1753711 h 2277547"/>
              <a:gd name="connsiteX8" fmla="*/ 2325028 w 2325028"/>
              <a:gd name="connsiteY8" fmla="*/ 2277547 h 2277547"/>
              <a:gd name="connsiteX9" fmla="*/ 1697270 w 2325028"/>
              <a:gd name="connsiteY9" fmla="*/ 2277547 h 2277547"/>
              <a:gd name="connsiteX10" fmla="*/ 1092763 w 2325028"/>
              <a:gd name="connsiteY10" fmla="*/ 2277547 h 2277547"/>
              <a:gd name="connsiteX11" fmla="*/ 0 w 2325028"/>
              <a:gd name="connsiteY11" fmla="*/ 2277547 h 2277547"/>
              <a:gd name="connsiteX12" fmla="*/ 0 w 2325028"/>
              <a:gd name="connsiteY12" fmla="*/ 1753711 h 2277547"/>
              <a:gd name="connsiteX13" fmla="*/ 0 w 2325028"/>
              <a:gd name="connsiteY13" fmla="*/ 1184324 h 2277547"/>
              <a:gd name="connsiteX14" fmla="*/ 0 w 2325028"/>
              <a:gd name="connsiteY14" fmla="*/ 683264 h 2277547"/>
              <a:gd name="connsiteX15" fmla="*/ 0 w 2325028"/>
              <a:gd name="connsiteY15" fmla="*/ 0 h 227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25028" h="2277547" fill="none" extrusionOk="0">
                <a:moveTo>
                  <a:pt x="0" y="0"/>
                </a:moveTo>
                <a:cubicBezTo>
                  <a:pt x="207647" y="-18756"/>
                  <a:pt x="316918" y="60067"/>
                  <a:pt x="604507" y="0"/>
                </a:cubicBezTo>
                <a:cubicBezTo>
                  <a:pt x="892096" y="-60067"/>
                  <a:pt x="1077918" y="49496"/>
                  <a:pt x="1209015" y="0"/>
                </a:cubicBezTo>
                <a:cubicBezTo>
                  <a:pt x="1340112" y="-49496"/>
                  <a:pt x="1550072" y="2343"/>
                  <a:pt x="1720521" y="0"/>
                </a:cubicBezTo>
                <a:cubicBezTo>
                  <a:pt x="1890970" y="-2343"/>
                  <a:pt x="2173861" y="2669"/>
                  <a:pt x="2325028" y="0"/>
                </a:cubicBezTo>
                <a:cubicBezTo>
                  <a:pt x="2337683" y="242772"/>
                  <a:pt x="2305301" y="338494"/>
                  <a:pt x="2325028" y="614938"/>
                </a:cubicBezTo>
                <a:cubicBezTo>
                  <a:pt x="2344755" y="891382"/>
                  <a:pt x="2265050" y="1067120"/>
                  <a:pt x="2325028" y="1184324"/>
                </a:cubicBezTo>
                <a:cubicBezTo>
                  <a:pt x="2385006" y="1301528"/>
                  <a:pt x="2299956" y="1471043"/>
                  <a:pt x="2325028" y="1753711"/>
                </a:cubicBezTo>
                <a:cubicBezTo>
                  <a:pt x="2350100" y="2036379"/>
                  <a:pt x="2283209" y="2097886"/>
                  <a:pt x="2325028" y="2277547"/>
                </a:cubicBezTo>
                <a:cubicBezTo>
                  <a:pt x="2031674" y="2292493"/>
                  <a:pt x="1931916" y="2220007"/>
                  <a:pt x="1697270" y="2277547"/>
                </a:cubicBezTo>
                <a:cubicBezTo>
                  <a:pt x="1462624" y="2335087"/>
                  <a:pt x="1225779" y="2263075"/>
                  <a:pt x="1092763" y="2277547"/>
                </a:cubicBezTo>
                <a:cubicBezTo>
                  <a:pt x="959747" y="2292019"/>
                  <a:pt x="384122" y="2182232"/>
                  <a:pt x="0" y="2277547"/>
                </a:cubicBezTo>
                <a:cubicBezTo>
                  <a:pt x="-35251" y="2069025"/>
                  <a:pt x="8572" y="1889969"/>
                  <a:pt x="0" y="1753711"/>
                </a:cubicBezTo>
                <a:cubicBezTo>
                  <a:pt x="-8572" y="1617453"/>
                  <a:pt x="3272" y="1433092"/>
                  <a:pt x="0" y="1184324"/>
                </a:cubicBezTo>
                <a:cubicBezTo>
                  <a:pt x="-3272" y="935556"/>
                  <a:pt x="32671" y="825384"/>
                  <a:pt x="0" y="683264"/>
                </a:cubicBezTo>
                <a:cubicBezTo>
                  <a:pt x="-32671" y="541144"/>
                  <a:pt x="54861" y="340218"/>
                  <a:pt x="0" y="0"/>
                </a:cubicBezTo>
                <a:close/>
              </a:path>
              <a:path w="2325028" h="2277547" stroke="0" extrusionOk="0">
                <a:moveTo>
                  <a:pt x="0" y="0"/>
                </a:moveTo>
                <a:cubicBezTo>
                  <a:pt x="155433" y="-12680"/>
                  <a:pt x="478957" y="40653"/>
                  <a:pt x="627758" y="0"/>
                </a:cubicBezTo>
                <a:cubicBezTo>
                  <a:pt x="776559" y="-40653"/>
                  <a:pt x="991008" y="9032"/>
                  <a:pt x="1185764" y="0"/>
                </a:cubicBezTo>
                <a:cubicBezTo>
                  <a:pt x="1380520" y="-9032"/>
                  <a:pt x="1486543" y="52270"/>
                  <a:pt x="1697270" y="0"/>
                </a:cubicBezTo>
                <a:cubicBezTo>
                  <a:pt x="1907997" y="-52270"/>
                  <a:pt x="2103877" y="32009"/>
                  <a:pt x="2325028" y="0"/>
                </a:cubicBezTo>
                <a:cubicBezTo>
                  <a:pt x="2364881" y="194859"/>
                  <a:pt x="2269169" y="375925"/>
                  <a:pt x="2325028" y="569387"/>
                </a:cubicBezTo>
                <a:cubicBezTo>
                  <a:pt x="2380887" y="762849"/>
                  <a:pt x="2310175" y="848673"/>
                  <a:pt x="2325028" y="1115998"/>
                </a:cubicBezTo>
                <a:cubicBezTo>
                  <a:pt x="2339881" y="1383323"/>
                  <a:pt x="2316263" y="1416963"/>
                  <a:pt x="2325028" y="1685385"/>
                </a:cubicBezTo>
                <a:cubicBezTo>
                  <a:pt x="2333793" y="1953807"/>
                  <a:pt x="2281172" y="2072623"/>
                  <a:pt x="2325028" y="2277547"/>
                </a:cubicBezTo>
                <a:cubicBezTo>
                  <a:pt x="2151661" y="2338884"/>
                  <a:pt x="2045010" y="2221398"/>
                  <a:pt x="1813522" y="2277547"/>
                </a:cubicBezTo>
                <a:cubicBezTo>
                  <a:pt x="1582034" y="2333696"/>
                  <a:pt x="1522213" y="2228667"/>
                  <a:pt x="1232265" y="2277547"/>
                </a:cubicBezTo>
                <a:cubicBezTo>
                  <a:pt x="942317" y="2326427"/>
                  <a:pt x="838297" y="2240642"/>
                  <a:pt x="627758" y="2277547"/>
                </a:cubicBezTo>
                <a:cubicBezTo>
                  <a:pt x="417219" y="2314452"/>
                  <a:pt x="230319" y="2234610"/>
                  <a:pt x="0" y="2277547"/>
                </a:cubicBezTo>
                <a:cubicBezTo>
                  <a:pt x="-41370" y="2042235"/>
                  <a:pt x="40683" y="1828059"/>
                  <a:pt x="0" y="1685385"/>
                </a:cubicBezTo>
                <a:cubicBezTo>
                  <a:pt x="-40683" y="1542711"/>
                  <a:pt x="4141" y="1359451"/>
                  <a:pt x="0" y="1093223"/>
                </a:cubicBezTo>
                <a:cubicBezTo>
                  <a:pt x="-4141" y="826995"/>
                  <a:pt x="40350" y="706183"/>
                  <a:pt x="0" y="501060"/>
                </a:cubicBezTo>
                <a:cubicBezTo>
                  <a:pt x="-40350" y="295937"/>
                  <a:pt x="38414" y="18072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dirty="0"/>
              <a:t>A estrutura química do</a:t>
            </a:r>
          </a:p>
          <a:p>
            <a:r>
              <a:rPr lang="pt-BR" dirty="0" err="1"/>
              <a:t>ONPG</a:t>
            </a:r>
            <a:r>
              <a:rPr lang="pt-BR" dirty="0"/>
              <a:t> também  é parecida com a da lactose.</a:t>
            </a:r>
          </a:p>
          <a:p>
            <a:endParaRPr lang="pt-BR" sz="800" dirty="0"/>
          </a:p>
          <a:p>
            <a:endParaRPr lang="pt-BR" sz="800" dirty="0"/>
          </a:p>
          <a:p>
            <a:r>
              <a:rPr lang="pt-BR" dirty="0"/>
              <a:t>O </a:t>
            </a:r>
            <a:r>
              <a:rPr lang="pt-BR" dirty="0" err="1"/>
              <a:t>ONPG</a:t>
            </a:r>
            <a:r>
              <a:rPr lang="pt-BR" dirty="0"/>
              <a:t> </a:t>
            </a:r>
            <a:r>
              <a:rPr lang="pt-BR" b="1" dirty="0">
                <a:solidFill>
                  <a:srgbClr val="0432FF"/>
                </a:solidFill>
              </a:rPr>
              <a:t>sofre</a:t>
            </a:r>
            <a:r>
              <a:rPr lang="pt-BR" dirty="0"/>
              <a:t> </a:t>
            </a:r>
            <a:r>
              <a:rPr lang="pt-BR" b="1" dirty="0">
                <a:solidFill>
                  <a:srgbClr val="0432FF"/>
                </a:solidFill>
              </a:rPr>
              <a:t>clivagem</a:t>
            </a:r>
            <a:r>
              <a:rPr lang="pt-BR" dirty="0"/>
              <a:t> pela enzima </a:t>
            </a:r>
            <a:r>
              <a:rPr lang="pt-BR" dirty="0">
                <a:latin typeface="Symbol" pitchFamily="2" charset="2"/>
              </a:rPr>
              <a:t>b</a:t>
            </a:r>
            <a:r>
              <a:rPr lang="pt-BR" dirty="0"/>
              <a:t>-galactosidase...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8105B9D-76DF-387F-B269-AC821A78BE1A}"/>
              </a:ext>
            </a:extLst>
          </p:cNvPr>
          <p:cNvSpPr txBox="1"/>
          <p:nvPr/>
        </p:nvSpPr>
        <p:spPr>
          <a:xfrm>
            <a:off x="7915275" y="4101157"/>
            <a:ext cx="542926" cy="3231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500" b="1" dirty="0"/>
              <a:t> </a:t>
            </a:r>
            <a:r>
              <a:rPr lang="pt-BR" sz="1500" b="1" dirty="0" err="1"/>
              <a:t>lac</a:t>
            </a:r>
            <a:r>
              <a:rPr lang="pt-BR" sz="1500" b="1" dirty="0"/>
              <a:t>-</a:t>
            </a:r>
            <a:endParaRPr lang="pt-BR" sz="1500" i="1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9536EF9-029F-5F9A-2987-A94B3F4AB94B}"/>
              </a:ext>
            </a:extLst>
          </p:cNvPr>
          <p:cNvSpPr txBox="1"/>
          <p:nvPr/>
        </p:nvSpPr>
        <p:spPr>
          <a:xfrm>
            <a:off x="10360023" y="4037314"/>
            <a:ext cx="542926" cy="3231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500" b="1" dirty="0"/>
              <a:t> </a:t>
            </a:r>
            <a:r>
              <a:rPr lang="pt-BR" sz="1500" b="1" dirty="0" err="1"/>
              <a:t>lac</a:t>
            </a:r>
            <a:r>
              <a:rPr lang="pt-BR" sz="1500" b="1" dirty="0"/>
              <a:t>+</a:t>
            </a:r>
            <a:endParaRPr lang="pt-BR" sz="1500" i="1" dirty="0"/>
          </a:p>
        </p:txBody>
      </p:sp>
    </p:spTree>
    <p:extLst>
      <p:ext uri="{BB962C8B-B14F-4D97-AF65-F5344CB8AC3E}">
        <p14:creationId xmlns:p14="http://schemas.microsoft.com/office/powerpoint/2010/main" val="1075784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>
            <a:extLst>
              <a:ext uri="{FF2B5EF4-FFF2-40B4-BE49-F238E27FC236}">
                <a16:creationId xmlns:a16="http://schemas.microsoft.com/office/drawing/2014/main" id="{F2E08B88-553F-7E46-BBB2-D885B28FB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1906588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FF"/>
                </a:solidFill>
              </a:rPr>
              <a:t>óperon </a:t>
            </a:r>
            <a:r>
              <a:rPr lang="pt-BR" altLang="pt-BR" sz="2800" b="1" i="1">
                <a:solidFill>
                  <a:srgbClr val="0000FF"/>
                </a:solidFill>
              </a:rPr>
              <a:t>lac</a:t>
            </a:r>
          </a:p>
        </p:txBody>
      </p:sp>
      <p:sp>
        <p:nvSpPr>
          <p:cNvPr id="19458" name="Rectangle 4">
            <a:extLst>
              <a:ext uri="{FF2B5EF4-FFF2-40B4-BE49-F238E27FC236}">
                <a16:creationId xmlns:a16="http://schemas.microsoft.com/office/drawing/2014/main" id="{5213CAFD-849B-9042-B7C6-59A2745CD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1700214"/>
            <a:ext cx="4686300" cy="523875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0000FF"/>
                </a:solidFill>
              </a:rPr>
              <a:t>Como funciona o óperon </a:t>
            </a:r>
            <a:r>
              <a:rPr lang="pt-BR" altLang="pt-BR" sz="2800" i="1">
                <a:solidFill>
                  <a:srgbClr val="0000FF"/>
                </a:solidFill>
              </a:rPr>
              <a:t>lac</a:t>
            </a:r>
            <a:endParaRPr lang="pt-BR" altLang="pt-BR" sz="2800" b="1" i="1">
              <a:solidFill>
                <a:srgbClr val="0000FF"/>
              </a:solidFill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77BB0B1F-B5CB-AC46-A60F-4090A833E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3402013"/>
            <a:ext cx="6432550" cy="1384300"/>
          </a:xfrm>
          <a:prstGeom prst="rect">
            <a:avLst/>
          </a:prstGeom>
          <a:solidFill>
            <a:srgbClr val="FCFC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0000FF"/>
                </a:solidFill>
              </a:rPr>
              <a:t>O que significa regulação </a:t>
            </a:r>
            <a:r>
              <a:rPr lang="pt-BR" altLang="pt-BR" sz="2800" b="1" dirty="0">
                <a:solidFill>
                  <a:srgbClr val="00B050"/>
                </a:solidFill>
              </a:rPr>
              <a:t>positiva</a:t>
            </a:r>
            <a:r>
              <a:rPr lang="pt-BR" altLang="pt-BR" sz="2800" b="1" dirty="0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0000FF"/>
                </a:solidFill>
              </a:rPr>
              <a:t>			      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0000FF"/>
                </a:solidFill>
              </a:rPr>
              <a:t>			regulação </a:t>
            </a:r>
            <a:r>
              <a:rPr lang="pt-BR" altLang="pt-BR" sz="2800" b="1" dirty="0">
                <a:solidFill>
                  <a:srgbClr val="FF0000"/>
                </a:solidFill>
              </a:rPr>
              <a:t>negativa</a:t>
            </a:r>
            <a:r>
              <a:rPr lang="pt-BR" altLang="pt-BR" sz="2800" b="1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1548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3416</Words>
  <Application>Microsoft Macintosh PowerPoint</Application>
  <PresentationFormat>Widescreen</PresentationFormat>
  <Paragraphs>524</Paragraphs>
  <Slides>66</Slides>
  <Notes>22</Notes>
  <HiddenSlides>0</HiddenSlides>
  <MMClips>0</MMClips>
  <ScaleCrop>false</ScaleCrop>
  <HeadingPairs>
    <vt:vector size="8" baseType="variant">
      <vt:variant>
        <vt:lpstr>Fontes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87" baseType="lpstr">
      <vt:lpstr>Arial</vt:lpstr>
      <vt:lpstr>Arial Narrow</vt:lpstr>
      <vt:lpstr>Arial Nova</vt:lpstr>
      <vt:lpstr>Calibri</vt:lpstr>
      <vt:lpstr>Calibri Light</vt:lpstr>
      <vt:lpstr>Comic Sans MS</vt:lpstr>
      <vt:lpstr>FUTURA MEDIUM</vt:lpstr>
      <vt:lpstr>Geeza Pro</vt:lpstr>
      <vt:lpstr>Helvetica</vt:lpstr>
      <vt:lpstr>Helvetica Neue Medium</vt:lpstr>
      <vt:lpstr>Helvetica Neue Thin</vt:lpstr>
      <vt:lpstr>inherit</vt:lpstr>
      <vt:lpstr>Symbol</vt:lpstr>
      <vt:lpstr>Tahoma</vt:lpstr>
      <vt:lpstr>Times</vt:lpstr>
      <vt:lpstr>Times New Roman</vt:lpstr>
      <vt:lpstr>Verdana</vt:lpstr>
      <vt:lpstr>WarnockPro</vt:lpstr>
      <vt:lpstr>Webdings</vt:lpstr>
      <vt:lpstr>Office Theme</vt:lpstr>
      <vt:lpstr>Documento</vt:lpstr>
      <vt:lpstr>Apresentação do PowerPoint</vt:lpstr>
      <vt:lpstr>Apresentação do PowerPoint</vt:lpstr>
      <vt:lpstr>Apresentação do PowerPoint</vt:lpstr>
      <vt:lpstr>Apresentação do PowerPoint</vt:lpstr>
      <vt:lpstr>1. Regulação da Expressão gênica em procariotos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Regulação da Expressão gênica em procariotos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REGULAÇÃO DA EXPRESSÃO GÊNICA em   eucariotos </vt:lpstr>
      <vt:lpstr>Regulação da Expressão Gênica em Eucariotos</vt:lpstr>
      <vt:lpstr>Apresentação do PowerPoint</vt:lpstr>
      <vt:lpstr>Apresentação do PowerPoint</vt:lpstr>
      <vt:lpstr>Apresentação do PowerPoint</vt:lpstr>
      <vt:lpstr>Transcrição em eucariotos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Instituto de Ciências Biomédicas USP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Elisabete José Vicente</dc:creator>
  <cp:lastModifiedBy>Elisabete José Vicente</cp:lastModifiedBy>
  <cp:revision>53</cp:revision>
  <dcterms:created xsi:type="dcterms:W3CDTF">2020-05-07T00:03:42Z</dcterms:created>
  <dcterms:modified xsi:type="dcterms:W3CDTF">2023-06-30T01:24:23Z</dcterms:modified>
</cp:coreProperties>
</file>