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0" r:id="rId10"/>
    <p:sldId id="268" r:id="rId11"/>
    <p:sldId id="261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EDRO%20RIBEIRO\Desktop\Documents\Cap%20Livro\Tabelas%20de%20compara&#231;&#227;o%20de%20resultado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Pasta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Plan2!$C$1</c:f>
              <c:strCache>
                <c:ptCount val="1"/>
                <c:pt idx="0">
                  <c:v>FHC 1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Plan2!$C$2:$C$10</c:f>
              <c:numCache>
                <c:formatCode>General</c:formatCode>
                <c:ptCount val="9"/>
                <c:pt idx="0">
                  <c:v>10</c:v>
                </c:pt>
                <c:pt idx="1">
                  <c:v>12</c:v>
                </c:pt>
                <c:pt idx="2">
                  <c:v>41</c:v>
                </c:pt>
                <c:pt idx="3">
                  <c:v>46</c:v>
                </c:pt>
                <c:pt idx="4">
                  <c:v>37</c:v>
                </c:pt>
                <c:pt idx="5">
                  <c:v>28</c:v>
                </c:pt>
                <c:pt idx="6">
                  <c:v>30</c:v>
                </c:pt>
                <c:pt idx="7">
                  <c:v>10</c:v>
                </c:pt>
                <c:pt idx="8">
                  <c:v>11</c:v>
                </c:pt>
              </c:numCache>
            </c:numRef>
          </c:val>
        </c:ser>
        <c:ser>
          <c:idx val="2"/>
          <c:order val="1"/>
          <c:tx>
            <c:strRef>
              <c:f>Plan2!$D$1</c:f>
              <c:strCache>
                <c:ptCount val="1"/>
                <c:pt idx="0">
                  <c:v>FHC 2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Plan2!$D$2:$D$10</c:f>
              <c:numCache>
                <c:formatCode>General</c:formatCode>
                <c:ptCount val="9"/>
                <c:pt idx="0">
                  <c:v>7</c:v>
                </c:pt>
                <c:pt idx="1">
                  <c:v>1</c:v>
                </c:pt>
                <c:pt idx="2">
                  <c:v>7</c:v>
                </c:pt>
                <c:pt idx="3">
                  <c:v>8</c:v>
                </c:pt>
                <c:pt idx="4">
                  <c:v>40</c:v>
                </c:pt>
                <c:pt idx="5">
                  <c:v>47</c:v>
                </c:pt>
                <c:pt idx="6">
                  <c:v>32</c:v>
                </c:pt>
                <c:pt idx="7">
                  <c:v>3</c:v>
                </c:pt>
                <c:pt idx="8">
                  <c:v>5</c:v>
                </c:pt>
              </c:numCache>
            </c:numRef>
          </c:val>
        </c:ser>
        <c:ser>
          <c:idx val="3"/>
          <c:order val="2"/>
          <c:tx>
            <c:strRef>
              <c:f>Plan2!$E$1</c:f>
              <c:strCache>
                <c:ptCount val="1"/>
                <c:pt idx="0">
                  <c:v>LULA 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Plan2!$E$2:$E$10</c:f>
              <c:numCache>
                <c:formatCode>General</c:formatCode>
                <c:ptCount val="9"/>
                <c:pt idx="0">
                  <c:v>6</c:v>
                </c:pt>
                <c:pt idx="1">
                  <c:v>2</c:v>
                </c:pt>
                <c:pt idx="2">
                  <c:v>3</c:v>
                </c:pt>
                <c:pt idx="3">
                  <c:v>18</c:v>
                </c:pt>
                <c:pt idx="4">
                  <c:v>36</c:v>
                </c:pt>
                <c:pt idx="5">
                  <c:v>35</c:v>
                </c:pt>
                <c:pt idx="6">
                  <c:v>43</c:v>
                </c:pt>
                <c:pt idx="7">
                  <c:v>18</c:v>
                </c:pt>
                <c:pt idx="8">
                  <c:v>37</c:v>
                </c:pt>
              </c:numCache>
            </c:numRef>
          </c:val>
        </c:ser>
        <c:ser>
          <c:idx val="0"/>
          <c:order val="3"/>
          <c:tx>
            <c:strRef>
              <c:f>Plan2!$B$1</c:f>
              <c:strCache>
                <c:ptCount val="1"/>
                <c:pt idx="0">
                  <c:v>2008-2015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Plan2!$A$2:$A$10</c:f>
              <c:strCache>
                <c:ptCount val="9"/>
                <c:pt idx="0">
                  <c:v>1 a 3</c:v>
                </c:pt>
                <c:pt idx="1">
                  <c:v>4 a 6 </c:v>
                </c:pt>
                <c:pt idx="2">
                  <c:v>7 a 9</c:v>
                </c:pt>
                <c:pt idx="3">
                  <c:v>10 a 12</c:v>
                </c:pt>
                <c:pt idx="4">
                  <c:v>13 a 18</c:v>
                </c:pt>
                <c:pt idx="5">
                  <c:v>19 a 24</c:v>
                </c:pt>
                <c:pt idx="6">
                  <c:v>25 a 36</c:v>
                </c:pt>
                <c:pt idx="7">
                  <c:v>37 a 42</c:v>
                </c:pt>
                <c:pt idx="8">
                  <c:v>Acima de 48</c:v>
                </c:pt>
              </c:strCache>
            </c:strRef>
          </c:cat>
          <c:val>
            <c:numRef>
              <c:f>Plan2!$B$2:$B$10</c:f>
              <c:numCache>
                <c:formatCode>###0</c:formatCode>
                <c:ptCount val="9"/>
                <c:pt idx="0">
                  <c:v>18</c:v>
                </c:pt>
                <c:pt idx="1">
                  <c:v>52</c:v>
                </c:pt>
                <c:pt idx="2">
                  <c:v>35</c:v>
                </c:pt>
                <c:pt idx="3">
                  <c:v>34</c:v>
                </c:pt>
                <c:pt idx="4">
                  <c:v>17</c:v>
                </c:pt>
                <c:pt idx="5">
                  <c:v>19</c:v>
                </c:pt>
                <c:pt idx="6">
                  <c:v>8</c:v>
                </c:pt>
                <c:pt idx="7">
                  <c:v>2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265600"/>
        <c:axId val="128262528"/>
      </c:barChart>
      <c:catAx>
        <c:axId val="126265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Meses</a:t>
                </a:r>
              </a:p>
            </c:rich>
          </c:tx>
          <c:layout/>
          <c:overlay val="0"/>
        </c:title>
        <c:numFmt formatCode="General" sourceLinked="0"/>
        <c:majorTickMark val="out"/>
        <c:minorTickMark val="none"/>
        <c:tickLblPos val="nextTo"/>
        <c:crossAx val="128262528"/>
        <c:crosses val="autoZero"/>
        <c:auto val="1"/>
        <c:lblAlgn val="ctr"/>
        <c:lblOffset val="100"/>
        <c:noMultiLvlLbl val="0"/>
      </c:catAx>
      <c:valAx>
        <c:axId val="12826252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Frequência</a:t>
                </a:r>
              </a:p>
            </c:rich>
          </c:tx>
          <c:layout>
            <c:manualLayout>
              <c:xMode val="edge"/>
              <c:yMode val="edge"/>
              <c:x val="8.1549439347604492E-3"/>
              <c:y val="0.3246455949380265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262656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2000"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Legislativo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Rodríguez</c:v>
                </c:pt>
                <c:pt idx="1">
                  <c:v>Wasmosy</c:v>
                </c:pt>
                <c:pt idx="2">
                  <c:v>Cubas Grau</c:v>
                </c:pt>
                <c:pt idx="3">
                  <c:v>González Macchi</c:v>
                </c:pt>
                <c:pt idx="4">
                  <c:v>Fernando Lugo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73</c:v>
                </c:pt>
                <c:pt idx="1">
                  <c:v>50</c:v>
                </c:pt>
                <c:pt idx="2">
                  <c:v>37</c:v>
                </c:pt>
                <c:pt idx="3">
                  <c:v>38</c:v>
                </c:pt>
                <c:pt idx="4">
                  <c:v>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C65-4E97-9051-A8C5A01F37D0}"/>
            </c:ext>
          </c:extLst>
        </c:ser>
        <c:ser>
          <c:idx val="1"/>
          <c:order val="1"/>
          <c:tx>
            <c:strRef>
              <c:f>Plan1!$C$1</c:f>
              <c:strCache>
                <c:ptCount val="1"/>
                <c:pt idx="0">
                  <c:v>Executivo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ln>
                      <a:noFill/>
                    </a:ln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Rodríguez</c:v>
                </c:pt>
                <c:pt idx="1">
                  <c:v>Wasmosy</c:v>
                </c:pt>
                <c:pt idx="2">
                  <c:v>Cubas Grau</c:v>
                </c:pt>
                <c:pt idx="3">
                  <c:v>González Macchi</c:v>
                </c:pt>
                <c:pt idx="4">
                  <c:v>Fernando Lugo</c:v>
                </c:pt>
              </c:strCache>
            </c:strRef>
          </c:cat>
          <c:val>
            <c:numRef>
              <c:f>Plan1!$C$2:$C$6</c:f>
              <c:numCache>
                <c:formatCode>General</c:formatCode>
                <c:ptCount val="5"/>
                <c:pt idx="0">
                  <c:v>96</c:v>
                </c:pt>
                <c:pt idx="1">
                  <c:v>81</c:v>
                </c:pt>
                <c:pt idx="2">
                  <c:v>76</c:v>
                </c:pt>
                <c:pt idx="3">
                  <c:v>65</c:v>
                </c:pt>
                <c:pt idx="4">
                  <c:v>82.1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C65-4E97-9051-A8C5A01F37D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2118272"/>
        <c:axId val="92494080"/>
      </c:barChart>
      <c:catAx>
        <c:axId val="7211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92494080"/>
        <c:crosses val="autoZero"/>
        <c:auto val="1"/>
        <c:lblAlgn val="ctr"/>
        <c:lblOffset val="100"/>
        <c:noMultiLvlLbl val="0"/>
      </c:catAx>
      <c:valAx>
        <c:axId val="92494080"/>
        <c:scaling>
          <c:orientation val="minMax"/>
          <c:max val="100"/>
        </c:scaling>
        <c:delete val="1"/>
        <c:axPos val="l"/>
        <c:numFmt formatCode="General" sourceLinked="1"/>
        <c:majorTickMark val="none"/>
        <c:minorTickMark val="none"/>
        <c:tickLblPos val="nextTo"/>
        <c:crossAx val="72118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200">
          <a:ln>
            <a:noFill/>
          </a:ln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986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40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1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55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64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72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78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33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12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20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35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F9AD12-A8D8-499C-9DDD-F60B6E366098}" type="datetimeFigureOut">
              <a:rPr lang="en-US" smtClean="0"/>
              <a:t>10/13/2016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F5045-F2B0-4493-9391-A4392E724A3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5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7 – Instituições e processo decisório em política externa</a:t>
            </a:r>
            <a:r>
              <a:rPr lang="pt-BR" dirty="0"/>
              <a:t/>
            </a:r>
            <a:br>
              <a:rPr lang="pt-BR" dirty="0"/>
            </a:b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344816" cy="1752600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BRI 0016 –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álise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Internacionais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USP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874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Paraguay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4004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/>
          <a:lstStyle/>
          <a:p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Aprovação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Popular do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Presidente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3"/>
          <p:cNvPicPr>
            <a:picLocks noGrp="1"/>
          </p:cNvPicPr>
          <p:nvPr>
            <p:ph idx="1"/>
          </p:nvPr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100392" cy="55892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52967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Desemprego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340768"/>
            <a:ext cx="7200800" cy="53285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717667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Aprovação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Popular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402933"/>
            <a:ext cx="6984778" cy="52565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121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Plano de Aula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Relações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Legislativo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Partidos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Políticos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Política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Externa</a:t>
            </a:r>
          </a:p>
          <a:p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Exemplos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Argentina e Paraguay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35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Instituições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Processo</a:t>
            </a:r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Decisório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Parlamentarismo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Presidencialismo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UK x USA (Waltz, 1967)</a:t>
            </a:r>
          </a:p>
          <a:p>
            <a:pPr>
              <a:spcAft>
                <a:spcPts val="1800"/>
              </a:spcAft>
            </a:pP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Presidencialismo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EUA: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tese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dos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dois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presidentes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bipartisanship</a:t>
            </a:r>
          </a:p>
          <a:p>
            <a:pPr>
              <a:spcAft>
                <a:spcPts val="1800"/>
              </a:spcAft>
            </a:pP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AL: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abdicação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delegação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77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0" r="3742"/>
          <a:stretch/>
        </p:blipFill>
        <p:spPr bwMode="auto">
          <a:xfrm>
            <a:off x="42675" y="1628800"/>
            <a:ext cx="9101325" cy="33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7788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/>
          <p:nvPr>
            <p:extLst>
              <p:ext uri="{D42A27DB-BD31-4B8C-83A1-F6EECF244321}">
                <p14:modId xmlns:p14="http://schemas.microsoft.com/office/powerpoint/2010/main" val="109199856"/>
              </p:ext>
            </p:extLst>
          </p:nvPr>
        </p:nvGraphicFramePr>
        <p:xfrm>
          <a:off x="0" y="1484784"/>
          <a:ext cx="900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i="1" dirty="0" smtClean="0">
                <a:effectLst/>
                <a:latin typeface="Times New Roman"/>
                <a:ea typeface="Calibri"/>
              </a:rPr>
              <a:t>Comparação do tempo de tramitação de </a:t>
            </a:r>
            <a:r>
              <a:rPr lang="pt-BR" sz="3200" i="1" dirty="0" err="1" smtClean="0">
                <a:effectLst/>
                <a:latin typeface="Times New Roman"/>
                <a:ea typeface="Calibri"/>
              </a:rPr>
              <a:t>PDCs</a:t>
            </a:r>
            <a:r>
              <a:rPr lang="pt-BR" sz="3200" i="1" dirty="0" smtClean="0">
                <a:effectLst/>
                <a:latin typeface="Times New Roman"/>
                <a:ea typeface="Calibri"/>
              </a:rPr>
              <a:t> entre os últimos governos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8063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35" y="764704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Estatísticas Descritivas dos Dias de Tramitação dos Projetos de Política Externa na Câmara dos Deputados por iniciativa (2008-2105)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r="10848" b="17239"/>
          <a:stretch/>
        </p:blipFill>
        <p:spPr bwMode="auto">
          <a:xfrm>
            <a:off x="467535" y="2708920"/>
            <a:ext cx="8465491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tângulo 4"/>
          <p:cNvSpPr/>
          <p:nvPr/>
        </p:nvSpPr>
        <p:spPr>
          <a:xfrm>
            <a:off x="468248" y="4653136"/>
            <a:ext cx="806419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 192 projetos de iniciativa da presidência, 28 (14,5%) apresentaram alguma intervenção parlamentar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28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 de apoiar a política externa do governo em plenário (2008-2014)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7" r="2119" b="7163"/>
          <a:stretch/>
        </p:blipFill>
        <p:spPr bwMode="auto">
          <a:xfrm>
            <a:off x="755576" y="1340768"/>
            <a:ext cx="7632848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401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5192" y="116632"/>
            <a:ext cx="8229600" cy="1143000"/>
          </a:xfrm>
        </p:spPr>
        <p:txBody>
          <a:bodyPr>
            <a:noAutofit/>
          </a:bodyPr>
          <a:lstStyle/>
          <a:p>
            <a:r>
              <a:rPr lang="pt-BR" sz="3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Probabilidade de apoiar a política externa do governo em plenário (2015)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Imagem 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0" r="2705" b="5424"/>
          <a:stretch/>
        </p:blipFill>
        <p:spPr bwMode="auto">
          <a:xfrm>
            <a:off x="323528" y="1268760"/>
            <a:ext cx="8424936" cy="532859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206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Argentina</a:t>
            </a:r>
            <a:endParaRPr lang="en-US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/>
          <p:cNvPicPr>
            <a:picLocks noGrp="1"/>
          </p:cNvPicPr>
          <p:nvPr>
            <p:ph idx="1"/>
          </p:nvPr>
        </p:nvPicPr>
        <p:blipFill>
          <a:blip r:embed="rId2" cstate="print"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32" y="925070"/>
            <a:ext cx="8839084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95652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</TotalTime>
  <Words>164</Words>
  <Application>Microsoft Office PowerPoint</Application>
  <PresentationFormat>Apresentação na tela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Aula 7 – Instituições e processo decisório em política externa </vt:lpstr>
      <vt:lpstr>Plano de Aula</vt:lpstr>
      <vt:lpstr>Instituições e Processo Decisório</vt:lpstr>
      <vt:lpstr>Apresentação do PowerPoint</vt:lpstr>
      <vt:lpstr>Comparação do tempo de tramitação de PDCs entre os últimos governos</vt:lpstr>
      <vt:lpstr>Estatísticas Descritivas dos Dias de Tramitação dos Projetos de Política Externa na Câmara dos Deputados por iniciativa (2008-2105)</vt:lpstr>
      <vt:lpstr>Probabilidade de apoiar a política externa do governo em plenário (2008-2014)</vt:lpstr>
      <vt:lpstr>Probabilidade de apoiar a política externa do governo em plenário (2015)</vt:lpstr>
      <vt:lpstr>Argentina</vt:lpstr>
      <vt:lpstr>Paraguay</vt:lpstr>
      <vt:lpstr>Aprovação Popular do Presidente</vt:lpstr>
      <vt:lpstr>Desemprego</vt:lpstr>
      <vt:lpstr>Aprovação Popular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7 – Instituições e processo decisório em política externa</dc:title>
  <dc:creator>Daniela Tiberio</dc:creator>
  <cp:lastModifiedBy>Daniela Tiberio</cp:lastModifiedBy>
  <cp:revision>8</cp:revision>
  <dcterms:created xsi:type="dcterms:W3CDTF">2016-10-13T14:34:54Z</dcterms:created>
  <dcterms:modified xsi:type="dcterms:W3CDTF">2016-10-13T22:09:35Z</dcterms:modified>
</cp:coreProperties>
</file>