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05" r:id="rId2"/>
    <p:sldId id="391" r:id="rId3"/>
    <p:sldId id="392" r:id="rId4"/>
    <p:sldId id="393" r:id="rId5"/>
    <p:sldId id="394" r:id="rId6"/>
    <p:sldId id="395" r:id="rId7"/>
    <p:sldId id="396" r:id="rId8"/>
    <p:sldId id="397" r:id="rId9"/>
    <p:sldId id="398" r:id="rId10"/>
    <p:sldId id="399" r:id="rId11"/>
    <p:sldId id="400" r:id="rId12"/>
    <p:sldId id="401" r:id="rId13"/>
    <p:sldId id="402" r:id="rId14"/>
    <p:sldId id="403" r:id="rId15"/>
    <p:sldId id="404" r:id="rId16"/>
    <p:sldId id="406" r:id="rId17"/>
    <p:sldId id="407" r:id="rId18"/>
    <p:sldId id="408" r:id="rId19"/>
    <p:sldId id="409" r:id="rId20"/>
    <p:sldId id="410" r:id="rId21"/>
    <p:sldId id="411" r:id="rId22"/>
    <p:sldId id="412" r:id="rId23"/>
    <p:sldId id="413" r:id="rId24"/>
    <p:sldId id="414" r:id="rId2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4" d="100"/>
          <a:sy n="64" d="100"/>
        </p:scale>
        <p:origin x="9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A05E6A-05AC-777F-C7BB-C17520AC2D06}"/>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4EFAF417-C6BF-145F-7867-1126F0136E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0C2C128-7744-6A3C-38E7-622F4B15922F}"/>
              </a:ext>
            </a:extLst>
          </p:cNvPr>
          <p:cNvSpPr>
            <a:spLocks noGrp="1"/>
          </p:cNvSpPr>
          <p:nvPr>
            <p:ph type="dt" sz="half" idx="10"/>
          </p:nvPr>
        </p:nvSpPr>
        <p:spPr/>
        <p:txBody>
          <a:bodyPr/>
          <a:lstStyle/>
          <a:p>
            <a:fld id="{56ED8B4A-BDEC-402D-8254-79AD251072C5}" type="datetimeFigureOut">
              <a:rPr lang="pt-BR" smtClean="0"/>
              <a:t>09/04/2024</a:t>
            </a:fld>
            <a:endParaRPr lang="pt-BR"/>
          </a:p>
        </p:txBody>
      </p:sp>
      <p:sp>
        <p:nvSpPr>
          <p:cNvPr id="5" name="Espaço Reservado para Rodapé 4">
            <a:extLst>
              <a:ext uri="{FF2B5EF4-FFF2-40B4-BE49-F238E27FC236}">
                <a16:creationId xmlns:a16="http://schemas.microsoft.com/office/drawing/2014/main" id="{3B8B21E7-C199-4009-DD41-1F9C867328B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01E0768-7254-8B30-CA13-47F08088C611}"/>
              </a:ext>
            </a:extLst>
          </p:cNvPr>
          <p:cNvSpPr>
            <a:spLocks noGrp="1"/>
          </p:cNvSpPr>
          <p:nvPr>
            <p:ph type="sldNum" sz="quarter" idx="12"/>
          </p:nvPr>
        </p:nvSpPr>
        <p:spPr/>
        <p:txBody>
          <a:bodyPr/>
          <a:lstStyle/>
          <a:p>
            <a:fld id="{A96F960B-4C89-4049-9B66-3AF4ADA2DA97}" type="slidenum">
              <a:rPr lang="pt-BR" smtClean="0"/>
              <a:t>‹nº›</a:t>
            </a:fld>
            <a:endParaRPr lang="pt-BR"/>
          </a:p>
        </p:txBody>
      </p:sp>
    </p:spTree>
    <p:extLst>
      <p:ext uri="{BB962C8B-B14F-4D97-AF65-F5344CB8AC3E}">
        <p14:creationId xmlns:p14="http://schemas.microsoft.com/office/powerpoint/2010/main" val="148798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B4CD88-4941-9625-0A29-7FDF2A1F04BE}"/>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C8D0B67-2AAF-EF66-E9B2-03843CC6616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F16ED5E-E162-FE7A-C7C5-22749894F40C}"/>
              </a:ext>
            </a:extLst>
          </p:cNvPr>
          <p:cNvSpPr>
            <a:spLocks noGrp="1"/>
          </p:cNvSpPr>
          <p:nvPr>
            <p:ph type="dt" sz="half" idx="10"/>
          </p:nvPr>
        </p:nvSpPr>
        <p:spPr/>
        <p:txBody>
          <a:bodyPr/>
          <a:lstStyle/>
          <a:p>
            <a:fld id="{56ED8B4A-BDEC-402D-8254-79AD251072C5}" type="datetimeFigureOut">
              <a:rPr lang="pt-BR" smtClean="0"/>
              <a:t>09/04/2024</a:t>
            </a:fld>
            <a:endParaRPr lang="pt-BR"/>
          </a:p>
        </p:txBody>
      </p:sp>
      <p:sp>
        <p:nvSpPr>
          <p:cNvPr id="5" name="Espaço Reservado para Rodapé 4">
            <a:extLst>
              <a:ext uri="{FF2B5EF4-FFF2-40B4-BE49-F238E27FC236}">
                <a16:creationId xmlns:a16="http://schemas.microsoft.com/office/drawing/2014/main" id="{B8797AA4-E209-C01A-FCD8-E108E5FAA51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326E452-19FB-A23A-6B0C-8F49D7C8C5B1}"/>
              </a:ext>
            </a:extLst>
          </p:cNvPr>
          <p:cNvSpPr>
            <a:spLocks noGrp="1"/>
          </p:cNvSpPr>
          <p:nvPr>
            <p:ph type="sldNum" sz="quarter" idx="12"/>
          </p:nvPr>
        </p:nvSpPr>
        <p:spPr/>
        <p:txBody>
          <a:bodyPr/>
          <a:lstStyle/>
          <a:p>
            <a:fld id="{A96F960B-4C89-4049-9B66-3AF4ADA2DA97}" type="slidenum">
              <a:rPr lang="pt-BR" smtClean="0"/>
              <a:t>‹nº›</a:t>
            </a:fld>
            <a:endParaRPr lang="pt-BR"/>
          </a:p>
        </p:txBody>
      </p:sp>
    </p:spTree>
    <p:extLst>
      <p:ext uri="{BB962C8B-B14F-4D97-AF65-F5344CB8AC3E}">
        <p14:creationId xmlns:p14="http://schemas.microsoft.com/office/powerpoint/2010/main" val="361920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9DD9936-C31C-10EC-855E-EB476CA19694}"/>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928EB33-8FF1-1989-FB89-942242178F48}"/>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09579A5-983B-6EFD-EC4E-ABBE13487FB9}"/>
              </a:ext>
            </a:extLst>
          </p:cNvPr>
          <p:cNvSpPr>
            <a:spLocks noGrp="1"/>
          </p:cNvSpPr>
          <p:nvPr>
            <p:ph type="dt" sz="half" idx="10"/>
          </p:nvPr>
        </p:nvSpPr>
        <p:spPr/>
        <p:txBody>
          <a:bodyPr/>
          <a:lstStyle/>
          <a:p>
            <a:fld id="{56ED8B4A-BDEC-402D-8254-79AD251072C5}" type="datetimeFigureOut">
              <a:rPr lang="pt-BR" smtClean="0"/>
              <a:t>09/04/2024</a:t>
            </a:fld>
            <a:endParaRPr lang="pt-BR"/>
          </a:p>
        </p:txBody>
      </p:sp>
      <p:sp>
        <p:nvSpPr>
          <p:cNvPr id="5" name="Espaço Reservado para Rodapé 4">
            <a:extLst>
              <a:ext uri="{FF2B5EF4-FFF2-40B4-BE49-F238E27FC236}">
                <a16:creationId xmlns:a16="http://schemas.microsoft.com/office/drawing/2014/main" id="{80236FC6-A20B-8CC1-0090-E7D9B7BE01F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11D74F8-B6D1-21DB-A61A-A82BF5F96B9A}"/>
              </a:ext>
            </a:extLst>
          </p:cNvPr>
          <p:cNvSpPr>
            <a:spLocks noGrp="1"/>
          </p:cNvSpPr>
          <p:nvPr>
            <p:ph type="sldNum" sz="quarter" idx="12"/>
          </p:nvPr>
        </p:nvSpPr>
        <p:spPr/>
        <p:txBody>
          <a:bodyPr/>
          <a:lstStyle/>
          <a:p>
            <a:fld id="{A96F960B-4C89-4049-9B66-3AF4ADA2DA97}" type="slidenum">
              <a:rPr lang="pt-BR" smtClean="0"/>
              <a:t>‹nº›</a:t>
            </a:fld>
            <a:endParaRPr lang="pt-BR"/>
          </a:p>
        </p:txBody>
      </p:sp>
    </p:spTree>
    <p:extLst>
      <p:ext uri="{BB962C8B-B14F-4D97-AF65-F5344CB8AC3E}">
        <p14:creationId xmlns:p14="http://schemas.microsoft.com/office/powerpoint/2010/main" val="2717648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59E65-A50B-B928-BD5C-B2B7402C9246}"/>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EA6E1E0-8A06-83E0-4FA9-87FDBACBC024}"/>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9461DE1-8A17-8C89-D829-02BC02225A8B}"/>
              </a:ext>
            </a:extLst>
          </p:cNvPr>
          <p:cNvSpPr>
            <a:spLocks noGrp="1"/>
          </p:cNvSpPr>
          <p:nvPr>
            <p:ph type="dt" sz="half" idx="10"/>
          </p:nvPr>
        </p:nvSpPr>
        <p:spPr/>
        <p:txBody>
          <a:bodyPr/>
          <a:lstStyle/>
          <a:p>
            <a:fld id="{56ED8B4A-BDEC-402D-8254-79AD251072C5}" type="datetimeFigureOut">
              <a:rPr lang="pt-BR" smtClean="0"/>
              <a:t>09/04/2024</a:t>
            </a:fld>
            <a:endParaRPr lang="pt-BR"/>
          </a:p>
        </p:txBody>
      </p:sp>
      <p:sp>
        <p:nvSpPr>
          <p:cNvPr id="5" name="Espaço Reservado para Rodapé 4">
            <a:extLst>
              <a:ext uri="{FF2B5EF4-FFF2-40B4-BE49-F238E27FC236}">
                <a16:creationId xmlns:a16="http://schemas.microsoft.com/office/drawing/2014/main" id="{42AA9FA7-A273-6533-6711-4CEE8B26C6F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E3E0C32-4EC5-7363-C811-E8D72F0FECC1}"/>
              </a:ext>
            </a:extLst>
          </p:cNvPr>
          <p:cNvSpPr>
            <a:spLocks noGrp="1"/>
          </p:cNvSpPr>
          <p:nvPr>
            <p:ph type="sldNum" sz="quarter" idx="12"/>
          </p:nvPr>
        </p:nvSpPr>
        <p:spPr/>
        <p:txBody>
          <a:bodyPr/>
          <a:lstStyle/>
          <a:p>
            <a:fld id="{A96F960B-4C89-4049-9B66-3AF4ADA2DA97}" type="slidenum">
              <a:rPr lang="pt-BR" smtClean="0"/>
              <a:t>‹nº›</a:t>
            </a:fld>
            <a:endParaRPr lang="pt-BR"/>
          </a:p>
        </p:txBody>
      </p:sp>
    </p:spTree>
    <p:extLst>
      <p:ext uri="{BB962C8B-B14F-4D97-AF65-F5344CB8AC3E}">
        <p14:creationId xmlns:p14="http://schemas.microsoft.com/office/powerpoint/2010/main" val="1328067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B44721-1195-AF01-1CA9-CF6E738E441C}"/>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3EE197AD-665F-B29C-3DC3-EA163BCE20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BE7F6E1C-06C0-2830-8C4E-11FC4974A5FC}"/>
              </a:ext>
            </a:extLst>
          </p:cNvPr>
          <p:cNvSpPr>
            <a:spLocks noGrp="1"/>
          </p:cNvSpPr>
          <p:nvPr>
            <p:ph type="dt" sz="half" idx="10"/>
          </p:nvPr>
        </p:nvSpPr>
        <p:spPr/>
        <p:txBody>
          <a:bodyPr/>
          <a:lstStyle/>
          <a:p>
            <a:fld id="{56ED8B4A-BDEC-402D-8254-79AD251072C5}" type="datetimeFigureOut">
              <a:rPr lang="pt-BR" smtClean="0"/>
              <a:t>09/04/2024</a:t>
            </a:fld>
            <a:endParaRPr lang="pt-BR"/>
          </a:p>
        </p:txBody>
      </p:sp>
      <p:sp>
        <p:nvSpPr>
          <p:cNvPr id="5" name="Espaço Reservado para Rodapé 4">
            <a:extLst>
              <a:ext uri="{FF2B5EF4-FFF2-40B4-BE49-F238E27FC236}">
                <a16:creationId xmlns:a16="http://schemas.microsoft.com/office/drawing/2014/main" id="{0E10DF86-FE87-031E-AC9C-5A728F4E5D1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D7836DE-922F-0D2A-85F4-4B3CE4F994FB}"/>
              </a:ext>
            </a:extLst>
          </p:cNvPr>
          <p:cNvSpPr>
            <a:spLocks noGrp="1"/>
          </p:cNvSpPr>
          <p:nvPr>
            <p:ph type="sldNum" sz="quarter" idx="12"/>
          </p:nvPr>
        </p:nvSpPr>
        <p:spPr/>
        <p:txBody>
          <a:bodyPr/>
          <a:lstStyle/>
          <a:p>
            <a:fld id="{A96F960B-4C89-4049-9B66-3AF4ADA2DA97}" type="slidenum">
              <a:rPr lang="pt-BR" smtClean="0"/>
              <a:t>‹nº›</a:t>
            </a:fld>
            <a:endParaRPr lang="pt-BR"/>
          </a:p>
        </p:txBody>
      </p:sp>
    </p:spTree>
    <p:extLst>
      <p:ext uri="{BB962C8B-B14F-4D97-AF65-F5344CB8AC3E}">
        <p14:creationId xmlns:p14="http://schemas.microsoft.com/office/powerpoint/2010/main" val="3803401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A39DF8-FE3B-AD37-5E8F-970679C43EE7}"/>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5901BBEF-20AC-2234-CB02-CEAA196A8B17}"/>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711F99C-BCCB-4B25-E952-345EC3E175FD}"/>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63315147-3B34-E499-B783-7721401F1467}"/>
              </a:ext>
            </a:extLst>
          </p:cNvPr>
          <p:cNvSpPr>
            <a:spLocks noGrp="1"/>
          </p:cNvSpPr>
          <p:nvPr>
            <p:ph type="dt" sz="half" idx="10"/>
          </p:nvPr>
        </p:nvSpPr>
        <p:spPr/>
        <p:txBody>
          <a:bodyPr/>
          <a:lstStyle/>
          <a:p>
            <a:fld id="{56ED8B4A-BDEC-402D-8254-79AD251072C5}" type="datetimeFigureOut">
              <a:rPr lang="pt-BR" smtClean="0"/>
              <a:t>09/04/2024</a:t>
            </a:fld>
            <a:endParaRPr lang="pt-BR"/>
          </a:p>
        </p:txBody>
      </p:sp>
      <p:sp>
        <p:nvSpPr>
          <p:cNvPr id="6" name="Espaço Reservado para Rodapé 5">
            <a:extLst>
              <a:ext uri="{FF2B5EF4-FFF2-40B4-BE49-F238E27FC236}">
                <a16:creationId xmlns:a16="http://schemas.microsoft.com/office/drawing/2014/main" id="{737332E1-6637-299D-A437-5E1E72BA88C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CA93755-AC1E-25FD-FB92-A1C2B2B7530B}"/>
              </a:ext>
            </a:extLst>
          </p:cNvPr>
          <p:cNvSpPr>
            <a:spLocks noGrp="1"/>
          </p:cNvSpPr>
          <p:nvPr>
            <p:ph type="sldNum" sz="quarter" idx="12"/>
          </p:nvPr>
        </p:nvSpPr>
        <p:spPr/>
        <p:txBody>
          <a:bodyPr/>
          <a:lstStyle/>
          <a:p>
            <a:fld id="{A96F960B-4C89-4049-9B66-3AF4ADA2DA97}" type="slidenum">
              <a:rPr lang="pt-BR" smtClean="0"/>
              <a:t>‹nº›</a:t>
            </a:fld>
            <a:endParaRPr lang="pt-BR"/>
          </a:p>
        </p:txBody>
      </p:sp>
    </p:spTree>
    <p:extLst>
      <p:ext uri="{BB962C8B-B14F-4D97-AF65-F5344CB8AC3E}">
        <p14:creationId xmlns:p14="http://schemas.microsoft.com/office/powerpoint/2010/main" val="43540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5A6FBE-2CD6-C8D1-9CC5-B20911EBE348}"/>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2B2E9CC8-7506-7A46-3857-6DC8FC6A9C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C9B7E183-32AF-E362-06D4-4301CE7A38B7}"/>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8278D344-B50E-0D87-F427-52C9134CF2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39E5233-42C2-3DC5-ADA7-ADC5538A2D0A}"/>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764E02BC-52E9-6F7F-AC52-0B09F7C001EC}"/>
              </a:ext>
            </a:extLst>
          </p:cNvPr>
          <p:cNvSpPr>
            <a:spLocks noGrp="1"/>
          </p:cNvSpPr>
          <p:nvPr>
            <p:ph type="dt" sz="half" idx="10"/>
          </p:nvPr>
        </p:nvSpPr>
        <p:spPr/>
        <p:txBody>
          <a:bodyPr/>
          <a:lstStyle/>
          <a:p>
            <a:fld id="{56ED8B4A-BDEC-402D-8254-79AD251072C5}" type="datetimeFigureOut">
              <a:rPr lang="pt-BR" smtClean="0"/>
              <a:t>09/04/2024</a:t>
            </a:fld>
            <a:endParaRPr lang="pt-BR"/>
          </a:p>
        </p:txBody>
      </p:sp>
      <p:sp>
        <p:nvSpPr>
          <p:cNvPr id="8" name="Espaço Reservado para Rodapé 7">
            <a:extLst>
              <a:ext uri="{FF2B5EF4-FFF2-40B4-BE49-F238E27FC236}">
                <a16:creationId xmlns:a16="http://schemas.microsoft.com/office/drawing/2014/main" id="{9B3331F2-283B-49EB-7AF7-90E0A9D8EB15}"/>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D29D8B34-6EE9-A816-167F-19FFAB1FEDDB}"/>
              </a:ext>
            </a:extLst>
          </p:cNvPr>
          <p:cNvSpPr>
            <a:spLocks noGrp="1"/>
          </p:cNvSpPr>
          <p:nvPr>
            <p:ph type="sldNum" sz="quarter" idx="12"/>
          </p:nvPr>
        </p:nvSpPr>
        <p:spPr/>
        <p:txBody>
          <a:bodyPr/>
          <a:lstStyle/>
          <a:p>
            <a:fld id="{A96F960B-4C89-4049-9B66-3AF4ADA2DA97}" type="slidenum">
              <a:rPr lang="pt-BR" smtClean="0"/>
              <a:t>‹nº›</a:t>
            </a:fld>
            <a:endParaRPr lang="pt-BR"/>
          </a:p>
        </p:txBody>
      </p:sp>
    </p:spTree>
    <p:extLst>
      <p:ext uri="{BB962C8B-B14F-4D97-AF65-F5344CB8AC3E}">
        <p14:creationId xmlns:p14="http://schemas.microsoft.com/office/powerpoint/2010/main" val="3309113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B05375-F66F-4391-F82D-63F97C238AF4}"/>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FB5C314F-6543-2528-622C-E77F7A8CF03D}"/>
              </a:ext>
            </a:extLst>
          </p:cNvPr>
          <p:cNvSpPr>
            <a:spLocks noGrp="1"/>
          </p:cNvSpPr>
          <p:nvPr>
            <p:ph type="dt" sz="half" idx="10"/>
          </p:nvPr>
        </p:nvSpPr>
        <p:spPr/>
        <p:txBody>
          <a:bodyPr/>
          <a:lstStyle/>
          <a:p>
            <a:fld id="{56ED8B4A-BDEC-402D-8254-79AD251072C5}" type="datetimeFigureOut">
              <a:rPr lang="pt-BR" smtClean="0"/>
              <a:t>09/04/2024</a:t>
            </a:fld>
            <a:endParaRPr lang="pt-BR"/>
          </a:p>
        </p:txBody>
      </p:sp>
      <p:sp>
        <p:nvSpPr>
          <p:cNvPr id="4" name="Espaço Reservado para Rodapé 3">
            <a:extLst>
              <a:ext uri="{FF2B5EF4-FFF2-40B4-BE49-F238E27FC236}">
                <a16:creationId xmlns:a16="http://schemas.microsoft.com/office/drawing/2014/main" id="{FD13DB18-3D52-63EC-0B44-53C2AED41070}"/>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E03FD459-4701-F107-1818-0808C7B0E27F}"/>
              </a:ext>
            </a:extLst>
          </p:cNvPr>
          <p:cNvSpPr>
            <a:spLocks noGrp="1"/>
          </p:cNvSpPr>
          <p:nvPr>
            <p:ph type="sldNum" sz="quarter" idx="12"/>
          </p:nvPr>
        </p:nvSpPr>
        <p:spPr/>
        <p:txBody>
          <a:bodyPr/>
          <a:lstStyle/>
          <a:p>
            <a:fld id="{A96F960B-4C89-4049-9B66-3AF4ADA2DA97}" type="slidenum">
              <a:rPr lang="pt-BR" smtClean="0"/>
              <a:t>‹nº›</a:t>
            </a:fld>
            <a:endParaRPr lang="pt-BR"/>
          </a:p>
        </p:txBody>
      </p:sp>
    </p:spTree>
    <p:extLst>
      <p:ext uri="{BB962C8B-B14F-4D97-AF65-F5344CB8AC3E}">
        <p14:creationId xmlns:p14="http://schemas.microsoft.com/office/powerpoint/2010/main" val="4002876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28810FC7-A354-6548-342B-8BA60343BCCB}"/>
              </a:ext>
            </a:extLst>
          </p:cNvPr>
          <p:cNvSpPr>
            <a:spLocks noGrp="1"/>
          </p:cNvSpPr>
          <p:nvPr>
            <p:ph type="dt" sz="half" idx="10"/>
          </p:nvPr>
        </p:nvSpPr>
        <p:spPr/>
        <p:txBody>
          <a:bodyPr/>
          <a:lstStyle/>
          <a:p>
            <a:fld id="{56ED8B4A-BDEC-402D-8254-79AD251072C5}" type="datetimeFigureOut">
              <a:rPr lang="pt-BR" smtClean="0"/>
              <a:t>09/04/2024</a:t>
            </a:fld>
            <a:endParaRPr lang="pt-BR"/>
          </a:p>
        </p:txBody>
      </p:sp>
      <p:sp>
        <p:nvSpPr>
          <p:cNvPr id="3" name="Espaço Reservado para Rodapé 2">
            <a:extLst>
              <a:ext uri="{FF2B5EF4-FFF2-40B4-BE49-F238E27FC236}">
                <a16:creationId xmlns:a16="http://schemas.microsoft.com/office/drawing/2014/main" id="{FBDFD5C7-5FE3-B4BB-BB1A-09623754676D}"/>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C2DCE118-C84F-021F-F4C8-F9307D524964}"/>
              </a:ext>
            </a:extLst>
          </p:cNvPr>
          <p:cNvSpPr>
            <a:spLocks noGrp="1"/>
          </p:cNvSpPr>
          <p:nvPr>
            <p:ph type="sldNum" sz="quarter" idx="12"/>
          </p:nvPr>
        </p:nvSpPr>
        <p:spPr/>
        <p:txBody>
          <a:bodyPr/>
          <a:lstStyle/>
          <a:p>
            <a:fld id="{A96F960B-4C89-4049-9B66-3AF4ADA2DA97}" type="slidenum">
              <a:rPr lang="pt-BR" smtClean="0"/>
              <a:t>‹nº›</a:t>
            </a:fld>
            <a:endParaRPr lang="pt-BR"/>
          </a:p>
        </p:txBody>
      </p:sp>
    </p:spTree>
    <p:extLst>
      <p:ext uri="{BB962C8B-B14F-4D97-AF65-F5344CB8AC3E}">
        <p14:creationId xmlns:p14="http://schemas.microsoft.com/office/powerpoint/2010/main" val="2172392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7B461C-1545-F2B6-5FAE-3CA5F82B7C36}"/>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4AC2A80B-34A1-0F2C-DBF6-73E7C9377F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6BE68FE9-AADB-E47B-729A-B82563BD5C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55085A8-02E9-E6ED-3253-9B38DB2C73DA}"/>
              </a:ext>
            </a:extLst>
          </p:cNvPr>
          <p:cNvSpPr>
            <a:spLocks noGrp="1"/>
          </p:cNvSpPr>
          <p:nvPr>
            <p:ph type="dt" sz="half" idx="10"/>
          </p:nvPr>
        </p:nvSpPr>
        <p:spPr/>
        <p:txBody>
          <a:bodyPr/>
          <a:lstStyle/>
          <a:p>
            <a:fld id="{56ED8B4A-BDEC-402D-8254-79AD251072C5}" type="datetimeFigureOut">
              <a:rPr lang="pt-BR" smtClean="0"/>
              <a:t>09/04/2024</a:t>
            </a:fld>
            <a:endParaRPr lang="pt-BR"/>
          </a:p>
        </p:txBody>
      </p:sp>
      <p:sp>
        <p:nvSpPr>
          <p:cNvPr id="6" name="Espaço Reservado para Rodapé 5">
            <a:extLst>
              <a:ext uri="{FF2B5EF4-FFF2-40B4-BE49-F238E27FC236}">
                <a16:creationId xmlns:a16="http://schemas.microsoft.com/office/drawing/2014/main" id="{B3CB905E-873B-FD65-4DF9-316103D1933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545BE9A-406C-2A79-FCD0-FDB9243CC2F3}"/>
              </a:ext>
            </a:extLst>
          </p:cNvPr>
          <p:cNvSpPr>
            <a:spLocks noGrp="1"/>
          </p:cNvSpPr>
          <p:nvPr>
            <p:ph type="sldNum" sz="quarter" idx="12"/>
          </p:nvPr>
        </p:nvSpPr>
        <p:spPr/>
        <p:txBody>
          <a:bodyPr/>
          <a:lstStyle/>
          <a:p>
            <a:fld id="{A96F960B-4C89-4049-9B66-3AF4ADA2DA97}" type="slidenum">
              <a:rPr lang="pt-BR" smtClean="0"/>
              <a:t>‹nº›</a:t>
            </a:fld>
            <a:endParaRPr lang="pt-BR"/>
          </a:p>
        </p:txBody>
      </p:sp>
    </p:spTree>
    <p:extLst>
      <p:ext uri="{BB962C8B-B14F-4D97-AF65-F5344CB8AC3E}">
        <p14:creationId xmlns:p14="http://schemas.microsoft.com/office/powerpoint/2010/main" val="230972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C1346E-2B1F-3845-B9D3-B8B0C8EF90F2}"/>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AD7925E4-BAD6-55E9-47DF-254B35D681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FF711253-C3F2-834D-47B9-37DF00C440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02D36DA-471A-0AD1-7CFA-CF0E37BE5D8A}"/>
              </a:ext>
            </a:extLst>
          </p:cNvPr>
          <p:cNvSpPr>
            <a:spLocks noGrp="1"/>
          </p:cNvSpPr>
          <p:nvPr>
            <p:ph type="dt" sz="half" idx="10"/>
          </p:nvPr>
        </p:nvSpPr>
        <p:spPr/>
        <p:txBody>
          <a:bodyPr/>
          <a:lstStyle/>
          <a:p>
            <a:fld id="{56ED8B4A-BDEC-402D-8254-79AD251072C5}" type="datetimeFigureOut">
              <a:rPr lang="pt-BR" smtClean="0"/>
              <a:t>09/04/2024</a:t>
            </a:fld>
            <a:endParaRPr lang="pt-BR"/>
          </a:p>
        </p:txBody>
      </p:sp>
      <p:sp>
        <p:nvSpPr>
          <p:cNvPr id="6" name="Espaço Reservado para Rodapé 5">
            <a:extLst>
              <a:ext uri="{FF2B5EF4-FFF2-40B4-BE49-F238E27FC236}">
                <a16:creationId xmlns:a16="http://schemas.microsoft.com/office/drawing/2014/main" id="{F508EE29-9B51-8C04-680E-7FA540621B34}"/>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CA21D75-3A25-7027-160C-D8E6DB708EC2}"/>
              </a:ext>
            </a:extLst>
          </p:cNvPr>
          <p:cNvSpPr>
            <a:spLocks noGrp="1"/>
          </p:cNvSpPr>
          <p:nvPr>
            <p:ph type="sldNum" sz="quarter" idx="12"/>
          </p:nvPr>
        </p:nvSpPr>
        <p:spPr/>
        <p:txBody>
          <a:bodyPr/>
          <a:lstStyle/>
          <a:p>
            <a:fld id="{A96F960B-4C89-4049-9B66-3AF4ADA2DA97}" type="slidenum">
              <a:rPr lang="pt-BR" smtClean="0"/>
              <a:t>‹nº›</a:t>
            </a:fld>
            <a:endParaRPr lang="pt-BR"/>
          </a:p>
        </p:txBody>
      </p:sp>
    </p:spTree>
    <p:extLst>
      <p:ext uri="{BB962C8B-B14F-4D97-AF65-F5344CB8AC3E}">
        <p14:creationId xmlns:p14="http://schemas.microsoft.com/office/powerpoint/2010/main" val="4229930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B4394322-545C-A7C7-1685-0AEC8FB24F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2AF2C12B-E3A9-7CCC-066F-069A866BC1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5DB389D-0E5B-E18C-22B9-19D2F61956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6ED8B4A-BDEC-402D-8254-79AD251072C5}" type="datetimeFigureOut">
              <a:rPr lang="pt-BR" smtClean="0"/>
              <a:t>09/04/2024</a:t>
            </a:fld>
            <a:endParaRPr lang="pt-BR"/>
          </a:p>
        </p:txBody>
      </p:sp>
      <p:sp>
        <p:nvSpPr>
          <p:cNvPr id="5" name="Espaço Reservado para Rodapé 4">
            <a:extLst>
              <a:ext uri="{FF2B5EF4-FFF2-40B4-BE49-F238E27FC236}">
                <a16:creationId xmlns:a16="http://schemas.microsoft.com/office/drawing/2014/main" id="{5A31651E-879E-24B4-5F39-28743E6BE2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t-BR"/>
          </a:p>
        </p:txBody>
      </p:sp>
      <p:sp>
        <p:nvSpPr>
          <p:cNvPr id="6" name="Espaço Reservado para Número de Slide 5">
            <a:extLst>
              <a:ext uri="{FF2B5EF4-FFF2-40B4-BE49-F238E27FC236}">
                <a16:creationId xmlns:a16="http://schemas.microsoft.com/office/drawing/2014/main" id="{FE13E649-9684-0B32-B555-6C9EF592C4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96F960B-4C89-4049-9B66-3AF4ADA2DA97}" type="slidenum">
              <a:rPr lang="pt-BR" smtClean="0"/>
              <a:t>‹nº›</a:t>
            </a:fld>
            <a:endParaRPr lang="pt-BR"/>
          </a:p>
        </p:txBody>
      </p:sp>
    </p:spTree>
    <p:extLst>
      <p:ext uri="{BB962C8B-B14F-4D97-AF65-F5344CB8AC3E}">
        <p14:creationId xmlns:p14="http://schemas.microsoft.com/office/powerpoint/2010/main" val="3715890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EBA939A-A8D8-B0B5-CE4A-E269A4945E98}"/>
              </a:ext>
            </a:extLst>
          </p:cNvPr>
          <p:cNvSpPr>
            <a:spLocks noGrp="1" noChangeArrowheads="1"/>
          </p:cNvSpPr>
          <p:nvPr>
            <p:ph type="subTitle" idx="1"/>
          </p:nvPr>
        </p:nvSpPr>
        <p:spPr>
          <a:xfrm>
            <a:off x="2216943" y="4333877"/>
            <a:ext cx="7758113" cy="1182687"/>
          </a:xfrm>
          <a:solidFill>
            <a:schemeClr val="accent1">
              <a:lumMod val="20000"/>
              <a:lumOff val="80000"/>
            </a:schemeClr>
          </a:solidFill>
          <a:ln w="28575">
            <a:solidFill>
              <a:schemeClr val="accent2">
                <a:lumMod val="75000"/>
              </a:schemeClr>
            </a:solidFill>
          </a:ln>
        </p:spPr>
        <p:txBody>
          <a:bodyPr rtlCol="0">
            <a:normAutofit fontScale="77500" lnSpcReduction="20000"/>
          </a:bodyPr>
          <a:lstStyle/>
          <a:p>
            <a:pPr>
              <a:defRPr/>
            </a:pPr>
            <a:endParaRPr lang="pt-BR" sz="600" b="1" dirty="0">
              <a:solidFill>
                <a:srgbClr val="FF0000"/>
              </a:solidFill>
            </a:endParaRPr>
          </a:p>
          <a:p>
            <a:pPr>
              <a:defRPr/>
            </a:pPr>
            <a:r>
              <a:rPr lang="pt-BR" b="1" dirty="0">
                <a:solidFill>
                  <a:schemeClr val="tx2">
                    <a:lumMod val="75000"/>
                    <a:lumOff val="25000"/>
                  </a:schemeClr>
                </a:solidFill>
              </a:rPr>
              <a:t>REVISÃO</a:t>
            </a:r>
          </a:p>
          <a:p>
            <a:pPr>
              <a:defRPr/>
            </a:pPr>
            <a:r>
              <a:rPr lang="pt-BR" b="1" dirty="0">
                <a:solidFill>
                  <a:schemeClr val="tx2">
                    <a:lumMod val="75000"/>
                    <a:lumOff val="25000"/>
                  </a:schemeClr>
                </a:solidFill>
              </a:rPr>
              <a:t>RFM 0012 </a:t>
            </a:r>
          </a:p>
          <a:p>
            <a:pPr>
              <a:defRPr/>
            </a:pPr>
            <a:r>
              <a:rPr lang="pt-BR" b="1" dirty="0">
                <a:solidFill>
                  <a:srgbClr val="FF0000"/>
                </a:solidFill>
              </a:rPr>
              <a:t>FISIOTERAPIA E TERAPIA OCUPACIONAL 2024</a:t>
            </a:r>
          </a:p>
        </p:txBody>
      </p:sp>
      <p:pic>
        <p:nvPicPr>
          <p:cNvPr id="21507" name="Picture 3" descr="brasao USP - 1">
            <a:extLst>
              <a:ext uri="{FF2B5EF4-FFF2-40B4-BE49-F238E27FC236}">
                <a16:creationId xmlns:a16="http://schemas.microsoft.com/office/drawing/2014/main" id="{A4B18F77-4D88-1774-3EC6-E4BD821ED2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9175" y="574885"/>
            <a:ext cx="2294662" cy="2992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4">
            <a:extLst>
              <a:ext uri="{FF2B5EF4-FFF2-40B4-BE49-F238E27FC236}">
                <a16:creationId xmlns:a16="http://schemas.microsoft.com/office/drawing/2014/main" id="{E44A2B6B-4952-C87A-293C-A10D396F4AE2}"/>
              </a:ext>
            </a:extLst>
          </p:cNvPr>
          <p:cNvSpPr txBox="1">
            <a:spLocks noChangeArrowheads="1"/>
          </p:cNvSpPr>
          <p:nvPr/>
        </p:nvSpPr>
        <p:spPr bwMode="auto">
          <a:xfrm>
            <a:off x="5375276" y="5661026"/>
            <a:ext cx="43926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pt-BR" altLang="pt-BR" sz="1800">
              <a:latin typeface="Tahoma" panose="020B0604030504040204" pitchFamily="34" charset="0"/>
            </a:endParaRPr>
          </a:p>
        </p:txBody>
      </p:sp>
      <p:sp>
        <p:nvSpPr>
          <p:cNvPr id="21509" name="Text Box 5">
            <a:extLst>
              <a:ext uri="{FF2B5EF4-FFF2-40B4-BE49-F238E27FC236}">
                <a16:creationId xmlns:a16="http://schemas.microsoft.com/office/drawing/2014/main" id="{BEC79198-A159-4AA9-F09A-84C765573C17}"/>
              </a:ext>
            </a:extLst>
          </p:cNvPr>
          <p:cNvSpPr txBox="1">
            <a:spLocks noChangeArrowheads="1"/>
          </p:cNvSpPr>
          <p:nvPr/>
        </p:nvSpPr>
        <p:spPr bwMode="auto">
          <a:xfrm>
            <a:off x="7319963" y="5949950"/>
            <a:ext cx="3167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pt-BR" altLang="pt-BR" sz="2400" b="1">
                <a:solidFill>
                  <a:srgbClr val="FFCC00"/>
                </a:solidFill>
                <a:latin typeface="Tahoma" panose="020B0604030504040204" pitchFamily="34" charset="0"/>
              </a:rPr>
              <a:t>	  </a:t>
            </a:r>
            <a:endParaRPr lang="pt-BR" altLang="pt-BR" sz="2400" b="1">
              <a:latin typeface="Tahoma" panose="020B0604030504040204" pitchFamily="34" charset="0"/>
            </a:endParaRPr>
          </a:p>
        </p:txBody>
      </p:sp>
    </p:spTree>
    <p:extLst>
      <p:ext uri="{BB962C8B-B14F-4D97-AF65-F5344CB8AC3E}">
        <p14:creationId xmlns:p14="http://schemas.microsoft.com/office/powerpoint/2010/main" val="2556403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B7AAE73-50D6-5C40-314F-7E6BEFE5CBFA}"/>
              </a:ext>
            </a:extLst>
          </p:cNvPr>
          <p:cNvSpPr txBox="1"/>
          <p:nvPr/>
        </p:nvSpPr>
        <p:spPr>
          <a:xfrm>
            <a:off x="2368446" y="479685"/>
            <a:ext cx="7390151" cy="400110"/>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pt-BR" sz="2000" b="1" dirty="0">
                <a:latin typeface="Arial" panose="020B0604020202020204" pitchFamily="34" charset="0"/>
                <a:cs typeface="Arial" panose="020B0604020202020204" pitchFamily="34" charset="0"/>
              </a:rPr>
              <a:t>QUESTÃO 9</a:t>
            </a:r>
            <a:endParaRPr lang="pt-BR" dirty="0"/>
          </a:p>
        </p:txBody>
      </p:sp>
      <p:sp>
        <p:nvSpPr>
          <p:cNvPr id="4" name="CaixaDeTexto 3">
            <a:extLst>
              <a:ext uri="{FF2B5EF4-FFF2-40B4-BE49-F238E27FC236}">
                <a16:creationId xmlns:a16="http://schemas.microsoft.com/office/drawing/2014/main" id="{867D931B-88E4-7B58-4027-17AFFD3A4C12}"/>
              </a:ext>
            </a:extLst>
          </p:cNvPr>
          <p:cNvSpPr txBox="1"/>
          <p:nvPr/>
        </p:nvSpPr>
        <p:spPr>
          <a:xfrm>
            <a:off x="884420" y="1667307"/>
            <a:ext cx="10103371" cy="3075457"/>
          </a:xfrm>
          <a:prstGeom prst="rect">
            <a:avLst/>
          </a:prstGeom>
          <a:noFill/>
        </p:spPr>
        <p:txBody>
          <a:bodyPr wrap="square">
            <a:spAutoFit/>
          </a:bodyPr>
          <a:lstStyle/>
          <a:p>
            <a:pPr algn="just">
              <a:lnSpc>
                <a:spcPct val="115000"/>
              </a:lnSpc>
              <a:spcAft>
                <a:spcPts val="800"/>
              </a:spcAft>
            </a:pPr>
            <a:r>
              <a:rPr lang="pt-BR" sz="1800" kern="100" dirty="0">
                <a:effectLst/>
                <a:latin typeface="Arial" panose="020B0604020202020204" pitchFamily="34" charset="0"/>
                <a:ea typeface="Calibri" panose="020F0502020204030204" pitchFamily="34" charset="0"/>
                <a:cs typeface="Times New Roman" panose="02020603050405020304" pitchFamily="18" charset="0"/>
              </a:rPr>
              <a:t>A </a:t>
            </a:r>
            <a:r>
              <a:rPr lang="pt-BR" sz="1800" b="1" u="sng" kern="100" dirty="0">
                <a:effectLst/>
                <a:latin typeface="Arial" panose="020B0604020202020204" pitchFamily="34" charset="0"/>
                <a:ea typeface="Calibri" panose="020F0502020204030204" pitchFamily="34" charset="0"/>
                <a:cs typeface="Times New Roman" panose="02020603050405020304" pitchFamily="18" charset="0"/>
              </a:rPr>
              <a:t>medula espinhal</a:t>
            </a:r>
            <a:r>
              <a:rPr lang="pt-BR" sz="1800" kern="100" dirty="0">
                <a:effectLst/>
                <a:latin typeface="Arial" panose="020B0604020202020204" pitchFamily="34" charset="0"/>
                <a:ea typeface="Calibri" panose="020F0502020204030204" pitchFamily="34" charset="0"/>
                <a:cs typeface="Times New Roman" panose="02020603050405020304" pitchFamily="18" charset="0"/>
              </a:rPr>
              <a:t> é dividida em cinco regiões e em duas delas observamos dilatações ou intumescências. São elas:</a:t>
            </a:r>
          </a:p>
          <a:p>
            <a:pPr algn="just">
              <a:lnSpc>
                <a:spcPct val="115000"/>
              </a:lnSpc>
              <a:spcAft>
                <a:spcPts val="800"/>
              </a:spcAft>
            </a:pPr>
            <a:endParaRPr lang="pt-BR" sz="3200" kern="100" dirty="0">
              <a:effectLst/>
              <a:latin typeface="Aptos" panose="020B0004020202020204" pitchFamily="34" charset="0"/>
              <a:ea typeface="Aptos" panose="020B0004020202020204" pitchFamily="34" charset="0"/>
              <a:cs typeface="Times New Roman" panose="02020603050405020304" pitchFamily="18" charset="0"/>
            </a:endParaRPr>
          </a:p>
          <a:p>
            <a:pPr lvl="0">
              <a:lnSpc>
                <a:spcPct val="115000"/>
              </a:lnSpc>
              <a:buSzPts val="1000"/>
            </a:pPr>
            <a:r>
              <a:rPr lang="pt-BR" sz="1800" kern="100" dirty="0">
                <a:effectLst/>
                <a:latin typeface="Arial" panose="020B0604020202020204" pitchFamily="34" charset="0"/>
                <a:ea typeface="Calibri" panose="020F0502020204030204" pitchFamily="34" charset="0"/>
                <a:cs typeface="Times New Roman" panose="02020603050405020304" pitchFamily="18" charset="0"/>
              </a:rPr>
              <a:t>A. Região torácica e cervical</a:t>
            </a:r>
          </a:p>
          <a:p>
            <a:pPr lvl="0">
              <a:lnSpc>
                <a:spcPct val="115000"/>
              </a:lnSpc>
              <a:buSzPts val="1000"/>
            </a:pPr>
            <a:r>
              <a:rPr lang="pt-BR" sz="1800" kern="100" dirty="0">
                <a:effectLst/>
                <a:latin typeface="Arial" panose="020B0604020202020204" pitchFamily="34" charset="0"/>
                <a:ea typeface="Calibri" panose="020F0502020204030204" pitchFamily="34" charset="0"/>
                <a:cs typeface="Times New Roman" panose="02020603050405020304" pitchFamily="18" charset="0"/>
              </a:rPr>
              <a:t>B. Região cervical  e lombar</a:t>
            </a:r>
            <a:endParaRPr lang="pt-BR" sz="3200" kern="100" dirty="0">
              <a:effectLst/>
              <a:latin typeface="Aptos" panose="020B0004020202020204" pitchFamily="34" charset="0"/>
              <a:ea typeface="Calibri" panose="020F0502020204030204" pitchFamily="34" charset="0"/>
              <a:cs typeface="Times New Roman" panose="02020603050405020304" pitchFamily="18" charset="0"/>
            </a:endParaRPr>
          </a:p>
          <a:p>
            <a:pPr lvl="0">
              <a:lnSpc>
                <a:spcPct val="115000"/>
              </a:lnSpc>
              <a:buSzPts val="1000"/>
            </a:pPr>
            <a:r>
              <a:rPr lang="pt-BR" sz="1800" kern="100" dirty="0">
                <a:effectLst/>
                <a:latin typeface="Arial" panose="020B0604020202020204" pitchFamily="34" charset="0"/>
                <a:ea typeface="Calibri" panose="020F0502020204030204" pitchFamily="34" charset="0"/>
                <a:cs typeface="Times New Roman" panose="02020603050405020304" pitchFamily="18" charset="0"/>
              </a:rPr>
              <a:t>C. Região sacral e coccígea</a:t>
            </a:r>
            <a:endParaRPr lang="pt-BR" sz="3200" kern="100" dirty="0">
              <a:effectLst/>
              <a:latin typeface="Aptos" panose="020B0004020202020204" pitchFamily="34" charset="0"/>
              <a:ea typeface="Calibri" panose="020F0502020204030204" pitchFamily="34" charset="0"/>
              <a:cs typeface="Times New Roman" panose="02020603050405020304" pitchFamily="18" charset="0"/>
            </a:endParaRPr>
          </a:p>
          <a:p>
            <a:pPr lvl="0">
              <a:lnSpc>
                <a:spcPct val="115000"/>
              </a:lnSpc>
              <a:buSzPts val="1000"/>
            </a:pPr>
            <a:r>
              <a:rPr lang="pt-BR" sz="1800" kern="100" dirty="0">
                <a:effectLst/>
                <a:latin typeface="Arial" panose="020B0604020202020204" pitchFamily="34" charset="0"/>
                <a:ea typeface="Calibri" panose="020F0502020204030204" pitchFamily="34" charset="0"/>
                <a:cs typeface="Times New Roman" panose="02020603050405020304" pitchFamily="18" charset="0"/>
              </a:rPr>
              <a:t>D. Região lombar e sacral</a:t>
            </a:r>
            <a:endParaRPr lang="pt-BR" sz="3200" kern="100" dirty="0">
              <a:effectLst/>
              <a:latin typeface="Aptos" panose="020B0004020202020204" pitchFamily="34" charset="0"/>
              <a:ea typeface="Calibri" panose="020F0502020204030204" pitchFamily="34" charset="0"/>
              <a:cs typeface="Times New Roman" panose="02020603050405020304" pitchFamily="18" charset="0"/>
            </a:endParaRPr>
          </a:p>
          <a:p>
            <a:pPr lvl="0">
              <a:lnSpc>
                <a:spcPct val="115000"/>
              </a:lnSpc>
              <a:spcAft>
                <a:spcPts val="800"/>
              </a:spcAft>
              <a:buSzPts val="1000"/>
            </a:pPr>
            <a:r>
              <a:rPr lang="pt-BR" sz="1800" kern="100" dirty="0">
                <a:effectLst/>
                <a:latin typeface="Arial" panose="020B0604020202020204" pitchFamily="34" charset="0"/>
                <a:ea typeface="Calibri" panose="020F0502020204030204" pitchFamily="34" charset="0"/>
                <a:cs typeface="Times New Roman" panose="02020603050405020304" pitchFamily="18" charset="0"/>
              </a:rPr>
              <a:t>E. Região coccígea e cervical</a:t>
            </a:r>
            <a:endParaRPr lang="pt-BR" sz="3200" kern="100" dirty="0">
              <a:effectLst/>
              <a:latin typeface="Aptos" panose="020B0004020202020204" pitchFamily="34" charset="0"/>
              <a:ea typeface="Calibri" panose="020F0502020204030204" pitchFamily="34" charset="0"/>
              <a:cs typeface="Times New Roman" panose="02020603050405020304" pitchFamily="18" charset="0"/>
            </a:endParaRPr>
          </a:p>
        </p:txBody>
      </p:sp>
      <p:sp>
        <p:nvSpPr>
          <p:cNvPr id="5" name="Retângulo 4">
            <a:extLst>
              <a:ext uri="{FF2B5EF4-FFF2-40B4-BE49-F238E27FC236}">
                <a16:creationId xmlns:a16="http://schemas.microsoft.com/office/drawing/2014/main" id="{0AFD060D-7906-75EB-2707-CE2170BC46F8}"/>
              </a:ext>
            </a:extLst>
          </p:cNvPr>
          <p:cNvSpPr/>
          <p:nvPr/>
        </p:nvSpPr>
        <p:spPr>
          <a:xfrm>
            <a:off x="891914" y="3380478"/>
            <a:ext cx="3043003" cy="43096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descr="Tela de computador com texto preto sobre fundo branco&#10;&#10;Descrição gerada automaticamente">
            <a:extLst>
              <a:ext uri="{FF2B5EF4-FFF2-40B4-BE49-F238E27FC236}">
                <a16:creationId xmlns:a16="http://schemas.microsoft.com/office/drawing/2014/main" id="{0401B35D-3692-C8F4-EB30-DE068717B3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6361" y="2613250"/>
            <a:ext cx="7796553" cy="4026298"/>
          </a:xfrm>
          <a:prstGeom prst="rect">
            <a:avLst/>
          </a:prstGeom>
          <a:ln>
            <a:noFill/>
          </a:ln>
        </p:spPr>
      </p:pic>
    </p:spTree>
    <p:extLst>
      <p:ext uri="{BB962C8B-B14F-4D97-AF65-F5344CB8AC3E}">
        <p14:creationId xmlns:p14="http://schemas.microsoft.com/office/powerpoint/2010/main" val="412055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BB7D9EC-FD52-3A31-4369-8D62077053CB}"/>
              </a:ext>
            </a:extLst>
          </p:cNvPr>
          <p:cNvSpPr txBox="1"/>
          <p:nvPr/>
        </p:nvSpPr>
        <p:spPr>
          <a:xfrm>
            <a:off x="2368446" y="479685"/>
            <a:ext cx="7390151" cy="400110"/>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pt-BR" sz="2000" b="1" dirty="0">
                <a:latin typeface="Arial" panose="020B0604020202020204" pitchFamily="34" charset="0"/>
                <a:cs typeface="Arial" panose="020B0604020202020204" pitchFamily="34" charset="0"/>
              </a:rPr>
              <a:t>QUESTÃO 10</a:t>
            </a:r>
            <a:endParaRPr lang="pt-BR" dirty="0"/>
          </a:p>
        </p:txBody>
      </p:sp>
      <p:sp>
        <p:nvSpPr>
          <p:cNvPr id="4" name="CaixaDeTexto 3">
            <a:extLst>
              <a:ext uri="{FF2B5EF4-FFF2-40B4-BE49-F238E27FC236}">
                <a16:creationId xmlns:a16="http://schemas.microsoft.com/office/drawing/2014/main" id="{5FB005F6-6E94-6517-7CAD-0653C2D4D739}"/>
              </a:ext>
            </a:extLst>
          </p:cNvPr>
          <p:cNvSpPr txBox="1"/>
          <p:nvPr/>
        </p:nvSpPr>
        <p:spPr>
          <a:xfrm>
            <a:off x="989348" y="1744151"/>
            <a:ext cx="10073390" cy="3535968"/>
          </a:xfrm>
          <a:prstGeom prst="rect">
            <a:avLst/>
          </a:prstGeom>
          <a:noFill/>
        </p:spPr>
        <p:txBody>
          <a:bodyPr wrap="square">
            <a:spAutoFit/>
          </a:bodyPr>
          <a:lstStyle/>
          <a:p>
            <a:pPr algn="just">
              <a:lnSpc>
                <a:spcPct val="115000"/>
              </a:lnSpc>
              <a:spcAft>
                <a:spcPts val="800"/>
              </a:spcAft>
            </a:pPr>
            <a:r>
              <a:rPr lang="pt-BR" sz="1800" kern="100" dirty="0">
                <a:effectLst/>
                <a:latin typeface="Arial" panose="020B0604020202020204" pitchFamily="34" charset="0"/>
                <a:ea typeface="Calibri" panose="020F0502020204030204" pitchFamily="34" charset="0"/>
                <a:cs typeface="Times New Roman" panose="02020603050405020304" pitchFamily="18" charset="0"/>
              </a:rPr>
              <a:t>Nos ventrículos direito e esquerdo do coração, observamos projeções musculares com formas e tamanhos diferentes que são denominadas:</a:t>
            </a:r>
          </a:p>
          <a:p>
            <a:pPr algn="just">
              <a:lnSpc>
                <a:spcPct val="115000"/>
              </a:lnSpc>
              <a:spcAft>
                <a:spcPts val="800"/>
              </a:spcAft>
            </a:pPr>
            <a:endParaRPr lang="pt-BR" sz="3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mj-lt"/>
              <a:buAutoNum type="alphaUcPeriod"/>
            </a:pPr>
            <a:r>
              <a:rPr lang="pt-BR" sz="1800" kern="100" dirty="0">
                <a:effectLst/>
                <a:latin typeface="Arial" panose="020B0604020202020204" pitchFamily="34" charset="0"/>
                <a:ea typeface="Calibri" panose="020F0502020204030204" pitchFamily="34" charset="0"/>
                <a:cs typeface="Times New Roman" panose="02020603050405020304" pitchFamily="18" charset="0"/>
              </a:rPr>
              <a:t>Músculos pectíneos</a:t>
            </a:r>
            <a:endParaRPr lang="pt-BR" sz="3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mj-lt"/>
              <a:buAutoNum type="alphaUcPeriod"/>
            </a:pPr>
            <a:r>
              <a:rPr lang="pt-BR" sz="1800" kern="100" dirty="0">
                <a:effectLst/>
                <a:latin typeface="Arial" panose="020B0604020202020204" pitchFamily="34" charset="0"/>
                <a:ea typeface="Calibri" panose="020F0502020204030204" pitchFamily="34" charset="0"/>
                <a:cs typeface="Times New Roman" panose="02020603050405020304" pitchFamily="18" charset="0"/>
              </a:rPr>
              <a:t>Trabéculas cárneas</a:t>
            </a:r>
            <a:endParaRPr lang="pt-BR" sz="3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mj-lt"/>
              <a:buAutoNum type="alphaUcPeriod"/>
            </a:pPr>
            <a:r>
              <a:rPr lang="pt-BR" sz="1800" kern="100" dirty="0">
                <a:effectLst/>
                <a:latin typeface="Arial" panose="020B0604020202020204" pitchFamily="34" charset="0"/>
                <a:ea typeface="Calibri" panose="020F0502020204030204" pitchFamily="34" charset="0"/>
                <a:cs typeface="Times New Roman" panose="02020603050405020304" pitchFamily="18" charset="0"/>
              </a:rPr>
              <a:t>Aurículas </a:t>
            </a:r>
            <a:endParaRPr lang="pt-BR" sz="3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mj-lt"/>
              <a:buAutoNum type="alphaUcPeriod"/>
            </a:pPr>
            <a:r>
              <a:rPr lang="pt-BR" sz="1800" kern="100" dirty="0">
                <a:effectLst/>
                <a:latin typeface="Arial" panose="020B0604020202020204" pitchFamily="34" charset="0"/>
                <a:ea typeface="Calibri" panose="020F0502020204030204" pitchFamily="34" charset="0"/>
                <a:cs typeface="Times New Roman" panose="02020603050405020304" pitchFamily="18" charset="0"/>
              </a:rPr>
              <a:t>Músculos papilares</a:t>
            </a:r>
            <a:endParaRPr lang="pt-BR" sz="3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spcAft>
                <a:spcPts val="800"/>
              </a:spcAft>
              <a:buFont typeface="+mj-lt"/>
              <a:buAutoNum type="alphaUcPeriod"/>
            </a:pPr>
            <a:r>
              <a:rPr lang="pt-BR" sz="1800" kern="100" dirty="0">
                <a:effectLst/>
                <a:latin typeface="Arial" panose="020B0604020202020204" pitchFamily="34" charset="0"/>
                <a:ea typeface="Calibri" panose="020F0502020204030204" pitchFamily="34" charset="0"/>
                <a:cs typeface="Times New Roman" panose="02020603050405020304" pitchFamily="18" charset="0"/>
              </a:rPr>
              <a:t>Todas as estruturas mencionadas</a:t>
            </a:r>
            <a:endParaRPr lang="pt-BR"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tângulo 4">
            <a:extLst>
              <a:ext uri="{FF2B5EF4-FFF2-40B4-BE49-F238E27FC236}">
                <a16:creationId xmlns:a16="http://schemas.microsoft.com/office/drawing/2014/main" id="{563F7057-8441-A408-9CD3-667C769CAD5D}"/>
              </a:ext>
            </a:extLst>
          </p:cNvPr>
          <p:cNvSpPr/>
          <p:nvPr/>
        </p:nvSpPr>
        <p:spPr>
          <a:xfrm>
            <a:off x="846945" y="3624068"/>
            <a:ext cx="2825646" cy="43096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EE614E74-0B51-38A5-73BD-F2D243B5EE66}"/>
              </a:ext>
            </a:extLst>
          </p:cNvPr>
          <p:cNvPicPr/>
          <p:nvPr/>
        </p:nvPicPr>
        <p:blipFill>
          <a:blip r:embed="rId2" cstate="print"/>
          <a:srcRect/>
          <a:stretch>
            <a:fillRect/>
          </a:stretch>
        </p:blipFill>
        <p:spPr bwMode="auto">
          <a:xfrm rot="5400000">
            <a:off x="7540445" y="2787776"/>
            <a:ext cx="4306279" cy="3677479"/>
          </a:xfrm>
          <a:prstGeom prst="rect">
            <a:avLst/>
          </a:prstGeom>
          <a:noFill/>
          <a:ln w="9525">
            <a:noFill/>
            <a:miter lim="800000"/>
            <a:headEnd/>
            <a:tailEnd/>
          </a:ln>
        </p:spPr>
      </p:pic>
    </p:spTree>
    <p:extLst>
      <p:ext uri="{BB962C8B-B14F-4D97-AF65-F5344CB8AC3E}">
        <p14:creationId xmlns:p14="http://schemas.microsoft.com/office/powerpoint/2010/main" val="326516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285CC9A-5FFF-F125-9CC0-D1A428286D00}"/>
              </a:ext>
            </a:extLst>
          </p:cNvPr>
          <p:cNvSpPr txBox="1"/>
          <p:nvPr/>
        </p:nvSpPr>
        <p:spPr>
          <a:xfrm>
            <a:off x="2368446" y="479685"/>
            <a:ext cx="7390151" cy="400110"/>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pt-BR" sz="2000" b="1" dirty="0">
                <a:latin typeface="Arial" panose="020B0604020202020204" pitchFamily="34" charset="0"/>
                <a:cs typeface="Arial" panose="020B0604020202020204" pitchFamily="34" charset="0"/>
              </a:rPr>
              <a:t>QUESTÃO 11</a:t>
            </a:r>
            <a:endParaRPr lang="pt-BR" dirty="0"/>
          </a:p>
        </p:txBody>
      </p:sp>
      <p:sp>
        <p:nvSpPr>
          <p:cNvPr id="4" name="CaixaDeTexto 3">
            <a:extLst>
              <a:ext uri="{FF2B5EF4-FFF2-40B4-BE49-F238E27FC236}">
                <a16:creationId xmlns:a16="http://schemas.microsoft.com/office/drawing/2014/main" id="{AB7DB061-430D-0BC8-8219-82C265BB5981}"/>
              </a:ext>
            </a:extLst>
          </p:cNvPr>
          <p:cNvSpPr txBox="1"/>
          <p:nvPr/>
        </p:nvSpPr>
        <p:spPr>
          <a:xfrm>
            <a:off x="1334124" y="1219496"/>
            <a:ext cx="9848537" cy="3994555"/>
          </a:xfrm>
          <a:prstGeom prst="rect">
            <a:avLst/>
          </a:prstGeom>
          <a:noFill/>
        </p:spPr>
        <p:txBody>
          <a:bodyPr wrap="square">
            <a:spAutoFit/>
          </a:bodyPr>
          <a:lstStyle/>
          <a:p>
            <a:pPr algn="just">
              <a:lnSpc>
                <a:spcPct val="150000"/>
              </a:lnSpc>
              <a:spcAft>
                <a:spcPts val="800"/>
              </a:spcAft>
            </a:pPr>
            <a:r>
              <a:rPr lang="pt-BR" sz="1800" kern="100" dirty="0">
                <a:effectLst/>
                <a:latin typeface="Arial" panose="020B0604020202020204" pitchFamily="34" charset="0"/>
                <a:ea typeface="Calibri" panose="020F0502020204030204" pitchFamily="34" charset="0"/>
                <a:cs typeface="Times New Roman" panose="02020603050405020304" pitchFamily="18" charset="0"/>
              </a:rPr>
              <a:t>Como característica, as </a:t>
            </a:r>
            <a:r>
              <a:rPr lang="pt-BR" sz="1800" b="1" u="sng" kern="100" dirty="0">
                <a:effectLst/>
                <a:latin typeface="Arial" panose="020B0604020202020204" pitchFamily="34" charset="0"/>
                <a:ea typeface="Calibri" panose="020F0502020204030204" pitchFamily="34" charset="0"/>
                <a:cs typeface="Times New Roman" panose="02020603050405020304" pitchFamily="18" charset="0"/>
              </a:rPr>
              <a:t>artérias</a:t>
            </a:r>
            <a:r>
              <a:rPr lang="pt-BR" sz="1800" kern="100" dirty="0">
                <a:effectLst/>
                <a:latin typeface="Arial" panose="020B0604020202020204" pitchFamily="34" charset="0"/>
                <a:ea typeface="Calibri" panose="020F0502020204030204" pitchFamily="34" charset="0"/>
                <a:cs typeface="Times New Roman" panose="02020603050405020304" pitchFamily="18" charset="0"/>
              </a:rPr>
              <a:t> são vasos sanguíneos que dão origem a ramos para a irrigação dos tecidos do corpo humano. O tipo de ramo arterial em que o fluxo sanguíneo é o mesmo do fluxo do vaso principal, ou de origem, é denominado:</a:t>
            </a:r>
          </a:p>
          <a:p>
            <a:pPr algn="just">
              <a:lnSpc>
                <a:spcPct val="150000"/>
              </a:lnSpc>
              <a:spcAft>
                <a:spcPts val="800"/>
              </a:spcAft>
            </a:pPr>
            <a:endParaRPr lang="pt-BR" kern="1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lphaUcPeriod"/>
            </a:pPr>
            <a:r>
              <a:rPr lang="pt-BR" sz="1800" kern="100" dirty="0">
                <a:effectLst/>
                <a:latin typeface="Arial" panose="020B0604020202020204" pitchFamily="34" charset="0"/>
                <a:ea typeface="Calibri" panose="020F0502020204030204" pitchFamily="34" charset="0"/>
                <a:cs typeface="Times New Roman" panose="02020603050405020304" pitchFamily="18" charset="0"/>
              </a:rPr>
              <a:t>Ramo terminal</a:t>
            </a:r>
            <a:endParaRPr lang="pt-BR" sz="3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mj-lt"/>
              <a:buAutoNum type="alphaUcPeriod"/>
            </a:pPr>
            <a:r>
              <a:rPr lang="pt-BR" sz="1800" kern="100" dirty="0">
                <a:effectLst/>
                <a:latin typeface="Arial" panose="020B0604020202020204" pitchFamily="34" charset="0"/>
                <a:ea typeface="Calibri" panose="020F0502020204030204" pitchFamily="34" charset="0"/>
                <a:cs typeface="Times New Roman" panose="02020603050405020304" pitchFamily="18" charset="0"/>
              </a:rPr>
              <a:t>Ramo recorrente</a:t>
            </a:r>
            <a:endParaRPr lang="pt-BR" sz="3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mj-lt"/>
              <a:buAutoNum type="alphaUcPeriod"/>
            </a:pPr>
            <a:r>
              <a:rPr lang="pt-BR" sz="1800" kern="100" dirty="0">
                <a:effectLst/>
                <a:latin typeface="Arial" panose="020B0604020202020204" pitchFamily="34" charset="0"/>
                <a:ea typeface="Calibri" panose="020F0502020204030204" pitchFamily="34" charset="0"/>
                <a:cs typeface="Times New Roman" panose="02020603050405020304" pitchFamily="18" charset="0"/>
              </a:rPr>
              <a:t>Ramo colateral</a:t>
            </a:r>
            <a:endParaRPr lang="pt-BR" sz="3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mj-lt"/>
              <a:buAutoNum type="alphaUcPeriod"/>
            </a:pPr>
            <a:r>
              <a:rPr lang="pt-BR" sz="1800" kern="100" dirty="0">
                <a:effectLst/>
                <a:latin typeface="Arial" panose="020B0604020202020204" pitchFamily="34" charset="0"/>
                <a:ea typeface="Calibri" panose="020F0502020204030204" pitchFamily="34" charset="0"/>
                <a:cs typeface="Times New Roman" panose="02020603050405020304" pitchFamily="18" charset="0"/>
              </a:rPr>
              <a:t>Ramo circunflexo</a:t>
            </a:r>
            <a:endParaRPr lang="pt-BR" sz="3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spcAft>
                <a:spcPts val="800"/>
              </a:spcAft>
              <a:buFont typeface="+mj-lt"/>
              <a:buAutoNum type="alphaUcPeriod"/>
            </a:pPr>
            <a:r>
              <a:rPr lang="pt-BR" sz="1800" kern="100" dirty="0">
                <a:effectLst/>
                <a:latin typeface="Arial" panose="020B0604020202020204" pitchFamily="34" charset="0"/>
                <a:ea typeface="Calibri" panose="020F0502020204030204" pitchFamily="34" charset="0"/>
                <a:cs typeface="Times New Roman" panose="02020603050405020304" pitchFamily="18" charset="0"/>
              </a:rPr>
              <a:t>Nenhuma das alternativas anteriores</a:t>
            </a:r>
            <a:endParaRPr lang="pt-BR"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tângulo 4">
            <a:extLst>
              <a:ext uri="{FF2B5EF4-FFF2-40B4-BE49-F238E27FC236}">
                <a16:creationId xmlns:a16="http://schemas.microsoft.com/office/drawing/2014/main" id="{35307675-F83D-42CE-A657-0E886008FB0D}"/>
              </a:ext>
            </a:extLst>
          </p:cNvPr>
          <p:cNvSpPr/>
          <p:nvPr/>
        </p:nvSpPr>
        <p:spPr>
          <a:xfrm>
            <a:off x="1009339" y="3968846"/>
            <a:ext cx="2825646" cy="43096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5362" name="Picture 2" descr="Middle collateral artery | Radiology Reference Article | Radiopaedia.org">
            <a:extLst>
              <a:ext uri="{FF2B5EF4-FFF2-40B4-BE49-F238E27FC236}">
                <a16:creationId xmlns:a16="http://schemas.microsoft.com/office/drawing/2014/main" id="{E3B6613F-5482-3101-F43E-A5449AEC24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3912" y="2281817"/>
            <a:ext cx="4323021" cy="4517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82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6FD748EB-2B04-8A68-7290-D20C8DE8250D}"/>
              </a:ext>
            </a:extLst>
          </p:cNvPr>
          <p:cNvSpPr txBox="1"/>
          <p:nvPr/>
        </p:nvSpPr>
        <p:spPr>
          <a:xfrm>
            <a:off x="2368446" y="479685"/>
            <a:ext cx="7390151" cy="400110"/>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pt-BR" sz="2000" b="1" dirty="0">
                <a:latin typeface="Arial" panose="020B0604020202020204" pitchFamily="34" charset="0"/>
                <a:cs typeface="Arial" panose="020B0604020202020204" pitchFamily="34" charset="0"/>
              </a:rPr>
              <a:t>QUESTÃO 12</a:t>
            </a:r>
            <a:endParaRPr lang="pt-BR" dirty="0"/>
          </a:p>
        </p:txBody>
      </p:sp>
      <p:sp>
        <p:nvSpPr>
          <p:cNvPr id="4" name="CaixaDeTexto 3">
            <a:extLst>
              <a:ext uri="{FF2B5EF4-FFF2-40B4-BE49-F238E27FC236}">
                <a16:creationId xmlns:a16="http://schemas.microsoft.com/office/drawing/2014/main" id="{A30493D6-9C3E-2820-C6BF-E6E20D1C7921}"/>
              </a:ext>
            </a:extLst>
          </p:cNvPr>
          <p:cNvSpPr txBox="1"/>
          <p:nvPr/>
        </p:nvSpPr>
        <p:spPr>
          <a:xfrm>
            <a:off x="764498" y="1698241"/>
            <a:ext cx="10717968" cy="4312591"/>
          </a:xfrm>
          <a:prstGeom prst="rect">
            <a:avLst/>
          </a:prstGeom>
          <a:noFill/>
        </p:spPr>
        <p:txBody>
          <a:bodyPr wrap="square">
            <a:spAutoFit/>
          </a:bodyPr>
          <a:lstStyle/>
          <a:p>
            <a:pPr algn="just">
              <a:lnSpc>
                <a:spcPct val="150000"/>
              </a:lnSpc>
              <a:spcAft>
                <a:spcPts val="800"/>
              </a:spcAft>
            </a:pPr>
            <a:r>
              <a:rPr lang="pt-BR" sz="1800" kern="100" dirty="0">
                <a:effectLst/>
                <a:latin typeface="Arial" panose="020B0604020202020204" pitchFamily="34" charset="0"/>
                <a:ea typeface="Aptos" panose="020B0004020202020204" pitchFamily="34" charset="0"/>
                <a:cs typeface="Times New Roman" panose="02020603050405020304" pitchFamily="18" charset="0"/>
              </a:rPr>
              <a:t>As </a:t>
            </a:r>
            <a:r>
              <a:rPr lang="pt-BR" sz="1800" b="1" u="sng" kern="100" dirty="0">
                <a:effectLst/>
                <a:latin typeface="Arial" panose="020B0604020202020204" pitchFamily="34" charset="0"/>
                <a:ea typeface="Aptos" panose="020B0004020202020204" pitchFamily="34" charset="0"/>
                <a:cs typeface="Times New Roman" panose="02020603050405020304" pitchFamily="18" charset="0"/>
              </a:rPr>
              <a:t>meninges</a:t>
            </a:r>
            <a:r>
              <a:rPr lang="pt-BR" sz="1800" kern="100" dirty="0">
                <a:effectLst/>
                <a:latin typeface="Arial" panose="020B0604020202020204" pitchFamily="34" charset="0"/>
                <a:ea typeface="Aptos" panose="020B0004020202020204" pitchFamily="34" charset="0"/>
                <a:cs typeface="Times New Roman" panose="02020603050405020304" pitchFamily="18" charset="0"/>
              </a:rPr>
              <a:t> são membranas de tecido conjuntivo que envolvem o encéfalo e a medula espinhal. Entre o canal vertebral e a dura-máter espinhal, existe um importante espaço denominado (a):</a:t>
            </a:r>
          </a:p>
          <a:p>
            <a:pPr algn="just">
              <a:lnSpc>
                <a:spcPct val="150000"/>
              </a:lnSpc>
              <a:spcAft>
                <a:spcPts val="800"/>
              </a:spcAft>
            </a:pPr>
            <a:endParaRPr lang="pt-BR" sz="3200" kern="100" dirty="0">
              <a:effectLst/>
              <a:latin typeface="Aptos" panose="020B0004020202020204" pitchFamily="34" charset="0"/>
              <a:ea typeface="Aptos" panose="020B0004020202020204" pitchFamily="34" charset="0"/>
              <a:cs typeface="Times New Roman" panose="02020603050405020304" pitchFamily="18" charset="0"/>
            </a:endParaRPr>
          </a:p>
          <a:p>
            <a:pPr marL="270510" algn="just">
              <a:lnSpc>
                <a:spcPct val="150000"/>
              </a:lnSpc>
              <a:spcAft>
                <a:spcPts val="800"/>
              </a:spcAft>
            </a:pPr>
            <a:r>
              <a:rPr lang="pt-BR" sz="1800" kern="100" dirty="0">
                <a:effectLst/>
                <a:latin typeface="Arial" panose="020B0604020202020204" pitchFamily="34" charset="0"/>
                <a:ea typeface="Aptos" panose="020B0004020202020204" pitchFamily="34" charset="0"/>
                <a:cs typeface="Times New Roman" panose="02020603050405020304" pitchFamily="18" charset="0"/>
              </a:rPr>
              <a:t>A. Subdural</a:t>
            </a:r>
            <a:endParaRPr lang="pt-BR" sz="3200" kern="100" dirty="0">
              <a:effectLst/>
              <a:latin typeface="Aptos" panose="020B0004020202020204" pitchFamily="34" charset="0"/>
              <a:ea typeface="Aptos" panose="020B0004020202020204" pitchFamily="34" charset="0"/>
              <a:cs typeface="Times New Roman" panose="02020603050405020304" pitchFamily="18" charset="0"/>
            </a:endParaRPr>
          </a:p>
          <a:p>
            <a:pPr marL="270510" algn="just">
              <a:lnSpc>
                <a:spcPct val="150000"/>
              </a:lnSpc>
              <a:spcAft>
                <a:spcPts val="800"/>
              </a:spcAft>
            </a:pPr>
            <a:r>
              <a:rPr lang="pt-BR" sz="1800" kern="100" dirty="0">
                <a:effectLst/>
                <a:latin typeface="Arial" panose="020B0604020202020204" pitchFamily="34" charset="0"/>
                <a:ea typeface="Aptos" panose="020B0004020202020204" pitchFamily="34" charset="0"/>
                <a:cs typeface="Times New Roman" panose="02020603050405020304" pitchFamily="18" charset="0"/>
              </a:rPr>
              <a:t>B. Subaracnóideo</a:t>
            </a:r>
            <a:endParaRPr lang="pt-BR" sz="3200" kern="100" dirty="0">
              <a:effectLst/>
              <a:latin typeface="Aptos" panose="020B0004020202020204" pitchFamily="34" charset="0"/>
              <a:ea typeface="Aptos" panose="020B0004020202020204" pitchFamily="34" charset="0"/>
              <a:cs typeface="Times New Roman" panose="02020603050405020304" pitchFamily="18" charset="0"/>
            </a:endParaRPr>
          </a:p>
          <a:p>
            <a:pPr marL="270510" algn="just">
              <a:lnSpc>
                <a:spcPct val="150000"/>
              </a:lnSpc>
              <a:spcAft>
                <a:spcPts val="800"/>
              </a:spcAft>
            </a:pPr>
            <a:r>
              <a:rPr lang="pt-BR" sz="1800" kern="100" dirty="0">
                <a:effectLst/>
                <a:latin typeface="Arial" panose="020B0604020202020204" pitchFamily="34" charset="0"/>
                <a:ea typeface="Aptos" panose="020B0004020202020204" pitchFamily="34" charset="0"/>
                <a:cs typeface="Times New Roman" panose="02020603050405020304" pitchFamily="18" charset="0"/>
              </a:rPr>
              <a:t>C. Epidural</a:t>
            </a:r>
            <a:endParaRPr lang="pt-BR" sz="3200" kern="100" dirty="0">
              <a:effectLst/>
              <a:latin typeface="Aptos" panose="020B0004020202020204" pitchFamily="34" charset="0"/>
              <a:ea typeface="Aptos" panose="020B0004020202020204" pitchFamily="34" charset="0"/>
              <a:cs typeface="Times New Roman" panose="02020603050405020304" pitchFamily="18" charset="0"/>
            </a:endParaRPr>
          </a:p>
          <a:p>
            <a:pPr marL="270510" algn="just">
              <a:lnSpc>
                <a:spcPct val="150000"/>
              </a:lnSpc>
              <a:spcAft>
                <a:spcPts val="800"/>
              </a:spcAft>
            </a:pPr>
            <a:r>
              <a:rPr lang="pt-BR" sz="1800" kern="100" dirty="0">
                <a:effectLst/>
                <a:latin typeface="Arial" panose="020B0604020202020204" pitchFamily="34" charset="0"/>
                <a:ea typeface="Aptos" panose="020B0004020202020204" pitchFamily="34" charset="0"/>
                <a:cs typeface="Times New Roman" panose="02020603050405020304" pitchFamily="18" charset="0"/>
              </a:rPr>
              <a:t>D. Cisterna</a:t>
            </a:r>
            <a:endParaRPr lang="pt-BR" sz="3200" kern="100" dirty="0">
              <a:effectLst/>
              <a:latin typeface="Aptos" panose="020B0004020202020204" pitchFamily="34" charset="0"/>
              <a:ea typeface="Aptos" panose="020B0004020202020204" pitchFamily="34" charset="0"/>
              <a:cs typeface="Times New Roman" panose="02020603050405020304" pitchFamily="18" charset="0"/>
            </a:endParaRPr>
          </a:p>
          <a:p>
            <a:pPr marL="270510" algn="just">
              <a:lnSpc>
                <a:spcPct val="150000"/>
              </a:lnSpc>
              <a:spcAft>
                <a:spcPts val="800"/>
              </a:spcAft>
            </a:pPr>
            <a:r>
              <a:rPr lang="pt-BR" sz="1800" kern="100" dirty="0">
                <a:effectLst/>
                <a:latin typeface="Arial" panose="020B0604020202020204" pitchFamily="34" charset="0"/>
                <a:ea typeface="Aptos" panose="020B0004020202020204" pitchFamily="34" charset="0"/>
                <a:cs typeface="Times New Roman" panose="02020603050405020304" pitchFamily="18" charset="0"/>
              </a:rPr>
              <a:t>E. Ventrículo</a:t>
            </a:r>
            <a:endParaRPr lang="pt-BR"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tângulo 4">
            <a:extLst>
              <a:ext uri="{FF2B5EF4-FFF2-40B4-BE49-F238E27FC236}">
                <a16:creationId xmlns:a16="http://schemas.microsoft.com/office/drawing/2014/main" id="{9A052152-6EDF-8931-BEDC-AF41FBE56EC9}"/>
              </a:ext>
            </a:extLst>
          </p:cNvPr>
          <p:cNvSpPr/>
          <p:nvPr/>
        </p:nvSpPr>
        <p:spPr>
          <a:xfrm>
            <a:off x="1009339" y="4553458"/>
            <a:ext cx="1509009" cy="43096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Picture 9" descr="Resultado de imagem para nervos espinhais">
            <a:extLst>
              <a:ext uri="{FF2B5EF4-FFF2-40B4-BE49-F238E27FC236}">
                <a16:creationId xmlns:a16="http://schemas.microsoft.com/office/drawing/2014/main" id="{A342048F-AFA2-F464-21C6-865988A8C718}"/>
              </a:ext>
            </a:extLst>
          </p:cNvPr>
          <p:cNvPicPr>
            <a:picLocks noChangeAspect="1" noChangeArrowheads="1"/>
          </p:cNvPicPr>
          <p:nvPr/>
        </p:nvPicPr>
        <p:blipFill>
          <a:blip r:embed="rId2" cstate="print"/>
          <a:srcRect/>
          <a:stretch>
            <a:fillRect/>
          </a:stretch>
        </p:blipFill>
        <p:spPr bwMode="auto">
          <a:xfrm>
            <a:off x="5291528" y="2681871"/>
            <a:ext cx="5161431" cy="4005942"/>
          </a:xfrm>
          <a:prstGeom prst="rect">
            <a:avLst/>
          </a:prstGeom>
          <a:noFill/>
          <a:ln w="9525">
            <a:solidFill>
              <a:srgbClr val="FF0000"/>
            </a:solidFill>
            <a:miter lim="800000"/>
            <a:headEnd/>
            <a:tailEnd/>
          </a:ln>
        </p:spPr>
      </p:pic>
    </p:spTree>
    <p:extLst>
      <p:ext uri="{BB962C8B-B14F-4D97-AF65-F5344CB8AC3E}">
        <p14:creationId xmlns:p14="http://schemas.microsoft.com/office/powerpoint/2010/main" val="101140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97FF0D5-3804-98F1-34D0-224A9A7642BC}"/>
              </a:ext>
            </a:extLst>
          </p:cNvPr>
          <p:cNvSpPr txBox="1"/>
          <p:nvPr/>
        </p:nvSpPr>
        <p:spPr>
          <a:xfrm>
            <a:off x="2368446" y="479685"/>
            <a:ext cx="7390151" cy="400110"/>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pt-BR" sz="2000" b="1" dirty="0">
                <a:latin typeface="Arial" panose="020B0604020202020204" pitchFamily="34" charset="0"/>
                <a:cs typeface="Arial" panose="020B0604020202020204" pitchFamily="34" charset="0"/>
              </a:rPr>
              <a:t>QUESTÃO 13</a:t>
            </a:r>
            <a:endParaRPr lang="pt-BR" dirty="0"/>
          </a:p>
        </p:txBody>
      </p:sp>
      <p:sp>
        <p:nvSpPr>
          <p:cNvPr id="4" name="CaixaDeTexto 3">
            <a:extLst>
              <a:ext uri="{FF2B5EF4-FFF2-40B4-BE49-F238E27FC236}">
                <a16:creationId xmlns:a16="http://schemas.microsoft.com/office/drawing/2014/main" id="{06E5F900-FB05-C804-826A-076CF70484D3}"/>
              </a:ext>
            </a:extLst>
          </p:cNvPr>
          <p:cNvSpPr txBox="1"/>
          <p:nvPr/>
        </p:nvSpPr>
        <p:spPr>
          <a:xfrm>
            <a:off x="1094282" y="1698241"/>
            <a:ext cx="10238282" cy="4312591"/>
          </a:xfrm>
          <a:prstGeom prst="rect">
            <a:avLst/>
          </a:prstGeom>
          <a:noFill/>
        </p:spPr>
        <p:txBody>
          <a:bodyPr wrap="square">
            <a:spAutoFit/>
          </a:bodyPr>
          <a:lstStyle/>
          <a:p>
            <a:pPr algn="just">
              <a:lnSpc>
                <a:spcPct val="150000"/>
              </a:lnSpc>
              <a:spcAft>
                <a:spcPts val="800"/>
              </a:spcAft>
            </a:pPr>
            <a:r>
              <a:rPr lang="pt-BR" sz="1800" kern="100" dirty="0">
                <a:effectLst/>
                <a:latin typeface="Arial" panose="020B0604020202020204" pitchFamily="34" charset="0"/>
                <a:ea typeface="Aptos" panose="020B0004020202020204" pitchFamily="34" charset="0"/>
                <a:cs typeface="Times New Roman" panose="02020603050405020304" pitchFamily="18" charset="0"/>
              </a:rPr>
              <a:t>Os </a:t>
            </a:r>
            <a:r>
              <a:rPr lang="pt-BR" sz="1800" b="1" u="sng" kern="100" dirty="0">
                <a:effectLst/>
                <a:latin typeface="Arial" panose="020B0604020202020204" pitchFamily="34" charset="0"/>
                <a:ea typeface="Aptos" panose="020B0004020202020204" pitchFamily="34" charset="0"/>
                <a:cs typeface="Times New Roman" panose="02020603050405020304" pitchFamily="18" charset="0"/>
              </a:rPr>
              <a:t>ventrículos</a:t>
            </a:r>
            <a:r>
              <a:rPr lang="pt-BR" sz="1800" kern="100" dirty="0">
                <a:effectLst/>
                <a:latin typeface="Arial" panose="020B0604020202020204" pitchFamily="34" charset="0"/>
                <a:ea typeface="Aptos" panose="020B0004020202020204" pitchFamily="34" charset="0"/>
                <a:cs typeface="Times New Roman" panose="02020603050405020304" pitchFamily="18" charset="0"/>
              </a:rPr>
              <a:t> são cavidades localizadas no interior do encéfalo e preenchidas pelo </a:t>
            </a:r>
            <a:r>
              <a:rPr lang="pt-BR" sz="1800" kern="100" dirty="0" err="1">
                <a:effectLst/>
                <a:latin typeface="Arial" panose="020B0604020202020204" pitchFamily="34" charset="0"/>
                <a:ea typeface="Aptos" panose="020B0004020202020204" pitchFamily="34" charset="0"/>
                <a:cs typeface="Times New Roman" panose="02020603050405020304" pitchFamily="18" charset="0"/>
              </a:rPr>
              <a:t>líquor</a:t>
            </a:r>
            <a:r>
              <a:rPr lang="pt-BR" sz="1800" kern="100" dirty="0">
                <a:effectLst/>
                <a:latin typeface="Arial" panose="020B0604020202020204" pitchFamily="34" charset="0"/>
                <a:ea typeface="Aptos" panose="020B0004020202020204" pitchFamily="34" charset="0"/>
                <a:cs typeface="Times New Roman" panose="02020603050405020304" pitchFamily="18" charset="0"/>
              </a:rPr>
              <a:t>. Assim, como é denominada a cavidade localizada no interior do mesencéfalo?</a:t>
            </a:r>
          </a:p>
          <a:p>
            <a:pPr algn="just">
              <a:lnSpc>
                <a:spcPct val="150000"/>
              </a:lnSpc>
              <a:spcAft>
                <a:spcPts val="800"/>
              </a:spcAft>
            </a:pPr>
            <a:endParaRPr lang="pt-BR" sz="3200" kern="100" dirty="0">
              <a:effectLst/>
              <a:latin typeface="Aptos" panose="020B0004020202020204" pitchFamily="34" charset="0"/>
              <a:ea typeface="Aptos" panose="020B0004020202020204" pitchFamily="34" charset="0"/>
              <a:cs typeface="Times New Roman" panose="02020603050405020304" pitchFamily="18" charset="0"/>
            </a:endParaRPr>
          </a:p>
          <a:p>
            <a:pPr marL="270510" algn="just">
              <a:lnSpc>
                <a:spcPct val="150000"/>
              </a:lnSpc>
              <a:spcAft>
                <a:spcPts val="800"/>
              </a:spcAft>
            </a:pPr>
            <a:r>
              <a:rPr lang="pt-BR" sz="1800" kern="100" dirty="0">
                <a:effectLst/>
                <a:latin typeface="Arial" panose="020B0604020202020204" pitchFamily="34" charset="0"/>
                <a:ea typeface="Aptos" panose="020B0004020202020204" pitchFamily="34" charset="0"/>
                <a:cs typeface="Times New Roman" panose="02020603050405020304" pitchFamily="18" charset="0"/>
              </a:rPr>
              <a:t>A. IV ventrículo</a:t>
            </a:r>
            <a:endParaRPr lang="pt-BR" sz="3200" kern="100" dirty="0">
              <a:effectLst/>
              <a:latin typeface="Aptos" panose="020B0004020202020204" pitchFamily="34" charset="0"/>
              <a:ea typeface="Aptos" panose="020B0004020202020204" pitchFamily="34" charset="0"/>
              <a:cs typeface="Times New Roman" panose="02020603050405020304" pitchFamily="18" charset="0"/>
            </a:endParaRPr>
          </a:p>
          <a:p>
            <a:pPr marL="270510" algn="just">
              <a:lnSpc>
                <a:spcPct val="150000"/>
              </a:lnSpc>
              <a:spcAft>
                <a:spcPts val="800"/>
              </a:spcAft>
            </a:pPr>
            <a:r>
              <a:rPr lang="pt-BR" sz="1800" kern="100" dirty="0">
                <a:effectLst/>
                <a:latin typeface="Arial" panose="020B0604020202020204" pitchFamily="34" charset="0"/>
                <a:ea typeface="Aptos" panose="020B0004020202020204" pitchFamily="34" charset="0"/>
                <a:cs typeface="Times New Roman" panose="02020603050405020304" pitchFamily="18" charset="0"/>
              </a:rPr>
              <a:t>B. Ventrículo lateral</a:t>
            </a:r>
            <a:endParaRPr lang="pt-BR" sz="3200" kern="100" dirty="0">
              <a:effectLst/>
              <a:latin typeface="Aptos" panose="020B0004020202020204" pitchFamily="34" charset="0"/>
              <a:ea typeface="Aptos" panose="020B0004020202020204" pitchFamily="34" charset="0"/>
              <a:cs typeface="Times New Roman" panose="02020603050405020304" pitchFamily="18" charset="0"/>
            </a:endParaRPr>
          </a:p>
          <a:p>
            <a:pPr marL="270510" algn="just">
              <a:lnSpc>
                <a:spcPct val="150000"/>
              </a:lnSpc>
              <a:spcAft>
                <a:spcPts val="800"/>
              </a:spcAft>
            </a:pPr>
            <a:r>
              <a:rPr lang="pt-BR" sz="1800" kern="100" dirty="0">
                <a:effectLst/>
                <a:latin typeface="Arial" panose="020B0604020202020204" pitchFamily="34" charset="0"/>
                <a:ea typeface="Aptos" panose="020B0004020202020204" pitchFamily="34" charset="0"/>
                <a:cs typeface="Times New Roman" panose="02020603050405020304" pitchFamily="18" charset="0"/>
              </a:rPr>
              <a:t>C. Aqueduto cerebral</a:t>
            </a:r>
            <a:endParaRPr lang="pt-BR" sz="3200" kern="100" dirty="0">
              <a:effectLst/>
              <a:latin typeface="Aptos" panose="020B0004020202020204" pitchFamily="34" charset="0"/>
              <a:ea typeface="Aptos" panose="020B0004020202020204" pitchFamily="34" charset="0"/>
              <a:cs typeface="Times New Roman" panose="02020603050405020304" pitchFamily="18" charset="0"/>
            </a:endParaRPr>
          </a:p>
          <a:p>
            <a:pPr marL="270510" algn="just">
              <a:lnSpc>
                <a:spcPct val="150000"/>
              </a:lnSpc>
              <a:spcAft>
                <a:spcPts val="800"/>
              </a:spcAft>
            </a:pPr>
            <a:r>
              <a:rPr lang="pt-BR" sz="1800" kern="100" dirty="0">
                <a:effectLst/>
                <a:latin typeface="Arial" panose="020B0604020202020204" pitchFamily="34" charset="0"/>
                <a:ea typeface="Aptos" panose="020B0004020202020204" pitchFamily="34" charset="0"/>
                <a:cs typeface="Times New Roman" panose="02020603050405020304" pitchFamily="18" charset="0"/>
              </a:rPr>
              <a:t>D. III ventrículo</a:t>
            </a:r>
            <a:endParaRPr lang="pt-BR" sz="3200" kern="100" dirty="0">
              <a:effectLst/>
              <a:latin typeface="Aptos" panose="020B0004020202020204" pitchFamily="34" charset="0"/>
              <a:ea typeface="Aptos" panose="020B0004020202020204" pitchFamily="34" charset="0"/>
              <a:cs typeface="Times New Roman" panose="02020603050405020304" pitchFamily="18" charset="0"/>
            </a:endParaRPr>
          </a:p>
          <a:p>
            <a:pPr marL="270510" algn="just">
              <a:lnSpc>
                <a:spcPct val="150000"/>
              </a:lnSpc>
              <a:spcAft>
                <a:spcPts val="800"/>
              </a:spcAft>
            </a:pPr>
            <a:r>
              <a:rPr lang="pt-BR" sz="1800" kern="100" dirty="0">
                <a:effectLst/>
                <a:latin typeface="Arial" panose="020B0604020202020204" pitchFamily="34" charset="0"/>
                <a:ea typeface="Aptos" panose="020B0004020202020204" pitchFamily="34" charset="0"/>
                <a:cs typeface="Times New Roman" panose="02020603050405020304" pitchFamily="18" charset="0"/>
              </a:rPr>
              <a:t>E. Forame interventricular</a:t>
            </a:r>
            <a:endParaRPr lang="pt-BR"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tângulo 4">
            <a:extLst>
              <a:ext uri="{FF2B5EF4-FFF2-40B4-BE49-F238E27FC236}">
                <a16:creationId xmlns:a16="http://schemas.microsoft.com/office/drawing/2014/main" id="{45F6450A-23FE-4A81-6FFF-B311494F1E80}"/>
              </a:ext>
            </a:extLst>
          </p:cNvPr>
          <p:cNvSpPr/>
          <p:nvPr/>
        </p:nvSpPr>
        <p:spPr>
          <a:xfrm>
            <a:off x="1399084" y="4553458"/>
            <a:ext cx="2423408" cy="43096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Picture 6" descr="Vista lateral dos Ventriculos">
            <a:extLst>
              <a:ext uri="{FF2B5EF4-FFF2-40B4-BE49-F238E27FC236}">
                <a16:creationId xmlns:a16="http://schemas.microsoft.com/office/drawing/2014/main" id="{6D810D74-2257-6AC7-7991-EDF9E57F90D5}"/>
              </a:ext>
            </a:extLst>
          </p:cNvPr>
          <p:cNvPicPr>
            <a:picLocks noChangeAspect="1" noChangeArrowheads="1"/>
          </p:cNvPicPr>
          <p:nvPr/>
        </p:nvPicPr>
        <p:blipFill>
          <a:blip r:embed="rId2" cstate="print"/>
          <a:srcRect/>
          <a:stretch>
            <a:fillRect/>
          </a:stretch>
        </p:blipFill>
        <p:spPr bwMode="auto">
          <a:xfrm>
            <a:off x="5510125" y="2788721"/>
            <a:ext cx="4248472" cy="3960440"/>
          </a:xfrm>
          <a:prstGeom prst="rect">
            <a:avLst/>
          </a:prstGeom>
          <a:noFill/>
          <a:ln w="9525">
            <a:solidFill>
              <a:srgbClr val="FF0000"/>
            </a:solidFill>
            <a:miter lim="800000"/>
            <a:headEnd/>
            <a:tailEnd/>
          </a:ln>
        </p:spPr>
      </p:pic>
    </p:spTree>
    <p:extLst>
      <p:ext uri="{BB962C8B-B14F-4D97-AF65-F5344CB8AC3E}">
        <p14:creationId xmlns:p14="http://schemas.microsoft.com/office/powerpoint/2010/main" val="160880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E678B5E-5D6A-F16A-9FCD-98AE97ECF052}"/>
              </a:ext>
            </a:extLst>
          </p:cNvPr>
          <p:cNvSpPr txBox="1"/>
          <p:nvPr/>
        </p:nvSpPr>
        <p:spPr>
          <a:xfrm>
            <a:off x="2368446" y="479685"/>
            <a:ext cx="7390151" cy="400110"/>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pt-BR" sz="2000" b="1" dirty="0">
                <a:latin typeface="Arial" panose="020B0604020202020204" pitchFamily="34" charset="0"/>
                <a:cs typeface="Arial" panose="020B0604020202020204" pitchFamily="34" charset="0"/>
              </a:rPr>
              <a:t>QUESTÃO 14</a:t>
            </a:r>
            <a:endParaRPr lang="pt-BR" dirty="0"/>
          </a:p>
        </p:txBody>
      </p:sp>
      <p:sp>
        <p:nvSpPr>
          <p:cNvPr id="4" name="CaixaDeTexto 3">
            <a:extLst>
              <a:ext uri="{FF2B5EF4-FFF2-40B4-BE49-F238E27FC236}">
                <a16:creationId xmlns:a16="http://schemas.microsoft.com/office/drawing/2014/main" id="{AFC33D72-DC49-A957-8F52-54ACC6355D4E}"/>
              </a:ext>
            </a:extLst>
          </p:cNvPr>
          <p:cNvSpPr txBox="1"/>
          <p:nvPr/>
        </p:nvSpPr>
        <p:spPr>
          <a:xfrm>
            <a:off x="856937" y="2020537"/>
            <a:ext cx="10478125" cy="3627788"/>
          </a:xfrm>
          <a:prstGeom prst="rect">
            <a:avLst/>
          </a:prstGeom>
          <a:noFill/>
        </p:spPr>
        <p:txBody>
          <a:bodyPr wrap="square">
            <a:spAutoFit/>
          </a:bodyPr>
          <a:lstStyle/>
          <a:p>
            <a:pPr marL="270510" algn="just">
              <a:lnSpc>
                <a:spcPct val="115000"/>
              </a:lnSpc>
              <a:spcAft>
                <a:spcPts val="800"/>
              </a:spcAft>
            </a:pPr>
            <a:r>
              <a:rPr lang="pt-BR" sz="1800" kern="100" dirty="0">
                <a:effectLst/>
                <a:latin typeface="Arial" panose="020B0604020202020204" pitchFamily="34" charset="0"/>
                <a:ea typeface="Aptos" panose="020B0004020202020204" pitchFamily="34" charset="0"/>
                <a:cs typeface="Times New Roman" panose="02020603050405020304" pitchFamily="18" charset="0"/>
              </a:rPr>
              <a:t>Assinale a alternativa </a:t>
            </a:r>
            <a:r>
              <a:rPr lang="pt-BR" sz="1800" b="1" u="sng" kern="100" dirty="0">
                <a:effectLst/>
                <a:latin typeface="Arial" panose="020B0604020202020204" pitchFamily="34" charset="0"/>
                <a:ea typeface="Aptos" panose="020B0004020202020204" pitchFamily="34" charset="0"/>
                <a:cs typeface="Times New Roman" panose="02020603050405020304" pitchFamily="18" charset="0"/>
              </a:rPr>
              <a:t>incorreta:</a:t>
            </a:r>
          </a:p>
          <a:p>
            <a:pPr marL="270510" algn="just">
              <a:lnSpc>
                <a:spcPct val="115000"/>
              </a:lnSpc>
              <a:spcAft>
                <a:spcPts val="800"/>
              </a:spcAft>
            </a:pPr>
            <a:endParaRPr lang="pt-BR" sz="3200" kern="100" dirty="0">
              <a:effectLst/>
              <a:latin typeface="Aptos" panose="020B0004020202020204" pitchFamily="34" charset="0"/>
              <a:ea typeface="Aptos" panose="020B0004020202020204" pitchFamily="34" charset="0"/>
              <a:cs typeface="Times New Roman" panose="02020603050405020304" pitchFamily="18" charset="0"/>
            </a:endParaRPr>
          </a:p>
          <a:p>
            <a:pPr marL="270510" algn="just">
              <a:lnSpc>
                <a:spcPct val="150000"/>
              </a:lnSpc>
              <a:spcAft>
                <a:spcPts val="800"/>
              </a:spcAft>
            </a:pPr>
            <a:r>
              <a:rPr lang="pt-BR" sz="1800" kern="100" dirty="0">
                <a:effectLst/>
                <a:latin typeface="Arial" panose="020B0604020202020204" pitchFamily="34" charset="0"/>
                <a:ea typeface="Aptos" panose="020B0004020202020204" pitchFamily="34" charset="0"/>
                <a:cs typeface="Times New Roman" panose="02020603050405020304" pitchFamily="18" charset="0"/>
              </a:rPr>
              <a:t>A. Os ductos linfáticos terminam desembocando em veias de grande calibre</a:t>
            </a:r>
          </a:p>
          <a:p>
            <a:pPr marL="270510" algn="just">
              <a:lnSpc>
                <a:spcPct val="150000"/>
              </a:lnSpc>
              <a:spcAft>
                <a:spcPts val="800"/>
              </a:spcAft>
            </a:pPr>
            <a:r>
              <a:rPr lang="pt-BR" sz="1800" kern="100" dirty="0">
                <a:effectLst/>
                <a:latin typeface="Arial" panose="020B0604020202020204" pitchFamily="34" charset="0"/>
                <a:ea typeface="Aptos" panose="020B0004020202020204" pitchFamily="34" charset="0"/>
                <a:cs typeface="Times New Roman" panose="02020603050405020304" pitchFamily="18" charset="0"/>
              </a:rPr>
              <a:t>B. As cartilagens de conjugação são responsáveis pelo crescimento dos ossos em comprimento</a:t>
            </a:r>
            <a:endParaRPr lang="pt-BR" sz="3200" kern="100" dirty="0">
              <a:effectLst/>
              <a:latin typeface="Aptos" panose="020B0004020202020204" pitchFamily="34" charset="0"/>
              <a:ea typeface="Aptos" panose="020B0004020202020204" pitchFamily="34" charset="0"/>
              <a:cs typeface="Times New Roman" panose="02020603050405020304" pitchFamily="18" charset="0"/>
            </a:endParaRPr>
          </a:p>
          <a:p>
            <a:pPr marL="270510" algn="just">
              <a:lnSpc>
                <a:spcPct val="150000"/>
              </a:lnSpc>
              <a:spcAft>
                <a:spcPts val="800"/>
              </a:spcAft>
            </a:pPr>
            <a:r>
              <a:rPr lang="pt-BR" sz="1800" kern="100" dirty="0">
                <a:effectLst/>
                <a:latin typeface="Arial" panose="020B0604020202020204" pitchFamily="34" charset="0"/>
                <a:ea typeface="Aptos" panose="020B0004020202020204" pitchFamily="34" charset="0"/>
                <a:cs typeface="Times New Roman" panose="02020603050405020304" pitchFamily="18" charset="0"/>
              </a:rPr>
              <a:t>C. A aorta é a principal artéria elástica</a:t>
            </a:r>
            <a:endParaRPr lang="pt-BR" sz="3200" kern="100" dirty="0">
              <a:effectLst/>
              <a:latin typeface="Aptos" panose="020B0004020202020204" pitchFamily="34" charset="0"/>
              <a:ea typeface="Aptos" panose="020B0004020202020204" pitchFamily="34" charset="0"/>
              <a:cs typeface="Times New Roman" panose="02020603050405020304" pitchFamily="18" charset="0"/>
            </a:endParaRPr>
          </a:p>
          <a:p>
            <a:pPr marL="270510" algn="just">
              <a:lnSpc>
                <a:spcPct val="150000"/>
              </a:lnSpc>
              <a:spcAft>
                <a:spcPts val="800"/>
              </a:spcAft>
            </a:pPr>
            <a:r>
              <a:rPr lang="pt-BR" sz="1800" kern="100" dirty="0">
                <a:effectLst/>
                <a:latin typeface="Arial" panose="020B0604020202020204" pitchFamily="34" charset="0"/>
                <a:ea typeface="Aptos" panose="020B0004020202020204" pitchFamily="34" charset="0"/>
                <a:cs typeface="Times New Roman" panose="02020603050405020304" pitchFamily="18" charset="0"/>
              </a:rPr>
              <a:t>D. As veias perfurantes conectam veias superficiais às veias profundas</a:t>
            </a:r>
            <a:endParaRPr lang="pt-BR" sz="3200" kern="100" dirty="0">
              <a:effectLst/>
              <a:latin typeface="Aptos" panose="020B0004020202020204" pitchFamily="34" charset="0"/>
              <a:ea typeface="Aptos" panose="020B0004020202020204" pitchFamily="34" charset="0"/>
              <a:cs typeface="Times New Roman" panose="02020603050405020304" pitchFamily="18" charset="0"/>
            </a:endParaRPr>
          </a:p>
          <a:p>
            <a:pPr marL="180340" indent="90170">
              <a:lnSpc>
                <a:spcPct val="150000"/>
              </a:lnSpc>
              <a:spcAft>
                <a:spcPts val="800"/>
              </a:spcAft>
            </a:pPr>
            <a:r>
              <a:rPr lang="pt-BR" sz="1800" kern="100" dirty="0">
                <a:effectLst/>
                <a:latin typeface="Arial" panose="020B0604020202020204" pitchFamily="34" charset="0"/>
                <a:ea typeface="Aptos" panose="020B0004020202020204" pitchFamily="34" charset="0"/>
                <a:cs typeface="Times New Roman" panose="02020603050405020304" pitchFamily="18" charset="0"/>
              </a:rPr>
              <a:t>E. As veias são vasos sanguíneos com sentido centrífugo ou eferente em relação ao coração.</a:t>
            </a:r>
            <a:endParaRPr lang="pt-BR"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tângulo 4">
            <a:extLst>
              <a:ext uri="{FF2B5EF4-FFF2-40B4-BE49-F238E27FC236}">
                <a16:creationId xmlns:a16="http://schemas.microsoft.com/office/drawing/2014/main" id="{DD631E0A-3E5B-D5BF-45F0-D27AF56BC2E2}"/>
              </a:ext>
            </a:extLst>
          </p:cNvPr>
          <p:cNvSpPr/>
          <p:nvPr/>
        </p:nvSpPr>
        <p:spPr>
          <a:xfrm>
            <a:off x="856937" y="5224574"/>
            <a:ext cx="10040912" cy="43096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03050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E678B5E-5D6A-F16A-9FCD-98AE97ECF052}"/>
              </a:ext>
            </a:extLst>
          </p:cNvPr>
          <p:cNvSpPr txBox="1"/>
          <p:nvPr/>
        </p:nvSpPr>
        <p:spPr>
          <a:xfrm>
            <a:off x="2368446" y="479685"/>
            <a:ext cx="7390151" cy="400110"/>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pt-BR" sz="2000" b="1" dirty="0">
                <a:latin typeface="Arial" panose="020B0604020202020204" pitchFamily="34" charset="0"/>
                <a:cs typeface="Arial" panose="020B0604020202020204" pitchFamily="34" charset="0"/>
              </a:rPr>
              <a:t>QUESTÃO 15</a:t>
            </a:r>
            <a:endParaRPr lang="pt-BR" dirty="0"/>
          </a:p>
        </p:txBody>
      </p:sp>
      <p:sp>
        <p:nvSpPr>
          <p:cNvPr id="4" name="CaixaDeTexto 3">
            <a:extLst>
              <a:ext uri="{FF2B5EF4-FFF2-40B4-BE49-F238E27FC236}">
                <a16:creationId xmlns:a16="http://schemas.microsoft.com/office/drawing/2014/main" id="{A3182F22-7FA1-2081-2173-C5DC8AE711C8}"/>
              </a:ext>
            </a:extLst>
          </p:cNvPr>
          <p:cNvSpPr txBox="1"/>
          <p:nvPr/>
        </p:nvSpPr>
        <p:spPr>
          <a:xfrm>
            <a:off x="839452" y="2000629"/>
            <a:ext cx="10523096" cy="1287532"/>
          </a:xfrm>
          <a:prstGeom prst="rect">
            <a:avLst/>
          </a:prstGeom>
          <a:noFill/>
        </p:spPr>
        <p:txBody>
          <a:bodyPr wrap="square">
            <a:spAutoFit/>
          </a:bodyPr>
          <a:lstStyle/>
          <a:p>
            <a:pPr algn="just">
              <a:lnSpc>
                <a:spcPct val="150000"/>
              </a:lnSpc>
            </a:pPr>
            <a:r>
              <a:rPr lang="pt-BR" sz="1800" dirty="0">
                <a:effectLst/>
                <a:latin typeface="Arial" panose="020B0604020202020204" pitchFamily="34" charset="0"/>
                <a:ea typeface="Calibri" panose="020F0502020204030204" pitchFamily="34" charset="0"/>
                <a:cs typeface="Arial" panose="020B0604020202020204" pitchFamily="34" charset="0"/>
              </a:rPr>
              <a:t>No estudo do sistema nervoso periférico, as estruturas que são formadas por um conjunto de corpos neuronais ou </a:t>
            </a:r>
            <a:r>
              <a:rPr lang="pt-BR" sz="1800" dirty="0" err="1">
                <a:effectLst/>
                <a:latin typeface="Arial" panose="020B0604020202020204" pitchFamily="34" charset="0"/>
                <a:ea typeface="Calibri" panose="020F0502020204030204" pitchFamily="34" charset="0"/>
                <a:cs typeface="Arial" panose="020B0604020202020204" pitchFamily="34" charset="0"/>
              </a:rPr>
              <a:t>pericários</a:t>
            </a:r>
            <a:r>
              <a:rPr lang="pt-BR" sz="1800" dirty="0">
                <a:effectLst/>
                <a:latin typeface="Arial" panose="020B0604020202020204" pitchFamily="34" charset="0"/>
                <a:ea typeface="Calibri" panose="020F0502020204030204" pitchFamily="34" charset="0"/>
                <a:cs typeface="Arial" panose="020B0604020202020204" pitchFamily="34" charset="0"/>
              </a:rPr>
              <a:t> e que estão localizadas externamente ao sistema nervoso central, são referidas como:</a:t>
            </a:r>
            <a:endParaRPr lang="pt-BR" dirty="0">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id="{AA5E88D6-0E80-40DA-4DC6-25EA81850043}"/>
              </a:ext>
            </a:extLst>
          </p:cNvPr>
          <p:cNvSpPr txBox="1"/>
          <p:nvPr/>
        </p:nvSpPr>
        <p:spPr>
          <a:xfrm>
            <a:off x="2368446" y="3717561"/>
            <a:ext cx="7000406" cy="2118529"/>
          </a:xfrm>
          <a:prstGeom prst="rect">
            <a:avLst/>
          </a:prstGeom>
          <a:noFill/>
        </p:spPr>
        <p:txBody>
          <a:bodyPr wrap="square" rtlCol="0">
            <a:spAutoFit/>
          </a:bodyPr>
          <a:lstStyle/>
          <a:p>
            <a:pPr marL="342900" indent="-342900">
              <a:lnSpc>
                <a:spcPct val="150000"/>
              </a:lnSpc>
              <a:buAutoNum type="alphaUcPeriod"/>
            </a:pPr>
            <a:r>
              <a:rPr lang="pt-BR" sz="1800" dirty="0">
                <a:effectLst/>
                <a:latin typeface="Arial" panose="020B0604020202020204" pitchFamily="34" charset="0"/>
                <a:ea typeface="Calibri" panose="020F0502020204030204" pitchFamily="34" charset="0"/>
                <a:cs typeface="Arial" panose="020B0604020202020204" pitchFamily="34" charset="0"/>
              </a:rPr>
              <a:t>Nervos espinhais</a:t>
            </a:r>
          </a:p>
          <a:p>
            <a:pPr marL="342900" indent="-342900">
              <a:lnSpc>
                <a:spcPct val="150000"/>
              </a:lnSpc>
              <a:buAutoNum type="alphaUcPeriod"/>
            </a:pPr>
            <a:r>
              <a:rPr lang="pt-BR" dirty="0">
                <a:latin typeface="Arial" panose="020B0604020202020204" pitchFamily="34" charset="0"/>
                <a:ea typeface="Calibri" panose="020F0502020204030204" pitchFamily="34" charset="0"/>
                <a:cs typeface="Arial" panose="020B0604020202020204" pitchFamily="34" charset="0"/>
              </a:rPr>
              <a:t>Raízes nervosas</a:t>
            </a:r>
          </a:p>
          <a:p>
            <a:pPr marL="342900" indent="-342900">
              <a:lnSpc>
                <a:spcPct val="150000"/>
              </a:lnSpc>
              <a:buAutoNum type="alphaUcPeriod"/>
            </a:pPr>
            <a:r>
              <a:rPr lang="pt-BR" dirty="0">
                <a:latin typeface="Arial" panose="020B0604020202020204" pitchFamily="34" charset="0"/>
                <a:ea typeface="Calibri" panose="020F0502020204030204" pitchFamily="34" charset="0"/>
                <a:cs typeface="Arial" panose="020B0604020202020204" pitchFamily="34" charset="0"/>
              </a:rPr>
              <a:t>Gânglios</a:t>
            </a:r>
          </a:p>
          <a:p>
            <a:pPr marL="342900" indent="-342900">
              <a:lnSpc>
                <a:spcPct val="150000"/>
              </a:lnSpc>
              <a:buAutoNum type="alphaUcPeriod"/>
            </a:pPr>
            <a:r>
              <a:rPr lang="pt-BR" dirty="0">
                <a:latin typeface="Arial" panose="020B0604020202020204" pitchFamily="34" charset="0"/>
                <a:ea typeface="Calibri" panose="020F0502020204030204" pitchFamily="34" charset="0"/>
                <a:cs typeface="Arial" panose="020B0604020202020204" pitchFamily="34" charset="0"/>
              </a:rPr>
              <a:t>Terminações nervosas</a:t>
            </a:r>
          </a:p>
          <a:p>
            <a:pPr marL="342900" indent="-342900">
              <a:lnSpc>
                <a:spcPct val="150000"/>
              </a:lnSpc>
              <a:buAutoNum type="alphaUcPeriod"/>
            </a:pPr>
            <a:r>
              <a:rPr lang="pt-BR" dirty="0">
                <a:latin typeface="Arial" panose="020B0604020202020204" pitchFamily="34" charset="0"/>
                <a:ea typeface="Calibri" panose="020F0502020204030204" pitchFamily="34" charset="0"/>
                <a:cs typeface="Arial" panose="020B0604020202020204" pitchFamily="34" charset="0"/>
              </a:rPr>
              <a:t>Ramos nervosos</a:t>
            </a:r>
            <a:endParaRPr lang="pt-BR" dirty="0">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30705238-881E-793E-712A-AF18CFB319C2}"/>
              </a:ext>
            </a:extLst>
          </p:cNvPr>
          <p:cNvSpPr/>
          <p:nvPr/>
        </p:nvSpPr>
        <p:spPr>
          <a:xfrm>
            <a:off x="2193561" y="4561341"/>
            <a:ext cx="1988693" cy="43096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Picture 18" descr="Resultado de imagem para ganglios da raiz dorsal da medula">
            <a:extLst>
              <a:ext uri="{FF2B5EF4-FFF2-40B4-BE49-F238E27FC236}">
                <a16:creationId xmlns:a16="http://schemas.microsoft.com/office/drawing/2014/main" id="{926DD1BE-CFE0-B0C2-335F-B2AB0521C57F}"/>
              </a:ext>
            </a:extLst>
          </p:cNvPr>
          <p:cNvPicPr>
            <a:picLocks noChangeAspect="1" noChangeArrowheads="1"/>
          </p:cNvPicPr>
          <p:nvPr/>
        </p:nvPicPr>
        <p:blipFill>
          <a:blip r:embed="rId2" cstate="print"/>
          <a:srcRect/>
          <a:stretch>
            <a:fillRect/>
          </a:stretch>
        </p:blipFill>
        <p:spPr bwMode="auto">
          <a:xfrm>
            <a:off x="5681272" y="3076550"/>
            <a:ext cx="5176604" cy="343062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51863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E678B5E-5D6A-F16A-9FCD-98AE97ECF052}"/>
              </a:ext>
            </a:extLst>
          </p:cNvPr>
          <p:cNvSpPr txBox="1"/>
          <p:nvPr/>
        </p:nvSpPr>
        <p:spPr>
          <a:xfrm>
            <a:off x="2368446" y="479685"/>
            <a:ext cx="7390151" cy="400110"/>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pt-BR" sz="2000" b="1" dirty="0">
                <a:latin typeface="Arial" panose="020B0604020202020204" pitchFamily="34" charset="0"/>
                <a:cs typeface="Arial" panose="020B0604020202020204" pitchFamily="34" charset="0"/>
              </a:rPr>
              <a:t>QUESTÃO 16</a:t>
            </a:r>
            <a:endParaRPr lang="pt-BR" dirty="0"/>
          </a:p>
        </p:txBody>
      </p:sp>
      <p:sp>
        <p:nvSpPr>
          <p:cNvPr id="4" name="CaixaDeTexto 3">
            <a:extLst>
              <a:ext uri="{FF2B5EF4-FFF2-40B4-BE49-F238E27FC236}">
                <a16:creationId xmlns:a16="http://schemas.microsoft.com/office/drawing/2014/main" id="{D150FBD6-068E-53BF-67D3-0AA353AE8C14}"/>
              </a:ext>
            </a:extLst>
          </p:cNvPr>
          <p:cNvSpPr txBox="1"/>
          <p:nvPr/>
        </p:nvSpPr>
        <p:spPr>
          <a:xfrm>
            <a:off x="894413" y="1183986"/>
            <a:ext cx="10403174" cy="1703030"/>
          </a:xfrm>
          <a:prstGeom prst="rect">
            <a:avLst/>
          </a:prstGeom>
          <a:noFill/>
        </p:spPr>
        <p:txBody>
          <a:bodyPr wrap="square">
            <a:spAutoFit/>
          </a:bodyPr>
          <a:lstStyle/>
          <a:p>
            <a:pPr algn="just">
              <a:lnSpc>
                <a:spcPct val="150000"/>
              </a:lnSpc>
            </a:pPr>
            <a:r>
              <a:rPr lang="pt-BR" sz="1800" dirty="0">
                <a:effectLst/>
                <a:latin typeface="Arial" panose="020B0604020202020204" pitchFamily="34" charset="0"/>
                <a:ea typeface="Calibri" panose="020F0502020204030204" pitchFamily="34" charset="0"/>
                <a:cs typeface="Arial" panose="020B0604020202020204" pitchFamily="34" charset="0"/>
              </a:rPr>
              <a:t>No coração, o sistema de condução está representado por um conjunto de fibras especiais do miocárdio, responsáveis por gerar e conduzir os impulsos elétricos para a contração da musculatura cardíaca. Nesse sistema, o chamado “marca-passo” natural do coração, onde se originam esses impulsos para a contração da musculatura cardíaca, é denominado:</a:t>
            </a:r>
            <a:endParaRPr lang="pt-BR" dirty="0">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id="{909679B1-5D9C-C647-2772-D738432EF710}"/>
              </a:ext>
            </a:extLst>
          </p:cNvPr>
          <p:cNvSpPr txBox="1"/>
          <p:nvPr/>
        </p:nvSpPr>
        <p:spPr>
          <a:xfrm>
            <a:off x="3016771" y="3555485"/>
            <a:ext cx="6093500" cy="2118529"/>
          </a:xfrm>
          <a:prstGeom prst="rect">
            <a:avLst/>
          </a:prstGeom>
          <a:noFill/>
        </p:spPr>
        <p:txBody>
          <a:bodyPr wrap="square">
            <a:spAutoFit/>
          </a:bodyPr>
          <a:lstStyle/>
          <a:p>
            <a:pPr marL="342900" indent="-342900">
              <a:lnSpc>
                <a:spcPct val="150000"/>
              </a:lnSpc>
              <a:buAutoNum type="alphaUcPeriod"/>
            </a:pPr>
            <a:r>
              <a:rPr lang="pt-BR" sz="1800" dirty="0">
                <a:effectLst/>
                <a:latin typeface="Arial" panose="020B0604020202020204" pitchFamily="34" charset="0"/>
                <a:ea typeface="Calibri" panose="020F0502020204030204" pitchFamily="34" charset="0"/>
                <a:cs typeface="Arial" panose="020B0604020202020204" pitchFamily="34" charset="0"/>
              </a:rPr>
              <a:t>Nó atrioventricular</a:t>
            </a:r>
          </a:p>
          <a:p>
            <a:pPr marL="342900" indent="-342900">
              <a:lnSpc>
                <a:spcPct val="150000"/>
              </a:lnSpc>
              <a:buAutoNum type="alphaUcPeriod"/>
            </a:pPr>
            <a:r>
              <a:rPr lang="pt-BR" dirty="0">
                <a:latin typeface="Arial" panose="020B0604020202020204" pitchFamily="34" charset="0"/>
                <a:ea typeface="Calibri" panose="020F0502020204030204" pitchFamily="34" charset="0"/>
                <a:cs typeface="Arial" panose="020B0604020202020204" pitchFamily="34" charset="0"/>
              </a:rPr>
              <a:t>Feixe de </a:t>
            </a:r>
            <a:r>
              <a:rPr lang="pt-BR" dirty="0" err="1">
                <a:latin typeface="Arial" panose="020B0604020202020204" pitchFamily="34" charset="0"/>
                <a:ea typeface="Calibri" panose="020F0502020204030204" pitchFamily="34" charset="0"/>
                <a:cs typeface="Arial" panose="020B0604020202020204" pitchFamily="34" charset="0"/>
              </a:rPr>
              <a:t>Hiss</a:t>
            </a:r>
            <a:endParaRPr lang="pt-BR" dirty="0">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AutoNum type="alphaUcPeriod"/>
            </a:pPr>
            <a:r>
              <a:rPr lang="pt-BR" sz="1800" dirty="0">
                <a:effectLst/>
                <a:latin typeface="Arial" panose="020B0604020202020204" pitchFamily="34" charset="0"/>
                <a:ea typeface="Calibri" panose="020F0502020204030204" pitchFamily="34" charset="0"/>
                <a:cs typeface="Arial" panose="020B0604020202020204" pitchFamily="34" charset="0"/>
              </a:rPr>
              <a:t>Nó sinoatrial</a:t>
            </a:r>
          </a:p>
          <a:p>
            <a:pPr marL="342900" indent="-342900">
              <a:lnSpc>
                <a:spcPct val="150000"/>
              </a:lnSpc>
              <a:buAutoNum type="alphaUcPeriod"/>
            </a:pPr>
            <a:r>
              <a:rPr lang="pt-BR" dirty="0">
                <a:latin typeface="Arial" panose="020B0604020202020204" pitchFamily="34" charset="0"/>
                <a:ea typeface="Calibri" panose="020F0502020204030204" pitchFamily="34" charset="0"/>
                <a:cs typeface="Arial" panose="020B0604020202020204" pitchFamily="34" charset="0"/>
              </a:rPr>
              <a:t>Ramos direito e esquerdo</a:t>
            </a:r>
          </a:p>
          <a:p>
            <a:pPr marL="342900" indent="-342900">
              <a:lnSpc>
                <a:spcPct val="150000"/>
              </a:lnSpc>
              <a:buAutoNum type="alphaUcPeriod"/>
            </a:pPr>
            <a:r>
              <a:rPr lang="pt-BR" sz="1800" dirty="0">
                <a:effectLst/>
                <a:latin typeface="Arial" panose="020B0604020202020204" pitchFamily="34" charset="0"/>
                <a:ea typeface="Calibri" panose="020F0502020204030204" pitchFamily="34" charset="0"/>
                <a:cs typeface="Arial" panose="020B0604020202020204" pitchFamily="34" charset="0"/>
              </a:rPr>
              <a:t>Fibras </a:t>
            </a:r>
            <a:r>
              <a:rPr lang="pt-BR" sz="1800" dirty="0" err="1">
                <a:effectLst/>
                <a:latin typeface="Arial" panose="020B0604020202020204" pitchFamily="34" charset="0"/>
                <a:ea typeface="Calibri" panose="020F0502020204030204" pitchFamily="34" charset="0"/>
                <a:cs typeface="Arial" panose="020B0604020202020204" pitchFamily="34" charset="0"/>
              </a:rPr>
              <a:t>internodais</a:t>
            </a:r>
            <a:r>
              <a:rPr lang="pt-BR" sz="1800" dirty="0">
                <a:effectLst/>
                <a:latin typeface="Arial" panose="020B0604020202020204" pitchFamily="34" charset="0"/>
                <a:ea typeface="Calibri" panose="020F0502020204030204" pitchFamily="34" charset="0"/>
                <a:cs typeface="Arial" panose="020B0604020202020204" pitchFamily="34" charset="0"/>
              </a:rPr>
              <a:t> </a:t>
            </a:r>
            <a:endParaRPr lang="pt-BR" dirty="0">
              <a:latin typeface="Arial" panose="020B060402020202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6D987B04-791A-ED24-5916-9F3C88B22B32}"/>
              </a:ext>
            </a:extLst>
          </p:cNvPr>
          <p:cNvSpPr/>
          <p:nvPr/>
        </p:nvSpPr>
        <p:spPr>
          <a:xfrm>
            <a:off x="3000530" y="4444235"/>
            <a:ext cx="1988693" cy="43096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Picture 4" descr="1">
            <a:extLst>
              <a:ext uri="{FF2B5EF4-FFF2-40B4-BE49-F238E27FC236}">
                <a16:creationId xmlns:a16="http://schemas.microsoft.com/office/drawing/2014/main" id="{3AF98F59-DA8D-8D1F-B5CB-F613FCD0D95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202779" y="2936377"/>
            <a:ext cx="4356245" cy="3993336"/>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78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E678B5E-5D6A-F16A-9FCD-98AE97ECF052}"/>
              </a:ext>
            </a:extLst>
          </p:cNvPr>
          <p:cNvSpPr txBox="1"/>
          <p:nvPr/>
        </p:nvSpPr>
        <p:spPr>
          <a:xfrm>
            <a:off x="2368446" y="479685"/>
            <a:ext cx="7390151" cy="400110"/>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pt-BR" sz="2000" b="1" dirty="0">
                <a:latin typeface="Arial" panose="020B0604020202020204" pitchFamily="34" charset="0"/>
                <a:cs typeface="Arial" panose="020B0604020202020204" pitchFamily="34" charset="0"/>
              </a:rPr>
              <a:t>QUESTÃO 17</a:t>
            </a:r>
            <a:endParaRPr lang="pt-BR" dirty="0"/>
          </a:p>
        </p:txBody>
      </p:sp>
      <p:sp>
        <p:nvSpPr>
          <p:cNvPr id="4" name="CaixaDeTexto 3">
            <a:extLst>
              <a:ext uri="{FF2B5EF4-FFF2-40B4-BE49-F238E27FC236}">
                <a16:creationId xmlns:a16="http://schemas.microsoft.com/office/drawing/2014/main" id="{FCAB498A-3D2F-A61D-865A-954441600D14}"/>
              </a:ext>
            </a:extLst>
          </p:cNvPr>
          <p:cNvSpPr txBox="1"/>
          <p:nvPr/>
        </p:nvSpPr>
        <p:spPr>
          <a:xfrm>
            <a:off x="969364" y="1205602"/>
            <a:ext cx="10253272" cy="1703030"/>
          </a:xfrm>
          <a:prstGeom prst="rect">
            <a:avLst/>
          </a:prstGeom>
          <a:noFill/>
        </p:spPr>
        <p:txBody>
          <a:bodyPr wrap="square">
            <a:spAutoFit/>
          </a:bodyPr>
          <a:lstStyle/>
          <a:p>
            <a:pPr algn="just">
              <a:lnSpc>
                <a:spcPct val="150000"/>
              </a:lnSpc>
            </a:pPr>
            <a:r>
              <a:rPr lang="pt-BR" sz="1800" dirty="0">
                <a:effectLst/>
                <a:latin typeface="Arial" panose="020B0604020202020204" pitchFamily="34" charset="0"/>
                <a:ea typeface="Calibri" panose="020F0502020204030204" pitchFamily="34" charset="0"/>
                <a:cs typeface="Arial" panose="020B0604020202020204" pitchFamily="34" charset="0"/>
              </a:rPr>
              <a:t>O sistema respiratório está formado por uma série de órgãos contendo parte da sua parede constituída por cartilagens, com o objetivo de manter esses órgãos sempre pérvios ou abertos para a passagem de ar. Assim, os órgãos com essa característica e que têm origem a partir da divisão da </a:t>
            </a:r>
            <a:r>
              <a:rPr lang="pt-BR" sz="1800" dirty="0" err="1">
                <a:effectLst/>
                <a:latin typeface="Arial" panose="020B0604020202020204" pitchFamily="34" charset="0"/>
                <a:ea typeface="Calibri" panose="020F0502020204030204" pitchFamily="34" charset="0"/>
                <a:cs typeface="Arial" panose="020B0604020202020204" pitchFamily="34" charset="0"/>
              </a:rPr>
              <a:t>traquéia</a:t>
            </a:r>
            <a:r>
              <a:rPr lang="pt-BR" sz="1800" dirty="0">
                <a:effectLst/>
                <a:latin typeface="Arial" panose="020B0604020202020204" pitchFamily="34" charset="0"/>
                <a:ea typeface="Calibri" panose="020F0502020204030204" pitchFamily="34" charset="0"/>
                <a:cs typeface="Arial" panose="020B0604020202020204" pitchFamily="34" charset="0"/>
              </a:rPr>
              <a:t>, são denominados:</a:t>
            </a:r>
            <a:endParaRPr lang="pt-BR" dirty="0">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id="{E7328283-6E47-A658-C90B-B399FDD3183B}"/>
              </a:ext>
            </a:extLst>
          </p:cNvPr>
          <p:cNvSpPr txBox="1"/>
          <p:nvPr/>
        </p:nvSpPr>
        <p:spPr>
          <a:xfrm>
            <a:off x="2527249" y="3533869"/>
            <a:ext cx="6093500" cy="2118529"/>
          </a:xfrm>
          <a:prstGeom prst="rect">
            <a:avLst/>
          </a:prstGeom>
          <a:noFill/>
        </p:spPr>
        <p:txBody>
          <a:bodyPr wrap="square">
            <a:spAutoFit/>
          </a:bodyPr>
          <a:lstStyle/>
          <a:p>
            <a:pPr marL="342900" indent="-342900">
              <a:lnSpc>
                <a:spcPct val="150000"/>
              </a:lnSpc>
              <a:buAutoNum type="alphaUcPeriod"/>
            </a:pPr>
            <a:r>
              <a:rPr lang="pt-BR" sz="1800" dirty="0">
                <a:effectLst/>
                <a:latin typeface="Arial" panose="020B0604020202020204" pitchFamily="34" charset="0"/>
                <a:ea typeface="Calibri" panose="020F0502020204030204" pitchFamily="34" charset="0"/>
                <a:cs typeface="Arial" panose="020B0604020202020204" pitchFamily="34" charset="0"/>
              </a:rPr>
              <a:t>Brônquios segmentares </a:t>
            </a:r>
          </a:p>
          <a:p>
            <a:pPr marL="342900" indent="-342900">
              <a:lnSpc>
                <a:spcPct val="150000"/>
              </a:lnSpc>
              <a:buAutoNum type="alphaUcPeriod"/>
            </a:pPr>
            <a:r>
              <a:rPr lang="pt-BR" dirty="0">
                <a:latin typeface="Arial" panose="020B0604020202020204" pitchFamily="34" charset="0"/>
                <a:ea typeface="Calibri" panose="020F0502020204030204" pitchFamily="34" charset="0"/>
                <a:cs typeface="Arial" panose="020B0604020202020204" pitchFamily="34" charset="0"/>
              </a:rPr>
              <a:t>Bronquíolos</a:t>
            </a:r>
          </a:p>
          <a:p>
            <a:pPr marL="342900" indent="-342900">
              <a:lnSpc>
                <a:spcPct val="150000"/>
              </a:lnSpc>
              <a:buAutoNum type="alphaUcPeriod"/>
            </a:pPr>
            <a:r>
              <a:rPr lang="pt-BR" dirty="0">
                <a:latin typeface="Arial" panose="020B0604020202020204" pitchFamily="34" charset="0"/>
                <a:ea typeface="Calibri" panose="020F0502020204030204" pitchFamily="34" charset="0"/>
                <a:cs typeface="Arial" panose="020B0604020202020204" pitchFamily="34" charset="0"/>
              </a:rPr>
              <a:t>Brônquios </a:t>
            </a:r>
            <a:r>
              <a:rPr lang="pt-BR" dirty="0" err="1">
                <a:latin typeface="Arial" panose="020B0604020202020204" pitchFamily="34" charset="0"/>
                <a:ea typeface="Calibri" panose="020F0502020204030204" pitchFamily="34" charset="0"/>
                <a:cs typeface="Arial" panose="020B0604020202020204" pitchFamily="34" charset="0"/>
              </a:rPr>
              <a:t>lobares</a:t>
            </a:r>
            <a:endParaRPr lang="pt-BR" dirty="0">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AutoNum type="alphaUcPeriod"/>
            </a:pPr>
            <a:r>
              <a:rPr lang="pt-BR" dirty="0">
                <a:latin typeface="Arial" panose="020B0604020202020204" pitchFamily="34" charset="0"/>
                <a:ea typeface="Calibri" panose="020F0502020204030204" pitchFamily="34" charset="0"/>
                <a:cs typeface="Arial" panose="020B0604020202020204" pitchFamily="34" charset="0"/>
              </a:rPr>
              <a:t>Brônquios terminais</a:t>
            </a:r>
          </a:p>
          <a:p>
            <a:pPr marL="342900" indent="-342900">
              <a:lnSpc>
                <a:spcPct val="150000"/>
              </a:lnSpc>
              <a:buAutoNum type="alphaUcPeriod"/>
            </a:pPr>
            <a:r>
              <a:rPr lang="pt-BR" dirty="0">
                <a:latin typeface="Arial" panose="020B0604020202020204" pitchFamily="34" charset="0"/>
                <a:ea typeface="Calibri" panose="020F0502020204030204" pitchFamily="34" charset="0"/>
                <a:cs typeface="Arial" panose="020B0604020202020204" pitchFamily="34" charset="0"/>
              </a:rPr>
              <a:t>Brônquios principais</a:t>
            </a:r>
            <a:endParaRPr lang="pt-BR" dirty="0">
              <a:latin typeface="Arial" panose="020B060402020202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8E3C73B4-C8C1-86D7-7DBD-24945823F700}"/>
              </a:ext>
            </a:extLst>
          </p:cNvPr>
          <p:cNvSpPr/>
          <p:nvPr/>
        </p:nvSpPr>
        <p:spPr>
          <a:xfrm>
            <a:off x="2527249" y="5221431"/>
            <a:ext cx="2739452" cy="43096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482" name="Picture 2" descr="TERAPIA RESPIRATORIA: ANATOMÍA DEL SISTEMA RESPIRATORIO">
            <a:extLst>
              <a:ext uri="{FF2B5EF4-FFF2-40B4-BE49-F238E27FC236}">
                <a16:creationId xmlns:a16="http://schemas.microsoft.com/office/drawing/2014/main" id="{3FBDE00D-AB89-77C6-D9C2-62922C3FD7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5692" y="2447686"/>
            <a:ext cx="4656944" cy="438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23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E678B5E-5D6A-F16A-9FCD-98AE97ECF052}"/>
              </a:ext>
            </a:extLst>
          </p:cNvPr>
          <p:cNvSpPr txBox="1"/>
          <p:nvPr/>
        </p:nvSpPr>
        <p:spPr>
          <a:xfrm>
            <a:off x="2368446" y="479685"/>
            <a:ext cx="7390151" cy="400110"/>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pt-BR" sz="2000" b="1" dirty="0">
                <a:latin typeface="Arial" panose="020B0604020202020204" pitchFamily="34" charset="0"/>
                <a:cs typeface="Arial" panose="020B0604020202020204" pitchFamily="34" charset="0"/>
              </a:rPr>
              <a:t>QUESTÃO 18</a:t>
            </a:r>
            <a:endParaRPr lang="pt-BR" dirty="0"/>
          </a:p>
        </p:txBody>
      </p:sp>
      <p:sp>
        <p:nvSpPr>
          <p:cNvPr id="4" name="CaixaDeTexto 3">
            <a:extLst>
              <a:ext uri="{FF2B5EF4-FFF2-40B4-BE49-F238E27FC236}">
                <a16:creationId xmlns:a16="http://schemas.microsoft.com/office/drawing/2014/main" id="{035272E0-B1BD-D800-C4A7-D3007C72DFC2}"/>
              </a:ext>
            </a:extLst>
          </p:cNvPr>
          <p:cNvSpPr txBox="1"/>
          <p:nvPr/>
        </p:nvSpPr>
        <p:spPr>
          <a:xfrm>
            <a:off x="869430" y="1745796"/>
            <a:ext cx="10343213" cy="872034"/>
          </a:xfrm>
          <a:prstGeom prst="rect">
            <a:avLst/>
          </a:prstGeom>
          <a:noFill/>
        </p:spPr>
        <p:txBody>
          <a:bodyPr wrap="square">
            <a:spAutoFit/>
          </a:bodyPr>
          <a:lstStyle/>
          <a:p>
            <a:pPr algn="just">
              <a:lnSpc>
                <a:spcPct val="150000"/>
              </a:lnSpc>
            </a:pPr>
            <a:r>
              <a:rPr lang="pt-BR" sz="1800" dirty="0">
                <a:effectLst/>
                <a:latin typeface="Arial" panose="020B0604020202020204" pitchFamily="34" charset="0"/>
                <a:ea typeface="Calibri" panose="020F0502020204030204" pitchFamily="34" charset="0"/>
                <a:cs typeface="Arial" panose="020B0604020202020204" pitchFamily="34" charset="0"/>
              </a:rPr>
              <a:t>Quando comparamos a Anatomia do pulmão direito e esquerdo, observamos algumas diferenças que podem ser visualizadas nas peças anatômicas macroscopicamente. Uma dessas diferenças é:</a:t>
            </a:r>
            <a:endParaRPr lang="pt-BR" dirty="0">
              <a:latin typeface="Arial" panose="020B0604020202020204" pitchFamily="34" charset="0"/>
              <a:cs typeface="Arial" panose="020B0604020202020204" pitchFamily="34" charset="0"/>
            </a:endParaRPr>
          </a:p>
        </p:txBody>
      </p:sp>
      <p:sp>
        <p:nvSpPr>
          <p:cNvPr id="7" name="CaixaDeTexto 6">
            <a:extLst>
              <a:ext uri="{FF2B5EF4-FFF2-40B4-BE49-F238E27FC236}">
                <a16:creationId xmlns:a16="http://schemas.microsoft.com/office/drawing/2014/main" id="{8D2536F4-EBCE-0EC0-B2BB-4C41B837801E}"/>
              </a:ext>
            </a:extLst>
          </p:cNvPr>
          <p:cNvSpPr txBox="1"/>
          <p:nvPr/>
        </p:nvSpPr>
        <p:spPr>
          <a:xfrm>
            <a:off x="5025443" y="3615340"/>
            <a:ext cx="7926049" cy="2125069"/>
          </a:xfrm>
          <a:prstGeom prst="rect">
            <a:avLst/>
          </a:prstGeom>
          <a:noFill/>
        </p:spPr>
        <p:txBody>
          <a:bodyPr wrap="square">
            <a:spAutoFit/>
          </a:bodyPr>
          <a:lstStyle/>
          <a:p>
            <a:pPr marL="342900" indent="-342900">
              <a:lnSpc>
                <a:spcPct val="150000"/>
              </a:lnSpc>
              <a:buAutoNum type="alphaUcPeriod"/>
            </a:pPr>
            <a:r>
              <a:rPr lang="pt-BR" sz="1800" dirty="0">
                <a:effectLst/>
                <a:latin typeface="Arial" panose="020B0604020202020204" pitchFamily="34" charset="0"/>
                <a:ea typeface="Calibri" panose="020F0502020204030204" pitchFamily="34" charset="0"/>
                <a:cs typeface="Arial" panose="020B0604020202020204" pitchFamily="34" charset="0"/>
              </a:rPr>
              <a:t>O número de faces dos pulmões direito e esquerdo</a:t>
            </a:r>
          </a:p>
          <a:p>
            <a:pPr marL="342900" indent="-342900">
              <a:lnSpc>
                <a:spcPct val="150000"/>
              </a:lnSpc>
              <a:buAutoNum type="alphaUcPeriod"/>
            </a:pPr>
            <a:r>
              <a:rPr lang="pt-BR" sz="1800" dirty="0">
                <a:effectLst/>
                <a:latin typeface="Arial" panose="020B0604020202020204" pitchFamily="34" charset="0"/>
                <a:ea typeface="Calibri" panose="020F0502020204030204" pitchFamily="34" charset="0"/>
                <a:cs typeface="Arial" panose="020B0604020202020204" pitchFamily="34" charset="0"/>
              </a:rPr>
              <a:t>O número de lobos dos pulmões direito e esquerdo</a:t>
            </a:r>
            <a:endParaRPr lang="pt-BR" dirty="0">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AutoNum type="alphaUcPeriod"/>
            </a:pPr>
            <a:r>
              <a:rPr lang="pt-BR" sz="1800" dirty="0">
                <a:effectLst/>
                <a:latin typeface="Arial" panose="020B0604020202020204" pitchFamily="34" charset="0"/>
                <a:ea typeface="Calibri" panose="020F0502020204030204" pitchFamily="34" charset="0"/>
                <a:cs typeface="Arial" panose="020B0604020202020204" pitchFamily="34" charset="0"/>
              </a:rPr>
              <a:t>O número de margens dos pulmões direito e esquerdo</a:t>
            </a:r>
          </a:p>
          <a:p>
            <a:pPr marL="342900" indent="-342900">
              <a:lnSpc>
                <a:spcPct val="150000"/>
              </a:lnSpc>
              <a:buAutoNum type="alphaUcPeriod"/>
            </a:pPr>
            <a:r>
              <a:rPr lang="pt-BR" sz="1800" dirty="0">
                <a:effectLst/>
                <a:latin typeface="Arial" panose="020B0604020202020204" pitchFamily="34" charset="0"/>
                <a:ea typeface="Calibri" panose="020F0502020204030204" pitchFamily="34" charset="0"/>
                <a:cs typeface="Arial" panose="020B0604020202020204" pitchFamily="34" charset="0"/>
              </a:rPr>
              <a:t>O número de vasos sanguíneos relacionado à grande e pequena circulação que penetram nos pulmões direito e esquerdo  </a:t>
            </a:r>
            <a:endParaRPr lang="pt-BR" dirty="0">
              <a:latin typeface="Arial" panose="020B0604020202020204" pitchFamily="34" charset="0"/>
              <a:cs typeface="Arial" panose="020B0604020202020204" pitchFamily="34" charset="0"/>
            </a:endParaRPr>
          </a:p>
        </p:txBody>
      </p:sp>
      <p:sp>
        <p:nvSpPr>
          <p:cNvPr id="9" name="Retângulo 8">
            <a:extLst>
              <a:ext uri="{FF2B5EF4-FFF2-40B4-BE49-F238E27FC236}">
                <a16:creationId xmlns:a16="http://schemas.microsoft.com/office/drawing/2014/main" id="{B38183E9-3432-829F-02BF-6E05E7569DCB}"/>
              </a:ext>
            </a:extLst>
          </p:cNvPr>
          <p:cNvSpPr/>
          <p:nvPr/>
        </p:nvSpPr>
        <p:spPr>
          <a:xfrm>
            <a:off x="5021696" y="4099637"/>
            <a:ext cx="5921117" cy="43096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7" descr="Sem título-23cópia">
            <a:extLst>
              <a:ext uri="{FF2B5EF4-FFF2-40B4-BE49-F238E27FC236}">
                <a16:creationId xmlns:a16="http://schemas.microsoft.com/office/drawing/2014/main" id="{6EA5BAC5-27D6-8C73-6844-966627DA7B2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4960" y="2605985"/>
            <a:ext cx="2719748" cy="3134424"/>
          </a:xfrm>
        </p:spPr>
      </p:pic>
      <p:pic>
        <p:nvPicPr>
          <p:cNvPr id="11" name="Picture 8" descr="Sem título-24cópia">
            <a:extLst>
              <a:ext uri="{FF2B5EF4-FFF2-40B4-BE49-F238E27FC236}">
                <a16:creationId xmlns:a16="http://schemas.microsoft.com/office/drawing/2014/main" id="{7F537315-6870-8DAD-1966-0571CBE2C4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229841" y="3110662"/>
            <a:ext cx="2567242" cy="3134424"/>
          </a:xfrm>
          <a:prstGeom prst="rect">
            <a:avLst/>
          </a:prstGeom>
        </p:spPr>
      </p:pic>
    </p:spTree>
    <p:extLst>
      <p:ext uri="{BB962C8B-B14F-4D97-AF65-F5344CB8AC3E}">
        <p14:creationId xmlns:p14="http://schemas.microsoft.com/office/powerpoint/2010/main" val="75691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FB5CCCD2-8919-C966-4D21-2000808BB64B}"/>
              </a:ext>
            </a:extLst>
          </p:cNvPr>
          <p:cNvSpPr txBox="1"/>
          <p:nvPr/>
        </p:nvSpPr>
        <p:spPr>
          <a:xfrm>
            <a:off x="2368446" y="479685"/>
            <a:ext cx="7390151" cy="400110"/>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pt-BR" sz="2000" b="1" dirty="0">
                <a:latin typeface="Arial" panose="020B0604020202020204" pitchFamily="34" charset="0"/>
                <a:cs typeface="Arial" panose="020B0604020202020204" pitchFamily="34" charset="0"/>
              </a:rPr>
              <a:t>QUESTÃO 1</a:t>
            </a:r>
            <a:endParaRPr lang="pt-BR" dirty="0"/>
          </a:p>
        </p:txBody>
      </p:sp>
      <p:pic>
        <p:nvPicPr>
          <p:cNvPr id="10" name="Imagem 9">
            <a:extLst>
              <a:ext uri="{FF2B5EF4-FFF2-40B4-BE49-F238E27FC236}">
                <a16:creationId xmlns:a16="http://schemas.microsoft.com/office/drawing/2014/main" id="{0B11FDA9-38DE-78F4-F5E2-4C855F6C73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5003" y="3730969"/>
            <a:ext cx="5070535" cy="2852176"/>
          </a:xfrm>
          <a:prstGeom prst="rect">
            <a:avLst/>
          </a:prstGeom>
        </p:spPr>
      </p:pic>
      <p:sp>
        <p:nvSpPr>
          <p:cNvPr id="11" name="CaixaDeTexto 10">
            <a:extLst>
              <a:ext uri="{FF2B5EF4-FFF2-40B4-BE49-F238E27FC236}">
                <a16:creationId xmlns:a16="http://schemas.microsoft.com/office/drawing/2014/main" id="{C4BADAA5-F1CB-7D85-4882-19F4AC2EA5F6}"/>
              </a:ext>
            </a:extLst>
          </p:cNvPr>
          <p:cNvSpPr txBox="1"/>
          <p:nvPr/>
        </p:nvSpPr>
        <p:spPr>
          <a:xfrm>
            <a:off x="0" y="1559326"/>
            <a:ext cx="10927830" cy="3135410"/>
          </a:xfrm>
          <a:prstGeom prst="rect">
            <a:avLst/>
          </a:prstGeom>
          <a:noFill/>
        </p:spPr>
        <p:txBody>
          <a:bodyPr wrap="square">
            <a:spAutoFit/>
          </a:bodyPr>
          <a:lstStyle/>
          <a:p>
            <a:pPr algn="ctr"/>
            <a:r>
              <a:rPr lang="pt-BR" sz="1800" dirty="0">
                <a:solidFill>
                  <a:srgbClr val="000000"/>
                </a:solidFill>
                <a:effectLst/>
                <a:latin typeface="Arial" panose="020B0604020202020204" pitchFamily="34" charset="0"/>
                <a:ea typeface="Times New Roman" panose="02020603050405020304" pitchFamily="18" charset="0"/>
              </a:rPr>
              <a:t>Relativo à morfologia dos </a:t>
            </a:r>
            <a:r>
              <a:rPr lang="pt-BR" sz="1800" b="1" u="sng" dirty="0">
                <a:solidFill>
                  <a:srgbClr val="000000"/>
                </a:solidFill>
                <a:effectLst/>
                <a:latin typeface="Arial" panose="020B0604020202020204" pitchFamily="34" charset="0"/>
                <a:ea typeface="Times New Roman" panose="02020603050405020304" pitchFamily="18" charset="0"/>
              </a:rPr>
              <a:t>músculos</a:t>
            </a:r>
            <a:r>
              <a:rPr lang="pt-BR" sz="1800" dirty="0">
                <a:solidFill>
                  <a:srgbClr val="000000"/>
                </a:solidFill>
                <a:effectLst/>
                <a:latin typeface="Arial" panose="020B0604020202020204" pitchFamily="34" charset="0"/>
                <a:ea typeface="Times New Roman" panose="02020603050405020304" pitchFamily="18" charset="0"/>
              </a:rPr>
              <a:t>, assinale a alternativa incorreta:</a:t>
            </a:r>
          </a:p>
          <a:p>
            <a:pPr algn="ctr">
              <a:lnSpc>
                <a:spcPct val="150000"/>
              </a:lnSpc>
            </a:pPr>
            <a:endParaRPr lang="pt-BR" sz="3200" dirty="0">
              <a:effectLst/>
              <a:latin typeface="Times New Roman" panose="02020603050405020304" pitchFamily="18" charset="0"/>
              <a:ea typeface="Times New Roman" panose="02020603050405020304" pitchFamily="18" charset="0"/>
            </a:endParaRPr>
          </a:p>
          <a:p>
            <a:pPr>
              <a:lnSpc>
                <a:spcPct val="150000"/>
              </a:lnSpc>
            </a:pPr>
            <a:r>
              <a:rPr lang="pt-BR" sz="1800" dirty="0">
                <a:solidFill>
                  <a:srgbClr val="000000"/>
                </a:solidFill>
                <a:effectLst/>
                <a:latin typeface="Arial" panose="020B0604020202020204" pitchFamily="34" charset="0"/>
                <a:ea typeface="Times New Roman" panose="02020603050405020304" pitchFamily="18" charset="0"/>
              </a:rPr>
              <a:t>A. O perimísio reveste o fascículo muscular;</a:t>
            </a:r>
            <a:endParaRPr lang="pt-BR" sz="3200" dirty="0">
              <a:effectLst/>
              <a:latin typeface="Times New Roman" panose="02020603050405020304" pitchFamily="18" charset="0"/>
              <a:ea typeface="Times New Roman" panose="02020603050405020304" pitchFamily="18" charset="0"/>
            </a:endParaRPr>
          </a:p>
          <a:p>
            <a:pPr>
              <a:lnSpc>
                <a:spcPct val="150000"/>
              </a:lnSpc>
            </a:pPr>
            <a:r>
              <a:rPr lang="pt-BR" sz="1800" dirty="0">
                <a:solidFill>
                  <a:srgbClr val="000000"/>
                </a:solidFill>
                <a:effectLst/>
                <a:latin typeface="Arial" panose="020B0604020202020204" pitchFamily="34" charset="0"/>
                <a:ea typeface="Times New Roman" panose="02020603050405020304" pitchFamily="18" charset="0"/>
              </a:rPr>
              <a:t>B. Os músculos planos ou laminares possuem tendões nas suas extremidades de fixação;</a:t>
            </a:r>
            <a:endParaRPr lang="pt-BR" sz="3200" dirty="0">
              <a:effectLst/>
              <a:latin typeface="Times New Roman" panose="02020603050405020304" pitchFamily="18" charset="0"/>
              <a:ea typeface="Times New Roman" panose="02020603050405020304" pitchFamily="18" charset="0"/>
            </a:endParaRPr>
          </a:p>
          <a:p>
            <a:pPr>
              <a:lnSpc>
                <a:spcPct val="150000"/>
              </a:lnSpc>
            </a:pPr>
            <a:r>
              <a:rPr lang="pt-BR" sz="1800" dirty="0">
                <a:solidFill>
                  <a:srgbClr val="000000"/>
                </a:solidFill>
                <a:effectLst/>
                <a:latin typeface="Arial" panose="020B0604020202020204" pitchFamily="34" charset="0"/>
                <a:ea typeface="Times New Roman" panose="02020603050405020304" pitchFamily="18" charset="0"/>
              </a:rPr>
              <a:t>C. O manguito de contensão reveste grupos musculares;</a:t>
            </a:r>
            <a:endParaRPr lang="pt-BR" sz="3200" dirty="0">
              <a:effectLst/>
              <a:latin typeface="Times New Roman" panose="02020603050405020304" pitchFamily="18" charset="0"/>
              <a:ea typeface="Times New Roman" panose="02020603050405020304" pitchFamily="18" charset="0"/>
            </a:endParaRPr>
          </a:p>
          <a:p>
            <a:pPr>
              <a:lnSpc>
                <a:spcPct val="150000"/>
              </a:lnSpc>
            </a:pPr>
            <a:r>
              <a:rPr lang="pt-BR" sz="1800" dirty="0">
                <a:solidFill>
                  <a:srgbClr val="000000"/>
                </a:solidFill>
                <a:effectLst/>
                <a:latin typeface="Arial" panose="020B0604020202020204" pitchFamily="34" charset="0"/>
                <a:ea typeface="Times New Roman" panose="02020603050405020304" pitchFamily="18" charset="0"/>
              </a:rPr>
              <a:t>D. Os tendões fixam os músculos ao periósteo que envolve os ossos do esqueleto;</a:t>
            </a:r>
            <a:endParaRPr lang="pt-BR" sz="3200" dirty="0">
              <a:effectLst/>
              <a:latin typeface="Times New Roman" panose="02020603050405020304" pitchFamily="18" charset="0"/>
              <a:ea typeface="Times New Roman" panose="02020603050405020304" pitchFamily="18" charset="0"/>
            </a:endParaRPr>
          </a:p>
          <a:p>
            <a:pPr>
              <a:lnSpc>
                <a:spcPct val="150000"/>
              </a:lnSpc>
            </a:pPr>
            <a:r>
              <a:rPr lang="pt-BR" sz="1800" dirty="0">
                <a:solidFill>
                  <a:srgbClr val="000000"/>
                </a:solidFill>
                <a:effectLst/>
                <a:latin typeface="Arial" panose="020B0604020202020204" pitchFamily="34" charset="0"/>
                <a:ea typeface="Times New Roman" panose="02020603050405020304" pitchFamily="18" charset="0"/>
              </a:rPr>
              <a:t>E. O músculo classificado como </a:t>
            </a:r>
            <a:r>
              <a:rPr lang="pt-BR" sz="1800" dirty="0" err="1">
                <a:solidFill>
                  <a:srgbClr val="000000"/>
                </a:solidFill>
                <a:effectLst/>
                <a:latin typeface="Arial" panose="020B0604020202020204" pitchFamily="34" charset="0"/>
                <a:ea typeface="Times New Roman" panose="02020603050405020304" pitchFamily="18" charset="0"/>
              </a:rPr>
              <a:t>digástrico</a:t>
            </a:r>
            <a:r>
              <a:rPr lang="pt-BR" sz="1800" dirty="0">
                <a:solidFill>
                  <a:srgbClr val="000000"/>
                </a:solidFill>
                <a:effectLst/>
                <a:latin typeface="Arial" panose="020B0604020202020204" pitchFamily="34" charset="0"/>
                <a:ea typeface="Times New Roman" panose="02020603050405020304" pitchFamily="18" charset="0"/>
              </a:rPr>
              <a:t> possui dois ventres.</a:t>
            </a:r>
            <a:endParaRPr lang="pt-BR" sz="3200" dirty="0">
              <a:effectLst/>
              <a:latin typeface="Times New Roman" panose="02020603050405020304" pitchFamily="18" charset="0"/>
              <a:ea typeface="Times New Roman" panose="02020603050405020304" pitchFamily="18" charset="0"/>
            </a:endParaRPr>
          </a:p>
        </p:txBody>
      </p:sp>
      <p:sp>
        <p:nvSpPr>
          <p:cNvPr id="12" name="Retângulo 11">
            <a:extLst>
              <a:ext uri="{FF2B5EF4-FFF2-40B4-BE49-F238E27FC236}">
                <a16:creationId xmlns:a16="http://schemas.microsoft.com/office/drawing/2014/main" id="{2C1CBEE5-0BF4-DAAF-7138-B94651C458AD}"/>
              </a:ext>
            </a:extLst>
          </p:cNvPr>
          <p:cNvSpPr/>
          <p:nvPr/>
        </p:nvSpPr>
        <p:spPr>
          <a:xfrm>
            <a:off x="0" y="3062681"/>
            <a:ext cx="9683646" cy="43096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51631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xit" presetSubtype="10" fill="hold" nodeType="clickEffect">
                                  <p:stCondLst>
                                    <p:cond delay="0"/>
                                  </p:stCondLst>
                                  <p:childTnLst>
                                    <p:animEffect transition="out" filter="randombar(horizontal)">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E678B5E-5D6A-F16A-9FCD-98AE97ECF052}"/>
              </a:ext>
            </a:extLst>
          </p:cNvPr>
          <p:cNvSpPr txBox="1"/>
          <p:nvPr/>
        </p:nvSpPr>
        <p:spPr>
          <a:xfrm>
            <a:off x="2368446" y="479685"/>
            <a:ext cx="7390151" cy="400110"/>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pt-BR" sz="2000" b="1" dirty="0">
                <a:latin typeface="Arial" panose="020B0604020202020204" pitchFamily="34" charset="0"/>
                <a:cs typeface="Arial" panose="020B0604020202020204" pitchFamily="34" charset="0"/>
              </a:rPr>
              <a:t>QUESTÃO 19</a:t>
            </a:r>
            <a:endParaRPr lang="pt-BR" dirty="0"/>
          </a:p>
        </p:txBody>
      </p:sp>
      <p:sp>
        <p:nvSpPr>
          <p:cNvPr id="4" name="CaixaDeTexto 3">
            <a:extLst>
              <a:ext uri="{FF2B5EF4-FFF2-40B4-BE49-F238E27FC236}">
                <a16:creationId xmlns:a16="http://schemas.microsoft.com/office/drawing/2014/main" id="{1DE7FA89-346F-394F-A8A2-30196AA73ADF}"/>
              </a:ext>
            </a:extLst>
          </p:cNvPr>
          <p:cNvSpPr txBox="1"/>
          <p:nvPr/>
        </p:nvSpPr>
        <p:spPr>
          <a:xfrm>
            <a:off x="1171731" y="1779365"/>
            <a:ext cx="9848538" cy="872034"/>
          </a:xfrm>
          <a:prstGeom prst="rect">
            <a:avLst/>
          </a:prstGeom>
          <a:noFill/>
        </p:spPr>
        <p:txBody>
          <a:bodyPr wrap="square">
            <a:spAutoFit/>
          </a:bodyPr>
          <a:lstStyle/>
          <a:p>
            <a:pPr algn="just">
              <a:lnSpc>
                <a:spcPct val="150000"/>
              </a:lnSpc>
            </a:pPr>
            <a:r>
              <a:rPr lang="pt-BR" sz="1800" dirty="0">
                <a:effectLst/>
                <a:latin typeface="Arial" panose="020B0604020202020204" pitchFamily="34" charset="0"/>
                <a:ea typeface="Calibri" panose="020F0502020204030204" pitchFamily="34" charset="0"/>
                <a:cs typeface="Arial" panose="020B0604020202020204" pitchFamily="34" charset="0"/>
              </a:rPr>
              <a:t>Ao estudarmos as glândulas anexas do Sistema digestório: salivares, fígado e pâncreas, notamos que suas aberturas estão localizadas, respectivamente:</a:t>
            </a:r>
            <a:endParaRPr lang="pt-BR" sz="280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5" name="Tabela 4">
            <a:extLst>
              <a:ext uri="{FF2B5EF4-FFF2-40B4-BE49-F238E27FC236}">
                <a16:creationId xmlns:a16="http://schemas.microsoft.com/office/drawing/2014/main" id="{1FF34583-FC5D-C677-7AE6-DE69794DF100}"/>
              </a:ext>
            </a:extLst>
          </p:cNvPr>
          <p:cNvGraphicFramePr>
            <a:graphicFrameLocks noGrp="1"/>
          </p:cNvGraphicFramePr>
          <p:nvPr>
            <p:extLst>
              <p:ext uri="{D42A27DB-BD31-4B8C-83A1-F6EECF244321}">
                <p14:modId xmlns:p14="http://schemas.microsoft.com/office/powerpoint/2010/main" val="4284299553"/>
              </p:ext>
            </p:extLst>
          </p:nvPr>
        </p:nvGraphicFramePr>
        <p:xfrm>
          <a:off x="797840" y="3485242"/>
          <a:ext cx="6626860" cy="1442720"/>
        </p:xfrm>
        <a:graphic>
          <a:graphicData uri="http://schemas.openxmlformats.org/drawingml/2006/table">
            <a:tbl>
              <a:tblPr bandRow="1">
                <a:tableStyleId>{5C22544A-7EE6-4342-B048-85BDC9FD1C3A}</a:tableStyleId>
              </a:tblPr>
              <a:tblGrid>
                <a:gridCol w="6626860">
                  <a:extLst>
                    <a:ext uri="{9D8B030D-6E8A-4147-A177-3AD203B41FA5}">
                      <a16:colId xmlns:a16="http://schemas.microsoft.com/office/drawing/2014/main" val="565441145"/>
                    </a:ext>
                  </a:extLst>
                </a:gridCol>
              </a:tblGrid>
              <a:tr h="0">
                <a:tc>
                  <a:txBody>
                    <a:bodyPr/>
                    <a:lstStyle/>
                    <a:p>
                      <a:pPr>
                        <a:lnSpc>
                          <a:spcPct val="150000"/>
                        </a:lnSpc>
                      </a:pPr>
                      <a:r>
                        <a:rPr lang="pt-BR" sz="1800" dirty="0">
                          <a:effectLst/>
                          <a:latin typeface="Arial" panose="020B0604020202020204" pitchFamily="34" charset="0"/>
                          <a:cs typeface="Arial" panose="020B0604020202020204" pitchFamily="34" charset="0"/>
                        </a:rPr>
                        <a:t>a. Na cavidade oral – no duodeno – no duodeno </a:t>
                      </a:r>
                      <a:endParaRPr lang="pt-BR"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77158657"/>
                  </a:ext>
                </a:extLst>
              </a:tr>
              <a:tr h="0">
                <a:tc>
                  <a:txBody>
                    <a:bodyPr/>
                    <a:lstStyle/>
                    <a:p>
                      <a:pPr>
                        <a:lnSpc>
                          <a:spcPct val="150000"/>
                        </a:lnSpc>
                      </a:pPr>
                      <a:r>
                        <a:rPr lang="pt-BR" sz="1800" dirty="0">
                          <a:effectLst/>
                          <a:latin typeface="Arial" panose="020B0604020202020204" pitchFamily="34" charset="0"/>
                          <a:cs typeface="Arial" panose="020B0604020202020204" pitchFamily="34" charset="0"/>
                        </a:rPr>
                        <a:t>b. Na faringe – no duodeno – no jejuno</a:t>
                      </a:r>
                      <a:endParaRPr lang="pt-BR"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584815612"/>
                  </a:ext>
                </a:extLst>
              </a:tr>
              <a:tr h="0">
                <a:tc>
                  <a:txBody>
                    <a:bodyPr/>
                    <a:lstStyle/>
                    <a:p>
                      <a:pPr>
                        <a:lnSpc>
                          <a:spcPct val="150000"/>
                        </a:lnSpc>
                      </a:pPr>
                      <a:r>
                        <a:rPr lang="pt-BR" sz="1800" dirty="0">
                          <a:effectLst/>
                          <a:latin typeface="Arial" panose="020B0604020202020204" pitchFamily="34" charset="0"/>
                          <a:cs typeface="Arial" panose="020B0604020202020204" pitchFamily="34" charset="0"/>
                        </a:rPr>
                        <a:t>c. Na cavidade oral – no intestino delgado – no intestino grosso</a:t>
                      </a:r>
                      <a:endParaRPr lang="pt-BR"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348906597"/>
                  </a:ext>
                </a:extLst>
              </a:tr>
              <a:tr h="220345">
                <a:tc>
                  <a:txBody>
                    <a:bodyPr/>
                    <a:lstStyle/>
                    <a:p>
                      <a:pPr>
                        <a:lnSpc>
                          <a:spcPct val="150000"/>
                        </a:lnSpc>
                      </a:pPr>
                      <a:r>
                        <a:rPr lang="pt-BR" sz="1800" dirty="0">
                          <a:effectLst/>
                          <a:latin typeface="Arial" panose="020B0604020202020204" pitchFamily="34" charset="0"/>
                          <a:cs typeface="Arial" panose="020B0604020202020204" pitchFamily="34" charset="0"/>
                        </a:rPr>
                        <a:t>d. Na faringe – no jejuno – no íleo</a:t>
                      </a:r>
                      <a:endParaRPr lang="pt-BR"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719265980"/>
                  </a:ext>
                </a:extLst>
              </a:tr>
            </a:tbl>
          </a:graphicData>
        </a:graphic>
      </p:graphicFrame>
      <p:sp>
        <p:nvSpPr>
          <p:cNvPr id="6" name="Retângulo 5">
            <a:extLst>
              <a:ext uri="{FF2B5EF4-FFF2-40B4-BE49-F238E27FC236}">
                <a16:creationId xmlns:a16="http://schemas.microsoft.com/office/drawing/2014/main" id="{D0F6C1B8-E1FC-0B49-7AD3-6D1A8C3B0ADA}"/>
              </a:ext>
            </a:extLst>
          </p:cNvPr>
          <p:cNvSpPr/>
          <p:nvPr/>
        </p:nvSpPr>
        <p:spPr>
          <a:xfrm>
            <a:off x="453067" y="3550969"/>
            <a:ext cx="5921117" cy="32400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3">
            <a:extLst>
              <a:ext uri="{FF2B5EF4-FFF2-40B4-BE49-F238E27FC236}">
                <a16:creationId xmlns:a16="http://schemas.microsoft.com/office/drawing/2014/main" id="{2A2C2989-758D-F5EF-B65E-55EEDA3893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2595" y="3447780"/>
            <a:ext cx="4132003" cy="31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lgDash"/>
                <a:miter lim="800000"/>
                <a:headEnd/>
                <a:tailEnd/>
              </a14:hiddenLine>
            </a:ext>
          </a:extLst>
        </p:spPr>
      </p:pic>
    </p:spTree>
    <p:extLst>
      <p:ext uri="{BB962C8B-B14F-4D97-AF65-F5344CB8AC3E}">
        <p14:creationId xmlns:p14="http://schemas.microsoft.com/office/powerpoint/2010/main" val="205790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E678B5E-5D6A-F16A-9FCD-98AE97ECF052}"/>
              </a:ext>
            </a:extLst>
          </p:cNvPr>
          <p:cNvSpPr txBox="1"/>
          <p:nvPr/>
        </p:nvSpPr>
        <p:spPr>
          <a:xfrm>
            <a:off x="2368446" y="479685"/>
            <a:ext cx="7390151" cy="400110"/>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pt-BR" sz="2000" b="1" dirty="0">
                <a:latin typeface="Arial" panose="020B0604020202020204" pitchFamily="34" charset="0"/>
                <a:cs typeface="Arial" panose="020B0604020202020204" pitchFamily="34" charset="0"/>
              </a:rPr>
              <a:t>QUESTÃO 20</a:t>
            </a:r>
            <a:endParaRPr lang="pt-BR" dirty="0"/>
          </a:p>
        </p:txBody>
      </p:sp>
      <p:sp>
        <p:nvSpPr>
          <p:cNvPr id="4" name="CaixaDeTexto 3">
            <a:extLst>
              <a:ext uri="{FF2B5EF4-FFF2-40B4-BE49-F238E27FC236}">
                <a16:creationId xmlns:a16="http://schemas.microsoft.com/office/drawing/2014/main" id="{0D0935F2-CF2E-4BF9-643C-8AE556397877}"/>
              </a:ext>
            </a:extLst>
          </p:cNvPr>
          <p:cNvSpPr txBox="1"/>
          <p:nvPr/>
        </p:nvSpPr>
        <p:spPr>
          <a:xfrm>
            <a:off x="1409075" y="1202564"/>
            <a:ext cx="9848538" cy="1287532"/>
          </a:xfrm>
          <a:prstGeom prst="rect">
            <a:avLst/>
          </a:prstGeom>
          <a:noFill/>
        </p:spPr>
        <p:txBody>
          <a:bodyPr wrap="square">
            <a:spAutoFit/>
          </a:bodyPr>
          <a:lstStyle/>
          <a:p>
            <a:pPr>
              <a:lnSpc>
                <a:spcPct val="150000"/>
              </a:lnSpc>
            </a:pPr>
            <a:r>
              <a:rPr lang="pt-BR" sz="1800" dirty="0">
                <a:effectLst/>
                <a:latin typeface="Arial" panose="020B0604020202020204" pitchFamily="34" charset="0"/>
                <a:ea typeface="Calibri" panose="020F0502020204030204" pitchFamily="34" charset="0"/>
                <a:cs typeface="Arial" panose="020B0604020202020204" pitchFamily="34" charset="0"/>
              </a:rPr>
              <a:t>As pirâmides renais localizadas na medula renal são formadas pelos túbulos coletores que recebem a urina e se abrem através de pequenos orifícios localizados nos seus ápices (as papilas renais), em uma das estruturas anatômicas citadas a seguir:</a:t>
            </a:r>
            <a:endParaRPr lang="pt-BR" dirty="0">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id="{223BD5E0-C669-DDF2-41DD-0D7364E8B67C}"/>
              </a:ext>
            </a:extLst>
          </p:cNvPr>
          <p:cNvSpPr txBox="1"/>
          <p:nvPr/>
        </p:nvSpPr>
        <p:spPr>
          <a:xfrm>
            <a:off x="5190342" y="3900153"/>
            <a:ext cx="6093500" cy="1703030"/>
          </a:xfrm>
          <a:prstGeom prst="rect">
            <a:avLst/>
          </a:prstGeom>
          <a:noFill/>
        </p:spPr>
        <p:txBody>
          <a:bodyPr wrap="square">
            <a:spAutoFit/>
          </a:bodyPr>
          <a:lstStyle/>
          <a:p>
            <a:pPr marL="342900" indent="-342900">
              <a:lnSpc>
                <a:spcPct val="150000"/>
              </a:lnSpc>
              <a:buAutoNum type="alphaUcPeriod"/>
            </a:pPr>
            <a:r>
              <a:rPr lang="pt-BR" sz="1800" dirty="0">
                <a:effectLst/>
                <a:latin typeface="Arial" panose="020B0604020202020204" pitchFamily="34" charset="0"/>
                <a:ea typeface="Calibri" panose="020F0502020204030204" pitchFamily="34" charset="0"/>
                <a:cs typeface="Arial" panose="020B0604020202020204" pitchFamily="34" charset="0"/>
              </a:rPr>
              <a:t>Na pelve renal</a:t>
            </a:r>
          </a:p>
          <a:p>
            <a:pPr marL="342900" indent="-342900">
              <a:lnSpc>
                <a:spcPct val="150000"/>
              </a:lnSpc>
              <a:buAutoNum type="alphaUcPeriod"/>
            </a:pPr>
            <a:r>
              <a:rPr lang="pt-BR" dirty="0">
                <a:latin typeface="Arial" panose="020B0604020202020204" pitchFamily="34" charset="0"/>
                <a:ea typeface="Calibri" panose="020F0502020204030204" pitchFamily="34" charset="0"/>
                <a:cs typeface="Arial" panose="020B0604020202020204" pitchFamily="34" charset="0"/>
              </a:rPr>
              <a:t>Nos cálices renais menores</a:t>
            </a:r>
          </a:p>
          <a:p>
            <a:pPr marL="342900" indent="-342900">
              <a:lnSpc>
                <a:spcPct val="150000"/>
              </a:lnSpc>
              <a:buAutoNum type="alphaUcPeriod"/>
            </a:pPr>
            <a:r>
              <a:rPr lang="pt-BR" sz="1800" dirty="0">
                <a:effectLst/>
                <a:latin typeface="Arial" panose="020B0604020202020204" pitchFamily="34" charset="0"/>
                <a:ea typeface="Calibri" panose="020F0502020204030204" pitchFamily="34" charset="0"/>
                <a:cs typeface="Arial" panose="020B0604020202020204" pitchFamily="34" charset="0"/>
              </a:rPr>
              <a:t>Nos cálices renais maiores</a:t>
            </a:r>
          </a:p>
          <a:p>
            <a:pPr marL="342900" indent="-342900">
              <a:lnSpc>
                <a:spcPct val="150000"/>
              </a:lnSpc>
              <a:buAutoNum type="alphaUcPeriod"/>
            </a:pPr>
            <a:r>
              <a:rPr lang="pt-BR" dirty="0">
                <a:latin typeface="Arial" panose="020B0604020202020204" pitchFamily="34" charset="0"/>
                <a:ea typeface="Calibri" panose="020F0502020204030204" pitchFamily="34" charset="0"/>
                <a:cs typeface="Arial" panose="020B0604020202020204" pitchFamily="34" charset="0"/>
              </a:rPr>
              <a:t>No ureter</a:t>
            </a:r>
            <a:r>
              <a:rPr lang="pt-BR" sz="1800" dirty="0">
                <a:effectLst/>
                <a:latin typeface="Arial" panose="020B0604020202020204" pitchFamily="34" charset="0"/>
                <a:ea typeface="Calibri" panose="020F0502020204030204" pitchFamily="34" charset="0"/>
                <a:cs typeface="Arial" panose="020B0604020202020204" pitchFamily="34" charset="0"/>
              </a:rPr>
              <a:t> </a:t>
            </a:r>
            <a:endParaRPr lang="pt-BR" dirty="0">
              <a:latin typeface="Arial" panose="020B060402020202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869367E2-07DA-AB96-F70F-86720FC247FB}"/>
              </a:ext>
            </a:extLst>
          </p:cNvPr>
          <p:cNvSpPr/>
          <p:nvPr/>
        </p:nvSpPr>
        <p:spPr>
          <a:xfrm>
            <a:off x="5235696" y="4417474"/>
            <a:ext cx="3271217" cy="34918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Picture 3" descr="rim seccionado">
            <a:extLst>
              <a:ext uri="{FF2B5EF4-FFF2-40B4-BE49-F238E27FC236}">
                <a16:creationId xmlns:a16="http://schemas.microsoft.com/office/drawing/2014/main" id="{027F0943-4ED2-053D-1584-38794741D7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462" y="2499740"/>
            <a:ext cx="3497901" cy="418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802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E678B5E-5D6A-F16A-9FCD-98AE97ECF052}"/>
              </a:ext>
            </a:extLst>
          </p:cNvPr>
          <p:cNvSpPr txBox="1"/>
          <p:nvPr/>
        </p:nvSpPr>
        <p:spPr>
          <a:xfrm>
            <a:off x="2368446" y="479685"/>
            <a:ext cx="7390151" cy="400110"/>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pt-BR" sz="2000" b="1" dirty="0">
                <a:latin typeface="Arial" panose="020B0604020202020204" pitchFamily="34" charset="0"/>
                <a:cs typeface="Arial" panose="020B0604020202020204" pitchFamily="34" charset="0"/>
              </a:rPr>
              <a:t>QUESTÃO 21</a:t>
            </a:r>
            <a:endParaRPr lang="pt-BR" dirty="0"/>
          </a:p>
        </p:txBody>
      </p:sp>
      <p:sp>
        <p:nvSpPr>
          <p:cNvPr id="4" name="CaixaDeTexto 3">
            <a:extLst>
              <a:ext uri="{FF2B5EF4-FFF2-40B4-BE49-F238E27FC236}">
                <a16:creationId xmlns:a16="http://schemas.microsoft.com/office/drawing/2014/main" id="{9C2B935C-721E-6DA2-0D57-D6691BE00382}"/>
              </a:ext>
            </a:extLst>
          </p:cNvPr>
          <p:cNvSpPr txBox="1"/>
          <p:nvPr/>
        </p:nvSpPr>
        <p:spPr>
          <a:xfrm>
            <a:off x="854442" y="1588720"/>
            <a:ext cx="10598046" cy="1703030"/>
          </a:xfrm>
          <a:prstGeom prst="rect">
            <a:avLst/>
          </a:prstGeom>
          <a:noFill/>
        </p:spPr>
        <p:txBody>
          <a:bodyPr wrap="square">
            <a:spAutoFit/>
          </a:bodyPr>
          <a:lstStyle/>
          <a:p>
            <a:pPr>
              <a:lnSpc>
                <a:spcPct val="150000"/>
              </a:lnSpc>
            </a:pPr>
            <a:r>
              <a:rPr lang="pt-BR" sz="1800" dirty="0">
                <a:effectLst/>
                <a:latin typeface="Arial" panose="020B0604020202020204" pitchFamily="34" charset="0"/>
                <a:ea typeface="Calibri" panose="020F0502020204030204" pitchFamily="34" charset="0"/>
                <a:cs typeface="Arial" panose="020B0604020202020204" pitchFamily="34" charset="0"/>
              </a:rPr>
              <a:t>O útero, um dos órgãos genitais femininos internos, tem localização na cavidade pélvica (pelve menor) e está fixo às suas paredes laterais e ao sacro, através de alguns ligamentos. O ligamento que fixa não somente o útero, mas também as tubas uterinas e os ovários, junto às paredes laterais da pelve, é denominado:</a:t>
            </a:r>
            <a:endParaRPr lang="pt-BR" dirty="0">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id="{539A971C-BF63-5EC0-FD1D-7EDED03E70BE}"/>
              </a:ext>
            </a:extLst>
          </p:cNvPr>
          <p:cNvSpPr txBox="1"/>
          <p:nvPr/>
        </p:nvSpPr>
        <p:spPr>
          <a:xfrm>
            <a:off x="1622689" y="3885163"/>
            <a:ext cx="6093500" cy="1703030"/>
          </a:xfrm>
          <a:prstGeom prst="rect">
            <a:avLst/>
          </a:prstGeom>
          <a:noFill/>
        </p:spPr>
        <p:txBody>
          <a:bodyPr wrap="square">
            <a:spAutoFit/>
          </a:bodyPr>
          <a:lstStyle/>
          <a:p>
            <a:pPr>
              <a:lnSpc>
                <a:spcPct val="150000"/>
              </a:lnSpc>
            </a:pPr>
            <a:r>
              <a:rPr lang="pt-BR" sz="1800" dirty="0">
                <a:effectLst/>
                <a:latin typeface="Arial" panose="020B0604020202020204" pitchFamily="34" charset="0"/>
                <a:ea typeface="Calibri" panose="020F0502020204030204" pitchFamily="34" charset="0"/>
                <a:cs typeface="Arial" panose="020B0604020202020204" pitchFamily="34" charset="0"/>
              </a:rPr>
              <a:t>A. </a:t>
            </a:r>
            <a:r>
              <a:rPr lang="pt-BR" dirty="0">
                <a:latin typeface="Arial" panose="020B0604020202020204" pitchFamily="34" charset="0"/>
                <a:ea typeface="Calibri" panose="020F0502020204030204" pitchFamily="34" charset="0"/>
                <a:cs typeface="Arial" panose="020B0604020202020204" pitchFamily="34" charset="0"/>
              </a:rPr>
              <a:t>Ligamento </a:t>
            </a:r>
            <a:r>
              <a:rPr lang="pt-BR" dirty="0" err="1">
                <a:latin typeface="Arial" panose="020B0604020202020204" pitchFamily="34" charset="0"/>
                <a:ea typeface="Calibri" panose="020F0502020204030204" pitchFamily="34" charset="0"/>
                <a:cs typeface="Arial" panose="020B0604020202020204" pitchFamily="34" charset="0"/>
              </a:rPr>
              <a:t>úterossacral</a:t>
            </a:r>
            <a:endParaRPr lang="pt-BR" dirty="0">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pt-BR" sz="1800" dirty="0">
                <a:effectLst/>
                <a:latin typeface="Arial" panose="020B0604020202020204" pitchFamily="34" charset="0"/>
                <a:ea typeface="Calibri" panose="020F0502020204030204" pitchFamily="34" charset="0"/>
                <a:cs typeface="Arial" panose="020B0604020202020204" pitchFamily="34" charset="0"/>
              </a:rPr>
              <a:t>B. Ligamento redondo </a:t>
            </a:r>
          </a:p>
          <a:p>
            <a:pPr>
              <a:lnSpc>
                <a:spcPct val="150000"/>
              </a:lnSpc>
            </a:pPr>
            <a:r>
              <a:rPr lang="pt-BR" dirty="0">
                <a:latin typeface="Arial" panose="020B0604020202020204" pitchFamily="34" charset="0"/>
                <a:ea typeface="Calibri" panose="020F0502020204030204" pitchFamily="34" charset="0"/>
                <a:cs typeface="Arial" panose="020B0604020202020204" pitchFamily="34" charset="0"/>
              </a:rPr>
              <a:t>C. Ligamento cardinal ou lateral</a:t>
            </a:r>
          </a:p>
          <a:p>
            <a:pPr>
              <a:lnSpc>
                <a:spcPct val="150000"/>
              </a:lnSpc>
            </a:pPr>
            <a:r>
              <a:rPr lang="pt-BR" dirty="0">
                <a:latin typeface="Arial" panose="020B0604020202020204" pitchFamily="34" charset="0"/>
                <a:ea typeface="Calibri" panose="020F0502020204030204" pitchFamily="34" charset="0"/>
                <a:cs typeface="Arial" panose="020B0604020202020204" pitchFamily="34" charset="0"/>
              </a:rPr>
              <a:t>D. Ligamento largo</a:t>
            </a:r>
            <a:endParaRPr lang="pt-BR" dirty="0">
              <a:latin typeface="Arial" panose="020B060402020202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E29C3538-79F4-843B-2B2E-233A3FFE0FDC}"/>
              </a:ext>
            </a:extLst>
          </p:cNvPr>
          <p:cNvSpPr/>
          <p:nvPr/>
        </p:nvSpPr>
        <p:spPr>
          <a:xfrm>
            <a:off x="1308279" y="5239009"/>
            <a:ext cx="3083844" cy="34918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8" name="Group 5">
            <a:extLst>
              <a:ext uri="{FF2B5EF4-FFF2-40B4-BE49-F238E27FC236}">
                <a16:creationId xmlns:a16="http://schemas.microsoft.com/office/drawing/2014/main" id="{08C001D3-E608-8ADD-A5D4-BA24D43AD702}"/>
              </a:ext>
            </a:extLst>
          </p:cNvPr>
          <p:cNvGrpSpPr>
            <a:grpSpLocks/>
          </p:cNvGrpSpPr>
          <p:nvPr/>
        </p:nvGrpSpPr>
        <p:grpSpPr bwMode="auto">
          <a:xfrm>
            <a:off x="6487423" y="3121524"/>
            <a:ext cx="5189537" cy="3709988"/>
            <a:chOff x="144" y="720"/>
            <a:chExt cx="3312" cy="2240"/>
          </a:xfrm>
        </p:grpSpPr>
        <p:pic>
          <p:nvPicPr>
            <p:cNvPr id="9" name="Picture 3">
              <a:extLst>
                <a:ext uri="{FF2B5EF4-FFF2-40B4-BE49-F238E27FC236}">
                  <a16:creationId xmlns:a16="http://schemas.microsoft.com/office/drawing/2014/main" id="{349C43CE-0E34-290B-DA7E-E8F5CFAD16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938" t="16251" r="41406" b="32500"/>
            <a:stretch>
              <a:fillRect/>
            </a:stretch>
          </p:blipFill>
          <p:spPr bwMode="auto">
            <a:xfrm>
              <a:off x="144" y="720"/>
              <a:ext cx="3312" cy="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10" name="Text Box 4">
              <a:extLst>
                <a:ext uri="{FF2B5EF4-FFF2-40B4-BE49-F238E27FC236}">
                  <a16:creationId xmlns:a16="http://schemas.microsoft.com/office/drawing/2014/main" id="{8A82A3B1-BC9C-9497-F44A-B26345EDDAB5}"/>
                </a:ext>
              </a:extLst>
            </p:cNvPr>
            <p:cNvSpPr txBox="1">
              <a:spLocks noChangeArrowheads="1"/>
            </p:cNvSpPr>
            <p:nvPr/>
          </p:nvSpPr>
          <p:spPr bwMode="auto">
            <a:xfrm>
              <a:off x="515" y="2756"/>
              <a:ext cx="627" cy="2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t-BR" altLang="pt-BR" sz="1600">
                  <a:latin typeface="Arial" panose="020B0604020202020204" pitchFamily="34" charset="0"/>
                  <a:cs typeface="Arial" panose="020B0604020202020204" pitchFamily="34" charset="0"/>
                </a:rPr>
                <a:t>posterior</a:t>
              </a:r>
            </a:p>
          </p:txBody>
        </p:sp>
      </p:grpSp>
    </p:spTree>
    <p:extLst>
      <p:ext uri="{BB962C8B-B14F-4D97-AF65-F5344CB8AC3E}">
        <p14:creationId xmlns:p14="http://schemas.microsoft.com/office/powerpoint/2010/main" val="261121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E678B5E-5D6A-F16A-9FCD-98AE97ECF052}"/>
              </a:ext>
            </a:extLst>
          </p:cNvPr>
          <p:cNvSpPr txBox="1"/>
          <p:nvPr/>
        </p:nvSpPr>
        <p:spPr>
          <a:xfrm>
            <a:off x="2368446" y="479685"/>
            <a:ext cx="7390151" cy="400110"/>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pt-BR" sz="2000" b="1" dirty="0">
                <a:latin typeface="Arial" panose="020B0604020202020204" pitchFamily="34" charset="0"/>
                <a:cs typeface="Arial" panose="020B0604020202020204" pitchFamily="34" charset="0"/>
              </a:rPr>
              <a:t>QUESTÃO 22</a:t>
            </a:r>
            <a:endParaRPr lang="pt-BR" dirty="0"/>
          </a:p>
        </p:txBody>
      </p:sp>
      <p:sp>
        <p:nvSpPr>
          <p:cNvPr id="4" name="CaixaDeTexto 3">
            <a:extLst>
              <a:ext uri="{FF2B5EF4-FFF2-40B4-BE49-F238E27FC236}">
                <a16:creationId xmlns:a16="http://schemas.microsoft.com/office/drawing/2014/main" id="{1E193FF8-8BAA-972E-C644-BF9865DE9E66}"/>
              </a:ext>
            </a:extLst>
          </p:cNvPr>
          <p:cNvSpPr txBox="1"/>
          <p:nvPr/>
        </p:nvSpPr>
        <p:spPr>
          <a:xfrm>
            <a:off x="824463" y="1371681"/>
            <a:ext cx="10583056" cy="2118529"/>
          </a:xfrm>
          <a:prstGeom prst="rect">
            <a:avLst/>
          </a:prstGeom>
          <a:noFill/>
        </p:spPr>
        <p:txBody>
          <a:bodyPr wrap="square">
            <a:spAutoFit/>
          </a:bodyPr>
          <a:lstStyle/>
          <a:p>
            <a:pPr algn="just">
              <a:lnSpc>
                <a:spcPct val="150000"/>
              </a:lnSpc>
            </a:pPr>
            <a:r>
              <a:rPr lang="pt-BR" sz="1800" dirty="0">
                <a:effectLst/>
                <a:latin typeface="Arial" panose="020B0604020202020204" pitchFamily="34" charset="0"/>
                <a:ea typeface="Calibri" panose="020F0502020204030204" pitchFamily="34" charset="0"/>
                <a:cs typeface="Arial" panose="020B0604020202020204" pitchFamily="34" charset="0"/>
              </a:rPr>
              <a:t>A via espermática no sistema reprodutor masculino, conduz o sêmen ao meio externo através da ejaculação. Na luz dos órgãos que fazem parte dessa via, observamos a liberação de secreções produzidas por glândulas anexas a este sistema e que fazem parte da constituição do sêmen. Uma dessas glândulas está localizada inferiormente ao colo da bexiga urinária e é atravessa por parte da uretra. A descrição refere-se: </a:t>
            </a:r>
            <a:endParaRPr lang="pt-BR" dirty="0">
              <a:latin typeface="Arial" panose="020B0604020202020204" pitchFamily="34" charset="0"/>
              <a:cs typeface="Arial" panose="020B0604020202020204" pitchFamily="34" charset="0"/>
            </a:endParaRPr>
          </a:p>
        </p:txBody>
      </p:sp>
      <p:sp>
        <p:nvSpPr>
          <p:cNvPr id="7" name="CaixaDeTexto 6">
            <a:extLst>
              <a:ext uri="{FF2B5EF4-FFF2-40B4-BE49-F238E27FC236}">
                <a16:creationId xmlns:a16="http://schemas.microsoft.com/office/drawing/2014/main" id="{7E402363-9BFB-B951-8974-B512CC71F30D}"/>
              </a:ext>
            </a:extLst>
          </p:cNvPr>
          <p:cNvSpPr txBox="1"/>
          <p:nvPr/>
        </p:nvSpPr>
        <p:spPr>
          <a:xfrm>
            <a:off x="2893102" y="4107305"/>
            <a:ext cx="5936105" cy="1703030"/>
          </a:xfrm>
          <a:prstGeom prst="rect">
            <a:avLst/>
          </a:prstGeom>
          <a:noFill/>
        </p:spPr>
        <p:txBody>
          <a:bodyPr wrap="square" rtlCol="0">
            <a:spAutoFit/>
          </a:bodyPr>
          <a:lstStyle/>
          <a:p>
            <a:pPr marL="342900" indent="-342900">
              <a:lnSpc>
                <a:spcPct val="150000"/>
              </a:lnSpc>
              <a:buAutoNum type="alphaUcPeriod"/>
            </a:pPr>
            <a:r>
              <a:rPr lang="pt-BR" dirty="0">
                <a:latin typeface="Arial" panose="020B0604020202020204" pitchFamily="34" charset="0"/>
                <a:cs typeface="Arial" panose="020B0604020202020204" pitchFamily="34" charset="0"/>
              </a:rPr>
              <a:t>À próstata</a:t>
            </a:r>
          </a:p>
          <a:p>
            <a:pPr marL="342900" indent="-342900">
              <a:lnSpc>
                <a:spcPct val="150000"/>
              </a:lnSpc>
              <a:buAutoNum type="alphaUcPeriod"/>
            </a:pPr>
            <a:r>
              <a:rPr lang="pt-BR" dirty="0">
                <a:latin typeface="Arial" panose="020B0604020202020204" pitchFamily="34" charset="0"/>
                <a:cs typeface="Arial" panose="020B0604020202020204" pitchFamily="34" charset="0"/>
              </a:rPr>
              <a:t>Às glândulas ou vesículas seminais</a:t>
            </a:r>
          </a:p>
          <a:p>
            <a:pPr marL="342900" indent="-342900">
              <a:lnSpc>
                <a:spcPct val="150000"/>
              </a:lnSpc>
              <a:buAutoNum type="alphaUcPeriod"/>
            </a:pPr>
            <a:r>
              <a:rPr lang="pt-BR" dirty="0">
                <a:latin typeface="Arial" panose="020B0604020202020204" pitchFamily="34" charset="0"/>
                <a:cs typeface="Arial" panose="020B0604020202020204" pitchFamily="34" charset="0"/>
              </a:rPr>
              <a:t>Às glândulas bulbouretrais</a:t>
            </a:r>
          </a:p>
          <a:p>
            <a:pPr marL="342900" indent="-342900">
              <a:lnSpc>
                <a:spcPct val="150000"/>
              </a:lnSpc>
              <a:buAutoNum type="alphaUcPeriod"/>
            </a:pPr>
            <a:r>
              <a:rPr lang="pt-BR" dirty="0">
                <a:latin typeface="Arial" panose="020B0604020202020204" pitchFamily="34" charset="0"/>
                <a:cs typeface="Arial" panose="020B0604020202020204" pitchFamily="34" charset="0"/>
              </a:rPr>
              <a:t>Às glândulas uretrais</a:t>
            </a:r>
          </a:p>
        </p:txBody>
      </p:sp>
      <p:sp>
        <p:nvSpPr>
          <p:cNvPr id="8" name="Retângulo 7">
            <a:extLst>
              <a:ext uri="{FF2B5EF4-FFF2-40B4-BE49-F238E27FC236}">
                <a16:creationId xmlns:a16="http://schemas.microsoft.com/office/drawing/2014/main" id="{491D2468-A023-ADC8-5026-F7A754E3A2D0}"/>
              </a:ext>
            </a:extLst>
          </p:cNvPr>
          <p:cNvSpPr/>
          <p:nvPr/>
        </p:nvSpPr>
        <p:spPr>
          <a:xfrm>
            <a:off x="2593300" y="4212235"/>
            <a:ext cx="2364317" cy="32978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1027">
            <a:extLst>
              <a:ext uri="{FF2B5EF4-FFF2-40B4-BE49-F238E27FC236}">
                <a16:creationId xmlns:a16="http://schemas.microsoft.com/office/drawing/2014/main" id="{A12371F3-4083-D465-999A-DB11594C27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844" t="11250" r="45313" b="28751"/>
          <a:stretch>
            <a:fillRect/>
          </a:stretch>
        </p:blipFill>
        <p:spPr bwMode="auto">
          <a:xfrm>
            <a:off x="7230672" y="3208395"/>
            <a:ext cx="3586418" cy="3674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Tree>
    <p:extLst>
      <p:ext uri="{BB962C8B-B14F-4D97-AF65-F5344CB8AC3E}">
        <p14:creationId xmlns:p14="http://schemas.microsoft.com/office/powerpoint/2010/main" val="404429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3E2882-428B-DD3F-8882-8BDE93D5CBE2}"/>
              </a:ext>
            </a:extLst>
          </p:cNvPr>
          <p:cNvSpPr>
            <a:spLocks noGrp="1"/>
          </p:cNvSpPr>
          <p:nvPr>
            <p:ph type="title"/>
          </p:nvPr>
        </p:nvSpPr>
        <p:spPr>
          <a:xfrm>
            <a:off x="838200" y="2766218"/>
            <a:ext cx="10515600" cy="1325563"/>
          </a:xfrm>
          <a:solidFill>
            <a:schemeClr val="tx2">
              <a:lumMod val="25000"/>
              <a:lumOff val="75000"/>
            </a:schemeClr>
          </a:solidFill>
          <a:ln>
            <a:solidFill>
              <a:srgbClr val="FF0000"/>
            </a:solidFill>
          </a:ln>
        </p:spPr>
        <p:txBody>
          <a:bodyPr/>
          <a:lstStyle/>
          <a:p>
            <a:pPr algn="ctr"/>
            <a:r>
              <a:rPr lang="pt-BR" dirty="0"/>
              <a:t>FIM</a:t>
            </a:r>
          </a:p>
        </p:txBody>
      </p:sp>
    </p:spTree>
    <p:extLst>
      <p:ext uri="{BB962C8B-B14F-4D97-AF65-F5344CB8AC3E}">
        <p14:creationId xmlns:p14="http://schemas.microsoft.com/office/powerpoint/2010/main" val="644185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3A027CD8-FDF4-D915-A767-33212CCBD4CD}"/>
              </a:ext>
            </a:extLst>
          </p:cNvPr>
          <p:cNvSpPr txBox="1"/>
          <p:nvPr/>
        </p:nvSpPr>
        <p:spPr>
          <a:xfrm>
            <a:off x="2368446" y="479685"/>
            <a:ext cx="7390151" cy="400110"/>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pt-BR" sz="2000" b="1" dirty="0">
                <a:latin typeface="Arial" panose="020B0604020202020204" pitchFamily="34" charset="0"/>
                <a:cs typeface="Arial" panose="020B0604020202020204" pitchFamily="34" charset="0"/>
              </a:rPr>
              <a:t>QUESTÃO 2</a:t>
            </a:r>
            <a:endParaRPr lang="pt-BR" dirty="0"/>
          </a:p>
        </p:txBody>
      </p:sp>
      <p:sp>
        <p:nvSpPr>
          <p:cNvPr id="8" name="CaixaDeTexto 7">
            <a:extLst>
              <a:ext uri="{FF2B5EF4-FFF2-40B4-BE49-F238E27FC236}">
                <a16:creationId xmlns:a16="http://schemas.microsoft.com/office/drawing/2014/main" id="{97286A69-511E-6A3C-7276-32CDA4C8BCE5}"/>
              </a:ext>
            </a:extLst>
          </p:cNvPr>
          <p:cNvSpPr txBox="1"/>
          <p:nvPr/>
        </p:nvSpPr>
        <p:spPr>
          <a:xfrm>
            <a:off x="119920" y="1717092"/>
            <a:ext cx="11482465" cy="3135410"/>
          </a:xfrm>
          <a:prstGeom prst="rect">
            <a:avLst/>
          </a:prstGeom>
          <a:noFill/>
        </p:spPr>
        <p:txBody>
          <a:bodyPr wrap="square">
            <a:spAutoFit/>
          </a:bodyPr>
          <a:lstStyle/>
          <a:p>
            <a:r>
              <a:rPr lang="pt-BR" sz="1800" dirty="0">
                <a:solidFill>
                  <a:srgbClr val="000000"/>
                </a:solidFill>
                <a:effectLst/>
                <a:latin typeface="Arial" panose="020B0604020202020204" pitchFamily="34" charset="0"/>
                <a:ea typeface="Times New Roman" panose="02020603050405020304" pitchFamily="18" charset="0"/>
              </a:rPr>
              <a:t>Relativo à morfologia dos </a:t>
            </a:r>
            <a:r>
              <a:rPr lang="pt-BR" sz="1800" b="1" u="sng" dirty="0">
                <a:solidFill>
                  <a:srgbClr val="000000"/>
                </a:solidFill>
                <a:effectLst/>
                <a:latin typeface="Arial" panose="020B0604020202020204" pitchFamily="34" charset="0"/>
                <a:ea typeface="Times New Roman" panose="02020603050405020304" pitchFamily="18" charset="0"/>
              </a:rPr>
              <a:t>ossos,</a:t>
            </a:r>
            <a:r>
              <a:rPr lang="pt-BR" sz="1800" dirty="0">
                <a:solidFill>
                  <a:srgbClr val="000000"/>
                </a:solidFill>
                <a:effectLst/>
                <a:latin typeface="Arial" panose="020B0604020202020204" pitchFamily="34" charset="0"/>
                <a:ea typeface="Times New Roman" panose="02020603050405020304" pitchFamily="18" charset="0"/>
              </a:rPr>
              <a:t> assinale a alternativa incorreta:</a:t>
            </a:r>
          </a:p>
          <a:p>
            <a:pPr>
              <a:lnSpc>
                <a:spcPct val="150000"/>
              </a:lnSpc>
            </a:pPr>
            <a:endParaRPr lang="pt-BR" sz="3200" dirty="0">
              <a:effectLst/>
              <a:latin typeface="Times New Roman" panose="02020603050405020304" pitchFamily="18" charset="0"/>
              <a:ea typeface="Times New Roman" panose="02020603050405020304" pitchFamily="18" charset="0"/>
            </a:endParaRPr>
          </a:p>
          <a:p>
            <a:pPr>
              <a:lnSpc>
                <a:spcPct val="150000"/>
              </a:lnSpc>
            </a:pPr>
            <a:r>
              <a:rPr lang="pt-BR" sz="1800" dirty="0">
                <a:solidFill>
                  <a:srgbClr val="000000"/>
                </a:solidFill>
                <a:effectLst/>
                <a:latin typeface="Arial" panose="020B0604020202020204" pitchFamily="34" charset="0"/>
                <a:ea typeface="Times New Roman" panose="02020603050405020304" pitchFamily="18" charset="0"/>
              </a:rPr>
              <a:t>A. O crânio faz parte do esqueleto axial;</a:t>
            </a:r>
            <a:endParaRPr lang="pt-BR" sz="3200" dirty="0">
              <a:effectLst/>
              <a:latin typeface="Times New Roman" panose="02020603050405020304" pitchFamily="18" charset="0"/>
              <a:ea typeface="Times New Roman" panose="02020603050405020304" pitchFamily="18" charset="0"/>
            </a:endParaRPr>
          </a:p>
          <a:p>
            <a:pPr>
              <a:lnSpc>
                <a:spcPct val="150000"/>
              </a:lnSpc>
            </a:pPr>
            <a:r>
              <a:rPr lang="pt-BR" sz="1800" dirty="0">
                <a:solidFill>
                  <a:srgbClr val="000000"/>
                </a:solidFill>
                <a:effectLst/>
                <a:latin typeface="Arial" panose="020B0604020202020204" pitchFamily="34" charset="0"/>
                <a:ea typeface="Times New Roman" panose="02020603050405020304" pitchFamily="18" charset="0"/>
              </a:rPr>
              <a:t>B. O osso longo possui canal medular na sua diáfise;</a:t>
            </a:r>
            <a:endParaRPr lang="pt-BR" sz="3200" dirty="0">
              <a:effectLst/>
              <a:latin typeface="Times New Roman" panose="02020603050405020304" pitchFamily="18" charset="0"/>
              <a:ea typeface="Times New Roman" panose="02020603050405020304" pitchFamily="18" charset="0"/>
            </a:endParaRPr>
          </a:p>
          <a:p>
            <a:pPr>
              <a:lnSpc>
                <a:spcPct val="150000"/>
              </a:lnSpc>
            </a:pPr>
            <a:r>
              <a:rPr lang="pt-BR" sz="1800" dirty="0">
                <a:solidFill>
                  <a:srgbClr val="000000"/>
                </a:solidFill>
                <a:effectLst/>
                <a:latin typeface="Arial" panose="020B0604020202020204" pitchFamily="34" charset="0"/>
                <a:ea typeface="Times New Roman" panose="02020603050405020304" pitchFamily="18" charset="0"/>
              </a:rPr>
              <a:t>C. A região da metáfise pode ser observada durante toda a vida do indivíduo;</a:t>
            </a:r>
            <a:endParaRPr lang="pt-BR" sz="3200" dirty="0">
              <a:effectLst/>
              <a:latin typeface="Times New Roman" panose="02020603050405020304" pitchFamily="18" charset="0"/>
              <a:ea typeface="Times New Roman" panose="02020603050405020304" pitchFamily="18" charset="0"/>
            </a:endParaRPr>
          </a:p>
          <a:p>
            <a:pPr>
              <a:lnSpc>
                <a:spcPct val="150000"/>
              </a:lnSpc>
            </a:pPr>
            <a:r>
              <a:rPr lang="pt-BR" sz="1800" dirty="0">
                <a:solidFill>
                  <a:srgbClr val="000000"/>
                </a:solidFill>
                <a:effectLst/>
                <a:latin typeface="Arial" panose="020B0604020202020204" pitchFamily="34" charset="0"/>
                <a:ea typeface="Times New Roman" panose="02020603050405020304" pitchFamily="18" charset="0"/>
              </a:rPr>
              <a:t>D. As artérias nutrícias penetram a diáfise do osso longo em direção ao canal medular;</a:t>
            </a:r>
            <a:endParaRPr lang="pt-BR" sz="3200" dirty="0">
              <a:effectLst/>
              <a:latin typeface="Times New Roman" panose="02020603050405020304" pitchFamily="18" charset="0"/>
              <a:ea typeface="Times New Roman" panose="02020603050405020304" pitchFamily="18" charset="0"/>
            </a:endParaRPr>
          </a:p>
          <a:p>
            <a:pPr algn="just">
              <a:lnSpc>
                <a:spcPct val="150000"/>
              </a:lnSpc>
            </a:pPr>
            <a:r>
              <a:rPr lang="pt-BR" sz="1800" dirty="0">
                <a:solidFill>
                  <a:srgbClr val="000000"/>
                </a:solidFill>
                <a:effectLst/>
                <a:latin typeface="Arial" panose="020B0604020202020204" pitchFamily="34" charset="0"/>
                <a:ea typeface="Times New Roman" panose="02020603050405020304" pitchFamily="18" charset="0"/>
              </a:rPr>
              <a:t>E. Os ossos pneumáticos possuem cavidades contendo ar no seu interior.</a:t>
            </a:r>
            <a:endParaRPr lang="pt-BR" sz="3200" dirty="0">
              <a:effectLst/>
              <a:latin typeface="Times New Roman" panose="02020603050405020304" pitchFamily="18" charset="0"/>
              <a:ea typeface="Times New Roman" panose="02020603050405020304" pitchFamily="18" charset="0"/>
            </a:endParaRPr>
          </a:p>
        </p:txBody>
      </p:sp>
      <p:sp>
        <p:nvSpPr>
          <p:cNvPr id="9" name="Retângulo 8">
            <a:extLst>
              <a:ext uri="{FF2B5EF4-FFF2-40B4-BE49-F238E27FC236}">
                <a16:creationId xmlns:a16="http://schemas.microsoft.com/office/drawing/2014/main" id="{86E20ECB-B863-50DA-432F-F1787AAC7089}"/>
              </a:ext>
            </a:extLst>
          </p:cNvPr>
          <p:cNvSpPr/>
          <p:nvPr/>
        </p:nvSpPr>
        <p:spPr>
          <a:xfrm>
            <a:off x="74951" y="3667954"/>
            <a:ext cx="8100021" cy="43096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4" descr="periosteo">
            <a:extLst>
              <a:ext uri="{FF2B5EF4-FFF2-40B4-BE49-F238E27FC236}">
                <a16:creationId xmlns:a16="http://schemas.microsoft.com/office/drawing/2014/main" id="{772B1F0E-7BB4-A177-7A03-C07239A07A4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61388" y="1659272"/>
            <a:ext cx="3030612" cy="4879298"/>
          </a:xfrm>
          <a:noFill/>
        </p:spPr>
      </p:pic>
    </p:spTree>
    <p:extLst>
      <p:ext uri="{BB962C8B-B14F-4D97-AF65-F5344CB8AC3E}">
        <p14:creationId xmlns:p14="http://schemas.microsoft.com/office/powerpoint/2010/main" val="106339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29A0014-F3C0-091B-5456-F068D08C0997}"/>
              </a:ext>
            </a:extLst>
          </p:cNvPr>
          <p:cNvSpPr txBox="1"/>
          <p:nvPr/>
        </p:nvSpPr>
        <p:spPr>
          <a:xfrm>
            <a:off x="2368446" y="479685"/>
            <a:ext cx="7390151" cy="400110"/>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pt-BR" sz="2000" b="1" dirty="0">
                <a:latin typeface="Arial" panose="020B0604020202020204" pitchFamily="34" charset="0"/>
                <a:cs typeface="Arial" panose="020B0604020202020204" pitchFamily="34" charset="0"/>
              </a:rPr>
              <a:t>QUESTÃO 3</a:t>
            </a:r>
            <a:endParaRPr lang="pt-BR" dirty="0"/>
          </a:p>
        </p:txBody>
      </p:sp>
      <p:sp>
        <p:nvSpPr>
          <p:cNvPr id="4" name="CaixaDeTexto 3">
            <a:extLst>
              <a:ext uri="{FF2B5EF4-FFF2-40B4-BE49-F238E27FC236}">
                <a16:creationId xmlns:a16="http://schemas.microsoft.com/office/drawing/2014/main" id="{7397723D-F3A8-6869-09B9-32B7CE664F8C}"/>
              </a:ext>
            </a:extLst>
          </p:cNvPr>
          <p:cNvSpPr txBox="1"/>
          <p:nvPr/>
        </p:nvSpPr>
        <p:spPr>
          <a:xfrm>
            <a:off x="1304142" y="1731446"/>
            <a:ext cx="9368853" cy="4104906"/>
          </a:xfrm>
          <a:prstGeom prst="rect">
            <a:avLst/>
          </a:prstGeom>
          <a:noFill/>
        </p:spPr>
        <p:txBody>
          <a:bodyPr wrap="square">
            <a:spAutoFit/>
          </a:bodyPr>
          <a:lstStyle/>
          <a:p>
            <a:pPr algn="just">
              <a:lnSpc>
                <a:spcPct val="150000"/>
              </a:lnSpc>
            </a:pPr>
            <a:r>
              <a:rPr lang="pt-BR" sz="1800" dirty="0">
                <a:solidFill>
                  <a:srgbClr val="000000"/>
                </a:solidFill>
                <a:effectLst/>
                <a:latin typeface="Arial" panose="020B0604020202020204" pitchFamily="34" charset="0"/>
                <a:ea typeface="Times New Roman" panose="02020603050405020304" pitchFamily="18" charset="0"/>
              </a:rPr>
              <a:t>Quando observamos uma modificação na forma, comprimento ou posição de uma estrutura, sem comprometimento da sua função, estamos falando:</a:t>
            </a:r>
          </a:p>
          <a:p>
            <a:pPr algn="just">
              <a:lnSpc>
                <a:spcPct val="150000"/>
              </a:lnSpc>
            </a:pPr>
            <a:endParaRPr lang="pt-BR" dirty="0">
              <a:solidFill>
                <a:srgbClr val="000000"/>
              </a:solidFill>
              <a:latin typeface="Arial" panose="020B0604020202020204" pitchFamily="34" charset="0"/>
              <a:ea typeface="Times New Roman" panose="02020603050405020304" pitchFamily="18" charset="0"/>
            </a:endParaRPr>
          </a:p>
          <a:p>
            <a:pPr algn="just">
              <a:lnSpc>
                <a:spcPct val="150000"/>
              </a:lnSpc>
            </a:pPr>
            <a:endParaRPr lang="pt-BR" sz="3200" dirty="0">
              <a:effectLst/>
              <a:latin typeface="Times New Roman" panose="02020603050405020304" pitchFamily="18" charset="0"/>
              <a:ea typeface="Times New Roman" panose="02020603050405020304" pitchFamily="18" charset="0"/>
            </a:endParaRPr>
          </a:p>
          <a:p>
            <a:pPr>
              <a:lnSpc>
                <a:spcPct val="150000"/>
              </a:lnSpc>
            </a:pPr>
            <a:r>
              <a:rPr lang="pt-BR" sz="1800" dirty="0">
                <a:solidFill>
                  <a:srgbClr val="000000"/>
                </a:solidFill>
                <a:effectLst/>
                <a:latin typeface="Arial" panose="020B0604020202020204" pitchFamily="34" charset="0"/>
                <a:ea typeface="Times New Roman" panose="02020603050405020304" pitchFamily="18" charset="0"/>
              </a:rPr>
              <a:t>A. De uma anomalia;</a:t>
            </a:r>
            <a:endParaRPr lang="pt-BR" sz="3200" dirty="0">
              <a:effectLst/>
              <a:latin typeface="Times New Roman" panose="02020603050405020304" pitchFamily="18" charset="0"/>
              <a:ea typeface="Times New Roman" panose="02020603050405020304" pitchFamily="18" charset="0"/>
            </a:endParaRPr>
          </a:p>
          <a:p>
            <a:pPr>
              <a:lnSpc>
                <a:spcPct val="150000"/>
              </a:lnSpc>
            </a:pPr>
            <a:r>
              <a:rPr lang="pt-BR" sz="1800" dirty="0">
                <a:solidFill>
                  <a:srgbClr val="000000"/>
                </a:solidFill>
                <a:effectLst/>
                <a:latin typeface="Arial" panose="020B0604020202020204" pitchFamily="34" charset="0"/>
                <a:ea typeface="Times New Roman" panose="02020603050405020304" pitchFamily="18" charset="0"/>
              </a:rPr>
              <a:t>B. Do normal;</a:t>
            </a:r>
            <a:endParaRPr lang="pt-BR" sz="3200" dirty="0">
              <a:effectLst/>
              <a:latin typeface="Times New Roman" panose="02020603050405020304" pitchFamily="18" charset="0"/>
              <a:ea typeface="Times New Roman" panose="02020603050405020304" pitchFamily="18" charset="0"/>
            </a:endParaRPr>
          </a:p>
          <a:p>
            <a:pPr>
              <a:lnSpc>
                <a:spcPct val="150000"/>
              </a:lnSpc>
            </a:pPr>
            <a:r>
              <a:rPr lang="pt-BR" sz="1800" dirty="0">
                <a:solidFill>
                  <a:srgbClr val="000000"/>
                </a:solidFill>
                <a:effectLst/>
                <a:latin typeface="Arial" panose="020B0604020202020204" pitchFamily="34" charset="0"/>
                <a:ea typeface="Times New Roman" panose="02020603050405020304" pitchFamily="18" charset="0"/>
              </a:rPr>
              <a:t>C. De uma monstruosidade;</a:t>
            </a:r>
            <a:endParaRPr lang="pt-BR" sz="3200" dirty="0">
              <a:effectLst/>
              <a:latin typeface="Times New Roman" panose="02020603050405020304" pitchFamily="18" charset="0"/>
              <a:ea typeface="Times New Roman" panose="02020603050405020304" pitchFamily="18" charset="0"/>
            </a:endParaRPr>
          </a:p>
          <a:p>
            <a:pPr>
              <a:lnSpc>
                <a:spcPct val="150000"/>
              </a:lnSpc>
            </a:pPr>
            <a:r>
              <a:rPr lang="pt-BR" sz="1800" dirty="0">
                <a:solidFill>
                  <a:srgbClr val="000000"/>
                </a:solidFill>
                <a:effectLst/>
                <a:latin typeface="Arial" panose="020B0604020202020204" pitchFamily="34" charset="0"/>
                <a:ea typeface="Times New Roman" panose="02020603050405020304" pitchFamily="18" charset="0"/>
              </a:rPr>
              <a:t>D. De uma variação</a:t>
            </a:r>
            <a:endParaRPr lang="pt-BR" sz="3200" dirty="0">
              <a:effectLst/>
              <a:latin typeface="Times New Roman" panose="02020603050405020304" pitchFamily="18" charset="0"/>
              <a:ea typeface="Times New Roman" panose="02020603050405020304" pitchFamily="18" charset="0"/>
            </a:endParaRPr>
          </a:p>
          <a:p>
            <a:pPr>
              <a:lnSpc>
                <a:spcPct val="150000"/>
              </a:lnSpc>
            </a:pPr>
            <a:r>
              <a:rPr lang="pt-BR" sz="1800" dirty="0">
                <a:solidFill>
                  <a:srgbClr val="000000"/>
                </a:solidFill>
                <a:effectLst/>
                <a:latin typeface="Arial" panose="020B0604020202020204" pitchFamily="34" charset="0"/>
                <a:ea typeface="Times New Roman" panose="02020603050405020304" pitchFamily="18" charset="0"/>
              </a:rPr>
              <a:t>E. De uma malformação congênita.</a:t>
            </a:r>
            <a:endParaRPr lang="pt-BR" sz="3200" dirty="0">
              <a:effectLst/>
              <a:latin typeface="Times New Roman" panose="02020603050405020304" pitchFamily="18" charset="0"/>
              <a:ea typeface="Times New Roman" panose="02020603050405020304" pitchFamily="18" charset="0"/>
            </a:endParaRPr>
          </a:p>
        </p:txBody>
      </p:sp>
      <p:sp>
        <p:nvSpPr>
          <p:cNvPr id="5" name="Retângulo 4">
            <a:extLst>
              <a:ext uri="{FF2B5EF4-FFF2-40B4-BE49-F238E27FC236}">
                <a16:creationId xmlns:a16="http://schemas.microsoft.com/office/drawing/2014/main" id="{39D440C5-AB18-87F3-1D54-D12230F667FC}"/>
              </a:ext>
            </a:extLst>
          </p:cNvPr>
          <p:cNvSpPr/>
          <p:nvPr/>
        </p:nvSpPr>
        <p:spPr>
          <a:xfrm>
            <a:off x="1214202" y="5006715"/>
            <a:ext cx="2538335" cy="43096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descr="Diagrama&#10;&#10;Descrição gerada automaticamente">
            <a:extLst>
              <a:ext uri="{FF2B5EF4-FFF2-40B4-BE49-F238E27FC236}">
                <a16:creationId xmlns:a16="http://schemas.microsoft.com/office/drawing/2014/main" id="{E0550CE5-3ADC-F76E-BFC9-EF45995215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8418" y="2622468"/>
            <a:ext cx="7342094" cy="4235532"/>
          </a:xfrm>
          <a:prstGeom prst="rect">
            <a:avLst/>
          </a:prstGeom>
        </p:spPr>
      </p:pic>
    </p:spTree>
    <p:extLst>
      <p:ext uri="{BB962C8B-B14F-4D97-AF65-F5344CB8AC3E}">
        <p14:creationId xmlns:p14="http://schemas.microsoft.com/office/powerpoint/2010/main" val="17262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0D82279-92D7-8696-9108-FD69E7197EF7}"/>
              </a:ext>
            </a:extLst>
          </p:cNvPr>
          <p:cNvSpPr txBox="1"/>
          <p:nvPr/>
        </p:nvSpPr>
        <p:spPr>
          <a:xfrm>
            <a:off x="2368446" y="479685"/>
            <a:ext cx="7390151" cy="400110"/>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pt-BR" sz="2000" b="1" dirty="0">
                <a:latin typeface="Arial" panose="020B0604020202020204" pitchFamily="34" charset="0"/>
                <a:cs typeface="Arial" panose="020B0604020202020204" pitchFamily="34" charset="0"/>
              </a:rPr>
              <a:t>QUESTÃO 4</a:t>
            </a:r>
            <a:endParaRPr lang="pt-BR" dirty="0"/>
          </a:p>
        </p:txBody>
      </p:sp>
      <p:sp>
        <p:nvSpPr>
          <p:cNvPr id="4" name="CaixaDeTexto 3">
            <a:extLst>
              <a:ext uri="{FF2B5EF4-FFF2-40B4-BE49-F238E27FC236}">
                <a16:creationId xmlns:a16="http://schemas.microsoft.com/office/drawing/2014/main" id="{7E2FAEB3-BC21-6ACA-2749-40B0CD6DA397}"/>
              </a:ext>
            </a:extLst>
          </p:cNvPr>
          <p:cNvSpPr txBox="1"/>
          <p:nvPr/>
        </p:nvSpPr>
        <p:spPr>
          <a:xfrm>
            <a:off x="809470" y="1510183"/>
            <a:ext cx="10747948" cy="3689408"/>
          </a:xfrm>
          <a:prstGeom prst="rect">
            <a:avLst/>
          </a:prstGeom>
          <a:noFill/>
        </p:spPr>
        <p:txBody>
          <a:bodyPr wrap="square">
            <a:spAutoFit/>
          </a:bodyPr>
          <a:lstStyle/>
          <a:p>
            <a:pPr>
              <a:lnSpc>
                <a:spcPct val="150000"/>
              </a:lnSpc>
            </a:pPr>
            <a:r>
              <a:rPr lang="pt-BR" sz="1800" dirty="0">
                <a:solidFill>
                  <a:srgbClr val="000000"/>
                </a:solidFill>
                <a:effectLst/>
                <a:latin typeface="Arial" panose="020B0604020202020204" pitchFamily="34" charset="0"/>
                <a:ea typeface="Times New Roman" panose="02020603050405020304" pitchFamily="18" charset="0"/>
              </a:rPr>
              <a:t>A partir do </a:t>
            </a:r>
            <a:r>
              <a:rPr lang="pt-BR" sz="1800" b="1" u="sng" dirty="0">
                <a:solidFill>
                  <a:srgbClr val="000000"/>
                </a:solidFill>
                <a:effectLst/>
                <a:latin typeface="Arial" panose="020B0604020202020204" pitchFamily="34" charset="0"/>
                <a:ea typeface="Times New Roman" panose="02020603050405020304" pitchFamily="18" charset="0"/>
              </a:rPr>
              <a:t>plano de secção mediano</a:t>
            </a:r>
            <a:r>
              <a:rPr lang="pt-BR" sz="1800" dirty="0">
                <a:solidFill>
                  <a:srgbClr val="000000"/>
                </a:solidFill>
                <a:effectLst/>
                <a:latin typeface="Arial" panose="020B0604020202020204" pitchFamily="34" charset="0"/>
                <a:ea typeface="Times New Roman" panose="02020603050405020304" pitchFamily="18" charset="0"/>
              </a:rPr>
              <a:t>, observamos a formação de qual plano de construção corpóreo?:</a:t>
            </a:r>
          </a:p>
          <a:p>
            <a:pPr>
              <a:lnSpc>
                <a:spcPct val="150000"/>
              </a:lnSpc>
            </a:pPr>
            <a:endParaRPr lang="pt-BR" dirty="0">
              <a:solidFill>
                <a:srgbClr val="000000"/>
              </a:solidFill>
              <a:latin typeface="Arial" panose="020B0604020202020204" pitchFamily="34" charset="0"/>
              <a:ea typeface="Times New Roman" panose="02020603050405020304" pitchFamily="18" charset="0"/>
            </a:endParaRPr>
          </a:p>
          <a:p>
            <a:pPr>
              <a:lnSpc>
                <a:spcPct val="150000"/>
              </a:lnSpc>
            </a:pPr>
            <a:endParaRPr lang="pt-BR" sz="3200" dirty="0">
              <a:effectLst/>
              <a:latin typeface="Times New Roman" panose="02020603050405020304" pitchFamily="18" charset="0"/>
              <a:ea typeface="Times New Roman" panose="02020603050405020304" pitchFamily="18" charset="0"/>
            </a:endParaRPr>
          </a:p>
          <a:p>
            <a:pPr>
              <a:lnSpc>
                <a:spcPct val="150000"/>
              </a:lnSpc>
            </a:pPr>
            <a:r>
              <a:rPr lang="pt-BR" sz="1800" dirty="0">
                <a:solidFill>
                  <a:srgbClr val="000000"/>
                </a:solidFill>
                <a:effectLst/>
                <a:latin typeface="Arial" panose="020B0604020202020204" pitchFamily="34" charset="0"/>
                <a:ea typeface="Times New Roman" panose="02020603050405020304" pitchFamily="18" charset="0"/>
              </a:rPr>
              <a:t>A. </a:t>
            </a:r>
            <a:r>
              <a:rPr lang="pt-BR" sz="1800" dirty="0" err="1">
                <a:solidFill>
                  <a:srgbClr val="000000"/>
                </a:solidFill>
                <a:effectLst/>
                <a:latin typeface="Arial" panose="020B0604020202020204" pitchFamily="34" charset="0"/>
                <a:ea typeface="Times New Roman" panose="02020603050405020304" pitchFamily="18" charset="0"/>
              </a:rPr>
              <a:t>Antimeria</a:t>
            </a:r>
            <a:endParaRPr lang="pt-BR" sz="3200" dirty="0">
              <a:effectLst/>
              <a:latin typeface="Times New Roman" panose="02020603050405020304" pitchFamily="18" charset="0"/>
              <a:ea typeface="Times New Roman" panose="02020603050405020304" pitchFamily="18" charset="0"/>
            </a:endParaRPr>
          </a:p>
          <a:p>
            <a:pPr>
              <a:lnSpc>
                <a:spcPct val="150000"/>
              </a:lnSpc>
            </a:pPr>
            <a:r>
              <a:rPr lang="pt-BR" sz="1800" dirty="0">
                <a:solidFill>
                  <a:srgbClr val="000000"/>
                </a:solidFill>
                <a:effectLst/>
                <a:latin typeface="Arial" panose="020B0604020202020204" pitchFamily="34" charset="0"/>
                <a:ea typeface="Times New Roman" panose="02020603050405020304" pitchFamily="18" charset="0"/>
              </a:rPr>
              <a:t>B. </a:t>
            </a:r>
            <a:r>
              <a:rPr lang="pt-BR" sz="1800" dirty="0" err="1">
                <a:solidFill>
                  <a:srgbClr val="000000"/>
                </a:solidFill>
                <a:effectLst/>
                <a:latin typeface="Arial" panose="020B0604020202020204" pitchFamily="34" charset="0"/>
                <a:ea typeface="Times New Roman" panose="02020603050405020304" pitchFamily="18" charset="0"/>
              </a:rPr>
              <a:t>Paquimeria</a:t>
            </a:r>
            <a:endParaRPr lang="pt-BR" sz="3200" dirty="0">
              <a:effectLst/>
              <a:latin typeface="Times New Roman" panose="02020603050405020304" pitchFamily="18" charset="0"/>
              <a:ea typeface="Times New Roman" panose="02020603050405020304" pitchFamily="18" charset="0"/>
            </a:endParaRPr>
          </a:p>
          <a:p>
            <a:pPr>
              <a:lnSpc>
                <a:spcPct val="150000"/>
              </a:lnSpc>
            </a:pPr>
            <a:r>
              <a:rPr lang="pt-BR" sz="1800" dirty="0" err="1">
                <a:solidFill>
                  <a:srgbClr val="000000"/>
                </a:solidFill>
                <a:effectLst/>
                <a:latin typeface="Arial" panose="020B0604020202020204" pitchFamily="34" charset="0"/>
                <a:ea typeface="Times New Roman" panose="02020603050405020304" pitchFamily="18" charset="0"/>
              </a:rPr>
              <a:t>C.Metameria</a:t>
            </a:r>
            <a:endParaRPr lang="pt-BR" sz="3200" dirty="0">
              <a:effectLst/>
              <a:latin typeface="Times New Roman" panose="02020603050405020304" pitchFamily="18" charset="0"/>
              <a:ea typeface="Times New Roman" panose="02020603050405020304" pitchFamily="18" charset="0"/>
            </a:endParaRPr>
          </a:p>
          <a:p>
            <a:pPr>
              <a:lnSpc>
                <a:spcPct val="150000"/>
              </a:lnSpc>
            </a:pPr>
            <a:r>
              <a:rPr lang="pt-BR" sz="1800" dirty="0">
                <a:solidFill>
                  <a:srgbClr val="000000"/>
                </a:solidFill>
                <a:effectLst/>
                <a:latin typeface="Arial" panose="020B0604020202020204" pitchFamily="34" charset="0"/>
                <a:ea typeface="Times New Roman" panose="02020603050405020304" pitchFamily="18" charset="0"/>
              </a:rPr>
              <a:t>D. Estratigrafia</a:t>
            </a:r>
            <a:endParaRPr lang="pt-BR" sz="3200" dirty="0">
              <a:effectLst/>
              <a:latin typeface="Times New Roman" panose="02020603050405020304" pitchFamily="18" charset="0"/>
              <a:ea typeface="Times New Roman" panose="02020603050405020304" pitchFamily="18" charset="0"/>
            </a:endParaRPr>
          </a:p>
          <a:p>
            <a:pPr>
              <a:lnSpc>
                <a:spcPct val="150000"/>
              </a:lnSpc>
            </a:pPr>
            <a:r>
              <a:rPr lang="pt-BR" sz="1800" dirty="0">
                <a:solidFill>
                  <a:srgbClr val="000000"/>
                </a:solidFill>
                <a:effectLst/>
                <a:latin typeface="Arial" panose="020B0604020202020204" pitchFamily="34" charset="0"/>
                <a:ea typeface="Times New Roman" panose="02020603050405020304" pitchFamily="18" charset="0"/>
              </a:rPr>
              <a:t>E. Nenhuma das alternativas anteriores.</a:t>
            </a:r>
            <a:endParaRPr lang="pt-BR" sz="3200" dirty="0">
              <a:effectLst/>
              <a:latin typeface="Times New Roman" panose="02020603050405020304" pitchFamily="18" charset="0"/>
              <a:ea typeface="Times New Roman" panose="02020603050405020304" pitchFamily="18" charset="0"/>
            </a:endParaRPr>
          </a:p>
        </p:txBody>
      </p:sp>
      <p:sp>
        <p:nvSpPr>
          <p:cNvPr id="5" name="Retângulo 4">
            <a:extLst>
              <a:ext uri="{FF2B5EF4-FFF2-40B4-BE49-F238E27FC236}">
                <a16:creationId xmlns:a16="http://schemas.microsoft.com/office/drawing/2014/main" id="{793177BE-C535-3299-DD5D-7104C8F79FA7}"/>
              </a:ext>
            </a:extLst>
          </p:cNvPr>
          <p:cNvSpPr/>
          <p:nvPr/>
        </p:nvSpPr>
        <p:spPr>
          <a:xfrm>
            <a:off x="374753" y="3129200"/>
            <a:ext cx="2538335" cy="43096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descr="Diagrama&#10;&#10;Descrição gerada automaticamente">
            <a:extLst>
              <a:ext uri="{FF2B5EF4-FFF2-40B4-BE49-F238E27FC236}">
                <a16:creationId xmlns:a16="http://schemas.microsoft.com/office/drawing/2014/main" id="{5B862596-4605-ECB5-8585-F4285AA5E9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751" y="1988729"/>
            <a:ext cx="8381886" cy="4714811"/>
          </a:xfrm>
          <a:prstGeom prst="rect">
            <a:avLst/>
          </a:prstGeom>
        </p:spPr>
      </p:pic>
    </p:spTree>
    <p:extLst>
      <p:ext uri="{BB962C8B-B14F-4D97-AF65-F5344CB8AC3E}">
        <p14:creationId xmlns:p14="http://schemas.microsoft.com/office/powerpoint/2010/main" val="2682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C376691-28EB-C740-8CD1-070DC48D5AFE}"/>
              </a:ext>
            </a:extLst>
          </p:cNvPr>
          <p:cNvSpPr txBox="1"/>
          <p:nvPr/>
        </p:nvSpPr>
        <p:spPr>
          <a:xfrm>
            <a:off x="2368446" y="479685"/>
            <a:ext cx="7390151" cy="400110"/>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pt-BR" sz="2000" b="1" dirty="0">
                <a:latin typeface="Arial" panose="020B0604020202020204" pitchFamily="34" charset="0"/>
                <a:cs typeface="Arial" panose="020B0604020202020204" pitchFamily="34" charset="0"/>
              </a:rPr>
              <a:t>QUESTÃO 5</a:t>
            </a:r>
            <a:endParaRPr lang="pt-BR" dirty="0"/>
          </a:p>
        </p:txBody>
      </p:sp>
      <p:sp>
        <p:nvSpPr>
          <p:cNvPr id="4" name="CaixaDeTexto 3">
            <a:extLst>
              <a:ext uri="{FF2B5EF4-FFF2-40B4-BE49-F238E27FC236}">
                <a16:creationId xmlns:a16="http://schemas.microsoft.com/office/drawing/2014/main" id="{C8916F79-3066-75C4-74C0-30A6F39BAE0C}"/>
              </a:ext>
            </a:extLst>
          </p:cNvPr>
          <p:cNvSpPr txBox="1"/>
          <p:nvPr/>
        </p:nvSpPr>
        <p:spPr>
          <a:xfrm>
            <a:off x="959370" y="1744151"/>
            <a:ext cx="10717968" cy="4317720"/>
          </a:xfrm>
          <a:prstGeom prst="rect">
            <a:avLst/>
          </a:prstGeom>
          <a:noFill/>
        </p:spPr>
        <p:txBody>
          <a:bodyPr wrap="square">
            <a:spAutoFit/>
          </a:bodyPr>
          <a:lstStyle/>
          <a:p>
            <a:pPr algn="just">
              <a:lnSpc>
                <a:spcPct val="150000"/>
              </a:lnSpc>
              <a:spcAft>
                <a:spcPts val="800"/>
              </a:spcAft>
            </a:pPr>
            <a:r>
              <a:rPr lang="pt-BR" sz="1800" kern="100" dirty="0">
                <a:effectLst/>
                <a:latin typeface="Arial" panose="020B0604020202020204" pitchFamily="34" charset="0"/>
                <a:ea typeface="Calibri" panose="020F0502020204030204" pitchFamily="34" charset="0"/>
                <a:cs typeface="Times New Roman" panose="02020603050405020304" pitchFamily="18" charset="0"/>
              </a:rPr>
              <a:t>Quando estudamos o </a:t>
            </a:r>
            <a:r>
              <a:rPr lang="pt-BR" sz="1800" b="1" i="1" kern="100" dirty="0">
                <a:effectLst/>
                <a:latin typeface="Arial" panose="020B0604020202020204" pitchFamily="34" charset="0"/>
                <a:ea typeface="Calibri" panose="020F0502020204030204" pitchFamily="34" charset="0"/>
                <a:cs typeface="Times New Roman" panose="02020603050405020304" pitchFamily="18" charset="0"/>
              </a:rPr>
              <a:t>esqueleto humano</a:t>
            </a:r>
            <a:r>
              <a:rPr lang="pt-BR" sz="1800" kern="100" dirty="0">
                <a:effectLst/>
                <a:latin typeface="Arial" panose="020B0604020202020204" pitchFamily="34" charset="0"/>
                <a:ea typeface="Calibri" panose="020F0502020204030204" pitchFamily="34" charset="0"/>
                <a:cs typeface="Times New Roman" panose="02020603050405020304" pitchFamily="18" charset="0"/>
              </a:rPr>
              <a:t>, observamos diversos tipos morfológicos de ossos. A partir do seu conhecimento a respeito do assunto, podemos notar que no esqueleto axial, as vértebras representam um tipo morfológico de osso denominado: </a:t>
            </a:r>
          </a:p>
          <a:p>
            <a:pPr algn="just">
              <a:lnSpc>
                <a:spcPct val="150000"/>
              </a:lnSpc>
              <a:spcAft>
                <a:spcPts val="800"/>
              </a:spcAft>
            </a:pPr>
            <a:endParaRPr lang="pt-BR" sz="3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mj-lt"/>
              <a:buAutoNum type="alphaUcPeriod"/>
            </a:pPr>
            <a:r>
              <a:rPr lang="pt-BR" sz="1800" kern="100" dirty="0">
                <a:effectLst/>
                <a:latin typeface="Arial" panose="020B0604020202020204" pitchFamily="34" charset="0"/>
                <a:ea typeface="Aptos" panose="020B0004020202020204" pitchFamily="34" charset="0"/>
                <a:cs typeface="Times New Roman" panose="02020603050405020304" pitchFamily="18" charset="0"/>
              </a:rPr>
              <a:t>Osso plano</a:t>
            </a:r>
            <a:endParaRPr lang="pt-BR" sz="3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mj-lt"/>
              <a:buAutoNum type="alphaUcPeriod"/>
            </a:pPr>
            <a:r>
              <a:rPr lang="pt-BR" sz="1800" kern="100" dirty="0">
                <a:effectLst/>
                <a:latin typeface="Arial" panose="020B0604020202020204" pitchFamily="34" charset="0"/>
                <a:ea typeface="Aptos" panose="020B0004020202020204" pitchFamily="34" charset="0"/>
                <a:cs typeface="Times New Roman" panose="02020603050405020304" pitchFamily="18" charset="0"/>
              </a:rPr>
              <a:t>Osso longo</a:t>
            </a:r>
            <a:endParaRPr lang="pt-BR" sz="3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mj-lt"/>
              <a:buAutoNum type="alphaUcPeriod"/>
            </a:pPr>
            <a:r>
              <a:rPr lang="pt-BR" sz="1800" kern="100" dirty="0">
                <a:effectLst/>
                <a:latin typeface="Arial" panose="020B0604020202020204" pitchFamily="34" charset="0"/>
                <a:ea typeface="Aptos" panose="020B0004020202020204" pitchFamily="34" charset="0"/>
                <a:cs typeface="Times New Roman" panose="02020603050405020304" pitchFamily="18" charset="0"/>
              </a:rPr>
              <a:t>Osso irregular</a:t>
            </a:r>
            <a:endParaRPr lang="pt-BR" sz="3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mj-lt"/>
              <a:buAutoNum type="alphaUcPeriod"/>
            </a:pPr>
            <a:r>
              <a:rPr lang="pt-BR" sz="1800" kern="100" dirty="0">
                <a:effectLst/>
                <a:latin typeface="Arial" panose="020B0604020202020204" pitchFamily="34" charset="0"/>
                <a:ea typeface="Aptos" panose="020B0004020202020204" pitchFamily="34" charset="0"/>
                <a:cs typeface="Times New Roman" panose="02020603050405020304" pitchFamily="18" charset="0"/>
              </a:rPr>
              <a:t>Osso pneumático</a:t>
            </a:r>
            <a:endParaRPr lang="pt-BR" sz="3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spcAft>
                <a:spcPts val="800"/>
              </a:spcAft>
              <a:buFont typeface="+mj-lt"/>
              <a:buAutoNum type="alphaUcPeriod"/>
            </a:pPr>
            <a:r>
              <a:rPr lang="pt-BR" sz="1800" kern="100" dirty="0">
                <a:effectLst/>
                <a:latin typeface="Arial" panose="020B0604020202020204" pitchFamily="34" charset="0"/>
                <a:ea typeface="Aptos" panose="020B0004020202020204" pitchFamily="34" charset="0"/>
                <a:cs typeface="Times New Roman" panose="02020603050405020304" pitchFamily="18" charset="0"/>
              </a:rPr>
              <a:t>Osso curto</a:t>
            </a:r>
            <a:endParaRPr lang="pt-BR"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tângulo 4">
            <a:extLst>
              <a:ext uri="{FF2B5EF4-FFF2-40B4-BE49-F238E27FC236}">
                <a16:creationId xmlns:a16="http://schemas.microsoft.com/office/drawing/2014/main" id="{66E9E27A-2B8D-D6AE-CCEE-ED2B37A92239}"/>
              </a:ext>
            </a:extLst>
          </p:cNvPr>
          <p:cNvSpPr/>
          <p:nvPr/>
        </p:nvSpPr>
        <p:spPr>
          <a:xfrm>
            <a:off x="659566" y="4778115"/>
            <a:ext cx="2538335" cy="43096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7BAD187F-5E69-D83B-0413-B9A0BE8407B6}"/>
              </a:ext>
            </a:extLst>
          </p:cNvPr>
          <p:cNvPicPr>
            <a:picLocks noChangeAspect="1"/>
          </p:cNvPicPr>
          <p:nvPr/>
        </p:nvPicPr>
        <p:blipFill>
          <a:blip r:embed="rId2"/>
          <a:stretch>
            <a:fillRect/>
          </a:stretch>
        </p:blipFill>
        <p:spPr>
          <a:xfrm>
            <a:off x="5291527" y="3184549"/>
            <a:ext cx="5137827" cy="3618097"/>
          </a:xfrm>
          <a:prstGeom prst="rect">
            <a:avLst/>
          </a:prstGeom>
        </p:spPr>
      </p:pic>
    </p:spTree>
    <p:extLst>
      <p:ext uri="{BB962C8B-B14F-4D97-AF65-F5344CB8AC3E}">
        <p14:creationId xmlns:p14="http://schemas.microsoft.com/office/powerpoint/2010/main" val="227530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94475EB-1F3F-E782-C2B8-E336477D4E02}"/>
              </a:ext>
            </a:extLst>
          </p:cNvPr>
          <p:cNvSpPr txBox="1"/>
          <p:nvPr/>
        </p:nvSpPr>
        <p:spPr>
          <a:xfrm>
            <a:off x="2368446" y="479685"/>
            <a:ext cx="7390151" cy="400110"/>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pt-BR" sz="2000" b="1" dirty="0">
                <a:latin typeface="Arial" panose="020B0604020202020204" pitchFamily="34" charset="0"/>
                <a:cs typeface="Arial" panose="020B0604020202020204" pitchFamily="34" charset="0"/>
              </a:rPr>
              <a:t>QUESTÃO 6</a:t>
            </a:r>
            <a:endParaRPr lang="pt-BR" dirty="0"/>
          </a:p>
        </p:txBody>
      </p:sp>
      <p:sp>
        <p:nvSpPr>
          <p:cNvPr id="4" name="CaixaDeTexto 3">
            <a:extLst>
              <a:ext uri="{FF2B5EF4-FFF2-40B4-BE49-F238E27FC236}">
                <a16:creationId xmlns:a16="http://schemas.microsoft.com/office/drawing/2014/main" id="{BCB575B5-D9EC-3AB6-9B6F-32764A008066}"/>
              </a:ext>
            </a:extLst>
          </p:cNvPr>
          <p:cNvSpPr txBox="1"/>
          <p:nvPr/>
        </p:nvSpPr>
        <p:spPr>
          <a:xfrm>
            <a:off x="1214202" y="1586031"/>
            <a:ext cx="10268263" cy="4730910"/>
          </a:xfrm>
          <a:prstGeom prst="rect">
            <a:avLst/>
          </a:prstGeom>
          <a:noFill/>
        </p:spPr>
        <p:txBody>
          <a:bodyPr wrap="square">
            <a:spAutoFit/>
          </a:bodyPr>
          <a:lstStyle/>
          <a:p>
            <a:pPr algn="just">
              <a:lnSpc>
                <a:spcPct val="150000"/>
              </a:lnSpc>
              <a:spcAft>
                <a:spcPts val="800"/>
              </a:spcAft>
            </a:pPr>
            <a:r>
              <a:rPr lang="pt-BR" sz="1800" kern="100" dirty="0">
                <a:effectLst/>
                <a:latin typeface="Arial" panose="020B0604020202020204" pitchFamily="34" charset="0"/>
                <a:ea typeface="Calibri" panose="020F0502020204030204" pitchFamily="34" charset="0"/>
                <a:cs typeface="Times New Roman" panose="02020603050405020304" pitchFamily="18" charset="0"/>
              </a:rPr>
              <a:t>As </a:t>
            </a:r>
            <a:r>
              <a:rPr lang="pt-BR" sz="1800" b="1" u="sng" kern="100" dirty="0">
                <a:effectLst/>
                <a:latin typeface="Arial" panose="020B0604020202020204" pitchFamily="34" charset="0"/>
                <a:ea typeface="Calibri" panose="020F0502020204030204" pitchFamily="34" charset="0"/>
                <a:cs typeface="Times New Roman" panose="02020603050405020304" pitchFamily="18" charset="0"/>
              </a:rPr>
              <a:t>diartroses ou articulações sinoviais</a:t>
            </a:r>
            <a:r>
              <a:rPr lang="pt-BR" sz="1800" kern="100" dirty="0">
                <a:effectLst/>
                <a:latin typeface="Arial" panose="020B0604020202020204" pitchFamily="34" charset="0"/>
                <a:ea typeface="Calibri" panose="020F0502020204030204" pitchFamily="34" charset="0"/>
                <a:cs typeface="Times New Roman" panose="02020603050405020304" pitchFamily="18" charset="0"/>
              </a:rPr>
              <a:t>, representam os principais tipos de articulações do corpo humano e possuem como principal característica sua maior amplitude de movimento. Esse tipo de articulação possui uma estrutura que reveste a face de contato entre os ossos que estão se articulando. Essa estrutura é: </a:t>
            </a:r>
          </a:p>
          <a:p>
            <a:pPr algn="just">
              <a:lnSpc>
                <a:spcPct val="150000"/>
              </a:lnSpc>
              <a:spcAft>
                <a:spcPts val="800"/>
              </a:spcAft>
            </a:pPr>
            <a:endParaRPr lang="pt-BR" sz="3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mj-lt"/>
              <a:buAutoNum type="alphaUcPeriod"/>
            </a:pPr>
            <a:r>
              <a:rPr lang="pt-BR" sz="1800" kern="100" dirty="0">
                <a:effectLst/>
                <a:latin typeface="Arial" panose="020B0604020202020204" pitchFamily="34" charset="0"/>
                <a:ea typeface="Calibri" panose="020F0502020204030204" pitchFamily="34" charset="0"/>
                <a:cs typeface="Calibri" panose="020F0502020204030204" pitchFamily="34" charset="0"/>
              </a:rPr>
              <a:t>O periósteo</a:t>
            </a:r>
            <a:endParaRPr lang="pt-BR" sz="32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50000"/>
              </a:lnSpc>
              <a:buFont typeface="+mj-lt"/>
              <a:buAutoNum type="alphaUcPeriod"/>
            </a:pPr>
            <a:r>
              <a:rPr lang="pt-BR" sz="1800" kern="100" dirty="0">
                <a:effectLst/>
                <a:latin typeface="Arial" panose="020B0604020202020204" pitchFamily="34" charset="0"/>
                <a:ea typeface="Calibri" panose="020F0502020204030204" pitchFamily="34" charset="0"/>
                <a:cs typeface="Calibri" panose="020F0502020204030204" pitchFamily="34" charset="0"/>
              </a:rPr>
              <a:t>A parte fibrosa da cápsula articular</a:t>
            </a:r>
            <a:endParaRPr lang="pt-BR" sz="32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50000"/>
              </a:lnSpc>
              <a:buFont typeface="+mj-lt"/>
              <a:buAutoNum type="alphaUcPeriod"/>
            </a:pPr>
            <a:r>
              <a:rPr lang="pt-BR" sz="1800" kern="100" dirty="0">
                <a:effectLst/>
                <a:latin typeface="Arial" panose="020B0604020202020204" pitchFamily="34" charset="0"/>
                <a:ea typeface="Calibri" panose="020F0502020204030204" pitchFamily="34" charset="0"/>
                <a:cs typeface="Calibri" panose="020F0502020204030204" pitchFamily="34" charset="0"/>
              </a:rPr>
              <a:t>O disco articular</a:t>
            </a:r>
            <a:endParaRPr lang="pt-BR" sz="32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50000"/>
              </a:lnSpc>
              <a:buFont typeface="+mj-lt"/>
              <a:buAutoNum type="alphaUcPeriod"/>
            </a:pPr>
            <a:r>
              <a:rPr lang="pt-BR" sz="1800" kern="100" dirty="0">
                <a:effectLst/>
                <a:latin typeface="Arial" panose="020B0604020202020204" pitchFamily="34" charset="0"/>
                <a:ea typeface="Calibri" panose="020F0502020204030204" pitchFamily="34" charset="0"/>
                <a:cs typeface="Calibri" panose="020F0502020204030204" pitchFamily="34" charset="0"/>
              </a:rPr>
              <a:t>A cartilagem articular</a:t>
            </a:r>
            <a:endParaRPr lang="pt-BR" sz="32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50000"/>
              </a:lnSpc>
              <a:spcAft>
                <a:spcPts val="800"/>
              </a:spcAft>
              <a:buFont typeface="+mj-lt"/>
              <a:buAutoNum type="alphaUcPeriod"/>
            </a:pPr>
            <a:r>
              <a:rPr lang="pt-BR" sz="1800" kern="100" dirty="0">
                <a:effectLst/>
                <a:latin typeface="Arial" panose="020B0604020202020204" pitchFamily="34" charset="0"/>
                <a:ea typeface="Calibri" panose="020F0502020204030204" pitchFamily="34" charset="0"/>
                <a:cs typeface="Calibri" panose="020F0502020204030204" pitchFamily="34" charset="0"/>
              </a:rPr>
              <a:t>A cartilagem de conjugação</a:t>
            </a:r>
            <a:endParaRPr lang="pt-BR" sz="32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 name="Retângulo 4">
            <a:extLst>
              <a:ext uri="{FF2B5EF4-FFF2-40B4-BE49-F238E27FC236}">
                <a16:creationId xmlns:a16="http://schemas.microsoft.com/office/drawing/2014/main" id="{351D3507-E320-754E-706C-4BF425018954}"/>
              </a:ext>
            </a:extLst>
          </p:cNvPr>
          <p:cNvSpPr/>
          <p:nvPr/>
        </p:nvSpPr>
        <p:spPr>
          <a:xfrm>
            <a:off x="1244182" y="5467663"/>
            <a:ext cx="2538335" cy="43096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9F872CBD-74A2-8EB5-B27D-643637BC89DE}"/>
              </a:ext>
            </a:extLst>
          </p:cNvPr>
          <p:cNvPicPr>
            <a:picLocks noChangeAspect="1"/>
          </p:cNvPicPr>
          <p:nvPr/>
        </p:nvPicPr>
        <p:blipFill>
          <a:blip r:embed="rId2" cstate="print"/>
          <a:srcRect/>
          <a:stretch>
            <a:fillRect/>
          </a:stretch>
        </p:blipFill>
        <p:spPr bwMode="auto">
          <a:xfrm>
            <a:off x="6096000" y="2901870"/>
            <a:ext cx="5104239" cy="3829980"/>
          </a:xfrm>
          <a:prstGeom prst="rect">
            <a:avLst/>
          </a:prstGeom>
          <a:noFill/>
          <a:ln w="9525">
            <a:noFill/>
            <a:miter lim="800000"/>
            <a:headEnd/>
            <a:tailEnd/>
          </a:ln>
        </p:spPr>
      </p:pic>
    </p:spTree>
    <p:extLst>
      <p:ext uri="{BB962C8B-B14F-4D97-AF65-F5344CB8AC3E}">
        <p14:creationId xmlns:p14="http://schemas.microsoft.com/office/powerpoint/2010/main" val="90279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7F1B4C6-A278-E3E7-F41D-90DAF41A26E3}"/>
              </a:ext>
            </a:extLst>
          </p:cNvPr>
          <p:cNvSpPr txBox="1"/>
          <p:nvPr/>
        </p:nvSpPr>
        <p:spPr>
          <a:xfrm>
            <a:off x="2368446" y="479685"/>
            <a:ext cx="7390151" cy="400110"/>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pt-BR" sz="2000" b="1" dirty="0">
                <a:latin typeface="Arial" panose="020B0604020202020204" pitchFamily="34" charset="0"/>
                <a:cs typeface="Arial" panose="020B0604020202020204" pitchFamily="34" charset="0"/>
              </a:rPr>
              <a:t>QUESTÃO 7</a:t>
            </a:r>
            <a:endParaRPr lang="pt-BR" dirty="0"/>
          </a:p>
        </p:txBody>
      </p:sp>
      <p:sp>
        <p:nvSpPr>
          <p:cNvPr id="4" name="CaixaDeTexto 3">
            <a:extLst>
              <a:ext uri="{FF2B5EF4-FFF2-40B4-BE49-F238E27FC236}">
                <a16:creationId xmlns:a16="http://schemas.microsoft.com/office/drawing/2014/main" id="{4377EABD-ED9A-9A83-1248-2F7D0BB1DAA7}"/>
              </a:ext>
            </a:extLst>
          </p:cNvPr>
          <p:cNvSpPr txBox="1"/>
          <p:nvPr/>
        </p:nvSpPr>
        <p:spPr>
          <a:xfrm>
            <a:off x="1244184" y="1030245"/>
            <a:ext cx="9818557" cy="4452244"/>
          </a:xfrm>
          <a:prstGeom prst="rect">
            <a:avLst/>
          </a:prstGeom>
          <a:noFill/>
        </p:spPr>
        <p:txBody>
          <a:bodyPr wrap="square">
            <a:spAutoFit/>
          </a:bodyPr>
          <a:lstStyle/>
          <a:p>
            <a:pPr algn="just">
              <a:lnSpc>
                <a:spcPct val="115000"/>
              </a:lnSpc>
              <a:spcAft>
                <a:spcPts val="800"/>
              </a:spcAft>
            </a:pPr>
            <a:r>
              <a:rPr lang="pt-BR" sz="1800" kern="100" dirty="0">
                <a:effectLst/>
                <a:latin typeface="Arial" panose="020B0604020202020204" pitchFamily="34" charset="0"/>
                <a:ea typeface="Calibri" panose="020F0502020204030204" pitchFamily="34" charset="0"/>
                <a:cs typeface="Times New Roman" panose="02020603050405020304" pitchFamily="18" charset="0"/>
              </a:rPr>
              <a:t>Os músculos estriados esqueléticos estão presentes em todos os segmentos do corpo humano. Durante uma aula prática de Anatomia, notamos que dentre suas características importantes, observamos anexos que mantém um grupo de tendões fixos na posição, evitando seu deslocamento durante a contração muscular, observados na transição perna-pé e antebraço-mão. Estamos nos referindo:</a:t>
            </a:r>
          </a:p>
          <a:p>
            <a:pPr algn="just">
              <a:lnSpc>
                <a:spcPct val="115000"/>
              </a:lnSpc>
              <a:spcAft>
                <a:spcPts val="800"/>
              </a:spcAft>
            </a:pPr>
            <a:endParaRPr lang="pt-BR" kern="1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800"/>
              </a:spcAft>
            </a:pPr>
            <a:endParaRPr lang="pt-BR" sz="3200" kern="100" dirty="0">
              <a:effectLst/>
              <a:latin typeface="Aptos" panose="020B0004020202020204" pitchFamily="34" charset="0"/>
              <a:ea typeface="Aptos" panose="020B0004020202020204" pitchFamily="34" charset="0"/>
              <a:cs typeface="Times New Roman" panose="02020603050405020304" pitchFamily="18" charset="0"/>
            </a:endParaRPr>
          </a:p>
          <a:p>
            <a:pPr lvl="0" algn="just">
              <a:lnSpc>
                <a:spcPct val="115000"/>
              </a:lnSpc>
              <a:buSzPts val="1000"/>
            </a:pPr>
            <a:r>
              <a:rPr lang="pt-BR" kern="100" dirty="0">
                <a:effectLst/>
                <a:latin typeface="Arial" panose="020B0604020202020204" pitchFamily="34" charset="0"/>
                <a:ea typeface="Calibri" panose="020F0502020204030204" pitchFamily="34" charset="0"/>
                <a:cs typeface="Times New Roman" panose="02020603050405020304" pitchFamily="18" charset="0"/>
              </a:rPr>
              <a:t>A. Ao tendão ou aponeurose </a:t>
            </a:r>
            <a:endParaRPr lang="pt-BR" kern="100" dirty="0">
              <a:effectLst/>
              <a:latin typeface="Aptos" panose="020B0004020202020204" pitchFamily="34" charset="0"/>
              <a:ea typeface="Calibri" panose="020F0502020204030204" pitchFamily="34" charset="0"/>
              <a:cs typeface="Times New Roman" panose="02020603050405020304" pitchFamily="18" charset="0"/>
            </a:endParaRPr>
          </a:p>
          <a:p>
            <a:pPr lvl="0" algn="just">
              <a:lnSpc>
                <a:spcPct val="115000"/>
              </a:lnSpc>
              <a:buSzPts val="1000"/>
            </a:pPr>
            <a:r>
              <a:rPr lang="pt-BR" kern="100" dirty="0">
                <a:effectLst/>
                <a:latin typeface="Arial" panose="020B0604020202020204" pitchFamily="34" charset="0"/>
                <a:ea typeface="Calibri" panose="020F0502020204030204" pitchFamily="34" charset="0"/>
                <a:cs typeface="Times New Roman" panose="02020603050405020304" pitchFamily="18" charset="0"/>
              </a:rPr>
              <a:t>B. À fáscia muscular</a:t>
            </a:r>
            <a:endParaRPr lang="pt-BR" kern="100" dirty="0">
              <a:effectLst/>
              <a:latin typeface="Aptos" panose="020B0004020202020204" pitchFamily="34" charset="0"/>
              <a:ea typeface="Calibri" panose="020F0502020204030204" pitchFamily="34" charset="0"/>
              <a:cs typeface="Times New Roman" panose="02020603050405020304" pitchFamily="18" charset="0"/>
            </a:endParaRPr>
          </a:p>
          <a:p>
            <a:pPr lvl="0" algn="just">
              <a:lnSpc>
                <a:spcPct val="115000"/>
              </a:lnSpc>
              <a:buSzPts val="1000"/>
            </a:pPr>
            <a:r>
              <a:rPr lang="pt-BR" kern="100" dirty="0">
                <a:effectLst/>
                <a:latin typeface="Arial" panose="020B0604020202020204" pitchFamily="34" charset="0"/>
                <a:ea typeface="Calibri" panose="020F0502020204030204" pitchFamily="34" charset="0"/>
                <a:cs typeface="Times New Roman" panose="02020603050405020304" pitchFamily="18" charset="0"/>
              </a:rPr>
              <a:t>C. Ao ventre muscular </a:t>
            </a:r>
            <a:endParaRPr lang="pt-BR" kern="100" dirty="0">
              <a:effectLst/>
              <a:latin typeface="Aptos" panose="020B0004020202020204" pitchFamily="34" charset="0"/>
              <a:ea typeface="Calibri" panose="020F0502020204030204" pitchFamily="34" charset="0"/>
              <a:cs typeface="Times New Roman" panose="02020603050405020304" pitchFamily="18" charset="0"/>
            </a:endParaRPr>
          </a:p>
          <a:p>
            <a:pPr lvl="0" algn="just">
              <a:lnSpc>
                <a:spcPct val="115000"/>
              </a:lnSpc>
              <a:buSzPts val="1000"/>
            </a:pPr>
            <a:r>
              <a:rPr lang="pt-BR" kern="100" dirty="0">
                <a:effectLst/>
                <a:latin typeface="Arial" panose="020B0604020202020204" pitchFamily="34" charset="0"/>
                <a:ea typeface="Calibri" panose="020F0502020204030204" pitchFamily="34" charset="0"/>
                <a:cs typeface="Times New Roman" panose="02020603050405020304" pitchFamily="18" charset="0"/>
              </a:rPr>
              <a:t>D. Ao seu epimísio</a:t>
            </a:r>
            <a:endParaRPr lang="pt-BR" kern="100" dirty="0">
              <a:effectLst/>
              <a:latin typeface="Aptos" panose="020B0004020202020204" pitchFamily="34" charset="0"/>
              <a:ea typeface="Calibri" panose="020F0502020204030204" pitchFamily="34" charset="0"/>
              <a:cs typeface="Times New Roman" panose="02020603050405020304" pitchFamily="18" charset="0"/>
            </a:endParaRPr>
          </a:p>
          <a:p>
            <a:pPr lvl="0" algn="just">
              <a:lnSpc>
                <a:spcPct val="115000"/>
              </a:lnSpc>
              <a:spcAft>
                <a:spcPts val="800"/>
              </a:spcAft>
              <a:buSzPts val="1000"/>
            </a:pPr>
            <a:r>
              <a:rPr lang="pt-BR" kern="100" dirty="0">
                <a:effectLst/>
                <a:latin typeface="Arial" panose="020B0604020202020204" pitchFamily="34" charset="0"/>
                <a:ea typeface="Calibri" panose="020F0502020204030204" pitchFamily="34" charset="0"/>
                <a:cs typeface="Times New Roman" panose="02020603050405020304" pitchFamily="18" charset="0"/>
              </a:rPr>
              <a:t>E. Ao </a:t>
            </a:r>
            <a:r>
              <a:rPr lang="pt-BR" kern="100" dirty="0" err="1">
                <a:effectLst/>
                <a:latin typeface="Arial" panose="020B0604020202020204" pitchFamily="34" charset="0"/>
                <a:ea typeface="Calibri" panose="020F0502020204030204" pitchFamily="34" charset="0"/>
                <a:cs typeface="Times New Roman" panose="02020603050405020304" pitchFamily="18" charset="0"/>
              </a:rPr>
              <a:t>retináculo</a:t>
            </a:r>
            <a:endParaRPr lang="pt-BR" kern="100" dirty="0">
              <a:effectLst/>
              <a:latin typeface="Aptos" panose="020B0004020202020204" pitchFamily="34" charset="0"/>
              <a:ea typeface="Calibri" panose="020F0502020204030204" pitchFamily="34" charset="0"/>
              <a:cs typeface="Times New Roman" panose="02020603050405020304" pitchFamily="18" charset="0"/>
            </a:endParaRPr>
          </a:p>
        </p:txBody>
      </p:sp>
      <p:sp>
        <p:nvSpPr>
          <p:cNvPr id="5" name="Retângulo 4">
            <a:extLst>
              <a:ext uri="{FF2B5EF4-FFF2-40B4-BE49-F238E27FC236}">
                <a16:creationId xmlns:a16="http://schemas.microsoft.com/office/drawing/2014/main" id="{E953E528-9C17-6575-512E-09008B145CD1}"/>
              </a:ext>
            </a:extLst>
          </p:cNvPr>
          <p:cNvSpPr/>
          <p:nvPr/>
        </p:nvSpPr>
        <p:spPr>
          <a:xfrm>
            <a:off x="1060432" y="5051522"/>
            <a:ext cx="2198559" cy="43096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descr="C:\Users\tirapelli\Desktop\PÉ 1.jpg">
            <a:extLst>
              <a:ext uri="{FF2B5EF4-FFF2-40B4-BE49-F238E27FC236}">
                <a16:creationId xmlns:a16="http://schemas.microsoft.com/office/drawing/2014/main" id="{71D7ADF2-03CE-610A-5B3A-C78E1B2E7A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1945" y="2438814"/>
            <a:ext cx="4874548" cy="4303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56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8DEA413-37A5-1A86-C834-17E6F4350BD0}"/>
              </a:ext>
            </a:extLst>
          </p:cNvPr>
          <p:cNvSpPr txBox="1"/>
          <p:nvPr/>
        </p:nvSpPr>
        <p:spPr>
          <a:xfrm>
            <a:off x="2368446" y="479685"/>
            <a:ext cx="7390151" cy="400110"/>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pt-BR" sz="2000" b="1" dirty="0">
                <a:latin typeface="Arial" panose="020B0604020202020204" pitchFamily="34" charset="0"/>
                <a:cs typeface="Arial" panose="020B0604020202020204" pitchFamily="34" charset="0"/>
              </a:rPr>
              <a:t>QUESTÃO 8</a:t>
            </a:r>
            <a:endParaRPr lang="pt-BR" dirty="0"/>
          </a:p>
        </p:txBody>
      </p:sp>
      <p:sp>
        <p:nvSpPr>
          <p:cNvPr id="4" name="CaixaDeTexto 3">
            <a:extLst>
              <a:ext uri="{FF2B5EF4-FFF2-40B4-BE49-F238E27FC236}">
                <a16:creationId xmlns:a16="http://schemas.microsoft.com/office/drawing/2014/main" id="{070D8CBE-2865-F3DE-6184-BEC643A229E6}"/>
              </a:ext>
            </a:extLst>
          </p:cNvPr>
          <p:cNvSpPr txBox="1"/>
          <p:nvPr/>
        </p:nvSpPr>
        <p:spPr>
          <a:xfrm>
            <a:off x="1094282" y="1792880"/>
            <a:ext cx="10223292" cy="3902222"/>
          </a:xfrm>
          <a:prstGeom prst="rect">
            <a:avLst/>
          </a:prstGeom>
          <a:noFill/>
        </p:spPr>
        <p:txBody>
          <a:bodyPr wrap="square">
            <a:spAutoFit/>
          </a:bodyPr>
          <a:lstStyle/>
          <a:p>
            <a:pPr algn="just">
              <a:lnSpc>
                <a:spcPct val="150000"/>
              </a:lnSpc>
              <a:spcAft>
                <a:spcPts val="800"/>
              </a:spcAft>
            </a:pPr>
            <a:r>
              <a:rPr lang="pt-BR" kern="100" dirty="0">
                <a:effectLst/>
                <a:latin typeface="Arial" panose="020B0604020202020204" pitchFamily="34" charset="0"/>
                <a:ea typeface="Calibri" panose="020F0502020204030204" pitchFamily="34" charset="0"/>
                <a:cs typeface="Times New Roman" panose="02020603050405020304" pitchFamily="18" charset="0"/>
              </a:rPr>
              <a:t>O </a:t>
            </a:r>
            <a:r>
              <a:rPr lang="pt-BR" b="1" u="sng" kern="100" dirty="0">
                <a:effectLst/>
                <a:latin typeface="Arial" panose="020B0604020202020204" pitchFamily="34" charset="0"/>
                <a:ea typeface="Calibri" panose="020F0502020204030204" pitchFamily="34" charset="0"/>
                <a:cs typeface="Times New Roman" panose="02020603050405020304" pitchFamily="18" charset="0"/>
              </a:rPr>
              <a:t>encéfalo</a:t>
            </a:r>
            <a:r>
              <a:rPr lang="pt-BR" kern="100" dirty="0">
                <a:effectLst/>
                <a:latin typeface="Arial" panose="020B0604020202020204" pitchFamily="34" charset="0"/>
                <a:ea typeface="Calibri" panose="020F0502020204030204" pitchFamily="34" charset="0"/>
                <a:cs typeface="Times New Roman" panose="02020603050405020304" pitchFamily="18" charset="0"/>
              </a:rPr>
              <a:t> está dividido em cérebro, tronco encefálico e cerebelo. A divisão do cérebro que está formada pelo tálamo, epitálamo e hipotálamo, corresponde ao:  </a:t>
            </a:r>
          </a:p>
          <a:p>
            <a:pPr algn="just">
              <a:lnSpc>
                <a:spcPct val="150000"/>
              </a:lnSpc>
              <a:spcAft>
                <a:spcPts val="800"/>
              </a:spcAft>
            </a:pPr>
            <a:endParaRPr lang="pt-BR" sz="3200" kern="100" dirty="0">
              <a:effectLst/>
              <a:latin typeface="Aptos" panose="020B0004020202020204" pitchFamily="34" charset="0"/>
              <a:ea typeface="Aptos" panose="020B0004020202020204" pitchFamily="34" charset="0"/>
              <a:cs typeface="Times New Roman" panose="02020603050405020304" pitchFamily="18" charset="0"/>
            </a:endParaRPr>
          </a:p>
          <a:p>
            <a:pPr lvl="0">
              <a:lnSpc>
                <a:spcPct val="150000"/>
              </a:lnSpc>
              <a:buSzPts val="1000"/>
            </a:pPr>
            <a:r>
              <a:rPr lang="pt-BR" kern="100" dirty="0">
                <a:effectLst/>
                <a:latin typeface="Arial" panose="020B0604020202020204" pitchFamily="34" charset="0"/>
                <a:ea typeface="Calibri" panose="020F0502020204030204" pitchFamily="34" charset="0"/>
                <a:cs typeface="Times New Roman" panose="02020603050405020304" pitchFamily="18" charset="0"/>
              </a:rPr>
              <a:t>A. Diencéfalo</a:t>
            </a:r>
            <a:endParaRPr lang="pt-BR" sz="3200" kern="100" dirty="0">
              <a:effectLst/>
              <a:latin typeface="Aptos" panose="020B0004020202020204" pitchFamily="34" charset="0"/>
              <a:ea typeface="Calibri" panose="020F0502020204030204" pitchFamily="34" charset="0"/>
              <a:cs typeface="Times New Roman" panose="02020603050405020304" pitchFamily="18" charset="0"/>
            </a:endParaRPr>
          </a:p>
          <a:p>
            <a:pPr lvl="0">
              <a:lnSpc>
                <a:spcPct val="150000"/>
              </a:lnSpc>
              <a:buSzPts val="1000"/>
            </a:pPr>
            <a:r>
              <a:rPr lang="pt-BR" kern="100" dirty="0">
                <a:effectLst/>
                <a:latin typeface="Arial" panose="020B0604020202020204" pitchFamily="34" charset="0"/>
                <a:ea typeface="Calibri" panose="020F0502020204030204" pitchFamily="34" charset="0"/>
                <a:cs typeface="Times New Roman" panose="02020603050405020304" pitchFamily="18" charset="0"/>
              </a:rPr>
              <a:t>B. Telencéfalo</a:t>
            </a:r>
            <a:endParaRPr lang="pt-BR" sz="3200" kern="100" dirty="0">
              <a:effectLst/>
              <a:latin typeface="Aptos" panose="020B0004020202020204" pitchFamily="34" charset="0"/>
              <a:ea typeface="Calibri" panose="020F0502020204030204" pitchFamily="34" charset="0"/>
              <a:cs typeface="Times New Roman" panose="02020603050405020304" pitchFamily="18" charset="0"/>
            </a:endParaRPr>
          </a:p>
          <a:p>
            <a:pPr lvl="0">
              <a:lnSpc>
                <a:spcPct val="150000"/>
              </a:lnSpc>
              <a:buSzPts val="1000"/>
            </a:pPr>
            <a:r>
              <a:rPr lang="pt-BR" kern="100" dirty="0">
                <a:effectLst/>
                <a:latin typeface="Arial" panose="020B0604020202020204" pitchFamily="34" charset="0"/>
                <a:ea typeface="Calibri" panose="020F0502020204030204" pitchFamily="34" charset="0"/>
                <a:cs typeface="Times New Roman" panose="02020603050405020304" pitchFamily="18" charset="0"/>
              </a:rPr>
              <a:t>C. Mesencéfalo</a:t>
            </a:r>
            <a:endParaRPr lang="pt-BR" sz="3200" kern="100" dirty="0">
              <a:effectLst/>
              <a:latin typeface="Aptos" panose="020B0004020202020204" pitchFamily="34" charset="0"/>
              <a:ea typeface="Calibri" panose="020F0502020204030204" pitchFamily="34" charset="0"/>
              <a:cs typeface="Times New Roman" panose="02020603050405020304" pitchFamily="18" charset="0"/>
            </a:endParaRPr>
          </a:p>
          <a:p>
            <a:pPr lvl="0">
              <a:lnSpc>
                <a:spcPct val="150000"/>
              </a:lnSpc>
              <a:buSzPts val="1000"/>
            </a:pPr>
            <a:r>
              <a:rPr lang="pt-BR" kern="100" dirty="0">
                <a:effectLst/>
                <a:latin typeface="Arial" panose="020B0604020202020204" pitchFamily="34" charset="0"/>
                <a:ea typeface="Calibri" panose="020F0502020204030204" pitchFamily="34" charset="0"/>
                <a:cs typeface="Times New Roman" panose="02020603050405020304" pitchFamily="18" charset="0"/>
              </a:rPr>
              <a:t>D. Bulbo</a:t>
            </a:r>
            <a:endParaRPr lang="pt-BR" sz="3200" kern="100" dirty="0">
              <a:effectLst/>
              <a:latin typeface="Aptos" panose="020B0004020202020204" pitchFamily="34" charset="0"/>
              <a:ea typeface="Calibri" panose="020F0502020204030204" pitchFamily="34" charset="0"/>
              <a:cs typeface="Times New Roman" panose="02020603050405020304" pitchFamily="18" charset="0"/>
            </a:endParaRPr>
          </a:p>
          <a:p>
            <a:pPr lvl="0">
              <a:lnSpc>
                <a:spcPct val="150000"/>
              </a:lnSpc>
              <a:spcAft>
                <a:spcPts val="800"/>
              </a:spcAft>
              <a:buSzPts val="1000"/>
            </a:pPr>
            <a:r>
              <a:rPr lang="pt-BR" kern="100" dirty="0">
                <a:effectLst/>
                <a:latin typeface="Arial" panose="020B0604020202020204" pitchFamily="34" charset="0"/>
                <a:ea typeface="Calibri" panose="020F0502020204030204" pitchFamily="34" charset="0"/>
                <a:cs typeface="Times New Roman" panose="02020603050405020304" pitchFamily="18" charset="0"/>
              </a:rPr>
              <a:t>E. Ponte</a:t>
            </a:r>
            <a:endParaRPr lang="pt-BR" sz="3200" kern="100" dirty="0">
              <a:effectLst/>
              <a:latin typeface="Aptos" panose="020B0004020202020204" pitchFamily="34" charset="0"/>
              <a:ea typeface="Calibri" panose="020F0502020204030204" pitchFamily="34" charset="0"/>
              <a:cs typeface="Times New Roman" panose="02020603050405020304" pitchFamily="18" charset="0"/>
            </a:endParaRPr>
          </a:p>
        </p:txBody>
      </p:sp>
      <p:sp>
        <p:nvSpPr>
          <p:cNvPr id="5" name="Retângulo 4">
            <a:extLst>
              <a:ext uri="{FF2B5EF4-FFF2-40B4-BE49-F238E27FC236}">
                <a16:creationId xmlns:a16="http://schemas.microsoft.com/office/drawing/2014/main" id="{18D296FB-9AC6-632C-641A-48BD33E4305D}"/>
              </a:ext>
            </a:extLst>
          </p:cNvPr>
          <p:cNvSpPr/>
          <p:nvPr/>
        </p:nvSpPr>
        <p:spPr>
          <a:xfrm>
            <a:off x="1094282" y="3609080"/>
            <a:ext cx="1603946" cy="43096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Picture 3" descr="Encéfalo - Sobotta274b">
            <a:extLst>
              <a:ext uri="{FF2B5EF4-FFF2-40B4-BE49-F238E27FC236}">
                <a16:creationId xmlns:a16="http://schemas.microsoft.com/office/drawing/2014/main" id="{1E0EEAAA-B54C-A869-D3FB-F65257BCC5FD}"/>
              </a:ext>
            </a:extLst>
          </p:cNvPr>
          <p:cNvPicPr>
            <a:picLocks noGrp="1" noChangeAspect="1" noChangeArrowheads="1"/>
          </p:cNvPicPr>
          <p:nvPr>
            <p:ph idx="1"/>
          </p:nvPr>
        </p:nvPicPr>
        <p:blipFill>
          <a:blip r:embed="rId2" cstate="print"/>
          <a:srcRect/>
          <a:stretch>
            <a:fillRect/>
          </a:stretch>
        </p:blipFill>
        <p:spPr>
          <a:xfrm>
            <a:off x="3963309" y="2717463"/>
            <a:ext cx="7164388" cy="4065587"/>
          </a:xfrm>
          <a:noFill/>
          <a:ln>
            <a:solidFill>
              <a:srgbClr val="FF0000"/>
            </a:solidFill>
          </a:ln>
        </p:spPr>
      </p:pic>
    </p:spTree>
    <p:extLst>
      <p:ext uri="{BB962C8B-B14F-4D97-AF65-F5344CB8AC3E}">
        <p14:creationId xmlns:p14="http://schemas.microsoft.com/office/powerpoint/2010/main" val="80064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107</TotalTime>
  <Words>1389</Words>
  <Application>Microsoft Office PowerPoint</Application>
  <PresentationFormat>Widescreen</PresentationFormat>
  <Paragraphs>173</Paragraphs>
  <Slides>24</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24</vt:i4>
      </vt:variant>
    </vt:vector>
  </HeadingPairs>
  <TitlesOfParts>
    <vt:vector size="31" baseType="lpstr">
      <vt:lpstr>Aptos</vt:lpstr>
      <vt:lpstr>Aptos Display</vt:lpstr>
      <vt:lpstr>Arial</vt:lpstr>
      <vt:lpstr>Calibri</vt:lpstr>
      <vt:lpstr>Tahoma</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FIM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Luis F. Tirapelli</dc:creator>
  <cp:lastModifiedBy>Luis F. Tirapelli</cp:lastModifiedBy>
  <cp:revision>35</cp:revision>
  <dcterms:created xsi:type="dcterms:W3CDTF">2024-04-09T15:26:51Z</dcterms:created>
  <dcterms:modified xsi:type="dcterms:W3CDTF">2024-04-10T02:29:22Z</dcterms:modified>
</cp:coreProperties>
</file>