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67"/>
  </p:notesMasterIdLst>
  <p:sldIdLst>
    <p:sldId id="304" r:id="rId2"/>
    <p:sldId id="340" r:id="rId3"/>
    <p:sldId id="341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262" r:id="rId23"/>
    <p:sldId id="286" r:id="rId24"/>
    <p:sldId id="293" r:id="rId25"/>
    <p:sldId id="299" r:id="rId26"/>
    <p:sldId id="292" r:id="rId27"/>
    <p:sldId id="303" r:id="rId28"/>
    <p:sldId id="318" r:id="rId29"/>
    <p:sldId id="300" r:id="rId30"/>
    <p:sldId id="312" r:id="rId31"/>
    <p:sldId id="313" r:id="rId32"/>
    <p:sldId id="314" r:id="rId33"/>
    <p:sldId id="315" r:id="rId34"/>
    <p:sldId id="317" r:id="rId35"/>
    <p:sldId id="316" r:id="rId36"/>
    <p:sldId id="296" r:id="rId37"/>
    <p:sldId id="297" r:id="rId38"/>
    <p:sldId id="320" r:id="rId39"/>
    <p:sldId id="319" r:id="rId40"/>
    <p:sldId id="289" r:id="rId41"/>
    <p:sldId id="361" r:id="rId42"/>
    <p:sldId id="362" r:id="rId43"/>
    <p:sldId id="363" r:id="rId44"/>
    <p:sldId id="364" r:id="rId45"/>
    <p:sldId id="365" r:id="rId46"/>
    <p:sldId id="290" r:id="rId47"/>
    <p:sldId id="323" r:id="rId48"/>
    <p:sldId id="309" r:id="rId49"/>
    <p:sldId id="324" r:id="rId50"/>
    <p:sldId id="325" r:id="rId51"/>
    <p:sldId id="326" r:id="rId52"/>
    <p:sldId id="327" r:id="rId53"/>
    <p:sldId id="335" r:id="rId54"/>
    <p:sldId id="328" r:id="rId55"/>
    <p:sldId id="329" r:id="rId56"/>
    <p:sldId id="330" r:id="rId57"/>
    <p:sldId id="321" r:id="rId58"/>
    <p:sldId id="331" r:id="rId59"/>
    <p:sldId id="332" r:id="rId60"/>
    <p:sldId id="333" r:id="rId61"/>
    <p:sldId id="336" r:id="rId62"/>
    <p:sldId id="337" r:id="rId63"/>
    <p:sldId id="338" r:id="rId64"/>
    <p:sldId id="339" r:id="rId65"/>
    <p:sldId id="301" r:id="rId6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0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79268"/>
  </p:normalViewPr>
  <p:slideViewPr>
    <p:cSldViewPr snapToGrid="0">
      <p:cViewPr varScale="1">
        <p:scale>
          <a:sx n="84" d="100"/>
          <a:sy n="84" d="100"/>
        </p:scale>
        <p:origin x="2874" y="96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ego Mauricio Riaño Pachón" userId="3b77a96813978dae" providerId="LiveId" clId="{C1E83FBA-2757-4F5F-A7F8-094736D0FED0}"/>
    <pc:docChg chg="undo modSld">
      <pc:chgData name="Diego Mauricio Riaño Pachón" userId="3b77a96813978dae" providerId="LiveId" clId="{C1E83FBA-2757-4F5F-A7F8-094736D0FED0}" dt="2019-10-23T21:10:51.707" v="11" actId="14100"/>
      <pc:docMkLst>
        <pc:docMk/>
      </pc:docMkLst>
      <pc:sldChg chg="modSp">
        <pc:chgData name="Diego Mauricio Riaño Pachón" userId="3b77a96813978dae" providerId="LiveId" clId="{C1E83FBA-2757-4F5F-A7F8-094736D0FED0}" dt="2019-10-23T21:10:51.707" v="11" actId="14100"/>
        <pc:sldMkLst>
          <pc:docMk/>
          <pc:sldMk cId="945256019" sldId="360"/>
        </pc:sldMkLst>
        <pc:picChg chg="mod ord">
          <ac:chgData name="Diego Mauricio Riaño Pachón" userId="3b77a96813978dae" providerId="LiveId" clId="{C1E83FBA-2757-4F5F-A7F8-094736D0FED0}" dt="2019-10-23T21:10:51.707" v="11" actId="14100"/>
          <ac:picMkLst>
            <pc:docMk/>
            <pc:sldMk cId="945256019" sldId="360"/>
            <ac:picMk id="14" creationId="{9DA9D232-D9F7-4C8D-AF0E-194CFE56B826}"/>
          </ac:picMkLst>
        </pc:picChg>
        <pc:picChg chg="mod ord">
          <ac:chgData name="Diego Mauricio Riaño Pachón" userId="3b77a96813978dae" providerId="LiveId" clId="{C1E83FBA-2757-4F5F-A7F8-094736D0FED0}" dt="2019-10-23T21:10:48.308" v="8" actId="14100"/>
          <ac:picMkLst>
            <pc:docMk/>
            <pc:sldMk cId="945256019" sldId="360"/>
            <ac:picMk id="16" creationId="{B1BEA339-4111-4229-BA5E-3DCBA6F96B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DB664-2505-0146-BB82-87BEADD2710B}" type="datetimeFigureOut">
              <a:rPr lang="en-US" smtClean="0"/>
              <a:t>23-Oct-19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9A502-B301-024C-9F8F-BAD92A9321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6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41E9-4976-4FCE-BB21-92C9226900C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199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41E9-4976-4FCE-BB21-92C9226900C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374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3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02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6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41E9-4976-4FCE-BB21-92C9226900C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231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33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80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03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15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98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32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34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10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0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903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682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7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92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014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661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23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025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317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180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32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41E9-4976-4FCE-BB21-92C9226900C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4109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331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359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55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797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26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286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50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178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243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75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41E9-4976-4FCE-BB21-92C9226900C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4538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A502-B301-024C-9F8F-BAD92A9321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51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41E9-4976-4FCE-BB21-92C9226900C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475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41E9-4976-4FCE-BB21-92C9226900C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269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41E9-4976-4FCE-BB21-92C9226900C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708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D63AB89-3398-8248-9666-B79F1E0A2F83}" type="datetime1">
              <a:rPr lang="en-US" smtClean="0"/>
              <a:t>23-Oct-19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4794-BBC5-48C0-94AE-F652A168B10E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53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3266-0F14-E541-9E33-287ADF1B3369}" type="datetime1">
              <a:rPr lang="en-US" smtClean="0"/>
              <a:t>23-Oct-19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4794-BBC5-48C0-94AE-F652A168B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840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4DC47-1626-4C44-8A04-3765EB873C4E}" type="datetime1">
              <a:rPr lang="en-US" smtClean="0"/>
              <a:t>23-Oct-19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4794-BBC5-48C0-94AE-F652A168B10E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858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37C5-A06C-1C4B-B972-0C6BD1FB4466}" type="datetime1">
              <a:rPr lang="en-US" smtClean="0"/>
              <a:t>23-Oct-19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4794-BBC5-48C0-94AE-F652A168B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68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4380D-FC8E-8141-A865-A3F6C0785B2B}" type="datetime1">
              <a:rPr lang="en-US" smtClean="0"/>
              <a:t>23-Oct-19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4794-BBC5-48C0-94AE-F652A168B10E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187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4F27-4847-C046-9B52-E74C66A3FB2D}" type="datetime1">
              <a:rPr lang="en-US" smtClean="0"/>
              <a:t>23-Oct-19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4794-BBC5-48C0-94AE-F652A168B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7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9EA15-5624-5C41-A1DB-334EAD0603DA}" type="datetime1">
              <a:rPr lang="en-US" smtClean="0"/>
              <a:t>23-Oct-19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4794-BBC5-48C0-94AE-F652A168B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61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8F11-C319-8F43-8A28-DD4110B7605A}" type="datetime1">
              <a:rPr lang="en-US" smtClean="0"/>
              <a:t>23-Oct-19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4794-BBC5-48C0-94AE-F652A168B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732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8A1-3343-9642-A019-8BA3A487149A}" type="datetime1">
              <a:rPr lang="en-US" smtClean="0"/>
              <a:t>23-Oct-19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4794-BBC5-48C0-94AE-F652A168B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10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9FB1-CB76-1349-9403-821E59DA69FA}" type="datetime1">
              <a:rPr lang="en-US" smtClean="0"/>
              <a:t>23-Oct-19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4794-BBC5-48C0-94AE-F652A168B1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106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C581-CCD1-D947-9AA6-3D5A2A67A4C1}" type="datetime1">
              <a:rPr lang="en-US" smtClean="0"/>
              <a:t>23-Oct-19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4794-BBC5-48C0-94AE-F652A168B10E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370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CBCC1DD-AB21-F646-A62E-03FEB5184DE5}" type="datetime1">
              <a:rPr lang="en-US" smtClean="0"/>
              <a:t>23-Oct-19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2784794-BBC5-48C0-94AE-F652A168B10E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98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journals.plos.org/ploscompbiol/article?id=10.1371/journal.pcbi.100545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compbiol/article?id=10.1371/journal.pcbi.1005457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journals.plos.org/ploscompbiol/article?id=10.1371/journal.pcbi.100545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togenetics.com/rna-sequencing-vs-microarray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rinseq.sourceforge.net/" TargetMode="External"/><Relationship Id="rId4" Type="http://schemas.openxmlformats.org/officeDocument/2006/relationships/hyperlink" Target="https://www.bioinformatics.babraham.ac.uk/projects/fastqc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hyperlink" Target="https://youtu.be/bz93ReOv87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mp"/><Relationship Id="rId5" Type="http://schemas.openxmlformats.org/officeDocument/2006/relationships/image" Target="../media/image25.png"/><Relationship Id="rId4" Type="http://schemas.openxmlformats.org/officeDocument/2006/relationships/image" Target="../media/image24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m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29.gif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na-seqblog.com/rpkm-fpkm-and-tpm-clearly-explained/" TargetMode="External"/><Relationship Id="rId4" Type="http://schemas.openxmlformats.org/officeDocument/2006/relationships/image" Target="../media/image3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compbiol/article?id=10.1371/journal.pcbi.1005457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microsoft.com/office/2007/relationships/hdphoto" Target="../media/hdphoto5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if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microsoft.com/office/2007/relationships/hdphoto" Target="../media/hdphoto5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https://i.imgur.com/VL7u0bv.png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277"/>
          <a:stretch/>
        </p:blipFill>
        <p:spPr bwMode="auto">
          <a:xfrm rot="5400000">
            <a:off x="-2280318" y="2316396"/>
            <a:ext cx="6821922" cy="226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t="24761" r="48686" b="6746"/>
          <a:stretch/>
        </p:blipFill>
        <p:spPr>
          <a:xfrm rot="16200000">
            <a:off x="1161039" y="-1124961"/>
            <a:ext cx="6821922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65046" y="4448433"/>
            <a:ext cx="5682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tabLst>
                <a:tab pos="3479800" algn="l"/>
              </a:tabLst>
            </a:pPr>
            <a:r>
              <a:rPr lang="en-US" sz="5400" dirty="0">
                <a:ln w="0"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TRANSCRIPTÔMICA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42453" y="5647038"/>
            <a:ext cx="2496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Ana Flávia Gomes</a:t>
            </a:r>
          </a:p>
          <a:p>
            <a:pPr algn="r"/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Ewerton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Lira</a:t>
            </a:r>
          </a:p>
        </p:txBody>
      </p:sp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6D684AE-7E9A-4547-8102-62DCD3A5667C}"/>
              </a:ext>
            </a:extLst>
          </p:cNvPr>
          <p:cNvGrpSpPr/>
          <p:nvPr/>
        </p:nvGrpSpPr>
        <p:grpSpPr>
          <a:xfrm>
            <a:off x="1042992" y="2021419"/>
            <a:ext cx="7047816" cy="4707185"/>
            <a:chOff x="1189416" y="1841020"/>
            <a:chExt cx="7047816" cy="4707185"/>
          </a:xfrm>
        </p:grpSpPr>
        <p:sp>
          <p:nvSpPr>
            <p:cNvPr id="14" name="Rectangle 37">
              <a:extLst>
                <a:ext uri="{FF2B5EF4-FFF2-40B4-BE49-F238E27FC236}">
                  <a16:creationId xmlns:a16="http://schemas.microsoft.com/office/drawing/2014/main" id="{8E75203B-5D7C-4DED-8BB8-30A6EE5D9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659" y="2547810"/>
              <a:ext cx="3632573" cy="8669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rPr>
                <a:t>Controle</a:t>
              </a:r>
              <a:r>
                <a:rPr lang="en-US" dirty="0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rPr>
                <a:t> da </a:t>
              </a:r>
              <a:r>
                <a:rPr lang="en-US" dirty="0" err="1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rPr>
                <a:t>qualidade</a:t>
              </a:r>
              <a:endParaRPr lang="en-US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CBB5B481-8967-474A-AA5D-18512CA2A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658" y="3445329"/>
              <a:ext cx="3632574" cy="31028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4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Rectangle 33">
              <a:extLst>
                <a:ext uri="{FF2B5EF4-FFF2-40B4-BE49-F238E27FC236}">
                  <a16:creationId xmlns:a16="http://schemas.microsoft.com/office/drawing/2014/main" id="{57266B5E-D6FB-4B2A-AD38-423440934E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9616" y="1841020"/>
              <a:ext cx="2351955" cy="276444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dirty="0" err="1">
                  <a:solidFill>
                    <a:schemeClr val="tx1"/>
                  </a:solidFill>
                  <a:latin typeface="Herculanum" charset="0"/>
                </a:rPr>
                <a:t>Delineamento</a:t>
              </a:r>
              <a:r>
                <a:rPr lang="en-US" sz="2000" dirty="0">
                  <a:solidFill>
                    <a:schemeClr val="tx1"/>
                  </a:solidFill>
                  <a:latin typeface="Herculanum" charset="0"/>
                </a:rPr>
                <a:t> </a:t>
              </a:r>
            </a:p>
            <a:p>
              <a:pPr algn="ctr" defTabSz="914400"/>
              <a:r>
                <a:rPr lang="en-US" sz="2000" dirty="0">
                  <a:solidFill>
                    <a:schemeClr val="tx1"/>
                  </a:solidFill>
                  <a:latin typeface="Herculanum" charset="0"/>
                </a:rPr>
                <a:t>Experimental</a:t>
              </a:r>
            </a:p>
          </p:txBody>
        </p:sp>
        <p:sp>
          <p:nvSpPr>
            <p:cNvPr id="17" name="Rectangle 34">
              <a:extLst>
                <a:ext uri="{FF2B5EF4-FFF2-40B4-BE49-F238E27FC236}">
                  <a16:creationId xmlns:a16="http://schemas.microsoft.com/office/drawing/2014/main" id="{91357328-DB4D-42D7-95B7-4C867DE875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9416" y="4668882"/>
              <a:ext cx="2351955" cy="18793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dirty="0" err="1">
                  <a:solidFill>
                    <a:schemeClr val="tx1"/>
                  </a:solidFill>
                  <a:latin typeface="Herculanum" charset="0"/>
                </a:rPr>
                <a:t>Obtenção</a:t>
              </a:r>
              <a:r>
                <a:rPr lang="en-US" sz="2000" dirty="0">
                  <a:solidFill>
                    <a:schemeClr val="tx1"/>
                  </a:solidFill>
                  <a:latin typeface="Herculanum" charset="0"/>
                </a:rPr>
                <a:t> do material </a:t>
              </a:r>
              <a:r>
                <a:rPr lang="en-US" sz="2000" dirty="0" err="1">
                  <a:solidFill>
                    <a:schemeClr val="tx1"/>
                  </a:solidFill>
                  <a:latin typeface="Herculanum" charset="0"/>
                </a:rPr>
                <a:t>biológico</a:t>
              </a:r>
              <a:endParaRPr lang="en-US" sz="2000" dirty="0">
                <a:solidFill>
                  <a:schemeClr val="tx1"/>
                </a:solidFill>
                <a:latin typeface="Herculanum" charset="0"/>
              </a:endParaRPr>
            </a:p>
          </p:txBody>
        </p:sp>
        <p:sp>
          <p:nvSpPr>
            <p:cNvPr id="18" name="Rectangle 35">
              <a:extLst>
                <a:ext uri="{FF2B5EF4-FFF2-40B4-BE49-F238E27FC236}">
                  <a16:creationId xmlns:a16="http://schemas.microsoft.com/office/drawing/2014/main" id="{CA20B77E-F3A7-4533-BFC9-A3752B9C87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0358" y="1866377"/>
              <a:ext cx="981642" cy="46818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914400"/>
              <a:r>
                <a:rPr lang="en-US" sz="2400" dirty="0" err="1">
                  <a:solidFill>
                    <a:schemeClr val="tx1"/>
                  </a:solidFill>
                  <a:latin typeface="Herculanum" charset="0"/>
                </a:rPr>
                <a:t>Sequênciamento</a:t>
              </a:r>
              <a:endParaRPr lang="en-US" sz="2400" dirty="0">
                <a:solidFill>
                  <a:schemeClr val="tx1"/>
                </a:solidFill>
                <a:latin typeface="Herculanum" charset="0"/>
              </a:endParaRPr>
            </a:p>
          </p:txBody>
        </p:sp>
        <p:sp>
          <p:nvSpPr>
            <p:cNvPr id="19" name="Rectangle 36">
              <a:extLst>
                <a:ext uri="{FF2B5EF4-FFF2-40B4-BE49-F238E27FC236}">
                  <a16:creationId xmlns:a16="http://schemas.microsoft.com/office/drawing/2014/main" id="{91064182-3EA7-47BC-9230-D3F95BE4FE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656" y="1855447"/>
              <a:ext cx="3632576" cy="65970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err="1">
                  <a:solidFill>
                    <a:schemeClr val="tx1"/>
                  </a:solidFill>
                  <a:latin typeface="Herculanum" charset="0"/>
                </a:rPr>
                <a:t>análise</a:t>
              </a:r>
              <a:r>
                <a:rPr lang="en-US" dirty="0">
                  <a:solidFill>
                    <a:schemeClr val="tx1"/>
                  </a:solidFill>
                  <a:latin typeface="Herculanum" charset="0"/>
                </a:rPr>
                <a:t> dos dados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8118762-7815-4769-92D6-7845D98A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transcriptômica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0E6E4C9D-5D81-43BE-ADFA-C106CF2910D3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0F55B5E9-D082-4DDE-BACF-8AF00A602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42" y="4624623"/>
            <a:ext cx="2478691" cy="110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37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0FBB5-8D0F-4A6A-A194-260032E3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Sequênciamento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121CBCF-49C3-4E8C-BE47-AE1F8665F559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TRANSCRIPTÔMICA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AD88C1F-D7E5-4A7F-A2F0-E45F72EFC7B8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Espaço Reservado para Conteúdo 37">
            <a:extLst>
              <a:ext uri="{FF2B5EF4-FFF2-40B4-BE49-F238E27FC236}">
                <a16:creationId xmlns:a16="http://schemas.microsoft.com/office/drawing/2014/main" id="{5DE7F95E-AE54-4C99-92C2-3D3723989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908" y="2155043"/>
            <a:ext cx="5870231" cy="3864254"/>
          </a:xfrm>
          <a:prstGeom prst="rect">
            <a:avLst/>
          </a:prstGeom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id="{242C0EEB-AE11-478E-8376-CD6CBFFE8D39}"/>
              </a:ext>
            </a:extLst>
          </p:cNvPr>
          <p:cNvGrpSpPr/>
          <p:nvPr/>
        </p:nvGrpSpPr>
        <p:grpSpPr>
          <a:xfrm>
            <a:off x="7096196" y="3141285"/>
            <a:ext cx="1396929" cy="1287839"/>
            <a:chOff x="7574507" y="1664605"/>
            <a:chExt cx="1862573" cy="1717118"/>
          </a:xfrm>
        </p:grpSpPr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9C0BCBDE-A547-4B7C-9338-29131E807790}"/>
                </a:ext>
              </a:extLst>
            </p:cNvPr>
            <p:cNvSpPr/>
            <p:nvPr/>
          </p:nvSpPr>
          <p:spPr>
            <a:xfrm>
              <a:off x="7670042" y="1705970"/>
              <a:ext cx="300251" cy="28660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1350"/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0432C4A7-592C-4238-A480-B0F86338304D}"/>
                </a:ext>
              </a:extLst>
            </p:cNvPr>
            <p:cNvSpPr/>
            <p:nvPr/>
          </p:nvSpPr>
          <p:spPr>
            <a:xfrm>
              <a:off x="7670042" y="2144973"/>
              <a:ext cx="300251" cy="28660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1350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A264C8F3-764B-49AF-A933-40251CF6B411}"/>
                </a:ext>
              </a:extLst>
            </p:cNvPr>
            <p:cNvSpPr/>
            <p:nvPr/>
          </p:nvSpPr>
          <p:spPr>
            <a:xfrm>
              <a:off x="7670042" y="2583976"/>
              <a:ext cx="300251" cy="28660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1350"/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88E214F0-7DBE-4E41-AACD-6F2670A85A6B}"/>
                </a:ext>
              </a:extLst>
            </p:cNvPr>
            <p:cNvSpPr/>
            <p:nvPr/>
          </p:nvSpPr>
          <p:spPr>
            <a:xfrm>
              <a:off x="7670041" y="3022979"/>
              <a:ext cx="300251" cy="286603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135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9E09F717-F251-4945-B751-68F20A8506EB}"/>
                </a:ext>
              </a:extLst>
            </p:cNvPr>
            <p:cNvSpPr txBox="1"/>
            <p:nvPr/>
          </p:nvSpPr>
          <p:spPr>
            <a:xfrm>
              <a:off x="8093122" y="1664605"/>
              <a:ext cx="106909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dirty="0"/>
                <a:t>RNA-</a:t>
              </a:r>
              <a:r>
                <a:rPr lang="pt-BR" sz="1350" dirty="0" err="1"/>
                <a:t>Seq</a:t>
              </a:r>
              <a:endParaRPr lang="pt-BR" sz="1350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9EFCAED-7A6A-4ABF-B039-649BBBE58865}"/>
                </a:ext>
              </a:extLst>
            </p:cNvPr>
            <p:cNvSpPr txBox="1"/>
            <p:nvPr/>
          </p:nvSpPr>
          <p:spPr>
            <a:xfrm>
              <a:off x="8093122" y="2103608"/>
              <a:ext cx="127436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dirty="0"/>
                <a:t>Microarray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0908021F-8755-4276-AD42-C33B529D5303}"/>
                </a:ext>
              </a:extLst>
            </p:cNvPr>
            <p:cNvSpPr txBox="1"/>
            <p:nvPr/>
          </p:nvSpPr>
          <p:spPr>
            <a:xfrm>
              <a:off x="8093122" y="2542611"/>
              <a:ext cx="5758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dirty="0"/>
                <a:t>EST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2281ECD0-7018-4F40-9DB7-AD9D2F82EE9C}"/>
                </a:ext>
              </a:extLst>
            </p:cNvPr>
            <p:cNvSpPr txBox="1"/>
            <p:nvPr/>
          </p:nvSpPr>
          <p:spPr>
            <a:xfrm>
              <a:off x="8093122" y="2981614"/>
              <a:ext cx="134395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dirty="0"/>
                <a:t>SAGE/CAGE</a:t>
              </a:r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F0EDD54-ABB4-4C7D-9DB7-E5988891F83B}"/>
                </a:ext>
              </a:extLst>
            </p:cNvPr>
            <p:cNvSpPr/>
            <p:nvPr/>
          </p:nvSpPr>
          <p:spPr>
            <a:xfrm>
              <a:off x="7574507" y="1664605"/>
              <a:ext cx="1799543" cy="16863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1350"/>
            </a:p>
          </p:txBody>
        </p:sp>
      </p:grpSp>
      <p:sp>
        <p:nvSpPr>
          <p:cNvPr id="49" name="Text Box 4">
            <a:extLst>
              <a:ext uri="{FF2B5EF4-FFF2-40B4-BE49-F238E27FC236}">
                <a16:creationId xmlns:a16="http://schemas.microsoft.com/office/drawing/2014/main" id="{20911080-BA95-4BE7-8F87-76ACEFF5D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36" y="6263352"/>
            <a:ext cx="4641893" cy="4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pt-BR" sz="1059" dirty="0"/>
              <a:t>Lowe R, Shirley N, </a:t>
            </a:r>
            <a:r>
              <a:rPr lang="en-US" altLang="pt-BR" sz="1059" dirty="0" err="1"/>
              <a:t>Bleackley</a:t>
            </a:r>
            <a:r>
              <a:rPr lang="en-US" altLang="pt-BR" sz="1059" dirty="0"/>
              <a:t> M, Dolan S, </a:t>
            </a:r>
            <a:r>
              <a:rPr lang="en-US" altLang="pt-BR" sz="1059" dirty="0" err="1"/>
              <a:t>Shafee</a:t>
            </a:r>
            <a:r>
              <a:rPr lang="en-US" altLang="pt-BR" sz="1059" dirty="0"/>
              <a:t> T (2017)</a:t>
            </a:r>
          </a:p>
          <a:p>
            <a:pPr eaLnBrk="1" hangingPunct="1"/>
            <a:r>
              <a:rPr lang="en-US" altLang="pt-BR" sz="1059" dirty="0">
                <a:hlinkClick r:id="rId4"/>
              </a:rPr>
              <a:t>https://journals.plos.org/ploscompbiol/article?id=10.1371/journal.pcbi.1005457</a:t>
            </a:r>
            <a:endParaRPr lang="en-US" altLang="pt-BR" sz="1059" dirty="0"/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C88EA453-18F4-48A8-A6CE-CF9BC3E6D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2" y="6240983"/>
            <a:ext cx="2804969" cy="38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3">
            <a:extLst>
              <a:ext uri="{FF2B5EF4-FFF2-40B4-BE49-F238E27FC236}">
                <a16:creationId xmlns:a16="http://schemas.microsoft.com/office/drawing/2014/main" id="{8AF035DB-1E11-44E6-859C-2564B2FEE064}"/>
              </a:ext>
            </a:extLst>
          </p:cNvPr>
          <p:cNvSpPr txBox="1">
            <a:spLocks noChangeArrowheads="1"/>
          </p:cNvSpPr>
          <p:nvPr/>
        </p:nvSpPr>
        <p:spPr>
          <a:xfrm>
            <a:off x="1386114" y="2040988"/>
            <a:ext cx="4077089" cy="287899"/>
          </a:xfrm>
          <a:prstGeom prst="rect">
            <a:avLst/>
          </a:prstGeom>
          <a:noFill/>
          <a:ln/>
        </p:spPr>
        <p:txBody>
          <a:bodyPr vert="horz" wrap="square" lIns="45720" tIns="45720" rIns="45720" bIns="45720" rtlCol="0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Tw Cen MT" panose="020B0602020104020603" pitchFamily="34" charset="0"/>
              <a:buNone/>
            </a:pPr>
            <a:r>
              <a:rPr lang="en-US" altLang="pt-BR" sz="1412" b="1" dirty="0">
                <a:solidFill>
                  <a:schemeClr val="tx2"/>
                </a:solidFill>
              </a:rPr>
              <a:t>Transcriptomics method use over time.</a:t>
            </a:r>
          </a:p>
        </p:txBody>
      </p:sp>
    </p:spTree>
    <p:extLst>
      <p:ext uri="{BB962C8B-B14F-4D97-AF65-F5344CB8AC3E}">
        <p14:creationId xmlns:p14="http://schemas.microsoft.com/office/powerpoint/2010/main" val="1618191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5052B4D8-C601-4EA3-800C-9AA520425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Microarray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D1C1362D-39C4-4747-B6AC-83857B68B713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5CCAED-75A4-4CA1-B001-90DA2656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02" y="1760561"/>
            <a:ext cx="4920029" cy="414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A9253A5-21EE-4C8D-BD25-53C59FE99884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TRANSCRIPTÔMICA:</a:t>
            </a:r>
          </a:p>
          <a:p>
            <a:pPr algn="r"/>
            <a:r>
              <a:rPr lang="pt-BR" sz="2000" dirty="0" err="1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Sequênciamento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3B9A8868-AA2A-4440-82FD-DECC2ABF4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36" y="6263352"/>
            <a:ext cx="4641893" cy="4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pt-BR" sz="1059" dirty="0"/>
              <a:t>Lowe R, Shirley N, </a:t>
            </a:r>
            <a:r>
              <a:rPr lang="en-US" altLang="pt-BR" sz="1059" dirty="0" err="1"/>
              <a:t>Bleackley</a:t>
            </a:r>
            <a:r>
              <a:rPr lang="en-US" altLang="pt-BR" sz="1059" dirty="0"/>
              <a:t> M, Dolan S, </a:t>
            </a:r>
            <a:r>
              <a:rPr lang="en-US" altLang="pt-BR" sz="1059" dirty="0" err="1"/>
              <a:t>Shafee</a:t>
            </a:r>
            <a:r>
              <a:rPr lang="en-US" altLang="pt-BR" sz="1059" dirty="0"/>
              <a:t> T (2017)</a:t>
            </a:r>
          </a:p>
          <a:p>
            <a:pPr eaLnBrk="1" hangingPunct="1"/>
            <a:r>
              <a:rPr lang="en-US" altLang="pt-BR" sz="1059" dirty="0">
                <a:hlinkClick r:id="rId3"/>
              </a:rPr>
              <a:t>https://journals.plos.org/ploscompbiol/article?id=10.1371/journal.pcbi.1005457</a:t>
            </a:r>
            <a:endParaRPr lang="en-US" altLang="pt-BR" sz="1059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69B4371-348D-4BA8-9973-C0602C8E5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2" y="6240983"/>
            <a:ext cx="2804969" cy="38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29686CE5-0750-4157-ACDE-02A2B74AF865}"/>
              </a:ext>
            </a:extLst>
          </p:cNvPr>
          <p:cNvSpPr/>
          <p:nvPr/>
        </p:nvSpPr>
        <p:spPr>
          <a:xfrm>
            <a:off x="5403429" y="1760561"/>
            <a:ext cx="34902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Transcritos de </a:t>
            </a:r>
            <a:r>
              <a:rPr lang="pt-BR" sz="1600" dirty="0">
                <a:solidFill>
                  <a:srgbClr val="FF0000"/>
                </a:solidFill>
              </a:rPr>
              <a:t>mRNA maduros.</a:t>
            </a:r>
          </a:p>
          <a:p>
            <a:pPr marL="342900" indent="-342900" algn="just">
              <a:buFont typeface="+mj-lt"/>
              <a:buAutoNum type="arabicPeriod"/>
            </a:pPr>
            <a:endParaRPr lang="pt-BR" sz="1600" dirty="0">
              <a:solidFill>
                <a:srgbClr val="FF000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O mRNA é extraído do organismo e a transcriptase reversa é usada para copiar o mRNA em um </a:t>
            </a:r>
            <a:r>
              <a:rPr lang="pt-BR" sz="1600" dirty="0" err="1"/>
              <a:t>cDNA</a:t>
            </a:r>
            <a:r>
              <a:rPr lang="pt-BR" sz="1600" dirty="0"/>
              <a:t> de cadeia dupla estável </a:t>
            </a:r>
            <a:r>
              <a:rPr lang="en-US" sz="1600" dirty="0"/>
              <a:t>(</a:t>
            </a:r>
            <a:r>
              <a:rPr lang="en-US" sz="1600" dirty="0">
                <a:solidFill>
                  <a:schemeClr val="accent1"/>
                </a:solidFill>
              </a:rPr>
              <a:t>ds-cDNA</a:t>
            </a:r>
            <a:r>
              <a:rPr lang="en-US" sz="1600" dirty="0"/>
              <a:t>).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600" dirty="0"/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O</a:t>
            </a:r>
            <a:r>
              <a:rPr lang="pt-BR" sz="1600" dirty="0">
                <a:solidFill>
                  <a:schemeClr val="accent1"/>
                </a:solidFill>
              </a:rPr>
              <a:t> </a:t>
            </a:r>
            <a:r>
              <a:rPr lang="pt-BR" sz="1600" dirty="0" err="1">
                <a:solidFill>
                  <a:schemeClr val="accent1"/>
                </a:solidFill>
              </a:rPr>
              <a:t>ds-cDNA</a:t>
            </a:r>
            <a:r>
              <a:rPr lang="pt-BR" sz="1600" dirty="0">
                <a:solidFill>
                  <a:schemeClr val="accent1"/>
                </a:solidFill>
              </a:rPr>
              <a:t> </a:t>
            </a:r>
            <a:r>
              <a:rPr lang="pt-BR" sz="1600" dirty="0"/>
              <a:t>é fragmentado e marcado com </a:t>
            </a:r>
            <a:r>
              <a:rPr lang="pt-BR" sz="1600" dirty="0">
                <a:solidFill>
                  <a:srgbClr val="FFC000"/>
                </a:solidFill>
              </a:rPr>
              <a:t>fluorescência</a:t>
            </a:r>
            <a:r>
              <a:rPr lang="pt-BR" sz="1600" dirty="0">
                <a:solidFill>
                  <a:schemeClr val="accent1"/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pt-BR" sz="1600" dirty="0">
              <a:solidFill>
                <a:schemeClr val="accent1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Os fragmentos marcados se ligam a uma matriz ordenada de </a:t>
            </a:r>
            <a:r>
              <a:rPr lang="pt-BR" sz="1600" dirty="0" err="1"/>
              <a:t>oligonucleotídeos</a:t>
            </a:r>
            <a:r>
              <a:rPr lang="pt-BR" sz="1600" dirty="0"/>
              <a:t> complementares, e a medição da intensidade fluorescente através da matriz indica a abundância de um conjunto predeterminado de sequências.</a:t>
            </a:r>
            <a:endParaRPr lang="en-US" sz="1600" dirty="0"/>
          </a:p>
          <a:p>
            <a:pPr marL="342900" indent="-342900" algn="just">
              <a:buFont typeface="+mj-lt"/>
              <a:buAutoNum type="arabicPeriod"/>
            </a:pPr>
            <a:endParaRPr lang="en-US" sz="1600" dirty="0">
              <a:solidFill>
                <a:srgbClr val="FFC000"/>
              </a:solidFill>
            </a:endParaRPr>
          </a:p>
          <a:p>
            <a:pPr algn="just"/>
            <a:endParaRPr lang="en-US" sz="1600" dirty="0"/>
          </a:p>
          <a:p>
            <a:pPr marL="342900" indent="-342900" algn="just">
              <a:buFont typeface="+mj-lt"/>
              <a:buAutoNum type="arabicPeriod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001365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5052B4D8-C601-4EA3-800C-9AA520425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RNA-</a:t>
            </a:r>
            <a:r>
              <a:rPr lang="pt-BR" cap="non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Seq</a:t>
            </a:r>
            <a:endParaRPr lang="pt-BR" cap="non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D1C1362D-39C4-4747-B6AC-83857B68B713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A9253A5-21EE-4C8D-BD25-53C59FE99884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TRANSCRIPTÔMICA:</a:t>
            </a:r>
          </a:p>
          <a:p>
            <a:pPr algn="r"/>
            <a:r>
              <a:rPr lang="pt-BR" sz="2000" dirty="0" err="1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Sequênciamento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3B9A8868-AA2A-4440-82FD-DECC2ABF4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36" y="6263352"/>
            <a:ext cx="4641893" cy="4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pt-BR" sz="1059" dirty="0"/>
              <a:t>Lowe R, Shirley N, </a:t>
            </a:r>
            <a:r>
              <a:rPr lang="en-US" altLang="pt-BR" sz="1059" dirty="0" err="1"/>
              <a:t>Bleackley</a:t>
            </a:r>
            <a:r>
              <a:rPr lang="en-US" altLang="pt-BR" sz="1059" dirty="0"/>
              <a:t> M, Dolan S, </a:t>
            </a:r>
            <a:r>
              <a:rPr lang="en-US" altLang="pt-BR" sz="1059" dirty="0" err="1"/>
              <a:t>Shafee</a:t>
            </a:r>
            <a:r>
              <a:rPr lang="en-US" altLang="pt-BR" sz="1059" dirty="0"/>
              <a:t> T (2017)</a:t>
            </a:r>
          </a:p>
          <a:p>
            <a:pPr eaLnBrk="1" hangingPunct="1"/>
            <a:r>
              <a:rPr lang="en-US" altLang="pt-BR" sz="1059" dirty="0">
                <a:hlinkClick r:id="rId2"/>
              </a:rPr>
              <a:t>https://journals.plos.org/ploscompbiol/article?id=10.1371/journal.pcbi.1005457</a:t>
            </a:r>
            <a:endParaRPr lang="en-US" altLang="pt-BR" sz="1059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69B4371-348D-4BA8-9973-C0602C8E5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40" y="5904856"/>
            <a:ext cx="2804969" cy="38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29686CE5-0750-4157-ACDE-02A2B74AF865}"/>
              </a:ext>
            </a:extLst>
          </p:cNvPr>
          <p:cNvSpPr/>
          <p:nvPr/>
        </p:nvSpPr>
        <p:spPr>
          <a:xfrm>
            <a:off x="5252412" y="969194"/>
            <a:ext cx="374057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endParaRPr lang="pt-BR" sz="1600" dirty="0"/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Transcritos de </a:t>
            </a:r>
            <a:r>
              <a:rPr lang="pt-BR" sz="1600" dirty="0">
                <a:solidFill>
                  <a:srgbClr val="FF0000"/>
                </a:solidFill>
              </a:rPr>
              <a:t>mRNA maduros.</a:t>
            </a:r>
          </a:p>
          <a:p>
            <a:pPr marL="342900" indent="-342900" algn="just">
              <a:buFont typeface="+mj-lt"/>
              <a:buAutoNum type="arabicPeriod"/>
            </a:pPr>
            <a:endParaRPr lang="pt-BR" sz="1600" dirty="0"/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O mRNA é extraído do organismo e a transcriptase reversa é usada para copiar o mRNA em um </a:t>
            </a:r>
            <a:r>
              <a:rPr lang="pt-BR" sz="1600" dirty="0" err="1"/>
              <a:t>cDNA</a:t>
            </a:r>
            <a:r>
              <a:rPr lang="pt-BR" sz="1600" dirty="0"/>
              <a:t> de cadeia dupla estável </a:t>
            </a:r>
            <a:r>
              <a:rPr lang="en-US" sz="1600" dirty="0"/>
              <a:t>(</a:t>
            </a:r>
            <a:r>
              <a:rPr lang="en-US" sz="1600" dirty="0">
                <a:solidFill>
                  <a:schemeClr val="accent1"/>
                </a:solidFill>
              </a:rPr>
              <a:t>ds-cDNA</a:t>
            </a:r>
            <a:r>
              <a:rPr lang="en-US" sz="1600" dirty="0"/>
              <a:t>).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600" dirty="0"/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Os fragmentos de</a:t>
            </a:r>
            <a:r>
              <a:rPr lang="pt-BR" sz="1600" dirty="0">
                <a:solidFill>
                  <a:schemeClr val="accent1"/>
                </a:solidFill>
              </a:rPr>
              <a:t> </a:t>
            </a:r>
            <a:r>
              <a:rPr lang="pt-BR" sz="1600" dirty="0" err="1">
                <a:solidFill>
                  <a:schemeClr val="accent1"/>
                </a:solidFill>
              </a:rPr>
              <a:t>ds-cDNA</a:t>
            </a:r>
            <a:r>
              <a:rPr lang="pt-BR" sz="1600" dirty="0">
                <a:solidFill>
                  <a:schemeClr val="accent1"/>
                </a:solidFill>
              </a:rPr>
              <a:t> </a:t>
            </a:r>
            <a:r>
              <a:rPr lang="pt-BR" sz="1600" dirty="0"/>
              <a:t>são sequenciado utilizando métodos de sequenciamento de alta produtividade e leituras curta.</a:t>
            </a:r>
          </a:p>
          <a:p>
            <a:pPr marL="342900" indent="-342900" algn="just">
              <a:buFont typeface="+mj-lt"/>
              <a:buAutoNum type="arabicPeriod"/>
            </a:pPr>
            <a:endParaRPr lang="pt-BR" sz="1600" dirty="0">
              <a:solidFill>
                <a:schemeClr val="accent1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Alinhamento das sequências a uma sequência do genoma de referência para reconstruir quais regiões do genoma estão sendo transcritas.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dirty="0">
                <a:solidFill>
                  <a:srgbClr val="FF0000"/>
                </a:solidFill>
              </a:rPr>
              <a:t>Obs. </a:t>
            </a:r>
            <a:r>
              <a:rPr lang="pt-BR" sz="1600" dirty="0"/>
              <a:t>Esses dados podem ser usados ​​para anotar onde estão os genes expressos, seus níveis de expressão relativa e quaisquer variantes alternativas.</a:t>
            </a:r>
            <a:endParaRPr lang="en-US" sz="1600" dirty="0"/>
          </a:p>
          <a:p>
            <a:pPr algn="just"/>
            <a:endParaRPr lang="en-US" sz="16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0E3AA5C-9661-4D32-9FE0-BD051DE4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12" y="1760561"/>
            <a:ext cx="4899600" cy="38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59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0FBB5-8D0F-4A6A-A194-260032E3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Microarray </a:t>
            </a:r>
            <a:r>
              <a:rPr lang="pt-BR" cap="non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vs</a:t>
            </a:r>
            <a:r>
              <a:rPr lang="pt-BR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RNA-</a:t>
            </a:r>
            <a:r>
              <a:rPr lang="pt-BR" cap="non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Seq</a:t>
            </a:r>
            <a:endParaRPr lang="pt-BR" cap="non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EF9A9577-F4FF-4768-97C6-BD22121A4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7109" y="1815153"/>
            <a:ext cx="8329782" cy="434060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121CBCF-49C3-4E8C-BE47-AE1F8665F559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TRANSCRIPTÔMICA:</a:t>
            </a:r>
          </a:p>
          <a:p>
            <a:pPr algn="r"/>
            <a:r>
              <a:rPr lang="pt-BR" sz="2000" dirty="0" err="1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Sequênciamento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AD88C1F-D7E5-4A7F-A2F0-E45F72EFC7B8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E72525B-87C3-4E28-A067-D662F918FB94}"/>
              </a:ext>
            </a:extLst>
          </p:cNvPr>
          <p:cNvSpPr/>
          <p:nvPr/>
        </p:nvSpPr>
        <p:spPr>
          <a:xfrm>
            <a:off x="4046561" y="6470704"/>
            <a:ext cx="3920151" cy="27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hlinkClick r:id="rId4"/>
              </a:rPr>
              <a:t>https://www.otogenetics.com/rna-sequencing-vs-microarray/</a:t>
            </a:r>
            <a:r>
              <a:rPr lang="pt-B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7026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18762-7815-4769-92D6-7845D98A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transcriptômica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0E6E4C9D-5D81-43BE-ADFA-C106CF2910D3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47C2F1A-88D9-44FE-BCE6-7D7E5CB162B8}"/>
              </a:ext>
            </a:extLst>
          </p:cNvPr>
          <p:cNvGrpSpPr/>
          <p:nvPr/>
        </p:nvGrpSpPr>
        <p:grpSpPr>
          <a:xfrm>
            <a:off x="1042992" y="2021419"/>
            <a:ext cx="7047816" cy="4707185"/>
            <a:chOff x="1189416" y="1841020"/>
            <a:chExt cx="7047816" cy="4707185"/>
          </a:xfrm>
        </p:grpSpPr>
        <p:sp>
          <p:nvSpPr>
            <p:cNvPr id="14" name="Rectangle 37">
              <a:extLst>
                <a:ext uri="{FF2B5EF4-FFF2-40B4-BE49-F238E27FC236}">
                  <a16:creationId xmlns:a16="http://schemas.microsoft.com/office/drawing/2014/main" id="{3F20F8C2-9667-4446-998B-583730CE39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659" y="2547810"/>
              <a:ext cx="3632573" cy="8669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rPr>
                <a:t>Controle</a:t>
              </a:r>
              <a:r>
                <a:rPr lang="en-US" dirty="0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rPr>
                <a:t> da </a:t>
              </a:r>
              <a:r>
                <a:rPr lang="en-US" dirty="0" err="1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rPr>
                <a:t>qualidade</a:t>
              </a:r>
              <a:endParaRPr lang="en-US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9FD2551A-AB49-4BF1-BCC3-B1717E739C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658" y="3445329"/>
              <a:ext cx="3632574" cy="31028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4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Rectangle 33">
              <a:extLst>
                <a:ext uri="{FF2B5EF4-FFF2-40B4-BE49-F238E27FC236}">
                  <a16:creationId xmlns:a16="http://schemas.microsoft.com/office/drawing/2014/main" id="{E431B5A8-F75D-4A43-B624-F6FB1FB8F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9616" y="1841020"/>
              <a:ext cx="2351955" cy="276444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dirty="0" err="1">
                  <a:solidFill>
                    <a:schemeClr val="tx1"/>
                  </a:solidFill>
                  <a:latin typeface="Herculanum" charset="0"/>
                </a:rPr>
                <a:t>Delineamento</a:t>
              </a:r>
              <a:r>
                <a:rPr lang="en-US" sz="2000" dirty="0">
                  <a:solidFill>
                    <a:schemeClr val="tx1"/>
                  </a:solidFill>
                  <a:latin typeface="Herculanum" charset="0"/>
                </a:rPr>
                <a:t> </a:t>
              </a:r>
            </a:p>
            <a:p>
              <a:pPr algn="ctr" defTabSz="914400"/>
              <a:r>
                <a:rPr lang="en-US" sz="2000" dirty="0">
                  <a:solidFill>
                    <a:schemeClr val="tx1"/>
                  </a:solidFill>
                  <a:latin typeface="Herculanum" charset="0"/>
                </a:rPr>
                <a:t>Experimental</a:t>
              </a:r>
            </a:p>
          </p:txBody>
        </p:sp>
        <p:sp>
          <p:nvSpPr>
            <p:cNvPr id="17" name="Rectangle 34">
              <a:extLst>
                <a:ext uri="{FF2B5EF4-FFF2-40B4-BE49-F238E27FC236}">
                  <a16:creationId xmlns:a16="http://schemas.microsoft.com/office/drawing/2014/main" id="{FC3BFA00-FEAC-4919-B46E-418A2BCAED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9416" y="4668882"/>
              <a:ext cx="2351955" cy="18793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>
                  <a:solidFill>
                    <a:schemeClr val="tx1"/>
                  </a:solidFill>
                  <a:latin typeface="Herculanum" charset="0"/>
                </a:rPr>
                <a:t>Obtenção</a:t>
              </a:r>
              <a:r>
                <a:rPr lang="en-US" sz="2000" dirty="0">
                  <a:solidFill>
                    <a:schemeClr val="tx1"/>
                  </a:solidFill>
                  <a:latin typeface="Herculanum" charset="0"/>
                </a:rPr>
                <a:t> do </a:t>
              </a:r>
              <a:r>
                <a:rPr lang="en-US" sz="2000">
                  <a:solidFill>
                    <a:schemeClr val="tx1"/>
                  </a:solidFill>
                  <a:latin typeface="Herculanum" charset="0"/>
                </a:rPr>
                <a:t>material biológico</a:t>
              </a:r>
              <a:endParaRPr lang="en-US" sz="2000" dirty="0">
                <a:solidFill>
                  <a:schemeClr val="tx1"/>
                </a:solidFill>
                <a:latin typeface="Herculanum" charset="0"/>
              </a:endParaRPr>
            </a:p>
          </p:txBody>
        </p:sp>
        <p:sp>
          <p:nvSpPr>
            <p:cNvPr id="18" name="Rectangle 35">
              <a:extLst>
                <a:ext uri="{FF2B5EF4-FFF2-40B4-BE49-F238E27FC236}">
                  <a16:creationId xmlns:a16="http://schemas.microsoft.com/office/drawing/2014/main" id="{EAACC575-8BBD-42AA-88C6-30B0AE49DC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0358" y="1866377"/>
              <a:ext cx="981642" cy="46818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914400"/>
              <a:r>
                <a:rPr lang="en-US" sz="2400" dirty="0" err="1">
                  <a:solidFill>
                    <a:schemeClr val="tx1"/>
                  </a:solidFill>
                  <a:latin typeface="Herculanum" charset="0"/>
                </a:rPr>
                <a:t>Sequênciamento</a:t>
              </a:r>
              <a:endParaRPr lang="en-US" sz="2400" dirty="0">
                <a:solidFill>
                  <a:schemeClr val="tx1"/>
                </a:solidFill>
                <a:latin typeface="Herculanum" charset="0"/>
              </a:endParaRPr>
            </a:p>
          </p:txBody>
        </p:sp>
        <p:sp>
          <p:nvSpPr>
            <p:cNvPr id="19" name="Rectangle 36">
              <a:extLst>
                <a:ext uri="{FF2B5EF4-FFF2-40B4-BE49-F238E27FC236}">
                  <a16:creationId xmlns:a16="http://schemas.microsoft.com/office/drawing/2014/main" id="{E2DF3D6B-1917-4FD3-AC57-BA4E36F6B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656" y="1855447"/>
              <a:ext cx="3632576" cy="65970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err="1">
                  <a:solidFill>
                    <a:schemeClr val="tx1"/>
                  </a:solidFill>
                  <a:latin typeface="Herculanum" charset="0"/>
                </a:rPr>
                <a:t>análise</a:t>
              </a:r>
              <a:r>
                <a:rPr lang="en-US" dirty="0">
                  <a:solidFill>
                    <a:schemeClr val="tx1"/>
                  </a:solidFill>
                  <a:latin typeface="Herculanum" charset="0"/>
                </a:rPr>
                <a:t> dos dados</a:t>
              </a:r>
            </a:p>
          </p:txBody>
        </p: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1B148328-3493-476A-8265-9523B0080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42" y="4624623"/>
            <a:ext cx="2478691" cy="110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0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0FBB5-8D0F-4A6A-A194-260032E3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dos dados</a:t>
            </a:r>
          </a:p>
        </p:txBody>
      </p:sp>
      <p:pic>
        <p:nvPicPr>
          <p:cNvPr id="18" name="Espaço Reservado para Conteúdo 17">
            <a:extLst>
              <a:ext uri="{FF2B5EF4-FFF2-40B4-BE49-F238E27FC236}">
                <a16:creationId xmlns:a16="http://schemas.microsoft.com/office/drawing/2014/main" id="{A95D8300-04A8-40CF-8DD5-5144E8D5E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2917" y="1662005"/>
            <a:ext cx="6584612" cy="494362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121CBCF-49C3-4E8C-BE47-AE1F8665F559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TRANSCRIPTÔMICA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C494B21-3AE9-4274-B634-DBABDC1CF20E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5D27334-BE2E-4C35-B769-9D500948F467}"/>
              </a:ext>
            </a:extLst>
          </p:cNvPr>
          <p:cNvSpPr/>
          <p:nvPr/>
        </p:nvSpPr>
        <p:spPr>
          <a:xfrm>
            <a:off x="1501254" y="2770496"/>
            <a:ext cx="2606722" cy="2688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1AF62F0-A6C1-48D0-9504-DB11B2C3F33A}"/>
              </a:ext>
            </a:extLst>
          </p:cNvPr>
          <p:cNvSpPr/>
          <p:nvPr/>
        </p:nvSpPr>
        <p:spPr>
          <a:xfrm>
            <a:off x="4687612" y="1897039"/>
            <a:ext cx="2634972" cy="873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0329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0FBB5-8D0F-4A6A-A194-260032E3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Controle de qualidade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121CBCF-49C3-4E8C-BE47-AE1F8665F559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TRANSCRIPTÔMICA:</a:t>
            </a:r>
          </a:p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Análise dos dados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C494B21-3AE9-4274-B634-DBABDC1CF20E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DF794B06-DA8F-4769-A1F8-F85156AC72FB}"/>
              </a:ext>
            </a:extLst>
          </p:cNvPr>
          <p:cNvGrpSpPr/>
          <p:nvPr/>
        </p:nvGrpSpPr>
        <p:grpSpPr>
          <a:xfrm>
            <a:off x="4215014" y="2501392"/>
            <a:ext cx="4524151" cy="1499616"/>
            <a:chOff x="3936719" y="2501392"/>
            <a:chExt cx="4524151" cy="1499616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08328371-922C-4B58-AC14-CDD297741AC5}"/>
                </a:ext>
              </a:extLst>
            </p:cNvPr>
            <p:cNvSpPr/>
            <p:nvPr/>
          </p:nvSpPr>
          <p:spPr>
            <a:xfrm>
              <a:off x="5120461" y="2501392"/>
              <a:ext cx="3340409" cy="1499616"/>
            </a:xfrm>
            <a:prstGeom prst="roundRect">
              <a:avLst/>
            </a:prstGeom>
            <a:solidFill>
              <a:srgbClr val="FFFF67"/>
            </a:solidFill>
            <a:ln>
              <a:solidFill>
                <a:srgbClr val="5A7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As anormalidades identificadas podem ser removidas por recorte ou etiquetadas para tratamento especial durante processos posteriores.</a:t>
              </a:r>
            </a:p>
          </p:txBody>
        </p:sp>
        <p:sp>
          <p:nvSpPr>
            <p:cNvPr id="20" name="Seta: para a Direita 19">
              <a:extLst>
                <a:ext uri="{FF2B5EF4-FFF2-40B4-BE49-F238E27FC236}">
                  <a16:creationId xmlns:a16="http://schemas.microsoft.com/office/drawing/2014/main" id="{C4E2734A-E982-44ED-9D20-CE6B799CAB33}"/>
                </a:ext>
              </a:extLst>
            </p:cNvPr>
            <p:cNvSpPr/>
            <p:nvPr/>
          </p:nvSpPr>
          <p:spPr>
            <a:xfrm>
              <a:off x="3936719" y="3048000"/>
              <a:ext cx="952808" cy="406400"/>
            </a:xfrm>
            <a:prstGeom prst="rightArrow">
              <a:avLst/>
            </a:prstGeom>
            <a:solidFill>
              <a:srgbClr val="FFFF67"/>
            </a:solidFill>
            <a:ln w="38100">
              <a:solidFill>
                <a:srgbClr val="5A7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B16BF0BE-2CCE-42A3-9294-F1403ADD5036}"/>
              </a:ext>
            </a:extLst>
          </p:cNvPr>
          <p:cNvGrpSpPr/>
          <p:nvPr/>
        </p:nvGrpSpPr>
        <p:grpSpPr>
          <a:xfrm>
            <a:off x="4215014" y="4771137"/>
            <a:ext cx="4572590" cy="1499616"/>
            <a:chOff x="3888280" y="2501392"/>
            <a:chExt cx="4572590" cy="1499616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BF16C1CD-4AD6-4228-A54E-9BC8816FDF3D}"/>
                </a:ext>
              </a:extLst>
            </p:cNvPr>
            <p:cNvSpPr/>
            <p:nvPr/>
          </p:nvSpPr>
          <p:spPr>
            <a:xfrm>
              <a:off x="5120461" y="2501392"/>
              <a:ext cx="3340409" cy="1499616"/>
            </a:xfrm>
            <a:prstGeom prst="roundRect">
              <a:avLst/>
            </a:prstGeom>
            <a:noFill/>
            <a:ln>
              <a:solidFill>
                <a:srgbClr val="017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</a:rPr>
                <a:t>TRIMMOMATIC</a:t>
              </a:r>
            </a:p>
            <a:p>
              <a:pPr algn="ctr"/>
              <a:r>
                <a:rPr lang="pt-BR" sz="1400" b="1" dirty="0">
                  <a:solidFill>
                    <a:schemeClr val="tx1"/>
                  </a:solidFill>
                </a:rPr>
                <a:t>Linha de Comando</a:t>
              </a:r>
            </a:p>
          </p:txBody>
        </p:sp>
        <p:sp>
          <p:nvSpPr>
            <p:cNvPr id="27" name="Seta: para a Direita 26">
              <a:extLst>
                <a:ext uri="{FF2B5EF4-FFF2-40B4-BE49-F238E27FC236}">
                  <a16:creationId xmlns:a16="http://schemas.microsoft.com/office/drawing/2014/main" id="{ACB4BAA6-7263-4F65-95AC-7EE0E6E9AF54}"/>
                </a:ext>
              </a:extLst>
            </p:cNvPr>
            <p:cNvSpPr/>
            <p:nvPr/>
          </p:nvSpPr>
          <p:spPr>
            <a:xfrm>
              <a:off x="3888280" y="3048000"/>
              <a:ext cx="952808" cy="406400"/>
            </a:xfrm>
            <a:prstGeom prst="rightArrow">
              <a:avLst/>
            </a:prstGeom>
            <a:solidFill>
              <a:srgbClr val="93D250"/>
            </a:solidFill>
            <a:ln w="38100">
              <a:solidFill>
                <a:srgbClr val="017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0AA16E1B-1096-4659-8D9B-49CD01ECBBC7}"/>
              </a:ext>
            </a:extLst>
          </p:cNvPr>
          <p:cNvGrpSpPr/>
          <p:nvPr/>
        </p:nvGrpSpPr>
        <p:grpSpPr>
          <a:xfrm>
            <a:off x="445664" y="2809903"/>
            <a:ext cx="1573659" cy="3413252"/>
            <a:chOff x="45719" y="2857500"/>
            <a:chExt cx="1573659" cy="3413252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6A8EDA1B-A388-43A0-966F-0DA961E98432}"/>
                </a:ext>
              </a:extLst>
            </p:cNvPr>
            <p:cNvSpPr/>
            <p:nvPr/>
          </p:nvSpPr>
          <p:spPr>
            <a:xfrm>
              <a:off x="45719" y="2857500"/>
              <a:ext cx="1573659" cy="3413252"/>
            </a:xfrm>
            <a:prstGeom prst="rect">
              <a:avLst/>
            </a:prstGeom>
            <a:solidFill>
              <a:srgbClr val="FFFF67"/>
            </a:solidFill>
            <a:ln w="19050">
              <a:solidFill>
                <a:srgbClr val="5A7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8" name="Imagem 27" descr="Recorte de Tela">
              <a:extLst>
                <a:ext uri="{FF2B5EF4-FFF2-40B4-BE49-F238E27FC236}">
                  <a16:creationId xmlns:a16="http://schemas.microsoft.com/office/drawing/2014/main" id="{5DD61BDD-B8D0-4A85-99A8-8F4A0EB05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" t="963" r="74864" b="18880"/>
            <a:stretch/>
          </p:blipFill>
          <p:spPr>
            <a:xfrm>
              <a:off x="122594" y="2967074"/>
              <a:ext cx="1421385" cy="3194104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7BF3CC-F936-467D-A390-53D3678ED664}"/>
              </a:ext>
            </a:extLst>
          </p:cNvPr>
          <p:cNvGrpSpPr/>
          <p:nvPr/>
        </p:nvGrpSpPr>
        <p:grpSpPr>
          <a:xfrm>
            <a:off x="1101346" y="1650333"/>
            <a:ext cx="3805192" cy="4301411"/>
            <a:chOff x="1905000" y="1391556"/>
            <a:chExt cx="5334000" cy="5030559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23C43127-14FB-458B-A947-5AEB5CE06D61}"/>
                </a:ext>
              </a:extLst>
            </p:cNvPr>
            <p:cNvSpPr/>
            <p:nvPr/>
          </p:nvSpPr>
          <p:spPr>
            <a:xfrm>
              <a:off x="1905000" y="1391556"/>
              <a:ext cx="1935480" cy="822960"/>
            </a:xfrm>
            <a:prstGeom prst="roundRect">
              <a:avLst/>
            </a:prstGeom>
            <a:solidFill>
              <a:srgbClr val="FF4F4F"/>
            </a:solidFill>
            <a:ln>
              <a:solidFill>
                <a:srgbClr val="5B72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Arquivo fast1</a:t>
              </a:r>
            </a:p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(</a:t>
              </a:r>
              <a:r>
                <a:rPr lang="pt-BR" sz="1600" dirty="0" err="1">
                  <a:solidFill>
                    <a:schemeClr val="tx1"/>
                  </a:solidFill>
                </a:rPr>
                <a:t>Foward</a:t>
              </a:r>
              <a:r>
                <a:rPr lang="pt-BR" sz="16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873208C7-6226-4B6B-81C4-C5DFF0960684}"/>
                </a:ext>
              </a:extLst>
            </p:cNvPr>
            <p:cNvSpPr/>
            <p:nvPr/>
          </p:nvSpPr>
          <p:spPr>
            <a:xfrm>
              <a:off x="5303520" y="1391556"/>
              <a:ext cx="1935480" cy="822960"/>
            </a:xfrm>
            <a:prstGeom prst="roundRect">
              <a:avLst/>
            </a:prstGeom>
            <a:solidFill>
              <a:srgbClr val="FF4F4F"/>
            </a:solidFill>
            <a:ln>
              <a:solidFill>
                <a:srgbClr val="5B72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Arquivo fast2</a:t>
              </a:r>
            </a:p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(Reverse)</a:t>
              </a:r>
            </a:p>
          </p:txBody>
        </p:sp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57335B9D-5524-40DD-B2BA-7F7E48816A93}"/>
                </a:ext>
              </a:extLst>
            </p:cNvPr>
            <p:cNvCxnSpPr/>
            <p:nvPr/>
          </p:nvCxnSpPr>
          <p:spPr>
            <a:xfrm>
              <a:off x="3718560" y="2300182"/>
              <a:ext cx="289561" cy="421025"/>
            </a:xfrm>
            <a:prstGeom prst="straightConnector1">
              <a:avLst/>
            </a:prstGeom>
            <a:ln>
              <a:solidFill>
                <a:srgbClr val="5B726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74D6A3C1-4837-4D91-93BE-8B7F9425878F}"/>
                </a:ext>
              </a:extLst>
            </p:cNvPr>
            <p:cNvSpPr/>
            <p:nvPr/>
          </p:nvSpPr>
          <p:spPr>
            <a:xfrm>
              <a:off x="3604260" y="2849879"/>
              <a:ext cx="1935480" cy="822960"/>
            </a:xfrm>
            <a:prstGeom prst="roundRect">
              <a:avLst/>
            </a:prstGeom>
            <a:solidFill>
              <a:srgbClr val="FFFF67"/>
            </a:solidFill>
            <a:ln>
              <a:solidFill>
                <a:srgbClr val="5B72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Análise de Qualidade</a:t>
              </a:r>
            </a:p>
          </p:txBody>
        </p: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2A8B9BF9-B4E3-47AA-9F5B-4535D8C8F9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6840" y="2300182"/>
              <a:ext cx="350519" cy="421025"/>
            </a:xfrm>
            <a:prstGeom prst="straightConnector1">
              <a:avLst/>
            </a:prstGeom>
            <a:ln>
              <a:solidFill>
                <a:srgbClr val="5B726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95407ED7-E965-4407-BB8C-7F3FC13A2CEF}"/>
                </a:ext>
              </a:extLst>
            </p:cNvPr>
            <p:cNvSpPr/>
            <p:nvPr/>
          </p:nvSpPr>
          <p:spPr>
            <a:xfrm>
              <a:off x="3604260" y="4175759"/>
              <a:ext cx="1935480" cy="822960"/>
            </a:xfrm>
            <a:prstGeom prst="roundRect">
              <a:avLst/>
            </a:prstGeom>
            <a:solidFill>
              <a:srgbClr val="93D250"/>
            </a:solidFill>
            <a:ln>
              <a:solidFill>
                <a:srgbClr val="5B72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Análise de Qualidade</a:t>
              </a:r>
            </a:p>
          </p:txBody>
        </p:sp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2E6DBEE8-C6ED-4EA8-877F-BF911CAA1197}"/>
                </a:ext>
              </a:extLst>
            </p:cNvPr>
            <p:cNvSpPr/>
            <p:nvPr/>
          </p:nvSpPr>
          <p:spPr>
            <a:xfrm>
              <a:off x="3604260" y="5599155"/>
              <a:ext cx="1935480" cy="822960"/>
            </a:xfrm>
            <a:prstGeom prst="roundRect">
              <a:avLst/>
            </a:prstGeom>
            <a:solidFill>
              <a:srgbClr val="0170C1"/>
            </a:solidFill>
            <a:ln>
              <a:solidFill>
                <a:srgbClr val="5B72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Análise de Qualidade</a:t>
              </a:r>
            </a:p>
          </p:txBody>
        </p:sp>
        <p:cxnSp>
          <p:nvCxnSpPr>
            <p:cNvPr id="36" name="Conector de Seta Reta 35">
              <a:extLst>
                <a:ext uri="{FF2B5EF4-FFF2-40B4-BE49-F238E27FC236}">
                  <a16:creationId xmlns:a16="http://schemas.microsoft.com/office/drawing/2014/main" id="{017EB94C-F9E3-47AA-B475-6BE0E89EF085}"/>
                </a:ext>
              </a:extLst>
            </p:cNvPr>
            <p:cNvCxnSpPr/>
            <p:nvPr/>
          </p:nvCxnSpPr>
          <p:spPr>
            <a:xfrm>
              <a:off x="4556760" y="3718559"/>
              <a:ext cx="0" cy="365761"/>
            </a:xfrm>
            <a:prstGeom prst="straightConnector1">
              <a:avLst/>
            </a:prstGeom>
            <a:ln>
              <a:solidFill>
                <a:srgbClr val="5B726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de Seta Reta 36">
              <a:extLst>
                <a:ext uri="{FF2B5EF4-FFF2-40B4-BE49-F238E27FC236}">
                  <a16:creationId xmlns:a16="http://schemas.microsoft.com/office/drawing/2014/main" id="{1CC72110-1E0B-43CE-87BB-AF0A963340CE}"/>
                </a:ext>
              </a:extLst>
            </p:cNvPr>
            <p:cNvCxnSpPr/>
            <p:nvPr/>
          </p:nvCxnSpPr>
          <p:spPr>
            <a:xfrm>
              <a:off x="4556760" y="5080994"/>
              <a:ext cx="0" cy="365761"/>
            </a:xfrm>
            <a:prstGeom prst="straightConnector1">
              <a:avLst/>
            </a:prstGeom>
            <a:ln>
              <a:solidFill>
                <a:srgbClr val="5B726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: Angulado 37">
              <a:extLst>
                <a:ext uri="{FF2B5EF4-FFF2-40B4-BE49-F238E27FC236}">
                  <a16:creationId xmlns:a16="http://schemas.microsoft.com/office/drawing/2014/main" id="{E7D7D061-F178-414F-8FEC-06851FE4FC88}"/>
                </a:ext>
              </a:extLst>
            </p:cNvPr>
            <p:cNvCxnSpPr>
              <a:cxnSpLocks/>
              <a:stCxn id="35" idx="3"/>
              <a:endCxn id="32" idx="3"/>
            </p:cNvCxnSpPr>
            <p:nvPr/>
          </p:nvCxnSpPr>
          <p:spPr>
            <a:xfrm flipV="1">
              <a:off x="5539740" y="3261359"/>
              <a:ext cx="12700" cy="2749276"/>
            </a:xfrm>
            <a:prstGeom prst="bentConnector3">
              <a:avLst>
                <a:gd name="adj1" fmla="val 3007450"/>
              </a:avLst>
            </a:prstGeom>
            <a:ln>
              <a:solidFill>
                <a:srgbClr val="5B726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18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0FBB5-8D0F-4A6A-A194-260032E3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Controle de qualidade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AEC21E18-557B-4F3B-B7AA-AC96CC8CE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152" y="1774394"/>
            <a:ext cx="5956308" cy="179237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121CBCF-49C3-4E8C-BE47-AE1F8665F559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TRANSCRIPTÔMICA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C494B21-3AE9-4274-B634-DBABDC1CF20E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Espaço Reservado para Conteúdo 7" descr="Recorte de Tela">
            <a:extLst>
              <a:ext uri="{FF2B5EF4-FFF2-40B4-BE49-F238E27FC236}">
                <a16:creationId xmlns:a16="http://schemas.microsoft.com/office/drawing/2014/main" id="{64DE6BE8-56E9-4111-A11F-BB2140684A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t="57098" r="-404" b="-78"/>
          <a:stretch/>
        </p:blipFill>
        <p:spPr>
          <a:xfrm>
            <a:off x="754448" y="3566773"/>
            <a:ext cx="5958906" cy="3236495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141DDCF-2BE8-4760-84FA-30222F7A0F7C}"/>
              </a:ext>
            </a:extLst>
          </p:cNvPr>
          <p:cNvCxnSpPr/>
          <p:nvPr/>
        </p:nvCxnSpPr>
        <p:spPr>
          <a:xfrm>
            <a:off x="832518" y="3566773"/>
            <a:ext cx="576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78F216-39AB-4889-8B63-9F4FC7A9A14F}"/>
              </a:ext>
            </a:extLst>
          </p:cNvPr>
          <p:cNvSpPr txBox="1"/>
          <p:nvPr/>
        </p:nvSpPr>
        <p:spPr>
          <a:xfrm>
            <a:off x="6799416" y="2490990"/>
            <a:ext cx="193336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FastQC</a:t>
            </a:r>
          </a:p>
          <a:p>
            <a:r>
              <a:rPr lang="pt-BR" dirty="0">
                <a:solidFill>
                  <a:srgbClr val="00B0F0"/>
                </a:solidFill>
                <a:hlinkClick r:id="rId4"/>
              </a:rPr>
              <a:t>https://www.bioinformatics.babraham.ac.uk/projects/fastqc/</a:t>
            </a:r>
            <a:endParaRPr lang="pt-BR" dirty="0">
              <a:solidFill>
                <a:srgbClr val="00B0F0"/>
              </a:solidFill>
            </a:endParaRPr>
          </a:p>
          <a:p>
            <a:endParaRPr lang="pt-BR" dirty="0"/>
          </a:p>
          <a:p>
            <a:r>
              <a:rPr lang="pt-BR" b="1" dirty="0"/>
              <a:t>PRINSEQ</a:t>
            </a:r>
            <a:br>
              <a:rPr lang="pt-BR" dirty="0"/>
            </a:br>
            <a:r>
              <a:rPr lang="pt-BR" dirty="0">
                <a:solidFill>
                  <a:srgbClr val="00B0F0"/>
                </a:solidFill>
                <a:hlinkClick r:id="rId5"/>
              </a:rPr>
              <a:t>http://prinseq.sourceforge.net/</a:t>
            </a:r>
            <a:endParaRPr lang="pt-BR" dirty="0">
              <a:solidFill>
                <a:srgbClr val="00B0F0"/>
              </a:solidFill>
            </a:endParaRPr>
          </a:p>
          <a:p>
            <a:r>
              <a:rPr lang="pt-BR" sz="2000" dirty="0"/>
              <a:t> </a:t>
            </a:r>
            <a:br>
              <a:rPr lang="pt-BR" sz="2000" dirty="0"/>
            </a:b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8465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930EA0B1-FBA3-43EB-BDFA-738922A37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FastQC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AA4EB17-0163-4037-AB25-05157375D417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TRANSCRIPTÔMICA: Controle de qualidade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1D1D53E-682C-450A-A87C-1DC8B827DF38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593EB44-05B9-456F-A14C-DBF7207DC7F8}"/>
              </a:ext>
            </a:extLst>
          </p:cNvPr>
          <p:cNvSpPr/>
          <p:nvPr/>
        </p:nvSpPr>
        <p:spPr>
          <a:xfrm>
            <a:off x="285750" y="6423198"/>
            <a:ext cx="4660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Vídeo tutorial: </a:t>
            </a:r>
            <a:r>
              <a:rPr lang="pt-BR" dirty="0">
                <a:hlinkClick r:id="rId2"/>
              </a:rPr>
              <a:t>https://youtu.be/bz93ReOv87Y</a:t>
            </a:r>
            <a:r>
              <a:rPr lang="pt-BR" dirty="0"/>
              <a:t>  </a:t>
            </a:r>
          </a:p>
        </p:txBody>
      </p:sp>
      <p:pic>
        <p:nvPicPr>
          <p:cNvPr id="9" name="Imagem 8" descr="Recorte de Tela">
            <a:extLst>
              <a:ext uri="{FF2B5EF4-FFF2-40B4-BE49-F238E27FC236}">
                <a16:creationId xmlns:a16="http://schemas.microsoft.com/office/drawing/2014/main" id="{AA4E6F4D-F2DB-4261-8B39-AF1D3AF71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22" y="1784097"/>
            <a:ext cx="6731928" cy="463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0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3D4F8B-A3D5-485E-AE3F-69B1E816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que é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transcriptÔmica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FCA80B-6F62-4279-8523-679907F67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0054" y="2084832"/>
            <a:ext cx="7503892" cy="72997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É a </a:t>
            </a:r>
            <a:r>
              <a:rPr lang="pt-BR" dirty="0" err="1"/>
              <a:t>ômica</a:t>
            </a:r>
            <a:r>
              <a:rPr lang="pt-BR" dirty="0"/>
              <a:t> responsável pelo estudo do </a:t>
            </a:r>
            <a:r>
              <a:rPr lang="pt-BR" dirty="0" err="1"/>
              <a:t>transcriptoma</a:t>
            </a:r>
            <a:r>
              <a:rPr lang="pt-BR" dirty="0"/>
              <a:t> de um organismo. </a:t>
            </a:r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63942D6E-6BB7-4AE5-8571-B7DAA3033E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r="17332"/>
          <a:stretch/>
        </p:blipFill>
        <p:spPr>
          <a:xfrm>
            <a:off x="2687918" y="2425148"/>
            <a:ext cx="3768163" cy="4182716"/>
          </a:xfrm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623D0D6C-37D7-4F12-B252-0EEEBB50530C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B6BCF9A-D763-460C-BBD6-8D207980278F}"/>
              </a:ext>
            </a:extLst>
          </p:cNvPr>
          <p:cNvSpPr/>
          <p:nvPr/>
        </p:nvSpPr>
        <p:spPr>
          <a:xfrm>
            <a:off x="3875079" y="6470704"/>
            <a:ext cx="16161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+mj-lt"/>
              </a:rPr>
              <a:t>Adaptado de VERDI et al., 2019 </a:t>
            </a:r>
            <a:endParaRPr lang="pt-B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275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930EA0B1-FBA3-43EB-BDFA-738922A37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PRINSEQ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AA4EB17-0163-4037-AB25-05157375D417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TRANSCRIPTÔMICA: Controle de qualidade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1D1D53E-682C-450A-A87C-1DC8B827DF38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Recorte de Tela">
            <a:extLst>
              <a:ext uri="{FF2B5EF4-FFF2-40B4-BE49-F238E27FC236}">
                <a16:creationId xmlns:a16="http://schemas.microsoft.com/office/drawing/2014/main" id="{CFD203A2-30A4-4CE3-B08C-C6DC4353C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05" y="1741136"/>
            <a:ext cx="3210374" cy="2100556"/>
          </a:xfrm>
          <a:prstGeom prst="rect">
            <a:avLst/>
          </a:prstGeom>
        </p:spPr>
      </p:pic>
      <p:pic>
        <p:nvPicPr>
          <p:cNvPr id="9" name="Imagem 8" descr="Recorte de Tela">
            <a:extLst>
              <a:ext uri="{FF2B5EF4-FFF2-40B4-BE49-F238E27FC236}">
                <a16:creationId xmlns:a16="http://schemas.microsoft.com/office/drawing/2014/main" id="{DB048D4C-710D-48AA-B36B-1E23C5947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4153314"/>
            <a:ext cx="3530765" cy="2317390"/>
          </a:xfrm>
          <a:prstGeom prst="rect">
            <a:avLst/>
          </a:prstGeom>
        </p:spPr>
      </p:pic>
      <p:pic>
        <p:nvPicPr>
          <p:cNvPr id="17" name="Imagem 16" descr="Recorte de Tela">
            <a:extLst>
              <a:ext uri="{FF2B5EF4-FFF2-40B4-BE49-F238E27FC236}">
                <a16:creationId xmlns:a16="http://schemas.microsoft.com/office/drawing/2014/main" id="{A883A5C3-652B-447D-A431-6189F446F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79" y="1741136"/>
            <a:ext cx="4206110" cy="4400356"/>
          </a:xfrm>
          <a:prstGeom prst="rect">
            <a:avLst/>
          </a:prstGeom>
        </p:spPr>
      </p:pic>
      <p:pic>
        <p:nvPicPr>
          <p:cNvPr id="18" name="Imagem 17" descr="Recorte de Tela">
            <a:extLst>
              <a:ext uri="{FF2B5EF4-FFF2-40B4-BE49-F238E27FC236}">
                <a16:creationId xmlns:a16="http://schemas.microsoft.com/office/drawing/2014/main" id="{43AA161A-B81E-4A51-98CE-394356333C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09" y="112856"/>
            <a:ext cx="1910576" cy="1353852"/>
          </a:xfrm>
          <a:prstGeom prst="rect">
            <a:avLst/>
          </a:prstGeom>
        </p:spPr>
      </p:pic>
      <p:pic>
        <p:nvPicPr>
          <p:cNvPr id="20" name="Imagem 19" descr="Recorte de Tela">
            <a:extLst>
              <a:ext uri="{FF2B5EF4-FFF2-40B4-BE49-F238E27FC236}">
                <a16:creationId xmlns:a16="http://schemas.microsoft.com/office/drawing/2014/main" id="{02970574-B37A-40EE-9510-D3DB0CCCC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7" y="1918102"/>
            <a:ext cx="1305962" cy="1746624"/>
          </a:xfrm>
          <a:prstGeom prst="rect">
            <a:avLst/>
          </a:prstGeom>
          <a:ln w="19050">
            <a:solidFill>
              <a:srgbClr val="2E8BD0"/>
            </a:solidFill>
          </a:ln>
        </p:spPr>
      </p:pic>
    </p:spTree>
    <p:extLst>
      <p:ext uri="{BB962C8B-B14F-4D97-AF65-F5344CB8AC3E}">
        <p14:creationId xmlns:p14="http://schemas.microsoft.com/office/powerpoint/2010/main" val="505271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0FBB5-8D0F-4A6A-A194-260032E3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Cortar e remover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121CBCF-49C3-4E8C-BE47-AE1F8665F559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TRANSCRIPTÔMICA:</a:t>
            </a:r>
          </a:p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Controle de Qualidade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C494B21-3AE9-4274-B634-DBABDC1CF20E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m 13" descr="Recorte de Tela">
            <a:extLst>
              <a:ext uri="{FF2B5EF4-FFF2-40B4-BE49-F238E27FC236}">
                <a16:creationId xmlns:a16="http://schemas.microsoft.com/office/drawing/2014/main" id="{9DA9D232-D9F7-4C8D-AF0E-194CFE56B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3" y="4524239"/>
            <a:ext cx="4133907" cy="2268467"/>
          </a:xfrm>
          <a:prstGeom prst="rect">
            <a:avLst/>
          </a:prstGeom>
        </p:spPr>
      </p:pic>
      <p:pic>
        <p:nvPicPr>
          <p:cNvPr id="16" name="Imagem 15" descr="Recorte de Tela">
            <a:extLst>
              <a:ext uri="{FF2B5EF4-FFF2-40B4-BE49-F238E27FC236}">
                <a16:creationId xmlns:a16="http://schemas.microsoft.com/office/drawing/2014/main" id="{B1BEA339-4111-4229-BA5E-3DCBA6F96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61" y="4479481"/>
            <a:ext cx="4032947" cy="2285929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5C858382-D647-4608-BAF8-E45CAF36F236}"/>
              </a:ext>
            </a:extLst>
          </p:cNvPr>
          <p:cNvSpPr/>
          <p:nvPr/>
        </p:nvSpPr>
        <p:spPr>
          <a:xfrm>
            <a:off x="600229" y="1751002"/>
            <a:ext cx="3809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TRIMMOMATIC – Linha de Comando</a:t>
            </a:r>
          </a:p>
        </p:txBody>
      </p:sp>
      <p:sp>
        <p:nvSpPr>
          <p:cNvPr id="21" name="Espaço Reservado para Conteúdo 20">
            <a:extLst>
              <a:ext uri="{FF2B5EF4-FFF2-40B4-BE49-F238E27FC236}">
                <a16:creationId xmlns:a16="http://schemas.microsoft.com/office/drawing/2014/main" id="{C60213FE-8729-4FBD-8A41-08BAE030C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21" y="2057304"/>
            <a:ext cx="8193029" cy="2395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400" dirty="0" err="1"/>
              <a:t>java</a:t>
            </a:r>
            <a:r>
              <a:rPr lang="pt-BR" sz="1400" dirty="0"/>
              <a:t> -</a:t>
            </a:r>
            <a:r>
              <a:rPr lang="pt-BR" sz="1400" dirty="0" err="1"/>
              <a:t>jar</a:t>
            </a:r>
            <a:r>
              <a:rPr lang="pt-BR" sz="1400" dirty="0"/>
              <a:t> trimmomatic-0.35.jar PE -phred33 input_forward.fq.gz input_reverse.fq.gz output_forward_paired.fq.gz output_forward_unpaired.fq.gz output_reverse_paired.fq.gz output_reverse_unpaired.fq.gz ILLUMINACLIP:TruSeq3-PE.fa:2:30:10 LEADING:3 TRAILING:3 SLIDINGWINDOW:4:15 MINLEN:36</a:t>
            </a:r>
          </a:p>
          <a:p>
            <a:pPr marL="0" indent="0">
              <a:buNone/>
            </a:pPr>
            <a:r>
              <a:rPr lang="pt-BR" sz="1400" dirty="0" err="1"/>
              <a:t>This</a:t>
            </a:r>
            <a:r>
              <a:rPr lang="pt-BR" sz="1400" dirty="0"/>
              <a:t> </a:t>
            </a:r>
            <a:r>
              <a:rPr lang="pt-BR" sz="1400" dirty="0" err="1"/>
              <a:t>will</a:t>
            </a:r>
            <a:r>
              <a:rPr lang="pt-BR" sz="1400" dirty="0"/>
              <a:t> </a:t>
            </a:r>
            <a:r>
              <a:rPr lang="pt-BR" sz="1400" dirty="0" err="1"/>
              <a:t>perform</a:t>
            </a:r>
            <a:r>
              <a:rPr lang="pt-BR" sz="1400" dirty="0"/>
              <a:t> </a:t>
            </a:r>
            <a:r>
              <a:rPr lang="pt-BR" sz="1400" dirty="0" err="1"/>
              <a:t>the</a:t>
            </a:r>
            <a:r>
              <a:rPr lang="pt-BR" sz="1400" dirty="0"/>
              <a:t> </a:t>
            </a:r>
            <a:r>
              <a:rPr lang="pt-BR" sz="1400" dirty="0" err="1"/>
              <a:t>following</a:t>
            </a:r>
            <a:r>
              <a:rPr lang="pt-BR" sz="1400" dirty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Remove </a:t>
            </a:r>
            <a:r>
              <a:rPr lang="pt-BR" sz="1400" dirty="0" err="1"/>
              <a:t>adapters</a:t>
            </a:r>
            <a:r>
              <a:rPr lang="pt-BR" sz="1400" dirty="0"/>
              <a:t> (ILLUMINACLIP:TruSeq3-PE.fa:2:30:10)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Remove </a:t>
            </a:r>
            <a:r>
              <a:rPr lang="pt-BR" sz="1400" dirty="0" err="1"/>
              <a:t>leading</a:t>
            </a:r>
            <a:r>
              <a:rPr lang="pt-BR" sz="1400" dirty="0"/>
              <a:t> </a:t>
            </a:r>
            <a:r>
              <a:rPr lang="pt-BR" sz="1400" dirty="0" err="1"/>
              <a:t>low</a:t>
            </a:r>
            <a:r>
              <a:rPr lang="pt-BR" sz="1400" dirty="0"/>
              <a:t> </a:t>
            </a:r>
            <a:r>
              <a:rPr lang="pt-BR" sz="1400" dirty="0" err="1"/>
              <a:t>quality</a:t>
            </a:r>
            <a:r>
              <a:rPr lang="pt-BR" sz="1400" dirty="0"/>
              <a:t> </a:t>
            </a:r>
            <a:r>
              <a:rPr lang="pt-BR" sz="1400" dirty="0" err="1"/>
              <a:t>or</a:t>
            </a:r>
            <a:r>
              <a:rPr lang="pt-BR" sz="1400" dirty="0"/>
              <a:t> N bases (</a:t>
            </a:r>
            <a:r>
              <a:rPr lang="pt-BR" sz="1400" dirty="0" err="1"/>
              <a:t>below</a:t>
            </a:r>
            <a:r>
              <a:rPr lang="pt-BR" sz="1400" dirty="0"/>
              <a:t> </a:t>
            </a:r>
            <a:r>
              <a:rPr lang="pt-BR" sz="1400" dirty="0" err="1"/>
              <a:t>quality</a:t>
            </a:r>
            <a:r>
              <a:rPr lang="pt-BR" sz="1400" dirty="0"/>
              <a:t> 3) (LEADING:3)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Remove </a:t>
            </a:r>
            <a:r>
              <a:rPr lang="pt-BR" sz="1400" dirty="0" err="1"/>
              <a:t>trailing</a:t>
            </a:r>
            <a:r>
              <a:rPr lang="pt-BR" sz="1400" dirty="0"/>
              <a:t> </a:t>
            </a:r>
            <a:r>
              <a:rPr lang="pt-BR" sz="1400" dirty="0" err="1"/>
              <a:t>low</a:t>
            </a:r>
            <a:r>
              <a:rPr lang="pt-BR" sz="1400" dirty="0"/>
              <a:t> </a:t>
            </a:r>
            <a:r>
              <a:rPr lang="pt-BR" sz="1400" dirty="0" err="1"/>
              <a:t>quality</a:t>
            </a:r>
            <a:r>
              <a:rPr lang="pt-BR" sz="1400" dirty="0"/>
              <a:t> </a:t>
            </a:r>
            <a:r>
              <a:rPr lang="pt-BR" sz="1400" dirty="0" err="1"/>
              <a:t>or</a:t>
            </a:r>
            <a:r>
              <a:rPr lang="pt-BR" sz="1400" dirty="0"/>
              <a:t> N bases (</a:t>
            </a:r>
            <a:r>
              <a:rPr lang="pt-BR" sz="1400" dirty="0" err="1"/>
              <a:t>below</a:t>
            </a:r>
            <a:r>
              <a:rPr lang="pt-BR" sz="1400" dirty="0"/>
              <a:t> </a:t>
            </a:r>
            <a:r>
              <a:rPr lang="pt-BR" sz="1400" dirty="0" err="1"/>
              <a:t>quality</a:t>
            </a:r>
            <a:r>
              <a:rPr lang="pt-BR" sz="1400" dirty="0"/>
              <a:t> 3) (TRAILING:3)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dirty="0" err="1"/>
              <a:t>Scan</a:t>
            </a:r>
            <a:r>
              <a:rPr lang="pt-BR" sz="1400" dirty="0"/>
              <a:t> </a:t>
            </a:r>
            <a:r>
              <a:rPr lang="pt-BR" sz="1400" dirty="0" err="1"/>
              <a:t>the</a:t>
            </a:r>
            <a:r>
              <a:rPr lang="pt-BR" sz="1400" dirty="0"/>
              <a:t> </a:t>
            </a:r>
            <a:r>
              <a:rPr lang="pt-BR" sz="1400" dirty="0" err="1"/>
              <a:t>read</a:t>
            </a:r>
            <a:r>
              <a:rPr lang="pt-BR" sz="1400" dirty="0"/>
              <a:t> </a:t>
            </a:r>
            <a:r>
              <a:rPr lang="pt-BR" sz="1400" dirty="0" err="1"/>
              <a:t>with</a:t>
            </a:r>
            <a:r>
              <a:rPr lang="pt-BR" sz="1400" dirty="0"/>
              <a:t> a 4-base </a:t>
            </a:r>
            <a:r>
              <a:rPr lang="pt-BR" sz="1400" dirty="0" err="1"/>
              <a:t>wide</a:t>
            </a:r>
            <a:r>
              <a:rPr lang="pt-BR" sz="1400" dirty="0"/>
              <a:t> </a:t>
            </a:r>
            <a:r>
              <a:rPr lang="pt-BR" sz="1400" dirty="0" err="1"/>
              <a:t>sliding</a:t>
            </a:r>
            <a:r>
              <a:rPr lang="pt-BR" sz="1400" dirty="0"/>
              <a:t> </a:t>
            </a:r>
            <a:r>
              <a:rPr lang="pt-BR" sz="1400" dirty="0" err="1"/>
              <a:t>window</a:t>
            </a:r>
            <a:r>
              <a:rPr lang="pt-BR" sz="1400" dirty="0"/>
              <a:t>, </a:t>
            </a:r>
            <a:r>
              <a:rPr lang="pt-BR" sz="1400" dirty="0" err="1"/>
              <a:t>cutting</a:t>
            </a:r>
            <a:r>
              <a:rPr lang="pt-BR" sz="1400" dirty="0"/>
              <a:t> </a:t>
            </a:r>
            <a:r>
              <a:rPr lang="pt-BR" sz="1400" dirty="0" err="1"/>
              <a:t>when</a:t>
            </a:r>
            <a:r>
              <a:rPr lang="pt-BR" sz="1400" dirty="0"/>
              <a:t> </a:t>
            </a:r>
            <a:r>
              <a:rPr lang="pt-BR" sz="1400" dirty="0" err="1"/>
              <a:t>the</a:t>
            </a:r>
            <a:r>
              <a:rPr lang="pt-BR" sz="1400" dirty="0"/>
              <a:t> </a:t>
            </a:r>
            <a:r>
              <a:rPr lang="pt-BR" sz="1400" dirty="0" err="1"/>
              <a:t>average</a:t>
            </a:r>
            <a:r>
              <a:rPr lang="pt-BR" sz="1400" dirty="0"/>
              <a:t> </a:t>
            </a:r>
            <a:r>
              <a:rPr lang="pt-BR" sz="1400" dirty="0" err="1"/>
              <a:t>quality</a:t>
            </a:r>
            <a:r>
              <a:rPr lang="pt-BR" sz="1400" dirty="0"/>
              <a:t> per base </a:t>
            </a:r>
            <a:r>
              <a:rPr lang="pt-BR" sz="1400" dirty="0" err="1"/>
              <a:t>drops</a:t>
            </a:r>
            <a:r>
              <a:rPr lang="pt-BR" sz="1400" dirty="0"/>
              <a:t> </a:t>
            </a:r>
            <a:r>
              <a:rPr lang="pt-BR" sz="1400" dirty="0" err="1"/>
              <a:t>below</a:t>
            </a:r>
            <a:r>
              <a:rPr lang="pt-BR" sz="1400" dirty="0"/>
              <a:t> 15 (SLIDINGWINDOW:4:15)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dirty="0" err="1"/>
              <a:t>Drop</a:t>
            </a:r>
            <a:r>
              <a:rPr lang="pt-BR" sz="1400" dirty="0"/>
              <a:t> reads </a:t>
            </a:r>
            <a:r>
              <a:rPr lang="pt-BR" sz="1400" dirty="0" err="1"/>
              <a:t>below</a:t>
            </a:r>
            <a:r>
              <a:rPr lang="pt-BR" sz="1400" dirty="0"/>
              <a:t> </a:t>
            </a:r>
            <a:r>
              <a:rPr lang="pt-BR" sz="1400" dirty="0" err="1"/>
              <a:t>the</a:t>
            </a:r>
            <a:r>
              <a:rPr lang="pt-BR" sz="1400" dirty="0"/>
              <a:t> 36 bases </a:t>
            </a:r>
            <a:r>
              <a:rPr lang="pt-BR" sz="1400" dirty="0" err="1"/>
              <a:t>long</a:t>
            </a:r>
            <a:r>
              <a:rPr lang="pt-BR" sz="1400" dirty="0"/>
              <a:t> (MINLEN:36)</a:t>
            </a:r>
          </a:p>
          <a:p>
            <a:endParaRPr lang="pt-BR" sz="1400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2185932-E9C9-4323-A201-0382495767C8}"/>
              </a:ext>
            </a:extLst>
          </p:cNvPr>
          <p:cNvSpPr/>
          <p:nvPr/>
        </p:nvSpPr>
        <p:spPr>
          <a:xfrm>
            <a:off x="665221" y="1751002"/>
            <a:ext cx="8193029" cy="2602634"/>
          </a:xfrm>
          <a:prstGeom prst="rect">
            <a:avLst/>
          </a:prstGeom>
          <a:noFill/>
          <a:ln w="28575"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256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15728" y="538413"/>
            <a:ext cx="2877312" cy="3381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Herculanum" charset="0"/>
                <a:ea typeface="Herculanum" charset="0"/>
                <a:cs typeface="Herculanum" charset="0"/>
              </a:rPr>
              <a:t>Delineamento</a:t>
            </a:r>
            <a:r>
              <a:rPr lang="en-US" sz="2000" dirty="0">
                <a:solidFill>
                  <a:schemeClr val="tx1"/>
                </a:solidFill>
                <a:latin typeface="Herculanum" charset="0"/>
                <a:ea typeface="Herculanum" charset="0"/>
                <a:cs typeface="Herculanum" charset="0"/>
              </a:rPr>
              <a:t>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Herculanum" charset="0"/>
                <a:ea typeface="Herculanum" charset="0"/>
                <a:cs typeface="Herculanum" charset="0"/>
              </a:rPr>
              <a:t>Experimental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15728" y="3993931"/>
            <a:ext cx="2877312" cy="2299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Herculanum" charset="0"/>
              </a:rPr>
              <a:t>Obtenção</a:t>
            </a:r>
            <a:r>
              <a:rPr lang="en-US" sz="2000" dirty="0">
                <a:solidFill>
                  <a:schemeClr val="tx1"/>
                </a:solidFill>
                <a:latin typeface="Herculanum" charset="0"/>
              </a:rPr>
              <a:t> do material </a:t>
            </a:r>
            <a:r>
              <a:rPr lang="en-US" sz="2000" dirty="0" err="1">
                <a:solidFill>
                  <a:schemeClr val="tx1"/>
                </a:solidFill>
                <a:latin typeface="Herculanum" charset="0"/>
              </a:rPr>
              <a:t>biológico</a:t>
            </a:r>
            <a:endParaRPr lang="en-US" sz="2000" dirty="0">
              <a:solidFill>
                <a:schemeClr val="tx1"/>
              </a:solidFill>
              <a:latin typeface="Herculanum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35712" y="538414"/>
            <a:ext cx="1200912" cy="5754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Herculanum" charset="0"/>
                <a:ea typeface="Herculanum" charset="0"/>
                <a:cs typeface="Herculanum" charset="0"/>
              </a:rPr>
              <a:t>Sequenciamento</a:t>
            </a:r>
            <a:endParaRPr lang="en-US" sz="2400" dirty="0">
              <a:solidFill>
                <a:schemeClr val="tx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79296" y="538414"/>
            <a:ext cx="4443984" cy="4267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Herculanum" charset="0"/>
                <a:ea typeface="Herculanum" charset="0"/>
                <a:cs typeface="Herculanum" charset="0"/>
              </a:rPr>
              <a:t>Análise</a:t>
            </a:r>
            <a:r>
              <a:rPr lang="en-US" dirty="0">
                <a:solidFill>
                  <a:schemeClr val="tx1"/>
                </a:solidFill>
                <a:latin typeface="Herculanum" charset="0"/>
                <a:ea typeface="Herculanum" charset="0"/>
                <a:cs typeface="Herculanum" charset="0"/>
              </a:rPr>
              <a:t> dos dados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79296" y="1001710"/>
            <a:ext cx="4443984" cy="10485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Controle</a:t>
            </a:r>
            <a:r>
              <a:rPr lang="en-US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 da </a:t>
            </a:r>
            <a:r>
              <a:rPr lang="en-US" dirty="0" err="1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qualidade</a:t>
            </a:r>
            <a:endParaRPr lang="en-US" dirty="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79296" y="2086798"/>
            <a:ext cx="4443984" cy="42062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s://encrypted-tbn0.gstatic.com/images?q=tbn:ANd9GcTJVjWiDZRxjqON0V91r9WEjJigCdECx7dRpsSPDx-uyIKv5o-C&amp;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99556" l="9778" r="91111">
                        <a14:foregroundMark x1="45333" y1="78222" x2="52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27" y="392035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08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2"/>
          <p:cNvSpPr txBox="1"/>
          <p:nvPr/>
        </p:nvSpPr>
        <p:spPr>
          <a:xfrm>
            <a:off x="9336022" y="-1904880"/>
            <a:ext cx="27941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Montagem partir de genoma</a:t>
            </a:r>
          </a:p>
          <a:p>
            <a:r>
              <a:rPr lang="pt-BR" dirty="0"/>
              <a:t>De transcriptoma</a:t>
            </a:r>
          </a:p>
          <a:p>
            <a:r>
              <a:rPr lang="pt-BR" dirty="0"/>
              <a:t>De novo</a:t>
            </a:r>
          </a:p>
          <a:p>
            <a:endParaRPr lang="pt-BR" dirty="0"/>
          </a:p>
          <a:p>
            <a:r>
              <a:rPr lang="pt-BR" dirty="0"/>
              <a:t>Vantagens de cada um</a:t>
            </a:r>
          </a:p>
          <a:p>
            <a:r>
              <a:rPr lang="pt-BR" dirty="0" err="1"/>
              <a:t>Spliced</a:t>
            </a:r>
            <a:r>
              <a:rPr lang="pt-BR" dirty="0"/>
              <a:t> /</a:t>
            </a:r>
            <a:r>
              <a:rPr lang="pt-BR" dirty="0" err="1"/>
              <a:t>unsliced</a:t>
            </a:r>
            <a:endParaRPr lang="pt-BR" dirty="0"/>
          </a:p>
          <a:p>
            <a:r>
              <a:rPr lang="pt-BR" dirty="0"/>
              <a:t>Principais </a:t>
            </a:r>
            <a:r>
              <a:rPr lang="pt-BR" dirty="0" err="1"/>
              <a:t>progrmaas</a:t>
            </a:r>
            <a:endParaRPr lang="pt-BR" dirty="0"/>
          </a:p>
          <a:p>
            <a:r>
              <a:rPr lang="pt-BR" dirty="0"/>
              <a:t>Pipeline </a:t>
            </a:r>
            <a:r>
              <a:rPr lang="pt-BR" dirty="0" err="1"/>
              <a:t>trinity</a:t>
            </a:r>
            <a:endParaRPr lang="pt-BR" dirty="0"/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+mj-lt"/>
              </a:rPr>
              <a:t>Adaptado de Haas &amp; </a:t>
            </a:r>
            <a:r>
              <a:rPr lang="pt-BR" sz="1600" dirty="0" err="1">
                <a:latin typeface="+mj-lt"/>
              </a:rPr>
              <a:t>Zody</a:t>
            </a:r>
            <a:r>
              <a:rPr lang="pt-BR" sz="1600" dirty="0">
                <a:latin typeface="+mj-lt"/>
              </a:rPr>
              <a:t>, 2010</a:t>
            </a:r>
          </a:p>
        </p:txBody>
      </p:sp>
      <p:sp>
        <p:nvSpPr>
          <p:cNvPr id="17" name="Rectangle 16"/>
          <p:cNvSpPr/>
          <p:nvPr/>
        </p:nvSpPr>
        <p:spPr>
          <a:xfrm rot="5400000">
            <a:off x="1754181" y="3591246"/>
            <a:ext cx="707863" cy="1959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7810425" y="3591245"/>
            <a:ext cx="707863" cy="1959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30360" y="3499833"/>
            <a:ext cx="2179437" cy="310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 Light" charset="0"/>
                <a:ea typeface="Calibri Light" charset="0"/>
                <a:cs typeface="Calibri Light" charset="0"/>
              </a:rPr>
              <a:t>MONTAGEM DE NOVO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56199" y="728642"/>
            <a:ext cx="8227425" cy="4433578"/>
            <a:chOff x="801048" y="601988"/>
            <a:chExt cx="7716852" cy="4143580"/>
          </a:xfrm>
        </p:grpSpPr>
        <p:grpSp>
          <p:nvGrpSpPr>
            <p:cNvPr id="8" name="Group 7"/>
            <p:cNvGrpSpPr/>
            <p:nvPr/>
          </p:nvGrpSpPr>
          <p:grpSpPr>
            <a:xfrm>
              <a:off x="863840" y="601988"/>
              <a:ext cx="7654060" cy="3746669"/>
              <a:chOff x="1021509" y="628493"/>
              <a:chExt cx="7654060" cy="3746669"/>
            </a:xfrm>
          </p:grpSpPr>
          <p:pic>
            <p:nvPicPr>
              <p:cNvPr id="15" name="Picture 4" descr="igure 1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637"/>
              <a:stretch/>
            </p:blipFill>
            <p:spPr bwMode="auto">
              <a:xfrm>
                <a:off x="1021509" y="628493"/>
                <a:ext cx="7338723" cy="3492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 rot="1026158">
                <a:off x="6886527" y="1828920"/>
                <a:ext cx="1789042" cy="6392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7539263">
                <a:off x="2637102" y="1556139"/>
                <a:ext cx="707863" cy="10599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026158">
                <a:off x="6701637" y="3735885"/>
                <a:ext cx="1789042" cy="6392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021509" y="3823603"/>
                <a:ext cx="4358874" cy="28457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latin typeface="Calibri Light" charset="0"/>
                    <a:ea typeface="Calibri Light" charset="0"/>
                    <a:cs typeface="Calibri Light" charset="0"/>
                  </a:rPr>
                  <a:t>REFERÊNCIA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863840" y="4160793"/>
              <a:ext cx="4358874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600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1048" y="4160793"/>
              <a:ext cx="2992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Calibri Light" charset="0"/>
                  <a:ea typeface="Calibri Light" charset="0"/>
                  <a:cs typeface="Calibri Light" charset="0"/>
                </a:rPr>
                <a:t>Genoma</a:t>
              </a:r>
              <a:endParaRPr lang="en-US" sz="1600" dirty="0">
                <a:latin typeface="Calibri Light" charset="0"/>
                <a:ea typeface="Calibri Light" charset="0"/>
                <a:cs typeface="Calibri Light" charset="0"/>
              </a:endParaRPr>
            </a:p>
            <a:p>
              <a:r>
                <a:rPr lang="en-US" sz="1600" dirty="0" err="1">
                  <a:latin typeface="Calibri Light" charset="0"/>
                  <a:ea typeface="Calibri Light" charset="0"/>
                  <a:cs typeface="Calibri Light" charset="0"/>
                </a:rPr>
                <a:t>Transcriptoma</a:t>
              </a:r>
              <a:endParaRPr lang="en-US" sz="1600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35329" y="3892434"/>
            <a:ext cx="3220771" cy="2064771"/>
            <a:chOff x="5671402" y="3922180"/>
            <a:chExt cx="3220771" cy="2064771"/>
          </a:xfrm>
        </p:grpSpPr>
        <p:pic>
          <p:nvPicPr>
            <p:cNvPr id="1032" name="Picture 8" descr="igure 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77" t="64362"/>
            <a:stretch/>
          </p:blipFill>
          <p:spPr bwMode="auto">
            <a:xfrm>
              <a:off x="5671402" y="3922180"/>
              <a:ext cx="2605578" cy="2064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5984919" y="5694579"/>
              <a:ext cx="2103120" cy="28457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>
                  <a:latin typeface="Calibri Light" charset="0"/>
                  <a:ea typeface="Calibri Light" charset="0"/>
                  <a:cs typeface="Calibri Light" charset="0"/>
                </a:rPr>
                <a:t>REFERÊNCIA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103131" y="4036614"/>
              <a:ext cx="1789042" cy="63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51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+mj-lt"/>
              </a:rPr>
              <a:t>Conesa</a:t>
            </a:r>
            <a:r>
              <a:rPr lang="pt-BR" sz="1600" dirty="0">
                <a:latin typeface="+mj-lt"/>
              </a:rPr>
              <a:t> et al., 2016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5427" r="37981" b="50924"/>
          <a:stretch/>
        </p:blipFill>
        <p:spPr>
          <a:xfrm>
            <a:off x="3691467" y="1126315"/>
            <a:ext cx="2201333" cy="231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67132" b="35261"/>
          <a:stretch/>
        </p:blipFill>
        <p:spPr>
          <a:xfrm>
            <a:off x="6316133" y="1126314"/>
            <a:ext cx="2720863" cy="304876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1186250" y="3791443"/>
            <a:ext cx="654908" cy="25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628341" y="3780382"/>
            <a:ext cx="936576" cy="259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r="69687" b="50924"/>
          <a:stretch/>
        </p:blipFill>
        <p:spPr>
          <a:xfrm>
            <a:off x="758769" y="1126314"/>
            <a:ext cx="2509365" cy="2311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11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+mj-lt"/>
              </a:rPr>
              <a:t>Conesa</a:t>
            </a:r>
            <a:r>
              <a:rPr lang="pt-BR" sz="1600" dirty="0">
                <a:latin typeface="+mj-lt"/>
              </a:rPr>
              <a:t> et al., 2016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58769" y="1126314"/>
            <a:ext cx="8278227" cy="3866795"/>
            <a:chOff x="758769" y="1126314"/>
            <a:chExt cx="8278227" cy="386679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b="17890"/>
            <a:stretch/>
          </p:blipFill>
          <p:spPr>
            <a:xfrm>
              <a:off x="758769" y="1126314"/>
              <a:ext cx="8278227" cy="38667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1016000" y="3653055"/>
              <a:ext cx="823951" cy="383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755161" y="4170270"/>
              <a:ext cx="823951" cy="383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553001" y="3653055"/>
              <a:ext cx="823951" cy="383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770801" y="4114803"/>
            <a:ext cx="8132567" cy="878306"/>
          </a:xfrm>
          <a:prstGeom prst="rect">
            <a:avLst/>
          </a:prstGeom>
          <a:noFill/>
          <a:ln w="28575">
            <a:solidFill>
              <a:srgbClr val="850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0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34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Quantificação DA TRANSCRIÇÃO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://bsi.riken.jp/bsi-news/bsinews31/files/research0101-bi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" y="2782477"/>
            <a:ext cx="4548689" cy="315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8096" y="2084832"/>
            <a:ext cx="3190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GENE – EXON - ISOFORMA</a:t>
            </a:r>
          </a:p>
        </p:txBody>
      </p:sp>
    </p:spTree>
    <p:extLst>
      <p:ext uri="{BB962C8B-B14F-4D97-AF65-F5344CB8AC3E}">
        <p14:creationId xmlns:p14="http://schemas.microsoft.com/office/powerpoint/2010/main" val="778332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4" descr="https://ro-che.info/img/rna-seq-normalization/count1.sv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56999" y="-286981"/>
            <a:ext cx="7290054" cy="1499616"/>
          </a:xfrm>
        </p:spPr>
        <p:txBody>
          <a:bodyPr>
            <a:norm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QUANTIFICAÇÃO DA TRANSCRIÇÃ0</a:t>
            </a:r>
          </a:p>
        </p:txBody>
      </p:sp>
      <p:sp>
        <p:nvSpPr>
          <p:cNvPr id="7" name="AutoShape 6" descr="https://ro-che.info/img/rna-seq-normalization/count1.sv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13892" y="551142"/>
            <a:ext cx="3588585" cy="2347784"/>
            <a:chOff x="5358469" y="926757"/>
            <a:chExt cx="3588585" cy="2347784"/>
          </a:xfrm>
        </p:grpSpPr>
        <p:sp>
          <p:nvSpPr>
            <p:cNvPr id="21" name="Rectangle 20"/>
            <p:cNvSpPr/>
            <p:nvPr/>
          </p:nvSpPr>
          <p:spPr>
            <a:xfrm>
              <a:off x="5358470" y="926757"/>
              <a:ext cx="3588584" cy="2347784"/>
            </a:xfrm>
            <a:prstGeom prst="rect">
              <a:avLst/>
            </a:prstGeom>
            <a:solidFill>
              <a:schemeClr val="bg1">
                <a:lumMod val="95000"/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358469" y="1067258"/>
              <a:ext cx="3588584" cy="2101094"/>
              <a:chOff x="5358469" y="1067258"/>
              <a:chExt cx="3588584" cy="210109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5472731" y="1067258"/>
                <a:ext cx="3360060" cy="210109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58469" y="1103375"/>
                <a:ext cx="3588584" cy="2028860"/>
              </a:xfrm>
              <a:prstGeom prst="rect">
                <a:avLst/>
              </a:prstGeom>
            </p:spPr>
          </p:pic>
        </p:grpSp>
      </p:grpSp>
      <p:pic>
        <p:nvPicPr>
          <p:cNvPr id="14" name="Picture 8" descr="ig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2" t="64362" r="15618" b="18992"/>
          <a:stretch/>
        </p:blipFill>
        <p:spPr bwMode="auto">
          <a:xfrm rot="10800000">
            <a:off x="4566598" y="1792857"/>
            <a:ext cx="179882" cy="9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49339" y="2110904"/>
            <a:ext cx="1521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Abundância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</a:p>
          <a:p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Isoforma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20" name="Picture 8" descr="ig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2" t="64362" r="15618" b="18992"/>
          <a:stretch/>
        </p:blipFill>
        <p:spPr bwMode="auto">
          <a:xfrm rot="10800000">
            <a:off x="6177878" y="1792857"/>
            <a:ext cx="179882" cy="9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3252866"/>
            <a:ext cx="8489853" cy="326785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57760" y="2110904"/>
            <a:ext cx="1521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Fragmentos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sequenciados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25" name="Picture 8" descr="ig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2" t="64362" r="15618" b="18992"/>
          <a:stretch/>
        </p:blipFill>
        <p:spPr bwMode="auto">
          <a:xfrm rot="10800000">
            <a:off x="4572594" y="3329820"/>
            <a:ext cx="197870" cy="106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761470" y="3683080"/>
            <a:ext cx="1521502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Tamanho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</a:p>
          <a:p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Isoforma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27" name="Picture 8" descr="ig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2" t="64362" r="15618" b="18992"/>
          <a:stretch/>
        </p:blipFill>
        <p:spPr bwMode="auto">
          <a:xfrm rot="10800000">
            <a:off x="6168884" y="3329819"/>
            <a:ext cx="197870" cy="106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357760" y="3663768"/>
            <a:ext cx="1521502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Fragmentos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sequenciados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78" y="3429000"/>
            <a:ext cx="3474322" cy="2882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5076" t="54668" r="9810" b="2699"/>
          <a:stretch/>
        </p:blipFill>
        <p:spPr>
          <a:xfrm>
            <a:off x="4629448" y="4743896"/>
            <a:ext cx="1491045" cy="14765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/>
          <a:srcRect l="5259" t="2703" r="7367" b="53231"/>
          <a:stretch/>
        </p:blipFill>
        <p:spPr>
          <a:xfrm>
            <a:off x="6267818" y="4708681"/>
            <a:ext cx="1548430" cy="154383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938221" y="2784205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Htseq</a:t>
            </a:r>
            <a:r>
              <a:rPr lang="en-US" dirty="0"/>
              <a:t>-counts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57199" y="3252866"/>
            <a:ext cx="8489853" cy="3267855"/>
            <a:chOff x="457199" y="3252866"/>
            <a:chExt cx="8489853" cy="3267855"/>
          </a:xfrm>
        </p:grpSpPr>
        <p:sp>
          <p:nvSpPr>
            <p:cNvPr id="31" name="Rectangle 30"/>
            <p:cNvSpPr/>
            <p:nvPr/>
          </p:nvSpPr>
          <p:spPr>
            <a:xfrm>
              <a:off x="457199" y="3252866"/>
              <a:ext cx="8489853" cy="3267855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br>
                <a:rPr lang="en-US" dirty="0"/>
              </a:br>
              <a:endParaRPr lang="en-US" dirty="0"/>
            </a:p>
          </p:txBody>
        </p:sp>
        <p:sp>
          <p:nvSpPr>
            <p:cNvPr id="32" name="Título 1"/>
            <p:cNvSpPr txBox="1">
              <a:spLocks/>
            </p:cNvSpPr>
            <p:nvPr/>
          </p:nvSpPr>
          <p:spPr>
            <a:xfrm>
              <a:off x="828154" y="3343526"/>
              <a:ext cx="7259623" cy="14996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400" kern="1200" cap="all" spc="1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Footlight MT Light" charset="0"/>
                  <a:cs typeface="Footlight MT Light" charset="0"/>
                </a:rPr>
                <a:t>RPKM - </a:t>
              </a:r>
              <a:r>
                <a:rPr lang="pt-BR" sz="1800" i="1" cap="none" dirty="0" err="1">
                  <a:latin typeface="Calibri Light" charset="0"/>
                  <a:ea typeface="Calibri Light" charset="0"/>
                  <a:cs typeface="Calibri Light" charset="0"/>
                </a:rPr>
                <a:t>reads</a:t>
              </a:r>
              <a:r>
                <a:rPr lang="pt-BR" sz="1800" i="1" cap="none" dirty="0">
                  <a:latin typeface="Calibri Light" charset="0"/>
                  <a:ea typeface="Calibri Light" charset="0"/>
                  <a:cs typeface="Calibri Light" charset="0"/>
                </a:rPr>
                <a:t> per </a:t>
              </a:r>
              <a:r>
                <a:rPr lang="pt-BR" sz="1800" i="1" cap="none" dirty="0" err="1">
                  <a:latin typeface="Calibri Light" charset="0"/>
                  <a:ea typeface="Calibri Light" charset="0"/>
                  <a:cs typeface="Calibri Light" charset="0"/>
                </a:rPr>
                <a:t>kilobase</a:t>
              </a:r>
              <a:r>
                <a:rPr lang="pt-BR" sz="1800" i="1" cap="none" dirty="0">
                  <a:latin typeface="Calibri Light" charset="0"/>
                  <a:ea typeface="Calibri Light" charset="0"/>
                  <a:cs typeface="Calibri Light" charset="0"/>
                </a:rPr>
                <a:t> per </a:t>
              </a:r>
              <a:r>
                <a:rPr lang="pt-BR" sz="1800" i="1" cap="none" dirty="0" err="1">
                  <a:latin typeface="Calibri Light" charset="0"/>
                  <a:ea typeface="Calibri Light" charset="0"/>
                  <a:cs typeface="Calibri Light" charset="0"/>
                </a:rPr>
                <a:t>million</a:t>
              </a:r>
              <a:r>
                <a:rPr lang="pt-BR" sz="1800" i="1" cap="none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pt-BR" sz="1800" i="1" cap="none" dirty="0" err="1">
                  <a:latin typeface="Calibri Light" charset="0"/>
                  <a:ea typeface="Calibri Light" charset="0"/>
                  <a:cs typeface="Calibri Light" charset="0"/>
                </a:rPr>
                <a:t>mapped</a:t>
              </a:r>
              <a:r>
                <a:rPr lang="pt-BR" sz="1800" i="1" cap="none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pt-BR" sz="1800" i="1" cap="none" dirty="0" err="1">
                  <a:latin typeface="Calibri Light" charset="0"/>
                  <a:ea typeface="Calibri Light" charset="0"/>
                  <a:cs typeface="Calibri Light" charset="0"/>
                </a:rPr>
                <a:t>reads</a:t>
              </a:r>
              <a:endParaRPr lang="pt-BR" sz="2000" i="1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33" name="Título 1"/>
            <p:cNvSpPr txBox="1">
              <a:spLocks/>
            </p:cNvSpPr>
            <p:nvPr/>
          </p:nvSpPr>
          <p:spPr>
            <a:xfrm>
              <a:off x="828154" y="3906045"/>
              <a:ext cx="7259623" cy="14996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400" kern="1200" cap="all" spc="1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Footlight MT Light" charset="0"/>
                  <a:cs typeface="Footlight MT Light" charset="0"/>
                </a:rPr>
                <a:t>FPKM - </a:t>
              </a:r>
              <a:r>
                <a:rPr lang="pt-BR" sz="1800" i="1" cap="none" dirty="0" err="1">
                  <a:latin typeface="Calibri Light" charset="0"/>
                  <a:ea typeface="Calibri Light" charset="0"/>
                  <a:cs typeface="Calibri Light" charset="0"/>
                </a:rPr>
                <a:t>fragments</a:t>
              </a:r>
              <a:r>
                <a:rPr lang="pt-BR" sz="1800" i="1" cap="none" dirty="0">
                  <a:latin typeface="Calibri Light" charset="0"/>
                  <a:ea typeface="Calibri Light" charset="0"/>
                  <a:cs typeface="Calibri Light" charset="0"/>
                </a:rPr>
                <a:t> per </a:t>
              </a:r>
              <a:r>
                <a:rPr lang="pt-BR" sz="1800" i="1" cap="none" dirty="0" err="1">
                  <a:latin typeface="Calibri Light" charset="0"/>
                  <a:ea typeface="Calibri Light" charset="0"/>
                  <a:cs typeface="Calibri Light" charset="0"/>
                </a:rPr>
                <a:t>kilobase</a:t>
              </a:r>
              <a:r>
                <a:rPr lang="pt-BR" sz="1800" i="1" cap="none" dirty="0">
                  <a:latin typeface="Calibri Light" charset="0"/>
                  <a:ea typeface="Calibri Light" charset="0"/>
                  <a:cs typeface="Calibri Light" charset="0"/>
                </a:rPr>
                <a:t> per </a:t>
              </a:r>
              <a:r>
                <a:rPr lang="pt-BR" sz="1800" i="1" cap="none" dirty="0" err="1">
                  <a:latin typeface="Calibri Light" charset="0"/>
                  <a:ea typeface="Calibri Light" charset="0"/>
                  <a:cs typeface="Calibri Light" charset="0"/>
                </a:rPr>
                <a:t>million</a:t>
              </a:r>
              <a:r>
                <a:rPr lang="pt-BR" sz="1800" i="1" cap="none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pt-BR" sz="1800" i="1" cap="none" dirty="0" err="1">
                  <a:latin typeface="Calibri Light" charset="0"/>
                  <a:ea typeface="Calibri Light" charset="0"/>
                  <a:cs typeface="Calibri Light" charset="0"/>
                </a:rPr>
                <a:t>mapped</a:t>
              </a:r>
              <a:r>
                <a:rPr lang="pt-BR" sz="1800" i="1" cap="none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pt-BR" sz="1800" i="1" cap="none" dirty="0" err="1">
                  <a:latin typeface="Calibri Light" charset="0"/>
                  <a:ea typeface="Calibri Light" charset="0"/>
                  <a:cs typeface="Calibri Light" charset="0"/>
                </a:rPr>
                <a:t>reads</a:t>
              </a:r>
              <a:endParaRPr lang="pt-BR" sz="2000" i="1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34" name="Título 1"/>
            <p:cNvSpPr txBox="1">
              <a:spLocks/>
            </p:cNvSpPr>
            <p:nvPr/>
          </p:nvSpPr>
          <p:spPr>
            <a:xfrm>
              <a:off x="866650" y="4443186"/>
              <a:ext cx="7259623" cy="14996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400" kern="1200" cap="all" spc="1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Footlight MT Light" charset="0"/>
                  <a:cs typeface="Footlight MT Light" charset="0"/>
                </a:rPr>
                <a:t>  </a:t>
              </a:r>
              <a:r>
                <a:rPr lang="pt-BR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Footlight MT Light" charset="0"/>
                  <a:cs typeface="Footlight MT Light" charset="0"/>
                </a:rPr>
                <a:t>tpm</a:t>
              </a:r>
              <a:r>
                <a:rPr lang="pt-BR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Footlight MT Light" charset="0"/>
                  <a:cs typeface="Footlight MT Light" charset="0"/>
                </a:rPr>
                <a:t> - </a:t>
              </a:r>
              <a:r>
                <a:rPr lang="pt-BR" sz="1800" i="1" cap="none" dirty="0" err="1">
                  <a:latin typeface="Calibri Light" charset="0"/>
                  <a:ea typeface="Calibri Light" charset="0"/>
                  <a:cs typeface="Calibri Light" charset="0"/>
                </a:rPr>
                <a:t>transcripts</a:t>
              </a:r>
              <a:r>
                <a:rPr lang="pt-BR" sz="1800" i="1" cap="none" dirty="0">
                  <a:latin typeface="Calibri Light" charset="0"/>
                  <a:ea typeface="Calibri Light" charset="0"/>
                  <a:cs typeface="Calibri Light" charset="0"/>
                </a:rPr>
                <a:t> per </a:t>
              </a:r>
              <a:r>
                <a:rPr lang="pt-BR" sz="1800" i="1" cap="none" dirty="0" err="1">
                  <a:latin typeface="Calibri Light" charset="0"/>
                  <a:ea typeface="Calibri Light" charset="0"/>
                  <a:cs typeface="Calibri Light" charset="0"/>
                </a:rPr>
                <a:t>million</a:t>
              </a:r>
              <a:endParaRPr lang="pt-BR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36" name="Título 1"/>
          <p:cNvSpPr txBox="1">
            <a:spLocks/>
          </p:cNvSpPr>
          <p:nvPr/>
        </p:nvSpPr>
        <p:spPr>
          <a:xfrm>
            <a:off x="688087" y="5159921"/>
            <a:ext cx="3058303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850E00"/>
                </a:solidFill>
                <a:ea typeface="Footlight MT Light" charset="0"/>
                <a:cs typeface="Footlight MT Light" charset="0"/>
              </a:rPr>
              <a:t>  NORMALIZAÇÃO</a:t>
            </a:r>
            <a:endParaRPr lang="pt-BR" sz="3600" i="1" dirty="0">
              <a:solidFill>
                <a:srgbClr val="850E00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22" grpId="0"/>
      <p:bldP spid="26" grpId="0"/>
      <p:bldP spid="28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4" descr="https://ro-che.info/img/rna-seq-normalization/count1.sv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56999" y="-286981"/>
            <a:ext cx="7290054" cy="1499616"/>
          </a:xfrm>
        </p:spPr>
        <p:txBody>
          <a:bodyPr>
            <a:norm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QUANTIFICAÇÃO DA TRANSCRIÇÃ0</a:t>
            </a:r>
          </a:p>
        </p:txBody>
      </p:sp>
      <p:sp>
        <p:nvSpPr>
          <p:cNvPr id="7" name="AutoShape 6" descr="https://ro-che.info/img/rna-seq-normalization/count1.sv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ítulo 1"/>
          <p:cNvSpPr txBox="1">
            <a:spLocks/>
          </p:cNvSpPr>
          <p:nvPr/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RSEM</a:t>
            </a:r>
          </a:p>
        </p:txBody>
      </p:sp>
      <p:pic>
        <p:nvPicPr>
          <p:cNvPr id="11266" name="Picture 2" descr="https://miro.medium.com/max/2784/0*JJxUgPlq57m-mHU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2" t="26974" r="11945" b="4087"/>
          <a:stretch/>
        </p:blipFill>
        <p:spPr bwMode="auto">
          <a:xfrm>
            <a:off x="768096" y="1714068"/>
            <a:ext cx="7801555" cy="427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653" y="3888486"/>
            <a:ext cx="3688080" cy="21650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7760" y="6614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48319" y="6117293"/>
            <a:ext cx="670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https://www.rna-seqblog.com/rpkm-fpkm-and-tpm-clearly-explained/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5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+mj-lt"/>
              </a:rPr>
              <a:t>Conesa</a:t>
            </a:r>
            <a:r>
              <a:rPr lang="pt-BR" sz="1600" dirty="0">
                <a:latin typeface="+mj-lt"/>
              </a:rPr>
              <a:t> et al., 2016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58769" y="1126314"/>
            <a:ext cx="8278227" cy="4709331"/>
            <a:chOff x="758769" y="1126314"/>
            <a:chExt cx="8278227" cy="47093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tretch/>
          </p:blipFill>
          <p:spPr>
            <a:xfrm>
              <a:off x="758769" y="1126314"/>
              <a:ext cx="8278227" cy="47093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186250" y="3791443"/>
              <a:ext cx="654908" cy="259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8341" y="3780382"/>
              <a:ext cx="936576" cy="259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34431" y="4175075"/>
              <a:ext cx="850549" cy="335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770801" y="4993103"/>
            <a:ext cx="8132567" cy="878306"/>
          </a:xfrm>
          <a:prstGeom prst="rect">
            <a:avLst/>
          </a:prstGeom>
          <a:noFill/>
          <a:ln w="28575">
            <a:solidFill>
              <a:srgbClr val="850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0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45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3D4F8B-A3D5-485E-AE3F-69B1E816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que é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transcriptoma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FCA80B-6F62-4279-8523-679907F67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084832"/>
            <a:ext cx="7290055" cy="4023360"/>
          </a:xfrm>
        </p:spPr>
        <p:txBody>
          <a:bodyPr>
            <a:normAutofit/>
          </a:bodyPr>
          <a:lstStyle/>
          <a:p>
            <a:pPr marL="128016" lvl="1" indent="0" algn="just">
              <a:buNone/>
            </a:pPr>
            <a:r>
              <a:rPr lang="pt-BR" sz="2000" dirty="0"/>
              <a:t>Coleção de transcritos (</a:t>
            </a:r>
            <a:r>
              <a:rPr lang="pt-BR" sz="2000" dirty="0" err="1"/>
              <a:t>RNAs</a:t>
            </a:r>
            <a:r>
              <a:rPr lang="pt-BR" sz="2000" dirty="0"/>
              <a:t>) em uma célula, e sua quantidade, para um estágio de desenvolvimento específico ou condição fisiológica.</a:t>
            </a:r>
          </a:p>
          <a:p>
            <a:pPr marL="128016" lvl="1" indent="0" algn="just">
              <a:buNone/>
            </a:pPr>
            <a:endParaRPr lang="pt-BR" dirty="0"/>
          </a:p>
          <a:p>
            <a:r>
              <a:rPr lang="pt-BR" dirty="0" err="1"/>
              <a:t>mRNAs</a:t>
            </a:r>
            <a:endParaRPr lang="pt-BR" dirty="0"/>
          </a:p>
          <a:p>
            <a:r>
              <a:rPr lang="pt-BR" dirty="0" err="1"/>
              <a:t>rRNAs</a:t>
            </a:r>
            <a:endParaRPr lang="pt-BR" dirty="0"/>
          </a:p>
          <a:p>
            <a:r>
              <a:rPr lang="pt-BR" dirty="0" err="1"/>
              <a:t>tRNAs</a:t>
            </a:r>
            <a:endParaRPr lang="pt-BR" dirty="0"/>
          </a:p>
          <a:p>
            <a:r>
              <a:rPr lang="pt-BR" dirty="0" err="1"/>
              <a:t>microRNAs</a:t>
            </a:r>
            <a:endParaRPr lang="pt-BR" dirty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23D0D6C-37D7-4F12-B252-0EEEBB50530C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F5C393C-7521-4454-9049-CD8CFDE23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859" y="3090386"/>
            <a:ext cx="3746292" cy="268811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D9163E9-E4C4-40CE-AB7A-98323B646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48" y="5188639"/>
            <a:ext cx="285750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07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Anotação funcional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8096" y="1995932"/>
            <a:ext cx="74615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Caracterização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das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funções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moleculares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ou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vias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nas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quais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os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transcritos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reconstruídos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estão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envolvidos</a:t>
            </a:r>
            <a:endParaRPr lang="en-US" sz="2000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i="1" dirty="0">
                <a:latin typeface="Calibri Light" charset="0"/>
                <a:ea typeface="Calibri Light" charset="0"/>
                <a:cs typeface="Calibri Light" charset="0"/>
              </a:rPr>
              <a:t>                                </a:t>
            </a:r>
          </a:p>
          <a:p>
            <a:r>
              <a:rPr lang="en-US" i="1" dirty="0">
                <a:latin typeface="Calibri Light" charset="0"/>
                <a:ea typeface="Calibri Light" charset="0"/>
                <a:cs typeface="Calibri Light" charset="0"/>
              </a:rPr>
              <a:t>                                                                 </a:t>
            </a:r>
          </a:p>
          <a:p>
            <a:endParaRPr lang="en-US" i="1" dirty="0">
              <a:latin typeface="Calibri Light" charset="0"/>
              <a:ea typeface="Calibri Light" charset="0"/>
              <a:cs typeface="Calibri Light" charset="0"/>
            </a:endParaRPr>
          </a:p>
          <a:p>
            <a:endParaRPr lang="en-US" i="1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dirty="0"/>
              <a:t>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094" y="3042372"/>
            <a:ext cx="74615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BLAST –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busca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por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sequências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semelhantes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MAPPING –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recupera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termos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GO</a:t>
            </a:r>
          </a:p>
          <a:p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ANNOTATION –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seleção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das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funções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  <a:p>
            <a:endParaRPr lang="en-US" i="1" dirty="0">
              <a:latin typeface="Calibri Light" charset="0"/>
              <a:ea typeface="Calibri Light" charset="0"/>
              <a:cs typeface="Calibri Light" charset="0"/>
            </a:endParaRPr>
          </a:p>
          <a:p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  <a:p>
            <a:pPr algn="just"/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        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Termos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ontologia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genética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(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processo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biológico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função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molecular,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componente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celular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),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códigos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enzimas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e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domínios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InterPro</a:t>
            </a:r>
            <a:endParaRPr lang="en-US" i="1" dirty="0">
              <a:latin typeface="Calibri Light" charset="0"/>
              <a:ea typeface="Calibri Light" charset="0"/>
              <a:cs typeface="Calibri Light" charset="0"/>
            </a:endParaRPr>
          </a:p>
          <a:p>
            <a:endParaRPr lang="en-US" sz="2000" i="1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sz="2000" dirty="0"/>
              <a:t>             </a:t>
            </a:r>
          </a:p>
        </p:txBody>
      </p:sp>
      <p:pic>
        <p:nvPicPr>
          <p:cNvPr id="1026" name="Picture 2" descr="http://pelter.com.br/wp-content/uploads/seta-la-iesq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603" flipH="1">
            <a:off x="807776" y="3999589"/>
            <a:ext cx="517831" cy="4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sultado de imagem para blast2go homepage"/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86"/>
          <a:stretch/>
        </p:blipFill>
        <p:spPr bwMode="auto">
          <a:xfrm>
            <a:off x="6692303" y="4423311"/>
            <a:ext cx="2451697" cy="218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4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www.blast2go.com/images/b2g_slides/b2g5_screenshots/1bla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4" y="782261"/>
            <a:ext cx="7922336" cy="582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56999" y="-286981"/>
            <a:ext cx="7290054" cy="1499616"/>
          </a:xfrm>
        </p:spPr>
        <p:txBody>
          <a:bodyPr>
            <a:normAutofit/>
          </a:bodyPr>
          <a:lstStyle/>
          <a:p>
            <a:pPr algn="r"/>
            <a:r>
              <a:rPr lang="pt-BR" sz="1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Blast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pic>
        <p:nvPicPr>
          <p:cNvPr id="16" name="Picture 15" descr="esultado de imagem para blast2go homepage"/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86"/>
          <a:stretch/>
        </p:blipFill>
        <p:spPr bwMode="auto">
          <a:xfrm>
            <a:off x="6692303" y="4423311"/>
            <a:ext cx="2451697" cy="218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644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www.blast2go.com/images/b2g_slides/b2g5_screenshots/2annot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4" y="782262"/>
            <a:ext cx="7924991" cy="582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56999" y="-286981"/>
            <a:ext cx="7290054" cy="1499616"/>
          </a:xfrm>
        </p:spPr>
        <p:txBody>
          <a:bodyPr>
            <a:norm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Sequências mapeadas e anotadas em azul</a:t>
            </a:r>
          </a:p>
        </p:txBody>
      </p:sp>
      <p:pic>
        <p:nvPicPr>
          <p:cNvPr id="11" name="Picture 10" descr="esultado de imagem para blast2go homepage"/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86"/>
          <a:stretch/>
        </p:blipFill>
        <p:spPr bwMode="auto">
          <a:xfrm>
            <a:off x="6692303" y="4423311"/>
            <a:ext cx="2451697" cy="218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48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56999" y="-286981"/>
            <a:ext cx="7290054" cy="1499616"/>
          </a:xfrm>
        </p:spPr>
        <p:txBody>
          <a:bodyPr>
            <a:norm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Inclusão dos domínios de proteínas - </a:t>
            </a:r>
            <a:r>
              <a:rPr lang="pt-BR" sz="1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interpro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pic>
        <p:nvPicPr>
          <p:cNvPr id="4098" name="Picture 2" descr="https://www.blast2go.com/images/b2g_slides/b2g5_screenshots/3interp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4" y="782262"/>
            <a:ext cx="7922335" cy="582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sultado de imagem para blast2go homepage"/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86"/>
          <a:stretch/>
        </p:blipFill>
        <p:spPr bwMode="auto">
          <a:xfrm>
            <a:off x="6692303" y="4423311"/>
            <a:ext cx="2451697" cy="218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677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s://www.blast2go.com/images/b2g_slides/b2g5_screenshots/4gograph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4" y="782262"/>
            <a:ext cx="7914972" cy="582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56999" y="-286981"/>
            <a:ext cx="7290054" cy="1499616"/>
          </a:xfrm>
        </p:spPr>
        <p:txBody>
          <a:bodyPr>
            <a:norm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visualização</a:t>
            </a:r>
          </a:p>
        </p:txBody>
      </p:sp>
      <p:pic>
        <p:nvPicPr>
          <p:cNvPr id="7" name="Picture 6" descr="esultado de imagem para blast2go homepage"/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86"/>
          <a:stretch/>
        </p:blipFill>
        <p:spPr bwMode="auto">
          <a:xfrm>
            <a:off x="6692303" y="4423311"/>
            <a:ext cx="2451697" cy="218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84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https://www.blast2go.com/images/b2g_slides/b2g5_screenshots/7workflow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06"/>
          <a:stretch/>
        </p:blipFill>
        <p:spPr bwMode="auto">
          <a:xfrm>
            <a:off x="336943" y="802582"/>
            <a:ext cx="8496129" cy="311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656999" y="-286981"/>
            <a:ext cx="7290054" cy="1499616"/>
          </a:xfrm>
        </p:spPr>
        <p:txBody>
          <a:bodyPr>
            <a:norm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workflow</a:t>
            </a:r>
          </a:p>
        </p:txBody>
      </p:sp>
      <p:pic>
        <p:nvPicPr>
          <p:cNvPr id="10" name="Picture 9" descr="esultado de imagem para blast2go homepage"/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86"/>
          <a:stretch/>
        </p:blipFill>
        <p:spPr bwMode="auto">
          <a:xfrm>
            <a:off x="6692303" y="4423311"/>
            <a:ext cx="2451697" cy="218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834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Análise da expressão diferencial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8995" y="2362262"/>
            <a:ext cx="731877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MATRIZ </a:t>
            </a:r>
            <a:r>
              <a:rPr lang="en-US" sz="1600">
                <a:latin typeface="Calibri Light" charset="0"/>
                <a:ea typeface="Calibri Light" charset="0"/>
                <a:cs typeface="Calibri Light" charset="0"/>
              </a:rPr>
              <a:t>DE CONTAGEM</a:t>
            </a:r>
            <a:endParaRPr lang="en-US" sz="16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9222" name="Picture 6" descr="http://homer.ucsd.edu/homer/basicTutorial/cluster.input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95" y="2731594"/>
            <a:ext cx="7318775" cy="371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pelter.com.br/wp-content/uploads/seta-la-iesq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4322">
            <a:off x="1269623" y="1866937"/>
            <a:ext cx="517831" cy="4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30750" y="1900597"/>
            <a:ext cx="5977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Contagem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(RPKM,FPKM,TPM)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por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transcrito</a:t>
            </a: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/rep./</a:t>
            </a:r>
            <a:r>
              <a:rPr lang="en-US" dirty="0" err="1">
                <a:latin typeface="Calibri Light" charset="0"/>
                <a:ea typeface="Calibri Light" charset="0"/>
                <a:cs typeface="Calibri Light" charset="0"/>
              </a:rPr>
              <a:t>amostra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40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Análise da expressão diferencial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9755"/>
          <a:stretch/>
        </p:blipFill>
        <p:spPr>
          <a:xfrm>
            <a:off x="588988" y="2365028"/>
            <a:ext cx="8064818" cy="1809336"/>
          </a:xfrm>
          <a:prstGeom prst="rect">
            <a:avLst/>
          </a:prstGeom>
        </p:spPr>
      </p:pic>
      <p:sp>
        <p:nvSpPr>
          <p:cNvPr id="6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+mj-lt"/>
              </a:rPr>
              <a:t>Lowe</a:t>
            </a:r>
            <a:r>
              <a:rPr lang="pt-BR" sz="1600" dirty="0">
                <a:latin typeface="+mj-lt"/>
              </a:rPr>
              <a:t> et al., 2017</a:t>
            </a:r>
          </a:p>
        </p:txBody>
      </p:sp>
      <p:pic>
        <p:nvPicPr>
          <p:cNvPr id="7" name="Picture 2" descr="rinityComposite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96" y="4454560"/>
            <a:ext cx="2961710" cy="195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6830" y="2808031"/>
            <a:ext cx="595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850E00"/>
                </a:solidFill>
              </a:rPr>
              <a:t>✳</a:t>
            </a:r>
          </a:p>
        </p:txBody>
      </p:sp>
    </p:spTree>
    <p:extLst>
      <p:ext uri="{BB962C8B-B14F-4D97-AF65-F5344CB8AC3E}">
        <p14:creationId xmlns:p14="http://schemas.microsoft.com/office/powerpoint/2010/main" val="26573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298"/>
          <a:stretch/>
        </p:blipFill>
        <p:spPr>
          <a:xfrm>
            <a:off x="3842148" y="781472"/>
            <a:ext cx="5104905" cy="5978769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656999" y="-286981"/>
            <a:ext cx="7290054" cy="1499616"/>
          </a:xfrm>
        </p:spPr>
        <p:txBody>
          <a:bodyPr>
            <a:norm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Análise da expressão diferencial</a:t>
            </a:r>
          </a:p>
        </p:txBody>
      </p:sp>
      <p:pic>
        <p:nvPicPr>
          <p:cNvPr id="9218" name="Picture 2" descr="https://miro.medium.com/max/888/0*FFApSxxX2ovIy3k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2" y="2433711"/>
            <a:ext cx="3842148" cy="38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686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2"/>
          <p:cNvSpPr txBox="1"/>
          <p:nvPr/>
        </p:nvSpPr>
        <p:spPr>
          <a:xfrm>
            <a:off x="9451721" y="2269498"/>
            <a:ext cx="27941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</a:t>
            </a:r>
            <a:r>
              <a:rPr lang="pt-BR" dirty="0" err="1"/>
              <a:t>nivel</a:t>
            </a:r>
            <a:r>
              <a:rPr lang="pt-BR" dirty="0"/>
              <a:t> de gene, a </a:t>
            </a:r>
            <a:r>
              <a:rPr lang="pt-BR" dirty="0" err="1"/>
              <a:t>nivel</a:t>
            </a:r>
            <a:r>
              <a:rPr lang="pt-BR" dirty="0"/>
              <a:t> de </a:t>
            </a:r>
            <a:r>
              <a:rPr lang="pt-BR" dirty="0" err="1"/>
              <a:t>isoformas</a:t>
            </a:r>
            <a:endParaRPr lang="pt-BR" dirty="0"/>
          </a:p>
          <a:p>
            <a:endParaRPr lang="pt-BR" dirty="0"/>
          </a:p>
          <a:p>
            <a:r>
              <a:rPr lang="pt-BR" dirty="0" err="1"/>
              <a:t>Normalizacao</a:t>
            </a:r>
            <a:endParaRPr lang="pt-BR" dirty="0"/>
          </a:p>
          <a:p>
            <a:r>
              <a:rPr lang="pt-BR" dirty="0"/>
              <a:t>PARAMETRICA E NAO PARAMETRICA</a:t>
            </a:r>
          </a:p>
          <a:p>
            <a:endParaRPr lang="pt-BR" dirty="0"/>
          </a:p>
          <a:p>
            <a:r>
              <a:rPr lang="pt-BR" dirty="0"/>
              <a:t>RELATIVA E ABSOLUTA</a:t>
            </a:r>
          </a:p>
          <a:p>
            <a:endParaRPr lang="pt-BR" dirty="0"/>
          </a:p>
          <a:p>
            <a:r>
              <a:rPr lang="pt-BR" dirty="0"/>
              <a:t>O que é</a:t>
            </a:r>
          </a:p>
          <a:p>
            <a:r>
              <a:rPr lang="pt-BR" dirty="0"/>
              <a:t>Pra que serve</a:t>
            </a:r>
          </a:p>
          <a:p>
            <a:r>
              <a:rPr lang="pt-BR" dirty="0"/>
              <a:t>Como </a:t>
            </a:r>
            <a:r>
              <a:rPr lang="pt-BR" dirty="0" err="1"/>
              <a:t>faco</a:t>
            </a:r>
            <a:endParaRPr lang="pt-BR" dirty="0"/>
          </a:p>
          <a:p>
            <a:r>
              <a:rPr lang="pt-BR" dirty="0"/>
              <a:t>Pipeline </a:t>
            </a:r>
            <a:r>
              <a:rPr lang="pt-BR" dirty="0" err="1"/>
              <a:t>trinity</a:t>
            </a:r>
            <a:endParaRPr lang="pt-BR" dirty="0"/>
          </a:p>
          <a:p>
            <a:endParaRPr lang="pt-BR" dirty="0"/>
          </a:p>
          <a:p>
            <a:r>
              <a:rPr lang="pt-BR" dirty="0"/>
              <a:t>Indico qual a </a:t>
            </a:r>
            <a:r>
              <a:rPr lang="pt-BR" dirty="0" err="1"/>
              <a:t>normalizacao</a:t>
            </a:r>
            <a:r>
              <a:rPr lang="pt-BR" dirty="0"/>
              <a:t> quero usar </a:t>
            </a:r>
          </a:p>
          <a:p>
            <a:endParaRPr lang="pt-BR" dirty="0"/>
          </a:p>
          <a:p>
            <a:r>
              <a:rPr lang="pt-BR" dirty="0"/>
              <a:t>Exemplo de </a:t>
            </a:r>
            <a:r>
              <a:rPr lang="pt-BR" dirty="0" err="1"/>
              <a:t>graficos</a:t>
            </a:r>
            <a:endParaRPr lang="pt-B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11" y="801627"/>
            <a:ext cx="8774642" cy="202108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656999" y="-286981"/>
            <a:ext cx="7290054" cy="1499616"/>
          </a:xfrm>
        </p:spPr>
        <p:txBody>
          <a:bodyPr>
            <a:norm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Análise da expressão diferencial</a:t>
            </a:r>
          </a:p>
        </p:txBody>
      </p:sp>
      <p:sp>
        <p:nvSpPr>
          <p:cNvPr id="11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+mj-lt"/>
              </a:rPr>
              <a:t>McDermaid</a:t>
            </a:r>
            <a:r>
              <a:rPr lang="pt-BR" sz="1600" dirty="0">
                <a:latin typeface="+mj-lt"/>
              </a:rPr>
              <a:t> et al., 2018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805605"/>
            <a:ext cx="5811957" cy="38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5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993BB4DB-E910-478F-AED7-ADA487B29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Porque estudar a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transcriptÔmica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CF7CE2-B6AF-4065-BC06-3B4AF5482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515" y="1986081"/>
            <a:ext cx="4863085" cy="462178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sz="2400" dirty="0"/>
              <a:t>O conteúdo informativo de um organismo é registrado no DNA de seu genoma (Genômica) e expresso através da transcrição.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400" dirty="0"/>
              <a:t> </a:t>
            </a:r>
            <a:r>
              <a:rPr lang="pt-BR" dirty="0"/>
              <a:t>Entender como a expressão do gene respondem ao estresse;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Ajuda na inferência das funções de genes anteriormente não anotados.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Fornece informações fundamentais para a compreensão de um fenótipo.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Encontrar genes para manipulação “edição gênica”.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FAC6BC9E-BAAD-4DFB-8404-C41EC1043C9B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Espaço Reservado para Conteúdo 15">
            <a:extLst>
              <a:ext uri="{FF2B5EF4-FFF2-40B4-BE49-F238E27FC236}">
                <a16:creationId xmlns:a16="http://schemas.microsoft.com/office/drawing/2014/main" id="{F595F60A-659F-4938-A265-CA2AD1E716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22555" y="2292824"/>
            <a:ext cx="3335695" cy="37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734306"/>
            <a:ext cx="8389807" cy="52245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+mj-lt"/>
              </a:rPr>
              <a:t>Conesa</a:t>
            </a:r>
            <a:r>
              <a:rPr lang="pt-BR" sz="1600" dirty="0">
                <a:latin typeface="+mj-lt"/>
              </a:rPr>
              <a:t> et al., 2016</a:t>
            </a:r>
          </a:p>
        </p:txBody>
      </p:sp>
    </p:spTree>
    <p:extLst>
      <p:ext uri="{BB962C8B-B14F-4D97-AF65-F5344CB8AC3E}">
        <p14:creationId xmlns:p14="http://schemas.microsoft.com/office/powerpoint/2010/main" val="921401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Anotação de genomas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889A5D2-8608-4C45-A5D6-50C33A809FB7}"/>
              </a:ext>
            </a:extLst>
          </p:cNvPr>
          <p:cNvGrpSpPr/>
          <p:nvPr/>
        </p:nvGrpSpPr>
        <p:grpSpPr>
          <a:xfrm>
            <a:off x="3434515" y="1626643"/>
            <a:ext cx="2681318" cy="623990"/>
            <a:chOff x="3434515" y="1626643"/>
            <a:chExt cx="2681318" cy="623990"/>
          </a:xfrm>
        </p:grpSpPr>
        <p:sp>
          <p:nvSpPr>
            <p:cNvPr id="2" name="Rectangle 1"/>
            <p:cNvSpPr/>
            <p:nvPr/>
          </p:nvSpPr>
          <p:spPr>
            <a:xfrm>
              <a:off x="4413123" y="1665858"/>
              <a:ext cx="170271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spc="50" dirty="0">
                  <a:ln w="0"/>
                  <a:solidFill>
                    <a:srgbClr val="850E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orsiva Hebrew" charset="-79"/>
                  <a:ea typeface="Corsiva Hebrew" charset="-79"/>
                  <a:cs typeface="Corsiva Hebrew" charset="-79"/>
                </a:rPr>
                <a:t>RNA-</a:t>
              </a:r>
              <a:r>
                <a:rPr lang="en-US" sz="3200" b="1" spc="50" dirty="0" err="1">
                  <a:ln w="0"/>
                  <a:solidFill>
                    <a:srgbClr val="850E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orsiva Hebrew" charset="-79"/>
                  <a:ea typeface="Corsiva Hebrew" charset="-79"/>
                  <a:cs typeface="Corsiva Hebrew" charset="-79"/>
                </a:rPr>
                <a:t>seq</a:t>
              </a:r>
              <a:endParaRPr lang="en-US" sz="3200" b="1" spc="50" dirty="0">
                <a:ln w="0"/>
                <a:solidFill>
                  <a:srgbClr val="850E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siva Hebrew" charset="-79"/>
                <a:ea typeface="Corsiva Hebrew" charset="-79"/>
                <a:cs typeface="Corsiva Hebrew" charset="-79"/>
              </a:endParaRPr>
            </a:p>
          </p:txBody>
        </p:sp>
        <p:pic>
          <p:nvPicPr>
            <p:cNvPr id="4106" name="Picture 10" descr="esultado de imagem para curved arrow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96"/>
            <a:stretch/>
          </p:blipFill>
          <p:spPr bwMode="auto">
            <a:xfrm>
              <a:off x="3434515" y="1626643"/>
              <a:ext cx="978608" cy="623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292700B8-F2D7-434B-A524-D6F6ACD62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529" y="2564592"/>
            <a:ext cx="6996508" cy="40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Recorte de Tela">
            <a:extLst>
              <a:ext uri="{FF2B5EF4-FFF2-40B4-BE49-F238E27FC236}">
                <a16:creationId xmlns:a16="http://schemas.microsoft.com/office/drawing/2014/main" id="{F601E3F1-5D86-4F37-AFA6-B9261D7B6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9" y="807107"/>
            <a:ext cx="4516651" cy="543671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1F7C8E78-8FC2-4441-A81F-B829BEE5238C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ANOTAÇÃO DE GENOMAS: </a:t>
            </a:r>
          </a:p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RNA-</a:t>
            </a:r>
            <a:r>
              <a:rPr lang="pt-BR" sz="2000" dirty="0" err="1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Seq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349FB2A3-EEA0-4BC9-8B0D-03D7460D0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927" y="1385017"/>
            <a:ext cx="4193794" cy="45567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ESTRATÉGIAS PARA QUANTIFICAR A EXPRESSÃO DE GENES CONHECIDOS</a:t>
            </a:r>
          </a:p>
          <a:p>
            <a:pPr algn="just"/>
            <a:r>
              <a:rPr lang="pt-BR" dirty="0"/>
              <a:t>Dois métodos diferentes poderiam ser usado para quantificar a expressão de genes conhecidos: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dirty="0"/>
              <a:t>um é baseado no genoma e arquivo de anotação de gene (baseado em genoma).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dirty="0"/>
              <a:t>outro é baseado em sequências de </a:t>
            </a:r>
            <a:r>
              <a:rPr lang="pt-BR" dirty="0" err="1"/>
              <a:t>transcriptoma</a:t>
            </a:r>
            <a:r>
              <a:rPr lang="pt-BR" dirty="0"/>
              <a:t>.</a:t>
            </a:r>
          </a:p>
          <a:p>
            <a:pPr algn="just"/>
            <a:endParaRPr lang="pt-BR" dirty="0"/>
          </a:p>
        </p:txBody>
      </p:sp>
      <p:sp>
        <p:nvSpPr>
          <p:cNvPr id="17" name="CaixaDeTexto 2">
            <a:extLst>
              <a:ext uri="{FF2B5EF4-FFF2-40B4-BE49-F238E27FC236}">
                <a16:creationId xmlns:a16="http://schemas.microsoft.com/office/drawing/2014/main" id="{48594A96-1043-4D3C-A5F3-FD89077E70BC}"/>
              </a:ext>
            </a:extLst>
          </p:cNvPr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+mj-lt"/>
              </a:rPr>
              <a:t>Chen &amp; </a:t>
            </a:r>
            <a:r>
              <a:rPr lang="pt-BR" sz="1600" dirty="0" err="1">
                <a:latin typeface="+mj-lt"/>
              </a:rPr>
              <a:t>Shi</a:t>
            </a:r>
            <a:r>
              <a:rPr lang="pt-BR" sz="1600" dirty="0">
                <a:latin typeface="+mj-lt"/>
              </a:rPr>
              <a:t>., 2017</a:t>
            </a:r>
          </a:p>
        </p:txBody>
      </p:sp>
    </p:spTree>
    <p:extLst>
      <p:ext uri="{BB962C8B-B14F-4D97-AF65-F5344CB8AC3E}">
        <p14:creationId xmlns:p14="http://schemas.microsoft.com/office/powerpoint/2010/main" val="1771460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755" y="1348432"/>
            <a:ext cx="5238490" cy="5281077"/>
          </a:xfrm>
          <a:prstGeom prst="rect">
            <a:avLst/>
          </a:prstGeom>
        </p:spPr>
      </p:pic>
      <p:sp>
        <p:nvSpPr>
          <p:cNvPr id="12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+mj-lt"/>
              </a:rPr>
              <a:t>Chen &amp; </a:t>
            </a:r>
            <a:r>
              <a:rPr lang="pt-BR" sz="1600" dirty="0" err="1">
                <a:latin typeface="+mj-lt"/>
              </a:rPr>
              <a:t>Shi</a:t>
            </a:r>
            <a:r>
              <a:rPr lang="pt-BR" sz="1600" dirty="0">
                <a:latin typeface="+mj-lt"/>
              </a:rPr>
              <a:t>., 2017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4D4E673-FDA2-4F78-AAE6-C928EDA72D96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ANOTAÇÃO DE GENOMAS: </a:t>
            </a:r>
          </a:p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RNA-</a:t>
            </a:r>
            <a:r>
              <a:rPr lang="pt-BR" sz="2000" dirty="0" err="1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Seq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13" name="Espaço Reservado para Conteúdo 13">
            <a:extLst>
              <a:ext uri="{FF2B5EF4-FFF2-40B4-BE49-F238E27FC236}">
                <a16:creationId xmlns:a16="http://schemas.microsoft.com/office/drawing/2014/main" id="{10CF9E38-D3DA-4C44-89FA-DFF5E9716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84" y="982819"/>
            <a:ext cx="8215855" cy="33855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1800" dirty="0"/>
              <a:t> IDENTIFICAÇÃO DE NOVOS GENES/TRANSCRITOS EM GENOMAS DE REFERÊNCIA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CBB6AE9-B79A-492F-A8F8-F442D65F5693}"/>
              </a:ext>
            </a:extLst>
          </p:cNvPr>
          <p:cNvSpPr/>
          <p:nvPr/>
        </p:nvSpPr>
        <p:spPr>
          <a:xfrm>
            <a:off x="406401" y="723900"/>
            <a:ext cx="173284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15F28CF-4E1F-46A4-BECA-61408C9339E2}"/>
              </a:ext>
            </a:extLst>
          </p:cNvPr>
          <p:cNvSpPr/>
          <p:nvPr/>
        </p:nvSpPr>
        <p:spPr>
          <a:xfrm>
            <a:off x="449472" y="786849"/>
            <a:ext cx="173284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5350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+mj-lt"/>
              </a:rPr>
              <a:t>Chen &amp; </a:t>
            </a:r>
            <a:r>
              <a:rPr lang="pt-BR" sz="1600" dirty="0" err="1">
                <a:latin typeface="+mj-lt"/>
              </a:rPr>
              <a:t>Shi</a:t>
            </a:r>
            <a:r>
              <a:rPr lang="pt-BR" sz="1600" dirty="0">
                <a:latin typeface="+mj-lt"/>
              </a:rPr>
              <a:t>., 2017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4D4E673-FDA2-4F78-AAE6-C928EDA72D96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ANOTAÇÃO DE GENOMAS: </a:t>
            </a:r>
          </a:p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RNA-</a:t>
            </a:r>
            <a:r>
              <a:rPr lang="pt-BR" sz="2000" dirty="0" err="1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Seq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13" name="Espaço Reservado para Conteúdo 13">
            <a:extLst>
              <a:ext uri="{FF2B5EF4-FFF2-40B4-BE49-F238E27FC236}">
                <a16:creationId xmlns:a16="http://schemas.microsoft.com/office/drawing/2014/main" id="{10CF9E38-D3DA-4C44-89FA-DFF5E9716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84" y="982819"/>
            <a:ext cx="8215855" cy="33855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1800" dirty="0"/>
              <a:t> IDENTIFICAÇÃO DE NOVOS GENES/TRANSCRITOS EM GENOMAS DE REFERÊNCIA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CBB6AE9-B79A-492F-A8F8-F442D65F5693}"/>
              </a:ext>
            </a:extLst>
          </p:cNvPr>
          <p:cNvSpPr/>
          <p:nvPr/>
        </p:nvSpPr>
        <p:spPr>
          <a:xfrm>
            <a:off x="406401" y="723900"/>
            <a:ext cx="173284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Recorte de Tela">
            <a:extLst>
              <a:ext uri="{FF2B5EF4-FFF2-40B4-BE49-F238E27FC236}">
                <a16:creationId xmlns:a16="http://schemas.microsoft.com/office/drawing/2014/main" id="{D2AE9885-D8FD-42FF-8AAF-EB6056254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7" y="1530131"/>
            <a:ext cx="6839905" cy="45250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AADCAF7-C1F2-4CE5-AF46-21D4FBE5D5FD}"/>
              </a:ext>
            </a:extLst>
          </p:cNvPr>
          <p:cNvSpPr/>
          <p:nvPr/>
        </p:nvSpPr>
        <p:spPr>
          <a:xfrm>
            <a:off x="449472" y="786849"/>
            <a:ext cx="173284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656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59"/>
          <a:stretch/>
        </p:blipFill>
        <p:spPr>
          <a:xfrm>
            <a:off x="1764872" y="1660776"/>
            <a:ext cx="5614256" cy="46031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+mj-lt"/>
              </a:rPr>
              <a:t>Chen &amp; </a:t>
            </a:r>
            <a:r>
              <a:rPr lang="pt-BR" sz="1600" dirty="0" err="1">
                <a:latin typeface="+mj-lt"/>
              </a:rPr>
              <a:t>Shi</a:t>
            </a:r>
            <a:r>
              <a:rPr lang="pt-BR" sz="1600" dirty="0">
                <a:latin typeface="+mj-lt"/>
              </a:rPr>
              <a:t>., 2017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976AAF3-A0B7-40F6-A39E-38C793F767A2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ANOTAÇÃO DE GENOMAS: </a:t>
            </a:r>
          </a:p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RNA-</a:t>
            </a:r>
            <a:r>
              <a:rPr lang="pt-BR" sz="2000" dirty="0" err="1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Seq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7" name="Espaço Reservado para Conteúdo 13">
            <a:extLst>
              <a:ext uri="{FF2B5EF4-FFF2-40B4-BE49-F238E27FC236}">
                <a16:creationId xmlns:a16="http://schemas.microsoft.com/office/drawing/2014/main" id="{D7FF6E5B-5E24-405B-8B2F-9761791D1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84" y="982819"/>
            <a:ext cx="8215855" cy="33855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IDENTIFICAÇÃO E ANOTAÇÃO DE RNAS NÃO CODANTES (</a:t>
            </a:r>
            <a:r>
              <a:rPr lang="pt-BR" dirty="0" err="1"/>
              <a:t>lncRNAs</a:t>
            </a:r>
            <a:r>
              <a:rPr lang="pt-BR" dirty="0"/>
              <a:t>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006FD40-7E9A-4812-AEF5-18967ED2D95E}"/>
              </a:ext>
            </a:extLst>
          </p:cNvPr>
          <p:cNvSpPr/>
          <p:nvPr/>
        </p:nvSpPr>
        <p:spPr>
          <a:xfrm>
            <a:off x="406401" y="723900"/>
            <a:ext cx="173284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580AEC9-BDD8-44C5-96B3-3C0E38622993}"/>
              </a:ext>
            </a:extLst>
          </p:cNvPr>
          <p:cNvSpPr/>
          <p:nvPr/>
        </p:nvSpPr>
        <p:spPr>
          <a:xfrm>
            <a:off x="449472" y="786849"/>
            <a:ext cx="173284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840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ea typeface="Footlight MT Light" charset="0"/>
                <a:cs typeface="Footlight MT Light" charset="0"/>
              </a:rPr>
              <a:t>Redes de Co expressão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8095" y="2084832"/>
            <a:ext cx="801243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libri Light" charset="0"/>
                <a:ea typeface="Calibri Light" charset="0"/>
                <a:cs typeface="Calibri Light" charset="0"/>
              </a:rPr>
              <a:t>Anotação</a:t>
            </a:r>
            <a:r>
              <a:rPr lang="en-US" sz="2000" b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b="1" dirty="0" err="1">
                <a:latin typeface="Calibri Light" charset="0"/>
                <a:ea typeface="Calibri Light" charset="0"/>
                <a:cs typeface="Calibri Light" charset="0"/>
              </a:rPr>
              <a:t>funcional</a:t>
            </a:r>
            <a:r>
              <a:rPr lang="en-US" sz="2000" b="1" dirty="0">
                <a:latin typeface="Calibri Light" charset="0"/>
                <a:ea typeface="Calibri Light" charset="0"/>
                <a:cs typeface="Calibri Light" charset="0"/>
              </a:rPr>
              <a:t> de genes </a:t>
            </a:r>
            <a:r>
              <a:rPr lang="en-US" sz="2000" b="1" dirty="0" err="1">
                <a:latin typeface="Calibri Light" charset="0"/>
                <a:ea typeface="Calibri Light" charset="0"/>
                <a:cs typeface="Calibri Light" charset="0"/>
              </a:rPr>
              <a:t>desconhecidos</a:t>
            </a:r>
            <a:r>
              <a:rPr lang="en-US" sz="2000" b="1" dirty="0">
                <a:latin typeface="Calibri Light" charset="0"/>
                <a:ea typeface="Calibri Light" charset="0"/>
                <a:cs typeface="Calibri Light" charset="0"/>
              </a:rPr>
              <a:t> e de RNAs </a:t>
            </a:r>
            <a:r>
              <a:rPr lang="en-US" sz="2000" b="1" dirty="0" err="1">
                <a:latin typeface="Calibri Light" charset="0"/>
                <a:ea typeface="Calibri Light" charset="0"/>
                <a:cs typeface="Calibri Light" charset="0"/>
              </a:rPr>
              <a:t>não</a:t>
            </a:r>
            <a:r>
              <a:rPr lang="en-US" sz="2000" b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b="1" dirty="0" err="1">
                <a:latin typeface="Calibri Light" charset="0"/>
                <a:ea typeface="Calibri Light" charset="0"/>
                <a:cs typeface="Calibri Light" charset="0"/>
              </a:rPr>
              <a:t>codantes</a:t>
            </a:r>
            <a:r>
              <a:rPr lang="en-US" sz="2000" b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endParaRPr lang="en-US" sz="2000" b="1" i="1" dirty="0">
              <a:latin typeface="Calibri Light" charset="0"/>
              <a:ea typeface="Calibri Light" charset="0"/>
              <a:cs typeface="Calibri Light" charset="0"/>
            </a:endParaRPr>
          </a:p>
          <a:p>
            <a:endParaRPr lang="en-US" b="1" i="1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sz="2000" b="1" dirty="0" err="1">
                <a:latin typeface="Calibri Light" charset="0"/>
                <a:ea typeface="Calibri Light" charset="0"/>
                <a:cs typeface="Calibri Light" charset="0"/>
              </a:rPr>
              <a:t>Interpretação</a:t>
            </a:r>
            <a:r>
              <a:rPr lang="en-US" sz="2000" b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b="1" dirty="0" err="1">
                <a:latin typeface="Calibri Light" charset="0"/>
                <a:ea typeface="Calibri Light" charset="0"/>
                <a:cs typeface="Calibri Light" charset="0"/>
              </a:rPr>
              <a:t>biológica</a:t>
            </a:r>
            <a:r>
              <a:rPr lang="en-US" sz="2000" b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b="1" dirty="0" err="1">
                <a:latin typeface="Calibri Light" charset="0"/>
                <a:ea typeface="Calibri Light" charset="0"/>
                <a:cs typeface="Calibri Light" charset="0"/>
              </a:rPr>
              <a:t>complexa</a:t>
            </a:r>
            <a:r>
              <a:rPr lang="en-US" sz="2000" b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</a:p>
          <a:p>
            <a:endParaRPr lang="en-US" sz="2000" b="1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sz="2000" b="1" dirty="0" err="1">
                <a:latin typeface="Calibri Light" charset="0"/>
                <a:ea typeface="Calibri Light" charset="0"/>
                <a:cs typeface="Calibri Light" charset="0"/>
              </a:rPr>
              <a:t>Questão</a:t>
            </a:r>
            <a:r>
              <a:rPr lang="en-US" sz="2000" b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b="1" dirty="0" err="1">
                <a:latin typeface="Calibri Light" charset="0"/>
                <a:ea typeface="Calibri Light" charset="0"/>
                <a:cs typeface="Calibri Light" charset="0"/>
              </a:rPr>
              <a:t>biológica</a:t>
            </a:r>
            <a:r>
              <a:rPr lang="en-US" sz="2000" b="1" dirty="0">
                <a:latin typeface="Calibri Light" charset="0"/>
                <a:ea typeface="Calibri Light" charset="0"/>
                <a:cs typeface="Calibri Light" charset="0"/>
              </a:rPr>
              <a:t> a </a:t>
            </a:r>
            <a:r>
              <a:rPr lang="en-US" sz="2000" b="1" dirty="0" err="1">
                <a:latin typeface="Calibri Light" charset="0"/>
                <a:ea typeface="Calibri Light" charset="0"/>
                <a:cs typeface="Calibri Light" charset="0"/>
              </a:rPr>
              <a:t>ser</a:t>
            </a:r>
            <a:r>
              <a:rPr lang="en-US" sz="2000" b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b="1" dirty="0" err="1">
                <a:latin typeface="Calibri Light" charset="0"/>
                <a:ea typeface="Calibri Light" charset="0"/>
                <a:cs typeface="Calibri Light" charset="0"/>
              </a:rPr>
              <a:t>abordada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–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utilização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do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conhecimento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prévio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e da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integração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de dados para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aprimorar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a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elucidação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das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relações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000" dirty="0" err="1">
                <a:latin typeface="Calibri Light" charset="0"/>
                <a:ea typeface="Calibri Light" charset="0"/>
                <a:cs typeface="Calibri Light" charset="0"/>
              </a:rPr>
              <a:t>reguladoras</a:t>
            </a:r>
            <a:r>
              <a:rPr lang="en-US" sz="2000" dirty="0">
                <a:latin typeface="Calibri Light" charset="0"/>
                <a:ea typeface="Calibri Light" charset="0"/>
                <a:cs typeface="Calibri Light" charset="0"/>
              </a:rPr>
              <a:t> de genes</a:t>
            </a:r>
          </a:p>
          <a:p>
            <a:r>
              <a:rPr lang="en-US" i="1" dirty="0">
                <a:latin typeface="Calibri Light" charset="0"/>
                <a:ea typeface="Calibri Light" charset="0"/>
                <a:cs typeface="Calibri Light" charset="0"/>
              </a:rPr>
              <a:t>                                </a:t>
            </a:r>
          </a:p>
          <a:p>
            <a:r>
              <a:rPr lang="en-US" i="1" dirty="0">
                <a:latin typeface="Calibri Light" charset="0"/>
                <a:ea typeface="Calibri Light" charset="0"/>
                <a:cs typeface="Calibri Light" charset="0"/>
              </a:rPr>
              <a:t>                                                                 </a:t>
            </a:r>
          </a:p>
          <a:p>
            <a:endParaRPr lang="en-US" i="1" dirty="0">
              <a:latin typeface="Calibri Light" charset="0"/>
              <a:ea typeface="Calibri Light" charset="0"/>
              <a:cs typeface="Calibri Light" charset="0"/>
            </a:endParaRPr>
          </a:p>
          <a:p>
            <a:endParaRPr lang="en-US" i="1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dirty="0"/>
              <a:t>             </a:t>
            </a:r>
          </a:p>
        </p:txBody>
      </p:sp>
    </p:spTree>
    <p:extLst>
      <p:ext uri="{BB962C8B-B14F-4D97-AF65-F5344CB8AC3E}">
        <p14:creationId xmlns:p14="http://schemas.microsoft.com/office/powerpoint/2010/main" val="527470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 external file that holds a picture, illustration, etc.&#10;Object 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17" y="265043"/>
            <a:ext cx="4907931" cy="638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+mj-lt"/>
              </a:rPr>
              <a:t>Serin</a:t>
            </a:r>
            <a:r>
              <a:rPr lang="pt-BR" sz="1600" dirty="0">
                <a:latin typeface="+mj-lt"/>
              </a:rPr>
              <a:t> et al., 2016</a:t>
            </a:r>
          </a:p>
        </p:txBody>
      </p:sp>
      <p:pic>
        <p:nvPicPr>
          <p:cNvPr id="8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268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n external file that holds a picture, illustration, etc.&#10;Object 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17" y="265043"/>
            <a:ext cx="4907931" cy="638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+mj-lt"/>
              </a:rPr>
              <a:t>Serin</a:t>
            </a:r>
            <a:r>
              <a:rPr lang="pt-BR" sz="1600" dirty="0">
                <a:latin typeface="+mj-lt"/>
              </a:rPr>
              <a:t> et al., 2016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0337" y="147484"/>
            <a:ext cx="5060092" cy="1386348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61695" y="24022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890429" y="147484"/>
            <a:ext cx="322364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QUESTÃO BIOLÓGICA DIRECIONANDO A ESTRATÉGIA DA ANÁLISE DA REDE: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CONHECIMENTO PRÉVIO PARA IDENTIFICAÇÅO DE GENES-GUIAS E BANCO DE DADOS POTENCIAIS</a:t>
            </a:r>
          </a:p>
        </p:txBody>
      </p:sp>
      <p:pic>
        <p:nvPicPr>
          <p:cNvPr id="24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9017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n external file that holds a picture, illustration, etc.&#10;Object 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17" y="265043"/>
            <a:ext cx="4907931" cy="638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+mj-lt"/>
              </a:rPr>
              <a:t>Serin</a:t>
            </a:r>
            <a:r>
              <a:rPr lang="pt-BR" sz="1600" dirty="0">
                <a:latin typeface="+mj-lt"/>
              </a:rPr>
              <a:t> et al., 2016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0337" y="1790309"/>
            <a:ext cx="5060092" cy="1386348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61695" y="24022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890429" y="147484"/>
            <a:ext cx="322364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QUESTÃO BIOLÓGICA DIRECIONANDO A ESTRATÉGIA DA ANÁLISE DA REDE: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CONHECIMENTO PRÉVIO PARA IDENTIFICAÇÅO DE GENES-GUIAS E BANCO DE DADOS POTENCIAIS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0429" y="1991326"/>
            <a:ext cx="322364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BUSCA POR SIMILARIDADE NOS PADRÕES DE EXPRESSÃO GÊNICA: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UTILIZAÇÃO DE COEFICIENTES DE CORRELAÇÃO</a:t>
            </a:r>
          </a:p>
        </p:txBody>
      </p:sp>
      <p:pic>
        <p:nvPicPr>
          <p:cNvPr id="11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651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B7498-4F6B-4FBD-AFAA-2AAC9239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HISTÓRIA DA TRANSCRIPTÔMICA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CF7CE2-B6AF-4065-BC06-3B4AF5482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24" y="1738123"/>
            <a:ext cx="8099952" cy="4753515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rgbClr val="202020"/>
                </a:solidFill>
              </a:rPr>
              <a:t>1965 – Determinada a sequência da primeira molécula de RNA;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rgbClr val="202020"/>
                </a:solidFill>
              </a:rPr>
              <a:t>1989 – Primeiros experimentos de RT-PCR para analises de </a:t>
            </a:r>
            <a:r>
              <a:rPr lang="pt-BR" sz="1600" dirty="0" err="1">
                <a:solidFill>
                  <a:srgbClr val="202020"/>
                </a:solidFill>
              </a:rPr>
              <a:t>transcriptomas</a:t>
            </a:r>
            <a:r>
              <a:rPr lang="pt-BR" sz="1600" dirty="0">
                <a:solidFill>
                  <a:srgbClr val="202020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rgbClr val="202020"/>
                </a:solidFill>
              </a:rPr>
              <a:t>1991 - A primeira tentativa de capturar um </a:t>
            </a:r>
            <a:r>
              <a:rPr lang="pt-BR" sz="1600" dirty="0" err="1">
                <a:solidFill>
                  <a:srgbClr val="202020"/>
                </a:solidFill>
              </a:rPr>
              <a:t>transcriptoma</a:t>
            </a:r>
            <a:r>
              <a:rPr lang="pt-BR" sz="1600" dirty="0">
                <a:solidFill>
                  <a:srgbClr val="202020"/>
                </a:solidFill>
              </a:rPr>
              <a:t> humano parcial relatou 609 sequências de RNAm do cérebro humano; (pmid:2047873)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rgbClr val="202020"/>
                </a:solidFill>
              </a:rPr>
              <a:t>1992 – Descoberta de genes diferencialmente expressos;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rgbClr val="202020"/>
                </a:solidFill>
              </a:rPr>
              <a:t>1995 – Surgimento dos métodos de Microarray e SAGE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rgbClr val="202020"/>
                </a:solidFill>
              </a:rPr>
              <a:t>2006 – Primeiro </a:t>
            </a:r>
            <a:r>
              <a:rPr lang="pt-BR" sz="1600" dirty="0" err="1">
                <a:solidFill>
                  <a:srgbClr val="202020"/>
                </a:solidFill>
              </a:rPr>
              <a:t>transcriptoma</a:t>
            </a:r>
            <a:r>
              <a:rPr lang="pt-BR" sz="1600" dirty="0">
                <a:solidFill>
                  <a:srgbClr val="202020"/>
                </a:solidFill>
              </a:rPr>
              <a:t> utilizando </a:t>
            </a:r>
            <a:r>
              <a:rPr lang="pt-BR" sz="1600" dirty="0" err="1">
                <a:solidFill>
                  <a:srgbClr val="202020"/>
                </a:solidFill>
              </a:rPr>
              <a:t>next-generation</a:t>
            </a:r>
            <a:r>
              <a:rPr lang="pt-BR" sz="1600" dirty="0">
                <a:solidFill>
                  <a:srgbClr val="202020"/>
                </a:solidFill>
              </a:rPr>
              <a:t> (Roche)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600" dirty="0"/>
              <a:t>2008 - Foram publicados dois </a:t>
            </a:r>
            <a:r>
              <a:rPr lang="pt-BR" sz="1600" dirty="0" err="1"/>
              <a:t>transcriptomas</a:t>
            </a:r>
            <a:r>
              <a:rPr lang="pt-BR" sz="1600" dirty="0"/>
              <a:t> humanos compostos por milhões de sequências derivadas de transcritos, cobrindo 16.000 genes. (</a:t>
            </a:r>
            <a:r>
              <a:rPr lang="en-US" sz="1600" dirty="0">
                <a:solidFill>
                  <a:srgbClr val="202020"/>
                </a:solidFill>
              </a:rPr>
              <a:t>pmid:18978789, </a:t>
            </a:r>
            <a:r>
              <a:rPr lang="pt-BR" sz="1600" dirty="0"/>
              <a:t>pmid:18599741)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600" dirty="0"/>
              <a:t>2015 - Os </a:t>
            </a:r>
            <a:r>
              <a:rPr lang="pt-BR" sz="1600" dirty="0" err="1"/>
              <a:t>transcriptomas</a:t>
            </a:r>
            <a:r>
              <a:rPr lang="pt-BR" sz="1600" dirty="0"/>
              <a:t> foram publicados para centenas de indivíduos.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600" dirty="0"/>
              <a:t>2019 - </a:t>
            </a:r>
            <a:r>
              <a:rPr lang="pt-BR" sz="1600" dirty="0" err="1"/>
              <a:t>Transcriptomas</a:t>
            </a:r>
            <a:r>
              <a:rPr lang="pt-BR" sz="1600" dirty="0"/>
              <a:t> de diferentes organismos são gerados rotineiramente. </a:t>
            </a:r>
          </a:p>
          <a:p>
            <a:pPr marL="0" indent="0">
              <a:buNone/>
            </a:pPr>
            <a:r>
              <a:rPr lang="pt-BR" sz="1600" dirty="0"/>
              <a:t>Essa explosão na </a:t>
            </a:r>
            <a:r>
              <a:rPr lang="pt-BR" sz="1600" dirty="0" err="1"/>
              <a:t>transcriptômica</a:t>
            </a:r>
            <a:r>
              <a:rPr lang="pt-BR" sz="1600" dirty="0"/>
              <a:t> foi impulsionada pelo rápido desenvolvimento de novas tecnologias com uma sensibilidade e economia aprimoradas ( Microarray e RNA-</a:t>
            </a:r>
            <a:r>
              <a:rPr lang="pt-BR" sz="1600" dirty="0" err="1"/>
              <a:t>Seq</a:t>
            </a:r>
            <a:r>
              <a:rPr lang="pt-BR" sz="1600" dirty="0"/>
              <a:t>)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394F480-E07F-4FB8-9B81-E24AD57A84AE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Skull and brain normal human.svg">
            <a:extLst>
              <a:ext uri="{FF2B5EF4-FFF2-40B4-BE49-F238E27FC236}">
                <a16:creationId xmlns:a16="http://schemas.microsoft.com/office/drawing/2014/main" id="{E8F67816-38C7-42BB-9581-DE3BBB28F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07" y="267138"/>
            <a:ext cx="1298353" cy="18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87F8FC6F-5A10-4331-A07B-842ECE49B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" y="6393551"/>
            <a:ext cx="4641893" cy="4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pt-BR" sz="1059" dirty="0"/>
              <a:t>Lowe R, Shirley N, </a:t>
            </a:r>
            <a:r>
              <a:rPr lang="en-US" altLang="pt-BR" sz="1059" dirty="0" err="1"/>
              <a:t>Bleackley</a:t>
            </a:r>
            <a:r>
              <a:rPr lang="en-US" altLang="pt-BR" sz="1059" dirty="0"/>
              <a:t> M, Dolan S, </a:t>
            </a:r>
            <a:r>
              <a:rPr lang="en-US" altLang="pt-BR" sz="1059" dirty="0" err="1"/>
              <a:t>Shafee</a:t>
            </a:r>
            <a:r>
              <a:rPr lang="en-US" altLang="pt-BR" sz="1059" dirty="0"/>
              <a:t> T (2017)</a:t>
            </a:r>
          </a:p>
          <a:p>
            <a:pPr eaLnBrk="1" hangingPunct="1"/>
            <a:r>
              <a:rPr lang="en-US" altLang="pt-BR" sz="1059" dirty="0">
                <a:hlinkClick r:id="rId3"/>
              </a:rPr>
              <a:t>https://journals.plos.org/ploscompbiol/article?id=10.1371/journal.pcbi.1005457</a:t>
            </a:r>
            <a:endParaRPr lang="en-US" altLang="pt-BR" sz="1059" dirty="0"/>
          </a:p>
        </p:txBody>
      </p:sp>
    </p:spTree>
    <p:extLst>
      <p:ext uri="{BB962C8B-B14F-4D97-AF65-F5344CB8AC3E}">
        <p14:creationId xmlns:p14="http://schemas.microsoft.com/office/powerpoint/2010/main" val="58773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n external file that holds a picture, illustration, etc.&#10;Object 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17" y="265043"/>
            <a:ext cx="4907931" cy="638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+mj-lt"/>
              </a:rPr>
              <a:t>Serin</a:t>
            </a:r>
            <a:r>
              <a:rPr lang="pt-BR" sz="1600" dirty="0">
                <a:latin typeface="+mj-lt"/>
              </a:rPr>
              <a:t> et al., 2016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0337" y="3510620"/>
            <a:ext cx="5060092" cy="1386348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61695" y="24022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890429" y="147484"/>
            <a:ext cx="322364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QUESTÃO BIOLÓGICA DIRECIONANDO A ESTRATÉGIA DA ANÁLISE DA REDE: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CONHECIMENTO PRÉVIO PARA IDENTIFICAÇÅO DE GENES-GUIAS E BANCO DE DADOS POTENCIAIS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0429" y="1991326"/>
            <a:ext cx="322364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BUSCA POR SIMILARIDADE NOS PADRÕES DE EXPRESSÃO GÊNICA: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UTILIZAÇÃO DE COEFICIENTES DE CORRELAÇÃO</a:t>
            </a:r>
          </a:p>
        </p:txBody>
      </p:sp>
      <p:pic>
        <p:nvPicPr>
          <p:cNvPr id="14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20353" y="3542074"/>
            <a:ext cx="322364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GENES SIGNIFICATIVAMENTE CO-EXPRESSOS RELATADOS COMO 1: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INFERÊNCIA BASEADA EM ALGORITIMOS DE AGRUPAMENTO</a:t>
            </a:r>
          </a:p>
          <a:p>
            <a:endParaRPr lang="en-US" sz="16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76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n external file that holds a picture, illustration, etc.&#10;Object 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17" y="265043"/>
            <a:ext cx="4907931" cy="638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+mj-lt"/>
              </a:rPr>
              <a:t>Serin</a:t>
            </a:r>
            <a:r>
              <a:rPr lang="pt-BR" sz="1600" dirty="0">
                <a:latin typeface="+mj-lt"/>
              </a:rPr>
              <a:t> et al., 2016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0337" y="5222460"/>
            <a:ext cx="5060092" cy="1386348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61695" y="24022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890429" y="147484"/>
            <a:ext cx="322364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QUESTÃO BIOLÓGICA DIRECIONANDO A ESTRATÉGIA DA ANÁLISE DA REDE: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CONHECIMENTO PRÉVIO PARA IDENTIFICAÇÅO DE GENES-GUIAS E BANCO DE DADOS POTENCIAIS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0429" y="1991326"/>
            <a:ext cx="322364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BUSCA POR SIMILARIDADE NOS PADRÕES DE EXPRESSÃO GÊNICA: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UTILIZAÇÃO DE COEFICIENTES DE CORRELAÇÃO</a:t>
            </a:r>
          </a:p>
        </p:txBody>
      </p:sp>
      <p:pic>
        <p:nvPicPr>
          <p:cNvPr id="14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20353" y="3542074"/>
            <a:ext cx="322364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GENES SIGNIFICATIVAMENTE CO-EXPRESSOS RELATADOS COMO 1: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INFERÊNCIA BASEADA EM ALGORITIMOS DE AGRUPAMENTO</a:t>
            </a:r>
          </a:p>
          <a:p>
            <a:endParaRPr lang="en-US" sz="16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4228" y="5169974"/>
            <a:ext cx="322364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GENES SIGNIFICATIVAMENTE CO-EXPRESSOS REPRESENTADOS COMO NÓ NUMERADOS (VERTICES)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VERTICES LIGADOS POR ARESTAS (LINKS)</a:t>
            </a:r>
          </a:p>
          <a:p>
            <a:endParaRPr lang="en-US" sz="16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6281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27" y="457022"/>
            <a:ext cx="5005953" cy="3576481"/>
          </a:xfrm>
          <a:prstGeom prst="rect">
            <a:avLst/>
          </a:prstGeom>
        </p:spPr>
      </p:pic>
      <p:pic>
        <p:nvPicPr>
          <p:cNvPr id="8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04228" y="923445"/>
            <a:ext cx="32236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ARESTAS </a:t>
            </a:r>
            <a:r>
              <a:rPr lang="en-US" sz="1600" b="1">
                <a:latin typeface="Calibri Light" charset="0"/>
                <a:ea typeface="Calibri Light" charset="0"/>
                <a:cs typeface="Calibri Light" charset="0"/>
              </a:rPr>
              <a:t>MAIS CURTAS</a:t>
            </a:r>
            <a:endParaRPr lang="en-US" sz="1600" b="1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MAIOR VALOR DE COEXPRESSÃO</a:t>
            </a:r>
          </a:p>
          <a:p>
            <a:endParaRPr lang="en-US" sz="16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4227" y="1754442"/>
            <a:ext cx="32236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CAMINHO: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NÚMERO DE ARESTAS QUE CONECTAM DOIS NÓS</a:t>
            </a:r>
          </a:p>
        </p:txBody>
      </p:sp>
    </p:spTree>
    <p:extLst>
      <p:ext uri="{BB962C8B-B14F-4D97-AF65-F5344CB8AC3E}">
        <p14:creationId xmlns:p14="http://schemas.microsoft.com/office/powerpoint/2010/main" val="137138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27" y="457022"/>
            <a:ext cx="5005953" cy="3576481"/>
          </a:xfrm>
          <a:prstGeom prst="rect">
            <a:avLst/>
          </a:prstGeom>
        </p:spPr>
      </p:pic>
      <p:pic>
        <p:nvPicPr>
          <p:cNvPr id="8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04228" y="923445"/>
            <a:ext cx="32236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ARESTAS </a:t>
            </a:r>
            <a:r>
              <a:rPr lang="en-US" sz="1600" b="1">
                <a:latin typeface="Calibri Light" charset="0"/>
                <a:ea typeface="Calibri Light" charset="0"/>
                <a:cs typeface="Calibri Light" charset="0"/>
              </a:rPr>
              <a:t>MAIS CURTAS</a:t>
            </a:r>
            <a:endParaRPr lang="en-US" sz="1600" b="1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MAIOR VALOR DE COEXPRESSÃO</a:t>
            </a:r>
          </a:p>
          <a:p>
            <a:endParaRPr lang="en-US" sz="16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4227" y="1754442"/>
            <a:ext cx="32236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CAMINHO: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NÚMERO DE ARESTAS QUE CONECTAM DOIS NÓS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4805" y="4033503"/>
            <a:ext cx="32236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50E00"/>
                </a:solidFill>
                <a:latin typeface="Calibri Light" charset="0"/>
                <a:ea typeface="Calibri Light" charset="0"/>
                <a:cs typeface="Calibri Light" charset="0"/>
              </a:rPr>
              <a:t>4 ARESTAS – CAMINHO MAIS CURTO</a:t>
            </a:r>
            <a:endParaRPr lang="en-US" sz="1600" dirty="0">
              <a:solidFill>
                <a:srgbClr val="850E00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378631" y="2712203"/>
            <a:ext cx="170481" cy="2014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821740" y="1754442"/>
            <a:ext cx="123523" cy="9577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209742" y="1100380"/>
            <a:ext cx="253770" cy="2230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841929" y="1072614"/>
            <a:ext cx="226017" cy="2508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7998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27" y="457022"/>
            <a:ext cx="5005953" cy="3576481"/>
          </a:xfrm>
          <a:prstGeom prst="rect">
            <a:avLst/>
          </a:prstGeom>
        </p:spPr>
      </p:pic>
      <p:pic>
        <p:nvPicPr>
          <p:cNvPr id="8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04228" y="923445"/>
            <a:ext cx="32236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ARESTAS </a:t>
            </a:r>
            <a:r>
              <a:rPr lang="en-US" sz="1600" b="1">
                <a:latin typeface="Calibri Light" charset="0"/>
                <a:ea typeface="Calibri Light" charset="0"/>
                <a:cs typeface="Calibri Light" charset="0"/>
              </a:rPr>
              <a:t>MAIS CURTAS</a:t>
            </a:r>
            <a:endParaRPr lang="en-US" sz="1600" b="1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MAIOR VALOR DE COEXPRESSÃO</a:t>
            </a:r>
          </a:p>
          <a:p>
            <a:endParaRPr lang="en-US" sz="16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4227" y="1754442"/>
            <a:ext cx="32236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CAMINHO: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NÚMERO DE ARESTAS QUE CONECTAM DOIS NÓS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4226" y="2783543"/>
            <a:ext cx="32236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PIVÔS: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NÓS ALTAMENTE CONECTADOS</a:t>
            </a:r>
          </a:p>
        </p:txBody>
      </p:sp>
      <p:sp>
        <p:nvSpPr>
          <p:cNvPr id="2" name="Oval 1"/>
          <p:cNvSpPr/>
          <p:nvPr/>
        </p:nvSpPr>
        <p:spPr>
          <a:xfrm>
            <a:off x="1844299" y="2476741"/>
            <a:ext cx="604434" cy="61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15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27" y="457022"/>
            <a:ext cx="5005953" cy="3576481"/>
          </a:xfrm>
          <a:prstGeom prst="rect">
            <a:avLst/>
          </a:prstGeom>
        </p:spPr>
      </p:pic>
      <p:pic>
        <p:nvPicPr>
          <p:cNvPr id="8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04228" y="923445"/>
            <a:ext cx="32236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ARESTAS </a:t>
            </a:r>
            <a:r>
              <a:rPr lang="en-US" sz="1600" b="1">
                <a:latin typeface="Calibri Light" charset="0"/>
                <a:ea typeface="Calibri Light" charset="0"/>
                <a:cs typeface="Calibri Light" charset="0"/>
              </a:rPr>
              <a:t>MAIS CURTAS</a:t>
            </a:r>
            <a:endParaRPr lang="en-US" sz="1600" b="1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MAIOR VALOR DE COEXPRESSÃO</a:t>
            </a:r>
          </a:p>
          <a:p>
            <a:endParaRPr lang="en-US" sz="16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4227" y="1754442"/>
            <a:ext cx="32236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CAMINHO: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NÚMERO DE ARESTAS QUE CONECTAM DOIS NÓS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4226" y="2783543"/>
            <a:ext cx="32236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PIVÔS: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NÓS ALTAMENTE CONECTADOS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20353" y="3520257"/>
            <a:ext cx="32236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MÓDULOS: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GRUPOS DE GENES CONECTADOS</a:t>
            </a:r>
          </a:p>
        </p:txBody>
      </p:sp>
      <p:sp>
        <p:nvSpPr>
          <p:cNvPr id="14" name="Oval 13"/>
          <p:cNvSpPr/>
          <p:nvPr/>
        </p:nvSpPr>
        <p:spPr>
          <a:xfrm>
            <a:off x="766388" y="1302743"/>
            <a:ext cx="3495645" cy="29902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32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27" y="457022"/>
            <a:ext cx="5005953" cy="3576481"/>
          </a:xfrm>
          <a:prstGeom prst="rect">
            <a:avLst/>
          </a:prstGeom>
        </p:spPr>
      </p:pic>
      <p:pic>
        <p:nvPicPr>
          <p:cNvPr id="8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04228" y="923445"/>
            <a:ext cx="32236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ARESTAS </a:t>
            </a:r>
            <a:r>
              <a:rPr lang="en-US" sz="1600" b="1">
                <a:latin typeface="Calibri Light" charset="0"/>
                <a:ea typeface="Calibri Light" charset="0"/>
                <a:cs typeface="Calibri Light" charset="0"/>
              </a:rPr>
              <a:t>MAIS CURTAS</a:t>
            </a:r>
            <a:endParaRPr lang="en-US" sz="1600" b="1" dirty="0"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MAIOR VALOR DE COEXPRESSÃO</a:t>
            </a:r>
          </a:p>
          <a:p>
            <a:endParaRPr lang="en-US" sz="16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4227" y="1754442"/>
            <a:ext cx="32236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CAMINHO: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NÚMERO DE ARESTAS QUE CONECTAM DOIS NÓS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4226" y="2783543"/>
            <a:ext cx="32236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PIVÔS: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NÓS ALTAMENTE CONECTADOS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20353" y="3520257"/>
            <a:ext cx="32236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MÓDULOS: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GRUPOS DE GENES CONECTADOS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3294" y="4354581"/>
            <a:ext cx="737977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PROPRIEDADES REDE DE CO-EXPRESSÃO: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CONECTIVIDADE – NÚMERO TOTAL DE LINKS (ARESTAS)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GRAU NÓ – NÚMERO DE CONEXÕES COM OUTROS NÓS (EX: O NÓ 4 TEM GRAU 3)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INTERMEDIAÇÃO DO NÓ – SOMA DOS CAMINHOS MAIS CURTOS QUE CONECTAM TODOS OS PARES DE NÓS NA REDE, PASSANDO POR ESSE NÓ ESPECÍFICO </a:t>
            </a:r>
          </a:p>
          <a:p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(EX: NÓ 8: 10-9, 3-9, 4-9, …)</a:t>
            </a:r>
          </a:p>
        </p:txBody>
      </p:sp>
    </p:spTree>
    <p:extLst>
      <p:ext uri="{BB962C8B-B14F-4D97-AF65-F5344CB8AC3E}">
        <p14:creationId xmlns:p14="http://schemas.microsoft.com/office/powerpoint/2010/main" val="121656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3885"/>
          <a:stretch/>
        </p:blipFill>
        <p:spPr>
          <a:xfrm>
            <a:off x="721894" y="877322"/>
            <a:ext cx="7895742" cy="3976310"/>
          </a:xfrm>
          <a:prstGeom prst="rect">
            <a:avLst/>
          </a:prstGeom>
        </p:spPr>
      </p:pic>
      <p:sp>
        <p:nvSpPr>
          <p:cNvPr id="7" name="CaixaDeTexto 2"/>
          <p:cNvSpPr txBox="1"/>
          <p:nvPr/>
        </p:nvSpPr>
        <p:spPr>
          <a:xfrm>
            <a:off x="770801" y="6263896"/>
            <a:ext cx="279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+mj-lt"/>
              </a:rPr>
              <a:t>Lopez-</a:t>
            </a:r>
            <a:r>
              <a:rPr lang="pt-BR" sz="1600" dirty="0" err="1">
                <a:latin typeface="+mj-lt"/>
              </a:rPr>
              <a:t>Kleine</a:t>
            </a:r>
            <a:r>
              <a:rPr lang="pt-BR" sz="1600" dirty="0">
                <a:latin typeface="+mj-lt"/>
              </a:rPr>
              <a:t> et al., 2013</a:t>
            </a:r>
          </a:p>
        </p:txBody>
      </p:sp>
      <p:pic>
        <p:nvPicPr>
          <p:cNvPr id="9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491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8542"/>
          <a:stretch/>
        </p:blipFill>
        <p:spPr>
          <a:xfrm>
            <a:off x="562881" y="321470"/>
            <a:ext cx="8218264" cy="62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696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" y="363061"/>
            <a:ext cx="8429626" cy="38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18762-7815-4769-92D6-7845D98A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transcriptômica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969F4A26-0E71-4951-9E7D-CFE62DAC009C}"/>
              </a:ext>
            </a:extLst>
          </p:cNvPr>
          <p:cNvGrpSpPr/>
          <p:nvPr/>
        </p:nvGrpSpPr>
        <p:grpSpPr>
          <a:xfrm>
            <a:off x="1042992" y="2021419"/>
            <a:ext cx="7047816" cy="4707185"/>
            <a:chOff x="1189416" y="1841020"/>
            <a:chExt cx="7047816" cy="4707185"/>
          </a:xfrm>
        </p:grpSpPr>
        <p:sp>
          <p:nvSpPr>
            <p:cNvPr id="4" name="Rectangle 37">
              <a:extLst>
                <a:ext uri="{FF2B5EF4-FFF2-40B4-BE49-F238E27FC236}">
                  <a16:creationId xmlns:a16="http://schemas.microsoft.com/office/drawing/2014/main" id="{528B73BA-08F7-4550-8ECE-D667A86F71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659" y="2547810"/>
              <a:ext cx="3632573" cy="8669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rPr>
                <a:t>Controle</a:t>
              </a:r>
              <a:r>
                <a:rPr lang="en-US" dirty="0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rPr>
                <a:t> da </a:t>
              </a:r>
              <a:r>
                <a:rPr lang="en-US" dirty="0" err="1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rPr>
                <a:t>qualidade</a:t>
              </a:r>
              <a:endParaRPr lang="en-US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CDB89526-7782-46CC-BE0E-3DD90957C6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658" y="3445329"/>
              <a:ext cx="3632574" cy="31028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4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" name="Rectangle 33">
              <a:extLst>
                <a:ext uri="{FF2B5EF4-FFF2-40B4-BE49-F238E27FC236}">
                  <a16:creationId xmlns:a16="http://schemas.microsoft.com/office/drawing/2014/main" id="{895699F4-FABB-4E3B-9973-C407856BC1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9616" y="1841020"/>
              <a:ext cx="2351955" cy="276444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dirty="0" err="1">
                  <a:solidFill>
                    <a:schemeClr val="tx1"/>
                  </a:solidFill>
                  <a:latin typeface="Herculanum" charset="0"/>
                </a:rPr>
                <a:t>Delineamento</a:t>
              </a:r>
              <a:r>
                <a:rPr lang="en-US" sz="2000" dirty="0">
                  <a:solidFill>
                    <a:schemeClr val="tx1"/>
                  </a:solidFill>
                  <a:latin typeface="Herculanum" charset="0"/>
                </a:rPr>
                <a:t> </a:t>
              </a:r>
            </a:p>
            <a:p>
              <a:pPr algn="ctr" defTabSz="914400"/>
              <a:r>
                <a:rPr lang="en-US" sz="2000" dirty="0">
                  <a:solidFill>
                    <a:schemeClr val="tx1"/>
                  </a:solidFill>
                  <a:latin typeface="Herculanum" charset="0"/>
                </a:rPr>
                <a:t>Experimental</a:t>
              </a:r>
            </a:p>
          </p:txBody>
        </p:sp>
        <p:sp>
          <p:nvSpPr>
            <p:cNvPr id="7" name="Rectangle 34">
              <a:extLst>
                <a:ext uri="{FF2B5EF4-FFF2-40B4-BE49-F238E27FC236}">
                  <a16:creationId xmlns:a16="http://schemas.microsoft.com/office/drawing/2014/main" id="{BD5BEC01-4C32-42D6-9F85-4B94F80BD1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9416" y="4668882"/>
              <a:ext cx="2351955" cy="18793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>
                  <a:solidFill>
                    <a:schemeClr val="tx1"/>
                  </a:solidFill>
                  <a:latin typeface="Herculanum" charset="0"/>
                </a:rPr>
                <a:t>Obtenção</a:t>
              </a:r>
              <a:r>
                <a:rPr lang="en-US" sz="2000" dirty="0">
                  <a:solidFill>
                    <a:schemeClr val="tx1"/>
                  </a:solidFill>
                  <a:latin typeface="Herculanum" charset="0"/>
                </a:rPr>
                <a:t> do </a:t>
              </a:r>
              <a:r>
                <a:rPr lang="en-US" sz="2000">
                  <a:solidFill>
                    <a:schemeClr val="tx1"/>
                  </a:solidFill>
                  <a:latin typeface="Herculanum" charset="0"/>
                </a:rPr>
                <a:t>material biológico</a:t>
              </a:r>
              <a:endParaRPr lang="en-US" sz="2000" dirty="0">
                <a:solidFill>
                  <a:schemeClr val="tx1"/>
                </a:solidFill>
                <a:latin typeface="Herculanum" charset="0"/>
              </a:endParaRPr>
            </a:p>
          </p:txBody>
        </p:sp>
        <p:sp>
          <p:nvSpPr>
            <p:cNvPr id="8" name="Rectangle 35">
              <a:extLst>
                <a:ext uri="{FF2B5EF4-FFF2-40B4-BE49-F238E27FC236}">
                  <a16:creationId xmlns:a16="http://schemas.microsoft.com/office/drawing/2014/main" id="{EA7074BD-7437-4DE1-9668-F5053E713A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0358" y="1866377"/>
              <a:ext cx="981642" cy="46818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914400"/>
              <a:r>
                <a:rPr lang="en-US" sz="2400" dirty="0" err="1">
                  <a:solidFill>
                    <a:schemeClr val="tx1"/>
                  </a:solidFill>
                  <a:latin typeface="Herculanum" charset="0"/>
                </a:rPr>
                <a:t>Sequênciamento</a:t>
              </a:r>
              <a:endParaRPr lang="en-US" sz="2400" dirty="0">
                <a:solidFill>
                  <a:schemeClr val="tx1"/>
                </a:solidFill>
                <a:latin typeface="Herculanum" charset="0"/>
              </a:endParaRPr>
            </a:p>
          </p:txBody>
        </p:sp>
        <p:sp>
          <p:nvSpPr>
            <p:cNvPr id="9" name="Rectangle 36">
              <a:extLst>
                <a:ext uri="{FF2B5EF4-FFF2-40B4-BE49-F238E27FC236}">
                  <a16:creationId xmlns:a16="http://schemas.microsoft.com/office/drawing/2014/main" id="{D6BD9833-64EB-4678-8496-BF62506ADF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656" y="1855447"/>
              <a:ext cx="3632576" cy="65970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err="1">
                  <a:solidFill>
                    <a:schemeClr val="tx1"/>
                  </a:solidFill>
                  <a:latin typeface="Herculanum" charset="0"/>
                </a:rPr>
                <a:t>análise</a:t>
              </a:r>
              <a:r>
                <a:rPr lang="en-US" dirty="0">
                  <a:solidFill>
                    <a:schemeClr val="tx1"/>
                  </a:solidFill>
                  <a:latin typeface="Herculanum" charset="0"/>
                </a:rPr>
                <a:t> dos dados</a:t>
              </a:r>
            </a:p>
          </p:txBody>
        </p:sp>
      </p:grpSp>
      <p:sp>
        <p:nvSpPr>
          <p:cNvPr id="11" name="Rectangle 13">
            <a:extLst>
              <a:ext uri="{FF2B5EF4-FFF2-40B4-BE49-F238E27FC236}">
                <a16:creationId xmlns:a16="http://schemas.microsoft.com/office/drawing/2014/main" id="{0E6E4C9D-5D81-43BE-ADFA-C106CF2910D3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8762330-2DCB-4087-9601-D24E5B245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42" y="4624623"/>
            <a:ext cx="2478691" cy="110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011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s://www.ufrgs.br/bioinfo/wp-content/uploads/2014/03/figura24-6.png"/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1" y="3812645"/>
            <a:ext cx="2711669" cy="29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www.ncbi.nlm.nih.gov/corecgi/tileshop/tileshop.fcgi?p=PMC3&amp;id=884468&amp;s=58&amp;r=1&amp;c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738187"/>
            <a:ext cx="7315200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7909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9618"/>
          <a:stretch/>
        </p:blipFill>
        <p:spPr>
          <a:xfrm>
            <a:off x="510807" y="1226127"/>
            <a:ext cx="8425374" cy="1330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31818" b="4073"/>
          <a:stretch/>
        </p:blipFill>
        <p:spPr>
          <a:xfrm>
            <a:off x="623454" y="792065"/>
            <a:ext cx="6234545" cy="434062"/>
          </a:xfrm>
          <a:prstGeom prst="rect">
            <a:avLst/>
          </a:prstGeom>
        </p:spPr>
      </p:pic>
      <p:pic>
        <p:nvPicPr>
          <p:cNvPr id="1026" name="Picture 2" descr="ig.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56" y="2872685"/>
            <a:ext cx="694408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8428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1818" b="4073"/>
          <a:stretch/>
        </p:blipFill>
        <p:spPr>
          <a:xfrm>
            <a:off x="623454" y="792065"/>
            <a:ext cx="6234545" cy="434062"/>
          </a:xfrm>
          <a:prstGeom prst="rect">
            <a:avLst/>
          </a:prstGeom>
        </p:spPr>
      </p:pic>
      <p:pic>
        <p:nvPicPr>
          <p:cNvPr id="2052" name="Picture 4" descr="ig.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53" y="332868"/>
            <a:ext cx="5081586" cy="652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661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1818" b="4073"/>
          <a:stretch/>
        </p:blipFill>
        <p:spPr>
          <a:xfrm>
            <a:off x="623454" y="792065"/>
            <a:ext cx="6234545" cy="434062"/>
          </a:xfrm>
          <a:prstGeom prst="rect">
            <a:avLst/>
          </a:prstGeom>
        </p:spPr>
      </p:pic>
      <p:pic>
        <p:nvPicPr>
          <p:cNvPr id="3074" name="Picture 2" descr="ig.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28" y="1384571"/>
            <a:ext cx="6234545" cy="492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851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1818" b="4073"/>
          <a:stretch/>
        </p:blipFill>
        <p:spPr>
          <a:xfrm>
            <a:off x="623454" y="792065"/>
            <a:ext cx="6234545" cy="434062"/>
          </a:xfrm>
          <a:prstGeom prst="rect">
            <a:avLst/>
          </a:prstGeom>
        </p:spPr>
      </p:pic>
      <p:pic>
        <p:nvPicPr>
          <p:cNvPr id="4098" name="Picture 2" descr="ig.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12" y="1395180"/>
            <a:ext cx="6297486" cy="52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4301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82" name="Picture 14" descr="https://i.imgur.com/VL7u0bv.png"/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64" y="1120877"/>
            <a:ext cx="7353796" cy="551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t="24761" r="486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7174" name="Picture 6" descr="https://srconsultoriafinanceira.com.br/wp-content/uploads/2018/01/obrigad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826">
                        <a14:foregroundMark x1="26453" y1="90417" x2="80233" y2="90417"/>
                        <a14:foregroundMark x1="21512" y1="90417" x2="77907" y2="93333"/>
                        <a14:foregroundMark x1="27326" y1="94167" x2="80233" y2="96250"/>
                        <a14:foregroundMark x1="20349" y1="86250" x2="26453" y2="95833"/>
                        <a14:foregroundMark x1="23256" y1="94583" x2="17442" y2="8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04" r="16335" b="7143"/>
          <a:stretch/>
        </p:blipFill>
        <p:spPr bwMode="auto">
          <a:xfrm>
            <a:off x="6643230" y="4499429"/>
            <a:ext cx="2145927" cy="213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170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B229E4C-F383-47E3-8A3A-9FA003D9E225}"/>
              </a:ext>
            </a:extLst>
          </p:cNvPr>
          <p:cNvGrpSpPr/>
          <p:nvPr/>
        </p:nvGrpSpPr>
        <p:grpSpPr>
          <a:xfrm>
            <a:off x="1042992" y="2021419"/>
            <a:ext cx="7047816" cy="4707185"/>
            <a:chOff x="1189416" y="1841020"/>
            <a:chExt cx="7047816" cy="4707185"/>
          </a:xfrm>
        </p:grpSpPr>
        <p:sp>
          <p:nvSpPr>
            <p:cNvPr id="14" name="Rectangle 37">
              <a:extLst>
                <a:ext uri="{FF2B5EF4-FFF2-40B4-BE49-F238E27FC236}">
                  <a16:creationId xmlns:a16="http://schemas.microsoft.com/office/drawing/2014/main" id="{2DBCE80A-3EC4-4DA3-ADF7-C240A433EF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659" y="2547810"/>
              <a:ext cx="3632573" cy="8669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rPr>
                <a:t>Controle</a:t>
              </a:r>
              <a:r>
                <a:rPr lang="en-US" dirty="0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rPr>
                <a:t> da </a:t>
              </a:r>
              <a:r>
                <a:rPr lang="en-US" dirty="0" err="1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rPr>
                <a:t>qualidade</a:t>
              </a:r>
              <a:endParaRPr lang="en-US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15AB5AE2-4EEA-4A77-A0CB-0A7C6E183F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658" y="3445329"/>
              <a:ext cx="3632574" cy="31028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4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Rectangle 33">
              <a:extLst>
                <a:ext uri="{FF2B5EF4-FFF2-40B4-BE49-F238E27FC236}">
                  <a16:creationId xmlns:a16="http://schemas.microsoft.com/office/drawing/2014/main" id="{F6F70CA9-E9DC-402A-BE0A-C3B911FF2D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9616" y="1841020"/>
              <a:ext cx="2351955" cy="276444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dirty="0" err="1">
                  <a:solidFill>
                    <a:schemeClr val="tx1"/>
                  </a:solidFill>
                  <a:latin typeface="Herculanum" charset="0"/>
                </a:rPr>
                <a:t>Delineamento</a:t>
              </a:r>
              <a:r>
                <a:rPr lang="en-US" sz="2000" dirty="0">
                  <a:solidFill>
                    <a:schemeClr val="tx1"/>
                  </a:solidFill>
                  <a:latin typeface="Herculanum" charset="0"/>
                </a:rPr>
                <a:t> </a:t>
              </a:r>
            </a:p>
            <a:p>
              <a:pPr algn="ctr" defTabSz="914400"/>
              <a:r>
                <a:rPr lang="en-US" sz="2000" dirty="0">
                  <a:solidFill>
                    <a:schemeClr val="tx1"/>
                  </a:solidFill>
                  <a:latin typeface="Herculanum" charset="0"/>
                </a:rPr>
                <a:t>Experimental</a:t>
              </a:r>
            </a:p>
          </p:txBody>
        </p:sp>
        <p:sp>
          <p:nvSpPr>
            <p:cNvPr id="17" name="Rectangle 34">
              <a:extLst>
                <a:ext uri="{FF2B5EF4-FFF2-40B4-BE49-F238E27FC236}">
                  <a16:creationId xmlns:a16="http://schemas.microsoft.com/office/drawing/2014/main" id="{8EC9AB4A-CE0C-40E5-B14E-01FACFA00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9416" y="4668882"/>
              <a:ext cx="2351955" cy="18793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>
                  <a:solidFill>
                    <a:schemeClr val="tx1"/>
                  </a:solidFill>
                  <a:latin typeface="Herculanum" charset="0"/>
                </a:rPr>
                <a:t>Obtenção</a:t>
              </a:r>
              <a:r>
                <a:rPr lang="en-US" sz="2000" dirty="0">
                  <a:solidFill>
                    <a:schemeClr val="tx1"/>
                  </a:solidFill>
                  <a:latin typeface="Herculanum" charset="0"/>
                </a:rPr>
                <a:t> do </a:t>
              </a:r>
              <a:r>
                <a:rPr lang="en-US" sz="2000">
                  <a:solidFill>
                    <a:schemeClr val="tx1"/>
                  </a:solidFill>
                  <a:latin typeface="Herculanum" charset="0"/>
                </a:rPr>
                <a:t>material biológico</a:t>
              </a:r>
              <a:endParaRPr lang="en-US" sz="2000" dirty="0">
                <a:solidFill>
                  <a:schemeClr val="tx1"/>
                </a:solidFill>
                <a:latin typeface="Herculanum" charset="0"/>
              </a:endParaRPr>
            </a:p>
          </p:txBody>
        </p:sp>
        <p:sp>
          <p:nvSpPr>
            <p:cNvPr id="18" name="Rectangle 35">
              <a:extLst>
                <a:ext uri="{FF2B5EF4-FFF2-40B4-BE49-F238E27FC236}">
                  <a16:creationId xmlns:a16="http://schemas.microsoft.com/office/drawing/2014/main" id="{78EA62B2-479A-44DE-8484-0D70D4C9AC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0358" y="1866377"/>
              <a:ext cx="981642" cy="46818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914400"/>
              <a:r>
                <a:rPr lang="en-US" sz="2400" dirty="0" err="1">
                  <a:solidFill>
                    <a:schemeClr val="tx1"/>
                  </a:solidFill>
                  <a:latin typeface="Herculanum" charset="0"/>
                </a:rPr>
                <a:t>Sequênciamento</a:t>
              </a:r>
              <a:endParaRPr lang="en-US" sz="2400" dirty="0">
                <a:solidFill>
                  <a:schemeClr val="tx1"/>
                </a:solidFill>
                <a:latin typeface="Herculanum" charset="0"/>
              </a:endParaRPr>
            </a:p>
          </p:txBody>
        </p:sp>
        <p:sp>
          <p:nvSpPr>
            <p:cNvPr id="19" name="Rectangle 36">
              <a:extLst>
                <a:ext uri="{FF2B5EF4-FFF2-40B4-BE49-F238E27FC236}">
                  <a16:creationId xmlns:a16="http://schemas.microsoft.com/office/drawing/2014/main" id="{22BE6F90-6B46-48AB-95BE-42ECC41C9E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656" y="1855447"/>
              <a:ext cx="3632576" cy="65970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err="1">
                  <a:solidFill>
                    <a:schemeClr val="tx1"/>
                  </a:solidFill>
                  <a:latin typeface="Herculanum" charset="0"/>
                </a:rPr>
                <a:t>análise</a:t>
              </a:r>
              <a:r>
                <a:rPr lang="en-US" dirty="0">
                  <a:solidFill>
                    <a:schemeClr val="tx1"/>
                  </a:solidFill>
                  <a:latin typeface="Herculanum" charset="0"/>
                </a:rPr>
                <a:t> dos dados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8118762-7815-4769-92D6-7845D98A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transcriptômica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0E6E4C9D-5D81-43BE-ADFA-C106CF2910D3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DAFF4FEA-C78E-49DC-AB22-A7403311C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42" y="4624623"/>
            <a:ext cx="2478691" cy="110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9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0FBB5-8D0F-4A6A-A194-260032E3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DELINEAMENTO EXPERIMENTAL E OBTENÇÃO DE MATERIAL BIOLÓGICO 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E75901D-D501-415D-BF3E-8C725FFC1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7" y="2249424"/>
            <a:ext cx="4981559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D4E66"/>
                </a:solidFill>
              </a:rPr>
              <a:t> Delineamento experimental</a:t>
            </a:r>
          </a:p>
          <a:p>
            <a:pPr marL="0" indent="0">
              <a:buNone/>
            </a:pPr>
            <a:r>
              <a:rPr lang="pt-BR" sz="1800" dirty="0"/>
              <a:t>Garantir que os dados gerados tenham potencial de responder a questões biológicas de interesse. Isso é obtido definindo-se: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121CBCF-49C3-4E8C-BE47-AE1F8665F559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TRANSCRIPTÔMICA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EEC2762A-A227-4E99-BF10-EF19099CB19D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8FE0F773-AB13-41A7-A79F-9D5B5E2B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" t="3827" r="69951" b="65354"/>
          <a:stretch/>
        </p:blipFill>
        <p:spPr>
          <a:xfrm>
            <a:off x="6109454" y="2084832"/>
            <a:ext cx="2580526" cy="1681251"/>
          </a:xfrm>
          <a:prstGeom prst="rect">
            <a:avLst/>
          </a:prstGeom>
        </p:spPr>
      </p:pic>
      <p:sp>
        <p:nvSpPr>
          <p:cNvPr id="24" name="CaixaDeTexto 2">
            <a:extLst>
              <a:ext uri="{FF2B5EF4-FFF2-40B4-BE49-F238E27FC236}">
                <a16:creationId xmlns:a16="http://schemas.microsoft.com/office/drawing/2014/main" id="{B781093B-5FBA-48D5-B78C-4FC6D3DB9592}"/>
              </a:ext>
            </a:extLst>
          </p:cNvPr>
          <p:cNvSpPr txBox="1"/>
          <p:nvPr/>
        </p:nvSpPr>
        <p:spPr>
          <a:xfrm>
            <a:off x="7115184" y="3766083"/>
            <a:ext cx="1743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+mj-lt"/>
              </a:rPr>
              <a:t>Adaptado de </a:t>
            </a:r>
            <a:r>
              <a:rPr lang="pt-BR" sz="1200" dirty="0" err="1">
                <a:latin typeface="+mj-lt"/>
              </a:rPr>
              <a:t>Conesa</a:t>
            </a:r>
            <a:r>
              <a:rPr lang="pt-BR" sz="1200" dirty="0">
                <a:latin typeface="+mj-lt"/>
              </a:rPr>
              <a:t> et al., 2016</a:t>
            </a:r>
          </a:p>
        </p:txBody>
      </p:sp>
      <p:pic>
        <p:nvPicPr>
          <p:cNvPr id="25" name="Picture 2" descr="https://encrypted-tbn0.gstatic.com/images?q=tbn:ANd9GcTJVjWiDZRxjqON0V91r9WEjJigCdECx7dRpsSPDx-uyIKv5o-C&amp;s">
            <a:extLst>
              <a:ext uri="{FF2B5EF4-FFF2-40B4-BE49-F238E27FC236}">
                <a16:creationId xmlns:a16="http://schemas.microsoft.com/office/drawing/2014/main" id="{4A35610F-34A0-4E6C-BDD5-C7BBD6DF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99556" l="9778" r="91111">
                        <a14:foregroundMark x1="45333" y1="78222" x2="52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34" y="376608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0FBB5-8D0F-4A6A-A194-260032E3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DELINEAMENTO EXPERIMENTAL E OBTENÇÃO DE MATERIAL BIOLÓGICO 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E75901D-D501-415D-BF3E-8C725FFC1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solidFill>
                  <a:srgbClr val="0D4E66"/>
                </a:solidFill>
              </a:rPr>
              <a:t>Extração de RNA total</a:t>
            </a:r>
          </a:p>
        </p:txBody>
      </p:sp>
      <p:pic>
        <p:nvPicPr>
          <p:cNvPr id="15" name="Espaço Reservado para Conteúdo 14">
            <a:extLst>
              <a:ext uri="{FF2B5EF4-FFF2-40B4-BE49-F238E27FC236}">
                <a16:creationId xmlns:a16="http://schemas.microsoft.com/office/drawing/2014/main" id="{5C939552-3DFF-4534-977B-F1F110C996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12436" y="2967038"/>
            <a:ext cx="1877352" cy="3341687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0EC24B1-7641-4998-8DBC-111470D13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>
                <a:solidFill>
                  <a:srgbClr val="0D4E66"/>
                </a:solidFill>
              </a:rPr>
              <a:t>Enriquecimento de RNA</a:t>
            </a:r>
          </a:p>
        </p:txBody>
      </p:sp>
      <p:sp>
        <p:nvSpPr>
          <p:cNvPr id="20" name="Espaço Reservado para Conteúdo 19">
            <a:extLst>
              <a:ext uri="{FF2B5EF4-FFF2-40B4-BE49-F238E27FC236}">
                <a16:creationId xmlns:a16="http://schemas.microsoft.com/office/drawing/2014/main" id="{EA6DB578-7298-46B1-BA02-0FF687926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3123" y="3027651"/>
            <a:ext cx="4366260" cy="3341572"/>
          </a:xfrm>
        </p:spPr>
        <p:txBody>
          <a:bodyPr>
            <a:noAutofit/>
          </a:bodyPr>
          <a:lstStyle/>
          <a:p>
            <a:pPr lvl="1"/>
            <a:r>
              <a:rPr lang="pt-BR" dirty="0"/>
              <a:t>Todo o RNA da célula </a:t>
            </a:r>
          </a:p>
          <a:p>
            <a:pPr lvl="2"/>
            <a:r>
              <a:rPr lang="pt-BR" sz="1600" dirty="0"/>
              <a:t>Possui 90-95% de </a:t>
            </a:r>
            <a:r>
              <a:rPr lang="pt-BR" sz="1600" dirty="0" err="1"/>
              <a:t>rRNA</a:t>
            </a:r>
            <a:endParaRPr lang="pt-BR" sz="1600" dirty="0"/>
          </a:p>
          <a:p>
            <a:pPr lvl="1"/>
            <a:r>
              <a:rPr lang="pt-BR" dirty="0"/>
              <a:t>Apenas mRNA selecionado pela calda de poli-A</a:t>
            </a:r>
          </a:p>
          <a:p>
            <a:pPr lvl="2"/>
            <a:r>
              <a:rPr lang="pt-BR" sz="1600" dirty="0"/>
              <a:t>Perde o micro </a:t>
            </a:r>
            <a:r>
              <a:rPr lang="pt-BR" sz="1600" dirty="0" err="1"/>
              <a:t>RNAs</a:t>
            </a:r>
            <a:r>
              <a:rPr lang="pt-BR" sz="1600" dirty="0"/>
              <a:t> e </a:t>
            </a:r>
            <a:r>
              <a:rPr lang="pt-BR" sz="1600" dirty="0" err="1"/>
              <a:t>mRNAs</a:t>
            </a:r>
            <a:r>
              <a:rPr lang="pt-BR" sz="1600" dirty="0"/>
              <a:t> sem poli-A</a:t>
            </a:r>
          </a:p>
          <a:p>
            <a:pPr lvl="1"/>
            <a:r>
              <a:rPr lang="pt-BR" dirty="0"/>
              <a:t>Retirar o </a:t>
            </a:r>
            <a:r>
              <a:rPr lang="pt-BR" dirty="0" err="1"/>
              <a:t>rRNA</a:t>
            </a:r>
            <a:endParaRPr lang="pt-BR" dirty="0"/>
          </a:p>
          <a:p>
            <a:pPr lvl="2"/>
            <a:r>
              <a:rPr lang="pt-BR" sz="1600" dirty="0"/>
              <a:t>Hibridização: biotina – </a:t>
            </a:r>
            <a:r>
              <a:rPr lang="pt-BR" sz="1600" dirty="0" err="1"/>
              <a:t>streptovidina</a:t>
            </a:r>
            <a:endParaRPr lang="pt-BR" sz="1600" dirty="0"/>
          </a:p>
          <a:p>
            <a:pPr lvl="2"/>
            <a:r>
              <a:rPr lang="pt-BR" sz="1600" dirty="0" err="1"/>
              <a:t>Exonuclease</a:t>
            </a:r>
            <a:r>
              <a:rPr lang="pt-BR" sz="1600" dirty="0"/>
              <a:t>: Quebra de </a:t>
            </a:r>
            <a:r>
              <a:rPr lang="pt-BR" sz="1600" dirty="0" err="1"/>
              <a:t>RNAs</a:t>
            </a:r>
            <a:r>
              <a:rPr lang="pt-BR" sz="1600" dirty="0"/>
              <a:t> que possuem fosfato na extremidade 5’ (apenas </a:t>
            </a:r>
            <a:r>
              <a:rPr lang="pt-BR" sz="1600" dirty="0" err="1"/>
              <a:t>rRNAs</a:t>
            </a:r>
            <a:r>
              <a:rPr lang="pt-BR" sz="1600" dirty="0"/>
              <a:t> possuem esse fosfato)</a:t>
            </a:r>
          </a:p>
          <a:p>
            <a:pPr marL="310896" lvl="2" indent="0">
              <a:buNone/>
            </a:pPr>
            <a:r>
              <a:rPr lang="pt-BR" sz="1600" dirty="0"/>
              <a:t>Obs.: Remover os </a:t>
            </a:r>
            <a:r>
              <a:rPr lang="pt-BR" sz="1600" dirty="0" err="1"/>
              <a:t>rRNAs</a:t>
            </a:r>
            <a:r>
              <a:rPr lang="pt-BR" sz="1600" dirty="0"/>
              <a:t> aumenta a detecção e  montagem de transcritos raros.</a:t>
            </a:r>
          </a:p>
          <a:p>
            <a:endParaRPr lang="pt-BR" sz="16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121CBCF-49C3-4E8C-BE47-AE1F8665F559}"/>
              </a:ext>
            </a:extLst>
          </p:cNvPr>
          <p:cNvSpPr txBox="1">
            <a:spLocks/>
          </p:cNvSpPr>
          <p:nvPr/>
        </p:nvSpPr>
        <p:spPr>
          <a:xfrm>
            <a:off x="4687612" y="228491"/>
            <a:ext cx="4206109" cy="28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ETAPAS PARA ESTUDOS DE TRANSCRIPTÔMICA</a:t>
            </a:r>
            <a:endParaRPr lang="pt-BR" sz="2000" dirty="0">
              <a:solidFill>
                <a:schemeClr val="bg1">
                  <a:lumMod val="65000"/>
                </a:schemeClr>
              </a:solidFill>
              <a:ea typeface="Footlight MT Light" charset="0"/>
              <a:cs typeface="Footlight MT Light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EEC2762A-A227-4E99-BF10-EF19099CB19D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785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10198</TotalTime>
  <Words>1978</Words>
  <Application>Microsoft Office PowerPoint</Application>
  <PresentationFormat>Apresentação na tela (4:3)</PresentationFormat>
  <Paragraphs>400</Paragraphs>
  <Slides>65</Slides>
  <Notes>50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75" baseType="lpstr">
      <vt:lpstr>Arial</vt:lpstr>
      <vt:lpstr>Calibri</vt:lpstr>
      <vt:lpstr>Calibri Light</vt:lpstr>
      <vt:lpstr>Corsiva Hebrew</vt:lpstr>
      <vt:lpstr>Herculanum</vt:lpstr>
      <vt:lpstr>Tw Cen MT</vt:lpstr>
      <vt:lpstr>Tw Cen MT Condensed</vt:lpstr>
      <vt:lpstr>Wingdings</vt:lpstr>
      <vt:lpstr>Wingdings 3</vt:lpstr>
      <vt:lpstr>Integral</vt:lpstr>
      <vt:lpstr>Apresentação do PowerPoint</vt:lpstr>
      <vt:lpstr>O que é transcriptÔmica?</vt:lpstr>
      <vt:lpstr>O que é transcriptoma?</vt:lpstr>
      <vt:lpstr>Porque estudar a transcriptÔmica?</vt:lpstr>
      <vt:lpstr>HISTÓRIA DA TRANSCRIPTÔMICA</vt:lpstr>
      <vt:lpstr>ETAPAS para estudos de transcriptômica</vt:lpstr>
      <vt:lpstr>ETAPAS para estudos de transcriptômica</vt:lpstr>
      <vt:lpstr>DELINEAMENTO EXPERIMENTAL E OBTENÇÃO DE MATERIAL BIOLÓGICO </vt:lpstr>
      <vt:lpstr>DELINEAMENTO EXPERIMENTAL E OBTENÇÃO DE MATERIAL BIOLÓGICO </vt:lpstr>
      <vt:lpstr>ETAPAS para estudos de transcriptômica</vt:lpstr>
      <vt:lpstr>Sequênciamento</vt:lpstr>
      <vt:lpstr>Microarray</vt:lpstr>
      <vt:lpstr>RNA-Seq</vt:lpstr>
      <vt:lpstr>Microarray vs RNA-Seq</vt:lpstr>
      <vt:lpstr>ETAPAS para estudos de transcriptômica</vt:lpstr>
      <vt:lpstr>Análise dos dados</vt:lpstr>
      <vt:lpstr>Controle de qualidade</vt:lpstr>
      <vt:lpstr>Controle de qualidade</vt:lpstr>
      <vt:lpstr>FastQC</vt:lpstr>
      <vt:lpstr>PRINSEQ</vt:lpstr>
      <vt:lpstr>Cortar e remover</vt:lpstr>
      <vt:lpstr>Apresentação do PowerPoint</vt:lpstr>
      <vt:lpstr>Apresentação do PowerPoint</vt:lpstr>
      <vt:lpstr>Apresentação do PowerPoint</vt:lpstr>
      <vt:lpstr>Apresentação do PowerPoint</vt:lpstr>
      <vt:lpstr>Quantificação DA TRANSCRIÇÃO</vt:lpstr>
      <vt:lpstr>QUANTIFICAÇÃO DA TRANSCRIÇÃ0</vt:lpstr>
      <vt:lpstr>QUANTIFICAÇÃO DA TRANSCRIÇÃ0</vt:lpstr>
      <vt:lpstr>Apresentação do PowerPoint</vt:lpstr>
      <vt:lpstr>Anotação funcional</vt:lpstr>
      <vt:lpstr>Blast</vt:lpstr>
      <vt:lpstr>Sequências mapeadas e anotadas em azul</vt:lpstr>
      <vt:lpstr>Inclusão dos domínios de proteínas - interpro</vt:lpstr>
      <vt:lpstr>visualização</vt:lpstr>
      <vt:lpstr>workflow</vt:lpstr>
      <vt:lpstr>Análise da expressão diferencial</vt:lpstr>
      <vt:lpstr>Análise da expressão diferencial</vt:lpstr>
      <vt:lpstr>Análise da expressão diferencial</vt:lpstr>
      <vt:lpstr>Análise da expressão diferencial</vt:lpstr>
      <vt:lpstr>Apresentação do PowerPoint</vt:lpstr>
      <vt:lpstr>Anotação de genomas</vt:lpstr>
      <vt:lpstr>Apresentação do PowerPoint</vt:lpstr>
      <vt:lpstr>Apresentação do PowerPoint</vt:lpstr>
      <vt:lpstr>Apresentação do PowerPoint</vt:lpstr>
      <vt:lpstr>Apresentação do PowerPoint</vt:lpstr>
      <vt:lpstr>Redes de Co expressão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Isaias Germano Neto</dc:creator>
  <cp:lastModifiedBy>Diego Mauricio Riaño Pachón</cp:lastModifiedBy>
  <cp:revision>227</cp:revision>
  <dcterms:created xsi:type="dcterms:W3CDTF">2017-11-21T11:44:00Z</dcterms:created>
  <dcterms:modified xsi:type="dcterms:W3CDTF">2019-10-23T21:10:55Z</dcterms:modified>
</cp:coreProperties>
</file>