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9" r:id="rId6"/>
    <p:sldId id="262" r:id="rId7"/>
    <p:sldId id="261" r:id="rId8"/>
    <p:sldId id="263" r:id="rId9"/>
    <p:sldId id="270" r:id="rId10"/>
    <p:sldId id="268" r:id="rId11"/>
    <p:sldId id="271" r:id="rId12"/>
    <p:sldId id="266" r:id="rId13"/>
    <p:sldId id="272" r:id="rId14"/>
    <p:sldId id="267" r:id="rId15"/>
    <p:sldId id="273" r:id="rId16"/>
    <p:sldId id="27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B041E-C263-4844-9EA3-A43C157BF930}" v="15" dt="2017-09-27T15:02:06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6" autoAdjust="0"/>
  </p:normalViewPr>
  <p:slideViewPr>
    <p:cSldViewPr snapToGrid="0">
      <p:cViewPr varScale="1">
        <p:scale>
          <a:sx n="86" d="100"/>
          <a:sy n="86" d="100"/>
        </p:scale>
        <p:origin x="330" y="90"/>
      </p:cViewPr>
      <p:guideLst/>
    </p:cSldViewPr>
  </p:slideViewPr>
  <p:outlineViewPr>
    <p:cViewPr>
      <p:scale>
        <a:sx n="33" d="100"/>
        <a:sy n="33" d="100"/>
      </p:scale>
      <p:origin x="0" y="-56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970B041E-C263-4844-9EA3-A43C157BF930}"/>
    <pc:docChg chg="custSel addSld delSld modSld sldOrd">
      <pc:chgData name="Amaury Gremaud" userId="d26e1613d7451de6" providerId="LiveId" clId="{970B041E-C263-4844-9EA3-A43C157BF930}" dt="2017-09-27T15:19:14.516" v="561" actId="20577"/>
      <pc:docMkLst>
        <pc:docMk/>
      </pc:docMkLst>
      <pc:sldChg chg="modSp del">
        <pc:chgData name="Amaury Gremaud" userId="d26e1613d7451de6" providerId="LiveId" clId="{970B041E-C263-4844-9EA3-A43C157BF930}" dt="2017-09-27T15:01:52.192" v="228" actId="2696"/>
        <pc:sldMkLst>
          <pc:docMk/>
          <pc:sldMk cId="44631367" sldId="265"/>
        </pc:sldMkLst>
        <pc:spChg chg="mod">
          <ac:chgData name="Amaury Gremaud" userId="d26e1613d7451de6" providerId="LiveId" clId="{970B041E-C263-4844-9EA3-A43C157BF930}" dt="2017-09-27T14:53:21.203" v="99" actId="6549"/>
          <ac:spMkLst>
            <pc:docMk/>
            <pc:sldMk cId="44631367" sldId="265"/>
            <ac:spMk id="16387" creationId="{B9A4A598-B4DF-4DA4-9742-A708C9A6690E}"/>
          </ac:spMkLst>
        </pc:spChg>
      </pc:sldChg>
      <pc:sldChg chg="modSp">
        <pc:chgData name="Amaury Gremaud" userId="d26e1613d7451de6" providerId="LiveId" clId="{970B041E-C263-4844-9EA3-A43C157BF930}" dt="2017-09-27T14:56:35.750" v="209" actId="27636"/>
        <pc:sldMkLst>
          <pc:docMk/>
          <pc:sldMk cId="1846871723" sldId="266"/>
        </pc:sldMkLst>
        <pc:spChg chg="mod">
          <ac:chgData name="Amaury Gremaud" userId="d26e1613d7451de6" providerId="LiveId" clId="{970B041E-C263-4844-9EA3-A43C157BF930}" dt="2017-09-27T14:56:35.750" v="209" actId="27636"/>
          <ac:spMkLst>
            <pc:docMk/>
            <pc:sldMk cId="1846871723" sldId="266"/>
            <ac:spMk id="60419" creationId="{4B871739-37AE-4DB2-A1B9-DC5829576320}"/>
          </ac:spMkLst>
        </pc:spChg>
      </pc:sldChg>
      <pc:sldChg chg="addSp delSp modSp ord">
        <pc:chgData name="Amaury Gremaud" userId="d26e1613d7451de6" providerId="LiveId" clId="{970B041E-C263-4844-9EA3-A43C157BF930}" dt="2017-09-27T15:08:29.061" v="558"/>
        <pc:sldMkLst>
          <pc:docMk/>
          <pc:sldMk cId="4036477357" sldId="268"/>
        </pc:sldMkLst>
        <pc:spChg chg="add del">
          <ac:chgData name="Amaury Gremaud" userId="d26e1613d7451de6" providerId="LiveId" clId="{970B041E-C263-4844-9EA3-A43C157BF930}" dt="2017-09-27T15:08:29.061" v="558"/>
          <ac:spMkLst>
            <pc:docMk/>
            <pc:sldMk cId="4036477357" sldId="268"/>
            <ac:spMk id="2" creationId="{31C43BB3-D2DC-496B-A266-3A391A31D380}"/>
          </ac:spMkLst>
        </pc:spChg>
        <pc:spChg chg="mod">
          <ac:chgData name="Amaury Gremaud" userId="d26e1613d7451de6" providerId="LiveId" clId="{970B041E-C263-4844-9EA3-A43C157BF930}" dt="2017-09-27T15:08:17.115" v="556" actId="27636"/>
          <ac:spMkLst>
            <pc:docMk/>
            <pc:sldMk cId="4036477357" sldId="268"/>
            <ac:spMk id="19459" creationId="{57FCCED0-D6FA-4481-AD70-43252D960510}"/>
          </ac:spMkLst>
        </pc:spChg>
      </pc:sldChg>
      <pc:sldChg chg="modSp">
        <pc:chgData name="Amaury Gremaud" userId="d26e1613d7451de6" providerId="LiveId" clId="{970B041E-C263-4844-9EA3-A43C157BF930}" dt="2017-09-27T14:54:41.120" v="124" actId="20577"/>
        <pc:sldMkLst>
          <pc:docMk/>
          <pc:sldMk cId="2104825474" sldId="270"/>
        </pc:sldMkLst>
        <pc:spChg chg="mod">
          <ac:chgData name="Amaury Gremaud" userId="d26e1613d7451de6" providerId="LiveId" clId="{970B041E-C263-4844-9EA3-A43C157BF930}" dt="2017-09-27T14:52:25.041" v="78" actId="122"/>
          <ac:spMkLst>
            <pc:docMk/>
            <pc:sldMk cId="2104825474" sldId="270"/>
            <ac:spMk id="5" creationId="{C63205AC-BBA7-49FA-9FE5-FC6E7389F35B}"/>
          </ac:spMkLst>
        </pc:spChg>
        <pc:spChg chg="mod">
          <ac:chgData name="Amaury Gremaud" userId="d26e1613d7451de6" providerId="LiveId" clId="{970B041E-C263-4844-9EA3-A43C157BF930}" dt="2017-09-27T14:52:06.674" v="76" actId="20577"/>
          <ac:spMkLst>
            <pc:docMk/>
            <pc:sldMk cId="2104825474" sldId="270"/>
            <ac:spMk id="6" creationId="{759BD202-BD55-40DA-BDB9-1CC2AFA0B9C4}"/>
          </ac:spMkLst>
        </pc:spChg>
        <pc:spChg chg="mod">
          <ac:chgData name="Amaury Gremaud" userId="d26e1613d7451de6" providerId="LiveId" clId="{970B041E-C263-4844-9EA3-A43C157BF930}" dt="2017-09-27T14:49:49.341" v="8" actId="20577"/>
          <ac:spMkLst>
            <pc:docMk/>
            <pc:sldMk cId="2104825474" sldId="270"/>
            <ac:spMk id="13314" creationId="{B213890F-3B96-4B4E-8FAB-3A0F6455B876}"/>
          </ac:spMkLst>
        </pc:spChg>
        <pc:spChg chg="mod">
          <ac:chgData name="Amaury Gremaud" userId="d26e1613d7451de6" providerId="LiveId" clId="{970B041E-C263-4844-9EA3-A43C157BF930}" dt="2017-09-27T14:54:41.120" v="124" actId="20577"/>
          <ac:spMkLst>
            <pc:docMk/>
            <pc:sldMk cId="2104825474" sldId="270"/>
            <ac:spMk id="13315" creationId="{004495BD-46E5-4E76-9924-0119B74FDB33}"/>
          </ac:spMkLst>
        </pc:spChg>
      </pc:sldChg>
      <pc:sldChg chg="modSp add">
        <pc:chgData name="Amaury Gremaud" userId="d26e1613d7451de6" providerId="LiveId" clId="{970B041E-C263-4844-9EA3-A43C157BF930}" dt="2017-09-27T15:19:14.516" v="561" actId="20577"/>
        <pc:sldMkLst>
          <pc:docMk/>
          <pc:sldMk cId="2146761470" sldId="271"/>
        </pc:sldMkLst>
        <pc:spChg chg="mod">
          <ac:chgData name="Amaury Gremaud" userId="d26e1613d7451de6" providerId="LiveId" clId="{970B041E-C263-4844-9EA3-A43C157BF930}" dt="2017-09-27T15:19:14.516" v="561" actId="20577"/>
          <ac:spMkLst>
            <pc:docMk/>
            <pc:sldMk cId="2146761470" sldId="271"/>
            <ac:spMk id="3" creationId="{33E71964-1915-4BB1-9DBB-8054F572AF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EA43F-4A80-4492-9BC1-196C8344FB81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A9A1F-A2B6-48A8-B487-75EE480FF3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1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AE607B7E-42F3-449F-9361-2685933C4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13D619-53B9-437F-9A88-2AE29A6536F2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ABEA7FE-176F-4D83-8988-12E2928AE9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8A004C4-5249-40E6-AF8E-53C99327B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68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C4E1992-9FC0-4E71-BDA6-957210AF5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46A407-AB3D-4613-9DB6-C82EB6E9CB82}" type="slidenum">
              <a:rPr lang="pt-BR" altLang="pt-BR"/>
              <a:pPr eaLnBrk="1" hangingPunct="1"/>
              <a:t>3</a:t>
            </a:fld>
            <a:endParaRPr lang="pt-BR" altLang="pt-BR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5D7F72F-578A-4C26-9E03-2B1B0E5456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6F5C633-00CB-466D-8266-812D3831F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88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ADA56C9-241C-48B9-8F3B-0DD9AB0E14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2FB808-DFC9-4E11-BA62-B9540513BC72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4D3891F-E598-495A-B11F-AFA531C552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86953A3-A474-44DC-BCBE-F3F198B73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83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5D7A9E6-346C-4CAB-9095-596F863D0A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1DD9B4-AFD7-4C3A-AB18-CD14E2280F88}" type="slidenum">
              <a:rPr lang="pt-BR" altLang="pt-BR"/>
              <a:pPr eaLnBrk="1" hangingPunct="1"/>
              <a:t>6</a:t>
            </a:fld>
            <a:endParaRPr lang="pt-BR" altLang="pt-BR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ACB86F-0FB2-4140-ACBD-6AD83A7442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88B3B0C-1D0B-4DBE-A2F0-7ACFA22F6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93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8B90961-D518-4CF7-A346-25E97C1ED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334201-3A52-45F4-A8A7-CA43E01F2592}" type="slidenum">
              <a:rPr lang="pt-BR" altLang="pt-BR"/>
              <a:pPr eaLnBrk="1" hangingPunct="1"/>
              <a:t>7</a:t>
            </a:fld>
            <a:endParaRPr lang="pt-BR" altLang="pt-BR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5CAB32D-5AB5-4EFE-92B3-77A844A68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C0F927B-C424-4BD7-B1A4-FA59F67E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9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65CB234-E6EA-4BB7-8161-E577C478C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B88CB8-0E40-432C-9195-684EAF0494E3}" type="slidenum">
              <a:rPr lang="pt-BR" altLang="pt-BR"/>
              <a:pPr eaLnBrk="1" hangingPunct="1"/>
              <a:t>8</a:t>
            </a:fld>
            <a:endParaRPr lang="pt-BR" altLang="pt-BR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FE6B37C-06CA-4F29-9102-F79BE3A49B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3D7E044-3564-476D-BCC7-019644F03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80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8A8A01E-4CA6-4D2E-B8D5-8E11AAF2C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FDA151-5FCE-4CE2-89BF-955CC4AA74D3}" type="slidenum">
              <a:rPr lang="pt-BR" altLang="pt-BR"/>
              <a:pPr eaLnBrk="1" hangingPunct="1"/>
              <a:t>10</a:t>
            </a:fld>
            <a:endParaRPr lang="pt-BR" altLang="pt-BR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3029CA0-E250-4732-A7A6-D34A6B202E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96874E3-AD75-472C-B2D7-5E34D2A21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68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933B047-6F30-45C4-A840-F86C2063CB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781FCC-893B-4BB3-B23F-7ED87959951C}" type="slidenum">
              <a:rPr lang="pt-BR" altLang="pt-BR"/>
              <a:pPr eaLnBrk="1" hangingPunct="1"/>
              <a:t>12</a:t>
            </a:fld>
            <a:endParaRPr lang="pt-BR" altLang="pt-BR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3DA8E56-7598-4F3A-B26E-8C9186090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D7BD5F9-1845-4B5A-9DF3-E6952AD36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39400-5B16-4E89-ABA3-3BC700875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F5595F-D809-469A-BE9B-C97A5DF64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B945A9-1451-4B6B-ABF8-DF60C80F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816522-AB7D-408A-B0AE-95B9619A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FA0343-DE5C-4CF8-BD6A-E7606565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85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00D42-8E7A-42F2-8706-7653716D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9F41F0-B0FC-4BC8-A5B5-AFDE79AC3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AC0110-04DF-4714-9769-4C7212A2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004185-2675-49D2-B7FE-DA003DF4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78A19C-CD59-44F1-A8F3-20F1397C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48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028E69-9916-413E-ACB0-8A17965DD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5FDD05-9742-420D-9260-448776335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7254AD-58A9-4719-ABA5-6B4B0404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F8A20D-529D-40ED-AC15-A48ABC15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32C3AA-3F5E-4102-B552-19B560EC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85BDF-230E-4DB8-AA9A-324C950C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549C1A-5D5D-49D0-8D23-0B540EB7B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1E587D-7600-470B-B252-92D39B6B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421E06-E7E4-4361-A6FB-D9D1E2CC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A354C1-25FD-4240-9E78-73A8455A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34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8C2B4-08E5-411B-9434-01B1BCF9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2741F8-A457-4AEF-A0B8-92D99CE3D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3D13AA-FC99-419C-A474-BA7836AB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231B2A-2B90-4940-8BE6-448A0700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31324B-5E65-437B-A219-7DDA3E10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77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2DCD8-09A3-42ED-9904-E5F04CEE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D24A3E-FDA5-44AC-8F00-39A0D21A7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9B31CE-4165-48E5-BA17-3DA1D80D7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D73AFE-95B0-46FA-82B5-BD0B2014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822E28-CCC4-4612-9E55-8A961FCC5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88C204-6F89-42B8-92DA-20F2861F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23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A09A0-C925-4CAB-8BCB-58D5CE7C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A8E391-CB1B-4B50-B5D3-2BACDBB52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97E19A-BC7A-40B4-B452-8134E941F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9BDFC0E-69E9-4D8C-B2D3-CA1B95477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8F28C3-B323-4BF2-922D-D2BB97D19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2820958-9562-43AA-B1A0-8E727E4B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809E245-4F96-414E-9234-037DC8BC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05763D1-715B-4929-A90B-4335CF25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69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C146C-F838-4F67-AF03-EC067A4F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9F4E4E-60FE-4C41-B77D-3F363C8F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85F1C8B-E184-49DE-8FC1-DB11205C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54E190-3924-432B-9566-21BD683A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68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2460CF3-5398-4A7F-8002-405C498F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04D040-257C-4977-BDAA-D1D080A1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86BBDD-E79E-46A0-B93C-2B1412D2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39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AD771-D0A9-4C2B-AEE3-0818DE24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E8D053-7F24-4155-8A77-3766208C5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7F8810-EEF9-4386-A18C-75A167044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633B87-5488-4EF0-BB23-7CAE5F66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4041DE-15E1-493E-95AA-2F1E1D81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E5C1A4-4773-4BE4-93F0-37E1767F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9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6640C-DF09-444A-8280-E8F8A67C4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2B88832-9D37-475B-B01B-C736F51B9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50B8EB-3DE0-4697-84B1-07D14B4DE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D117FC-2DAD-4CBD-8C9A-DE731C38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2C09CE-7C04-4EA7-A2CA-B3F0546EB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805A75-409A-419F-8DFC-16950FBFE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91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2C72768-9CE7-4592-80F0-63D69A2C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BF60EC-B514-4FF2-9879-E4C19D1E3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B58684-6C0F-40C8-AECE-226AFF572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972D-81E1-4755-9F6D-9D5DA1EB727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279615-CCCC-4C79-945D-91CD7AE670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12437F-7F9F-4F0B-BE1E-079AD2DB9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8E43-B27F-4820-9ECF-B1F5AE550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9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9E03F-8A9A-4C47-97AF-DE634912D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primórdios das economias agroexportadoras latino-americanas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9443B7-979C-435E-9A84-A402F4458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39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455E079-38BE-4A89-B938-BF0F1D9DA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752" y="266971"/>
            <a:ext cx="8229600" cy="6477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3800" dirty="0" smtClean="0"/>
              <a:t>O fim das relações coloniais e a economia </a:t>
            </a:r>
            <a:endParaRPr lang="pt-BR" altLang="pt-BR" sz="38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7FCCED0-D6FA-4481-AD70-43252D960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8640" y="1109472"/>
            <a:ext cx="11026326" cy="563701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Fim do entreposto </a:t>
            </a:r>
            <a:r>
              <a:rPr lang="pt-BR" altLang="pt-BR" sz="2400" dirty="0" smtClean="0"/>
              <a:t>(exclusivismo/monopólio) comercial-metropolitano</a:t>
            </a:r>
            <a:endParaRPr lang="pt-BR" altLang="pt-BR" sz="2400" dirty="0"/>
          </a:p>
          <a:p>
            <a:pPr lvl="1">
              <a:lnSpc>
                <a:spcPct val="80000"/>
              </a:lnSpc>
            </a:pPr>
            <a:r>
              <a:rPr lang="pt-BR" altLang="pt-BR" sz="2200" dirty="0" smtClean="0"/>
              <a:t>Possibilidade de comprar e </a:t>
            </a:r>
            <a:r>
              <a:rPr lang="pt-BR" altLang="pt-BR" sz="2200" dirty="0"/>
              <a:t>v</a:t>
            </a:r>
            <a:r>
              <a:rPr lang="pt-BR" altLang="pt-BR" sz="2200" dirty="0" smtClean="0"/>
              <a:t>ender no mercado que países quiserem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dirty="0" smtClean="0"/>
              <a:t>Saída </a:t>
            </a:r>
            <a:r>
              <a:rPr lang="pt-BR" altLang="pt-BR" sz="1800" dirty="0"/>
              <a:t>principais </a:t>
            </a:r>
            <a:r>
              <a:rPr lang="pt-BR" altLang="pt-BR" sz="1800" dirty="0" smtClean="0"/>
              <a:t>exportadores/importadores </a:t>
            </a:r>
            <a:r>
              <a:rPr lang="pt-BR" altLang="pt-BR" sz="1800" dirty="0"/>
              <a:t>metropolitanos (exceções p. ex. </a:t>
            </a:r>
            <a:r>
              <a:rPr lang="pt-BR" altLang="pt-BR" sz="1800" dirty="0" smtClean="0"/>
              <a:t>México, Brasil)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dirty="0" smtClean="0"/>
              <a:t>“legalização” do comércio de contrabando colonial</a:t>
            </a:r>
            <a:endParaRPr lang="pt-BR" altLang="pt-BR" sz="1800" dirty="0"/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Grande interesse dos países centrais: Mercado para produtos e fonte de matérias primas </a:t>
            </a:r>
          </a:p>
          <a:p>
            <a:pPr lvl="2">
              <a:lnSpc>
                <a:spcPct val="80000"/>
              </a:lnSpc>
            </a:pPr>
            <a:r>
              <a:rPr lang="pt-BR" altLang="pt-BR" sz="1600" dirty="0" smtClean="0"/>
              <a:t>Durante independência ocupa “espações vazios” (GB: Buenos Ayres, Valparaiso e mesmo Rio de Janeiro)</a:t>
            </a:r>
          </a:p>
          <a:p>
            <a:pPr lvl="2">
              <a:lnSpc>
                <a:spcPct val="80000"/>
              </a:lnSpc>
            </a:pPr>
            <a:r>
              <a:rPr lang="pt-BR" altLang="pt-BR" sz="1600" dirty="0" smtClean="0"/>
              <a:t> Busca acordos de livre comércio (troca por reconhecimento)</a:t>
            </a:r>
          </a:p>
          <a:p>
            <a:pPr>
              <a:lnSpc>
                <a:spcPct val="80000"/>
              </a:lnSpc>
            </a:pPr>
            <a:r>
              <a:rPr lang="pt-BR" altLang="pt-BR" sz="2200" dirty="0" smtClean="0"/>
              <a:t>Acesso direto ao mercado financeiro internacional e entrada do capital externo direto 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 smtClean="0"/>
              <a:t>Financiamento de atividades bélicas – algumas ainda durante movimento de independência – e de construção dos novos países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Primeiras dívidas externas soberanas – </a:t>
            </a:r>
            <a:r>
              <a:rPr lang="pt-BR" altLang="pt-BR" sz="1800" i="1" dirty="0" err="1" smtClean="0"/>
              <a:t>Bonds</a:t>
            </a:r>
            <a:r>
              <a:rPr lang="pt-BR" altLang="pt-BR" sz="1800" dirty="0" smtClean="0"/>
              <a:t> emitidos em mercados europeus (especialmente Londres) 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 smtClean="0"/>
              <a:t>Muitos problema: fraudes, má administração, investimentos improdutivos e problemas fiscais dos governos 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/>
              <a:t>final da década de </a:t>
            </a:r>
            <a:r>
              <a:rPr lang="pt-BR" altLang="pt-BR" sz="1600" dirty="0" smtClean="0"/>
              <a:t>20 e inicio dos 30: </a:t>
            </a:r>
            <a:r>
              <a:rPr lang="pt-BR" altLang="pt-BR" sz="1600" u="sng" dirty="0" smtClean="0"/>
              <a:t>primeiro ciclo de crise de divida soberana latino americana </a:t>
            </a:r>
            <a:endParaRPr lang="pt-BR" altLang="pt-BR" sz="1600" u="sng" dirty="0"/>
          </a:p>
          <a:p>
            <a:pPr lvl="1">
              <a:lnSpc>
                <a:spcPct val="80000"/>
              </a:lnSpc>
            </a:pPr>
            <a:r>
              <a:rPr lang="pt-BR" altLang="pt-BR" sz="2200" dirty="0" smtClean="0"/>
              <a:t>O capital nas  atividades produtivas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Existe contudo uma fuga/destruição  de capital durante processo de independência 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 smtClean="0"/>
              <a:t>Descapitalização de algumas empresas existentes (fuga – comércio -  ou destruição – minas)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Pouco a pouco reingresso de capitais – novos parceiros 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 smtClean="0"/>
              <a:t>Pouco na </a:t>
            </a:r>
            <a:r>
              <a:rPr lang="pt-BR" altLang="pt-BR" sz="1600" dirty="0"/>
              <a:t>produção (exceção salitre e estradas de ferro), forte no setor comercial-financeiro (problemas durante independência – calotes)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4036477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E71964-1915-4BB1-9DBB-8054F572A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1081668"/>
            <a:ext cx="10918902" cy="57763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t-BR" altLang="pt-BR" sz="2600" dirty="0" smtClean="0"/>
              <a:t>Depois da Independência: Livre </a:t>
            </a:r>
            <a:r>
              <a:rPr lang="pt-BR" altLang="pt-BR" sz="2600" dirty="0"/>
              <a:t>comércio não é algo dado: </a:t>
            </a:r>
            <a:r>
              <a:rPr lang="pt-BR" altLang="pt-BR" sz="2600" dirty="0" smtClean="0"/>
              <a:t>Existe um debate </a:t>
            </a:r>
            <a:r>
              <a:rPr lang="pt-BR" altLang="pt-BR" sz="2600" dirty="0"/>
              <a:t>(forte) sobre </a:t>
            </a:r>
            <a:r>
              <a:rPr lang="pt-BR" altLang="pt-BR" sz="2600" dirty="0" smtClean="0"/>
              <a:t>sistema tarifário e proteção</a:t>
            </a:r>
            <a:r>
              <a:rPr lang="pt-BR" altLang="pt-BR" sz="2600" dirty="0"/>
              <a:t>: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Resistência ao livre </a:t>
            </a:r>
            <a:r>
              <a:rPr lang="pt-BR" altLang="pt-BR" sz="2200" dirty="0" smtClean="0"/>
              <a:t>comércio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R</a:t>
            </a:r>
            <a:r>
              <a:rPr lang="pt-BR" altLang="pt-BR" dirty="0" smtClean="0"/>
              <a:t>eceios </a:t>
            </a:r>
            <a:r>
              <a:rPr lang="pt-BR" altLang="pt-BR" dirty="0"/>
              <a:t>de destruição da economia interna </a:t>
            </a:r>
            <a:r>
              <a:rPr lang="pt-BR" altLang="pt-BR" dirty="0" smtClean="0"/>
              <a:t>(que já existia ou na ser criada)</a:t>
            </a:r>
            <a:endParaRPr lang="pt-BR" altLang="pt-BR" dirty="0"/>
          </a:p>
          <a:p>
            <a:pPr lvl="2">
              <a:lnSpc>
                <a:spcPct val="80000"/>
              </a:lnSpc>
            </a:pPr>
            <a:r>
              <a:rPr lang="pt-BR" altLang="pt-BR" dirty="0"/>
              <a:t>e</a:t>
            </a:r>
            <a:r>
              <a:rPr lang="pt-BR" altLang="pt-BR" dirty="0" smtClean="0"/>
              <a:t>xemplos </a:t>
            </a:r>
            <a:r>
              <a:rPr lang="pt-BR" altLang="pt-BR" dirty="0"/>
              <a:t>proteção: própria Inglaterra </a:t>
            </a:r>
            <a:r>
              <a:rPr lang="pt-BR" altLang="pt-BR" dirty="0" smtClean="0"/>
              <a:t>(livre mercado só 1850) e </a:t>
            </a:r>
            <a:r>
              <a:rPr lang="pt-BR" altLang="pt-BR" dirty="0"/>
              <a:t>EUA (Hamilton)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Questão fiscal – financiamento do </a:t>
            </a:r>
            <a:r>
              <a:rPr lang="pt-BR" altLang="pt-BR" dirty="0" smtClean="0"/>
              <a:t>governo</a:t>
            </a:r>
          </a:p>
          <a:p>
            <a:pPr lvl="3">
              <a:lnSpc>
                <a:spcPct val="80000"/>
              </a:lnSpc>
            </a:pPr>
            <a:r>
              <a:rPr lang="pt-BR" altLang="pt-BR" dirty="0" smtClean="0"/>
              <a:t>Diminui ideia de recursos a partir de venda de postos/cargos públicos e dificuldades com impostos locais </a:t>
            </a:r>
          </a:p>
          <a:p>
            <a:pPr lvl="4">
              <a:lnSpc>
                <a:spcPct val="80000"/>
              </a:lnSpc>
            </a:pPr>
            <a:r>
              <a:rPr lang="pt-BR" altLang="pt-BR" dirty="0" smtClean="0"/>
              <a:t>Permanência (ou revigorar) de impostos sobre índios </a:t>
            </a:r>
            <a:endParaRPr lang="pt-BR" altLang="pt-BR" dirty="0"/>
          </a:p>
          <a:p>
            <a:pPr lvl="3">
              <a:lnSpc>
                <a:spcPct val="80000"/>
              </a:lnSpc>
            </a:pPr>
            <a:r>
              <a:rPr lang="pt-BR" altLang="pt-BR" dirty="0"/>
              <a:t>Capacidade de pagamento da dívida externa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Mas problemas: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Pressão local: qualidade e preços </a:t>
            </a:r>
            <a:r>
              <a:rPr lang="pt-BR" altLang="pt-BR" sz="1800" dirty="0" smtClean="0"/>
              <a:t>dos produtos: </a:t>
            </a:r>
            <a:r>
              <a:rPr lang="pt-BR" altLang="pt-BR" sz="1800" dirty="0"/>
              <a:t>exportadores e comerciantes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Mercado </a:t>
            </a:r>
            <a:r>
              <a:rPr lang="pt-BR" altLang="pt-BR" sz="1800" dirty="0"/>
              <a:t>interno pequeno (escala</a:t>
            </a:r>
            <a:r>
              <a:rPr lang="pt-BR" altLang="pt-BR" sz="1800" dirty="0" smtClean="0"/>
              <a:t>) – </a:t>
            </a:r>
            <a:r>
              <a:rPr lang="pt-BR" altLang="pt-BR" sz="1800" dirty="0" err="1" smtClean="0"/>
              <a:t>regressividade</a:t>
            </a:r>
            <a:r>
              <a:rPr lang="pt-BR" altLang="pt-BR" sz="1800" dirty="0" smtClean="0"/>
              <a:t> do sistema (?)</a:t>
            </a:r>
            <a:endParaRPr lang="pt-BR" altLang="pt-BR" sz="1800" dirty="0"/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Pressão países </a:t>
            </a:r>
            <a:r>
              <a:rPr lang="pt-BR" altLang="pt-BR" sz="1800" dirty="0" smtClean="0"/>
              <a:t>europeus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 smtClean="0"/>
              <a:t>Cuidado com tarifas elevadas e perda de arrecadação/incentivo ao contrabando: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arte de fixar tarifas que arrecadem, não desestimulem completamente as importações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variância tributaria - </a:t>
            </a:r>
            <a:endParaRPr lang="pt-BR" altLang="pt-BR" sz="1800" dirty="0"/>
          </a:p>
          <a:p>
            <a:pPr>
              <a:lnSpc>
                <a:spcPct val="80000"/>
              </a:lnSpc>
            </a:pPr>
            <a:r>
              <a:rPr lang="pt-BR" altLang="pt-BR" sz="2600" dirty="0" smtClean="0"/>
              <a:t>Vitória </a:t>
            </a:r>
            <a:r>
              <a:rPr lang="pt-BR" altLang="pt-BR" sz="2600" dirty="0"/>
              <a:t>do livre </a:t>
            </a:r>
            <a:r>
              <a:rPr lang="pt-BR" altLang="pt-BR" sz="2600" dirty="0" smtClean="0"/>
              <a:t>comércio relativa: 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 smtClean="0"/>
              <a:t>Mais clara </a:t>
            </a:r>
            <a:r>
              <a:rPr lang="pt-BR" altLang="pt-BR" sz="2200" dirty="0"/>
              <a:t>quando setor exportador se desenvolve de maneira mais </a:t>
            </a:r>
            <a:r>
              <a:rPr lang="pt-BR" altLang="pt-BR" sz="2200" dirty="0" smtClean="0"/>
              <a:t>forte e crise fiscal diminui</a:t>
            </a:r>
            <a:endParaRPr lang="pt-BR" altLang="pt-BR" sz="2200" dirty="0"/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Ajudado por tendência positiva dos termos de </a:t>
            </a:r>
            <a:r>
              <a:rPr lang="pt-BR" altLang="pt-BR" sz="1800" dirty="0" smtClean="0"/>
              <a:t>troca e forte diminuição dos custos de transporte</a:t>
            </a:r>
            <a:endParaRPr lang="pt-BR" altLang="pt-BR" sz="1800" dirty="0"/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55E079-38BE-4A89-B938-BF0F1D9DA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16543"/>
          </a:xfrm>
        </p:spPr>
        <p:txBody>
          <a:bodyPr/>
          <a:lstStyle/>
          <a:p>
            <a:pPr algn="ctr" eaLnBrk="1" hangingPunct="1"/>
            <a:r>
              <a:rPr lang="pt-BR" altLang="pt-BR" sz="3800" dirty="0"/>
              <a:t>A questão do livre comércio</a:t>
            </a:r>
          </a:p>
        </p:txBody>
      </p:sp>
    </p:spTree>
    <p:extLst>
      <p:ext uri="{BB962C8B-B14F-4D97-AF65-F5344CB8AC3E}">
        <p14:creationId xmlns:p14="http://schemas.microsoft.com/office/powerpoint/2010/main" val="214676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CC0E7DE-533B-4597-ACA2-43F39EA59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478" y="880288"/>
            <a:ext cx="11095463" cy="80645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/>
              <a:t>Economia: </a:t>
            </a:r>
            <a:r>
              <a:rPr lang="pt-BR" dirty="0" smtClean="0"/>
              <a:t>Montagem </a:t>
            </a:r>
            <a:r>
              <a:rPr lang="pt-BR" dirty="0"/>
              <a:t>e desenvolvimento das </a:t>
            </a:r>
            <a:r>
              <a:rPr lang="pt-BR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economias nacionais </a:t>
            </a:r>
            <a:r>
              <a:rPr lang="pt-BR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agro-exportadora</a:t>
            </a:r>
            <a:r>
              <a:rPr lang="pt-BR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BR" altLang="pt-BR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B871739-37AE-4DB2-A1B9-DC5829576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445" y="1686738"/>
            <a:ext cx="11402828" cy="561448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Antes da Independência existiu uma retomada econômica em algumas regiões  </a:t>
            </a:r>
            <a:endParaRPr lang="pt-BR" dirty="0"/>
          </a:p>
          <a:p>
            <a:pPr lvl="2">
              <a:defRPr/>
            </a:pPr>
            <a:r>
              <a:rPr lang="pt-BR" dirty="0" smtClean="0"/>
              <a:t>Minas no México</a:t>
            </a:r>
          </a:p>
          <a:p>
            <a:pPr lvl="2">
              <a:defRPr/>
            </a:pPr>
            <a:r>
              <a:rPr lang="pt-BR" dirty="0" smtClean="0"/>
              <a:t>Argentina </a:t>
            </a:r>
          </a:p>
          <a:p>
            <a:pPr lvl="2">
              <a:defRPr/>
            </a:pPr>
            <a:r>
              <a:rPr lang="pt-BR" dirty="0" smtClean="0"/>
              <a:t>Venezuela </a:t>
            </a:r>
          </a:p>
          <a:p>
            <a:pPr lvl="1">
              <a:defRPr/>
            </a:pPr>
            <a:r>
              <a:rPr lang="pt-BR" dirty="0" smtClean="0"/>
              <a:t>em parte afetados por guerras </a:t>
            </a:r>
            <a:endParaRPr lang="pt-BR" dirty="0"/>
          </a:p>
          <a:p>
            <a:pPr>
              <a:defRPr/>
            </a:pPr>
            <a:r>
              <a:rPr lang="pt-BR" sz="3200" dirty="0" smtClean="0"/>
              <a:t>Depois da Independência lenta expansão </a:t>
            </a:r>
            <a:r>
              <a:rPr lang="pt-BR" sz="3200" dirty="0"/>
              <a:t>dos núcleos exportadores de produtos agrícolas e </a:t>
            </a:r>
            <a:r>
              <a:rPr lang="pt-BR" sz="3200" dirty="0" smtClean="0"/>
              <a:t>minerais</a:t>
            </a:r>
          </a:p>
          <a:p>
            <a:pPr lvl="1">
              <a:defRPr/>
            </a:pPr>
            <a:r>
              <a:rPr lang="pt-BR" dirty="0" smtClean="0"/>
              <a:t>Manutenção </a:t>
            </a:r>
            <a:r>
              <a:rPr lang="pt-BR" dirty="0"/>
              <a:t>e diversificação da mineração</a:t>
            </a:r>
          </a:p>
          <a:p>
            <a:pPr lvl="1">
              <a:defRPr/>
            </a:pPr>
            <a:r>
              <a:rPr lang="pt-BR" dirty="0"/>
              <a:t>Novos e velhos produtos agrícolas: a loteria dos commodities</a:t>
            </a:r>
          </a:p>
          <a:p>
            <a:pPr lvl="1">
              <a:defRPr/>
            </a:pPr>
            <a:r>
              <a:rPr lang="pt-BR" dirty="0"/>
              <a:t>Conflitos político-econômicos com economia de base interna </a:t>
            </a:r>
            <a:endParaRPr lang="pt-BR" dirty="0" smtClean="0"/>
          </a:p>
          <a:p>
            <a:pPr>
              <a:defRPr/>
            </a:pPr>
            <a:r>
              <a:rPr lang="pt-BR" altLang="pt-BR" dirty="0"/>
              <a:t>Recuperação mais lenta no inicio, acelera segunda metade do XIX</a:t>
            </a:r>
          </a:p>
          <a:p>
            <a:pPr lvl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687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965" y="256478"/>
            <a:ext cx="11153078" cy="6378498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  <a:defRPr/>
            </a:pPr>
            <a:r>
              <a:rPr lang="pt-BR" sz="3200" dirty="0"/>
              <a:t>Mineração</a:t>
            </a:r>
          </a:p>
          <a:p>
            <a:pPr lvl="1">
              <a:defRPr/>
            </a:pPr>
            <a:r>
              <a:rPr lang="pt-BR" sz="3200" dirty="0"/>
              <a:t>Problemas durante independência e recuperação imediatamente posterior </a:t>
            </a:r>
            <a:r>
              <a:rPr lang="pt-BR" sz="3200" dirty="0" smtClean="0"/>
              <a:t>com dificuldades</a:t>
            </a:r>
            <a:endParaRPr lang="pt-BR" sz="3200" dirty="0"/>
          </a:p>
          <a:p>
            <a:pPr lvl="2">
              <a:defRPr/>
            </a:pPr>
            <a:r>
              <a:rPr lang="pt-BR" sz="2600" dirty="0" smtClean="0"/>
              <a:t>Durante Guerras</a:t>
            </a:r>
            <a:r>
              <a:rPr lang="pt-BR" sz="2600" dirty="0"/>
              <a:t>: </a:t>
            </a:r>
            <a:r>
              <a:rPr lang="pt-BR" sz="2600" dirty="0" smtClean="0"/>
              <a:t>expulsão dos </a:t>
            </a:r>
            <a:r>
              <a:rPr lang="pt-BR" sz="2600" dirty="0"/>
              <a:t>donos, </a:t>
            </a:r>
            <a:r>
              <a:rPr lang="pt-BR" sz="2600" dirty="0" smtClean="0"/>
              <a:t>destruições e </a:t>
            </a:r>
            <a:r>
              <a:rPr lang="pt-BR" sz="2600" u="sng" dirty="0" smtClean="0"/>
              <a:t>inundações, </a:t>
            </a:r>
            <a:r>
              <a:rPr lang="pt-BR" sz="2600" dirty="0" smtClean="0"/>
              <a:t>etc</a:t>
            </a:r>
            <a:r>
              <a:rPr lang="pt-BR" sz="2600" dirty="0"/>
              <a:t>.</a:t>
            </a:r>
          </a:p>
          <a:p>
            <a:pPr lvl="2">
              <a:defRPr/>
            </a:pPr>
            <a:r>
              <a:rPr lang="pt-BR" sz="2600" dirty="0"/>
              <a:t>Década de 20 </a:t>
            </a:r>
            <a:r>
              <a:rPr lang="pt-BR" sz="2600" dirty="0" smtClean="0"/>
              <a:t>iniciativas </a:t>
            </a:r>
            <a:r>
              <a:rPr lang="pt-BR" sz="2600" dirty="0"/>
              <a:t>com capital </a:t>
            </a:r>
            <a:r>
              <a:rPr lang="pt-BR" sz="2600" dirty="0" smtClean="0"/>
              <a:t>estrangeiro </a:t>
            </a:r>
          </a:p>
          <a:p>
            <a:pPr lvl="3">
              <a:defRPr/>
            </a:pPr>
            <a:r>
              <a:rPr lang="pt-BR" sz="2400" dirty="0"/>
              <a:t>fracasso de </a:t>
            </a:r>
            <a:r>
              <a:rPr lang="pt-BR" sz="2400" dirty="0" smtClean="0"/>
              <a:t>inúmeras destas tentativas (esgotamento ?)</a:t>
            </a:r>
          </a:p>
          <a:p>
            <a:pPr lvl="4">
              <a:defRPr/>
            </a:pPr>
            <a:r>
              <a:rPr lang="pt-BR" sz="2400" dirty="0" smtClean="0"/>
              <a:t>crise põe aplicações de capital estrangeiro na América Latina em dúvida</a:t>
            </a:r>
          </a:p>
          <a:p>
            <a:pPr lvl="4">
              <a:defRPr/>
            </a:pPr>
            <a:r>
              <a:rPr lang="pt-BR" sz="2400" dirty="0" smtClean="0"/>
              <a:t>Onde aplicar – controle sobre atividades produtivas, mão de obra </a:t>
            </a:r>
            <a:r>
              <a:rPr lang="pt-BR" sz="2400" dirty="0" err="1" smtClean="0"/>
              <a:t>etc</a:t>
            </a:r>
            <a:r>
              <a:rPr lang="pt-BR" sz="2400" dirty="0" smtClean="0"/>
              <a:t> ? </a:t>
            </a:r>
            <a:endParaRPr lang="pt-BR" sz="2400" dirty="0"/>
          </a:p>
          <a:p>
            <a:pPr lvl="2">
              <a:defRPr/>
            </a:pPr>
            <a:r>
              <a:rPr lang="pt-BR" sz="2600" dirty="0"/>
              <a:t>Década de 30/40 – recuperação </a:t>
            </a:r>
            <a:r>
              <a:rPr lang="pt-BR" sz="2600" dirty="0" smtClean="0"/>
              <a:t>de atividades tradicionais </a:t>
            </a:r>
            <a:endParaRPr lang="pt-BR" sz="2600" dirty="0"/>
          </a:p>
          <a:p>
            <a:pPr lvl="3">
              <a:defRPr/>
            </a:pPr>
            <a:r>
              <a:rPr lang="pt-BR" sz="2400" dirty="0"/>
              <a:t>Prata: Peru, </a:t>
            </a:r>
            <a:r>
              <a:rPr lang="pt-BR" sz="2400" dirty="0" smtClean="0"/>
              <a:t>México</a:t>
            </a:r>
            <a:endParaRPr lang="pt-BR" sz="2400" dirty="0"/>
          </a:p>
          <a:p>
            <a:pPr lvl="3">
              <a:defRPr/>
            </a:pPr>
            <a:r>
              <a:rPr lang="pt-BR" sz="2400" dirty="0"/>
              <a:t>Ouro: Colômbia e México </a:t>
            </a:r>
          </a:p>
          <a:p>
            <a:pPr lvl="2">
              <a:defRPr/>
            </a:pPr>
            <a:r>
              <a:rPr lang="pt-BR" sz="2800" dirty="0"/>
              <a:t>novos locais e produtos</a:t>
            </a:r>
          </a:p>
          <a:p>
            <a:pPr lvl="3">
              <a:defRPr/>
            </a:pPr>
            <a:r>
              <a:rPr lang="pt-BR" sz="2400" dirty="0"/>
              <a:t>Prata – Chile </a:t>
            </a:r>
            <a:r>
              <a:rPr lang="pt-BR" sz="2400" dirty="0" smtClean="0"/>
              <a:t>(custos mais baixos que México);</a:t>
            </a:r>
            <a:endParaRPr lang="pt-BR" sz="2400" dirty="0"/>
          </a:p>
          <a:p>
            <a:pPr lvl="3">
              <a:defRPr/>
            </a:pPr>
            <a:r>
              <a:rPr lang="pt-BR" sz="2400" dirty="0"/>
              <a:t>Cobre – Chile </a:t>
            </a:r>
            <a:r>
              <a:rPr lang="pt-BR" sz="2400" dirty="0" smtClean="0"/>
              <a:t>(</a:t>
            </a:r>
            <a:r>
              <a:rPr lang="pt-BR" sz="2400" dirty="0" err="1" smtClean="0"/>
              <a:t>tb</a:t>
            </a:r>
            <a:r>
              <a:rPr lang="pt-BR" sz="2400" dirty="0" smtClean="0"/>
              <a:t> custos baixos, expansão </a:t>
            </a:r>
            <a:r>
              <a:rPr lang="pt-BR" sz="2400" dirty="0"/>
              <a:t>da demanda), </a:t>
            </a:r>
          </a:p>
          <a:p>
            <a:pPr lvl="3">
              <a:defRPr/>
            </a:pPr>
            <a:r>
              <a:rPr lang="pt-BR" sz="2400" dirty="0"/>
              <a:t>Salitre – Chile, </a:t>
            </a:r>
          </a:p>
          <a:p>
            <a:pPr lvl="3">
              <a:defRPr/>
            </a:pPr>
            <a:r>
              <a:rPr lang="pt-BR" sz="2400" dirty="0"/>
              <a:t>Guano </a:t>
            </a:r>
            <a:r>
              <a:rPr lang="pt-BR" sz="2400" dirty="0" smtClean="0"/>
              <a:t>– Peru</a:t>
            </a:r>
          </a:p>
          <a:p>
            <a:pPr lvl="1">
              <a:defRPr/>
            </a:pPr>
            <a:r>
              <a:rPr lang="pt-BR" sz="3000" dirty="0" smtClean="0"/>
              <a:t>Prata continua sendo principal produto mineral exportado </a:t>
            </a:r>
          </a:p>
          <a:p>
            <a:pPr lvl="2">
              <a:defRPr/>
            </a:pPr>
            <a:r>
              <a:rPr lang="pt-BR" sz="2600" dirty="0" smtClean="0"/>
              <a:t>Problema: seu destino basicamente “monetário”, enfrenta problemas com a </a:t>
            </a:r>
            <a:r>
              <a:rPr lang="pt-BR" sz="2600" dirty="0" err="1" smtClean="0"/>
              <a:t>desmonetização</a:t>
            </a:r>
            <a:r>
              <a:rPr lang="pt-BR" sz="2600" dirty="0" smtClean="0"/>
              <a:t> da Prata nas décadas de 70/80</a:t>
            </a:r>
          </a:p>
          <a:p>
            <a:pPr lvl="2">
              <a:defRPr/>
            </a:pPr>
            <a:r>
              <a:rPr lang="pt-BR" sz="2600" dirty="0" smtClean="0"/>
              <a:t>Novos produtos como Cobre forte ampliação da demanda com base em alterações tecnológicas a partir da Revolução Industrial (</a:t>
            </a:r>
            <a:r>
              <a:rPr lang="pt-BR" sz="2600" dirty="0" err="1" smtClean="0"/>
              <a:t>tb</a:t>
            </a:r>
            <a:r>
              <a:rPr lang="pt-BR" sz="2600" dirty="0" smtClean="0"/>
              <a:t> Guano – expansão da demanda)</a:t>
            </a:r>
          </a:p>
          <a:p>
            <a:pPr lvl="3">
              <a:defRPr/>
            </a:pPr>
            <a:r>
              <a:rPr lang="pt-BR" sz="2400" dirty="0" smtClean="0"/>
              <a:t>vantajosos na </a:t>
            </a:r>
            <a:r>
              <a:rPr lang="pt-BR" sz="2400" u="sng" dirty="0" smtClean="0"/>
              <a:t>Loteria das commodities </a:t>
            </a:r>
            <a:r>
              <a:rPr lang="pt-BR" sz="2400" dirty="0" smtClean="0"/>
              <a:t>para um pais como Chile </a:t>
            </a:r>
          </a:p>
          <a:p>
            <a:pPr lvl="3">
              <a:defRPr/>
            </a:pPr>
            <a:endParaRPr lang="pt-BR" sz="24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1125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110F523-A1A0-453A-AF1D-2A425F654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4"/>
            <a:ext cx="8229600" cy="719137"/>
          </a:xfrm>
        </p:spPr>
        <p:txBody>
          <a:bodyPr/>
          <a:lstStyle/>
          <a:p>
            <a:pPr algn="ctr" eaLnBrk="1" hangingPunct="1"/>
            <a:r>
              <a:rPr lang="pt-BR" altLang="pt-BR" sz="3800" dirty="0" smtClean="0"/>
              <a:t>O setor agrícola exportador</a:t>
            </a:r>
            <a:endParaRPr lang="pt-BR" altLang="pt-BR" sz="3800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2751965-6B29-4407-8D44-935E9CBCE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1015" y="981076"/>
            <a:ext cx="11140068" cy="557584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Restabelecimento de economia agrícola e crescimento das exportações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dirty="0"/>
              <a:t>Alguns países efeito da guerra </a:t>
            </a:r>
            <a:r>
              <a:rPr lang="pt-BR" altLang="pt-BR" dirty="0" smtClean="0"/>
              <a:t>significativo sobre estrutura produtiva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dirty="0" smtClean="0"/>
              <a:t>Retomada velhos e novos produtos 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sz="2400" dirty="0"/>
              <a:t>Produtos Tradicional: em geral dificuldades 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Corantes (América </a:t>
            </a:r>
            <a:r>
              <a:rPr lang="pt-BR" altLang="pt-BR" dirty="0" smtClean="0"/>
              <a:t>Central – concorrência “produtos modernos”); </a:t>
            </a:r>
          </a:p>
          <a:p>
            <a:pPr lvl="1">
              <a:lnSpc>
                <a:spcPct val="80000"/>
              </a:lnSpc>
            </a:pPr>
            <a:r>
              <a:rPr lang="pt-BR" altLang="pt-BR" dirty="0" smtClean="0"/>
              <a:t>Tabaco </a:t>
            </a:r>
            <a:r>
              <a:rPr lang="pt-BR" altLang="pt-BR" dirty="0"/>
              <a:t>(Colômbia, Caribe); </a:t>
            </a:r>
            <a:endParaRPr lang="pt-BR" altLang="pt-BR" dirty="0" smtClean="0"/>
          </a:p>
          <a:p>
            <a:pPr lvl="1">
              <a:lnSpc>
                <a:spcPct val="80000"/>
              </a:lnSpc>
            </a:pPr>
            <a:r>
              <a:rPr lang="pt-BR" altLang="pt-BR" dirty="0" smtClean="0"/>
              <a:t>Açúcar (problema discriminação em relação às colônias –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exceção</a:t>
            </a:r>
            <a:r>
              <a:rPr lang="pt-BR" altLang="pt-BR" sz="1800" dirty="0"/>
              <a:t>: Cuba </a:t>
            </a:r>
            <a:r>
              <a:rPr lang="pt-BR" altLang="pt-BR" sz="1800" dirty="0" smtClean="0"/>
              <a:t>para EUA, se aproveita de desmantelamento da produção no Haiti/Rep. Dominicana </a:t>
            </a:r>
            <a:endParaRPr lang="pt-BR" altLang="pt-BR" sz="1800" dirty="0"/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Novos </a:t>
            </a:r>
            <a:r>
              <a:rPr lang="pt-BR" altLang="pt-BR" sz="2400" dirty="0"/>
              <a:t>produtos agrícolas: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dirty="0"/>
              <a:t>Café (Brasil, Venezuela, América Central) </a:t>
            </a:r>
            <a:endParaRPr lang="pt-BR" altLang="pt-BR" dirty="0" smtClean="0"/>
          </a:p>
          <a:p>
            <a:pPr lvl="1">
              <a:lnSpc>
                <a:spcPct val="80000"/>
              </a:lnSpc>
            </a:pPr>
            <a:r>
              <a:rPr lang="pt-BR" altLang="pt-BR" dirty="0"/>
              <a:t>Cacau (Venezuela, Equador</a:t>
            </a:r>
            <a:r>
              <a:rPr lang="pt-BR" altLang="pt-BR" dirty="0" smtClean="0"/>
              <a:t>) – produto talvez já tradicional </a:t>
            </a:r>
            <a:endParaRPr lang="pt-BR" altLang="pt-BR" dirty="0"/>
          </a:p>
          <a:p>
            <a:pPr lvl="1" eaLnBrk="1" hangingPunct="1">
              <a:lnSpc>
                <a:spcPct val="80000"/>
              </a:lnSpc>
            </a:pPr>
            <a:r>
              <a:rPr lang="pt-BR" altLang="pt-BR" dirty="0" smtClean="0"/>
              <a:t>Pecuária inclusive Ovina </a:t>
            </a:r>
            <a:r>
              <a:rPr lang="pt-BR" altLang="pt-BR" dirty="0"/>
              <a:t>(Argentina</a:t>
            </a:r>
            <a:r>
              <a:rPr lang="pt-BR" altLang="pt-BR" dirty="0" smtClean="0"/>
              <a:t>) ao longo da segunda metade do XIX – mudanças nos transportes – carne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Couro e charque perdas </a:t>
            </a: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26422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loteria das </a:t>
            </a:r>
            <a:r>
              <a:rPr lang="pt-BR" dirty="0" err="1" smtClean="0"/>
              <a:t>comodities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600" dirty="0" smtClean="0"/>
              <a:t>Situação das exportações na América latina em meados do XIX não foi espetacular </a:t>
            </a:r>
          </a:p>
          <a:p>
            <a:pPr lvl="1"/>
            <a:r>
              <a:rPr lang="pt-BR" sz="2200" dirty="0" smtClean="0"/>
              <a:t>Termos de troca – não ruins – tendência geral ainda de melhora (queda das manufaturas), mas depende do produto </a:t>
            </a:r>
          </a:p>
          <a:p>
            <a:r>
              <a:rPr lang="pt-BR" sz="2600" dirty="0" smtClean="0"/>
              <a:t>Três correntes:</a:t>
            </a:r>
          </a:p>
          <a:p>
            <a:pPr marL="914400" lvl="1" indent="-457200">
              <a:buAutoNum type="alphaUcParenR"/>
            </a:pPr>
            <a:r>
              <a:rPr lang="pt-BR" dirty="0" smtClean="0"/>
              <a:t>Recuperação das exportações perdidas durante guerras</a:t>
            </a:r>
          </a:p>
          <a:p>
            <a:pPr marL="914400" lvl="1" indent="-457200">
              <a:buAutoNum type="alphaUcParenR"/>
            </a:pPr>
            <a:r>
              <a:rPr lang="pt-BR" dirty="0" smtClean="0"/>
              <a:t>Algumas exportações tradicionais – problemas sobretudo de concorrência/demanda</a:t>
            </a:r>
          </a:p>
          <a:p>
            <a:pPr marL="914400" lvl="1" indent="-457200">
              <a:buAutoNum type="alphaUcParenR"/>
            </a:pPr>
            <a:r>
              <a:rPr lang="pt-BR" dirty="0" smtClean="0"/>
              <a:t>Aparecimento de produtos não tradicionais </a:t>
            </a:r>
          </a:p>
          <a:p>
            <a:pPr>
              <a:lnSpc>
                <a:spcPct val="80000"/>
              </a:lnSpc>
            </a:pPr>
            <a:r>
              <a:rPr lang="pt-BR" altLang="pt-BR" sz="2600" dirty="0"/>
              <a:t>Inserção diferenciada dos países no comércio </a:t>
            </a:r>
            <a:r>
              <a:rPr lang="pt-BR" altLang="pt-BR" sz="2600" dirty="0" smtClean="0"/>
              <a:t>exterior – loteria das commodities </a:t>
            </a:r>
            <a:endParaRPr lang="pt-BR" altLang="pt-BR" sz="2600" dirty="0"/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Cuba e Chile  forte retomada - algumas novidades condições favoráveis de oferta 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Argentina, crise mais modestas, 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Brasil, </a:t>
            </a:r>
            <a:r>
              <a:rPr lang="pt-BR" altLang="pt-BR" sz="2200" dirty="0" smtClean="0"/>
              <a:t>Costa Rica, Peru  </a:t>
            </a:r>
            <a:r>
              <a:rPr lang="pt-BR" altLang="pt-BR" sz="2200" dirty="0"/>
              <a:t>posição boa – novos produtos 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 smtClean="0"/>
              <a:t>Bolívia </a:t>
            </a:r>
            <a:r>
              <a:rPr lang="pt-BR" altLang="pt-BR" sz="2200" dirty="0"/>
              <a:t>/ </a:t>
            </a:r>
            <a:r>
              <a:rPr lang="pt-BR" altLang="pt-BR" sz="2200" dirty="0" smtClean="0"/>
              <a:t>México /Colômbia  </a:t>
            </a:r>
            <a:r>
              <a:rPr lang="pt-BR" altLang="pt-BR" sz="2200" dirty="0"/>
              <a:t>– ficam para </a:t>
            </a:r>
            <a:r>
              <a:rPr lang="pt-BR" altLang="pt-BR" sz="2200" dirty="0" smtClean="0"/>
              <a:t>trás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 smtClean="0"/>
              <a:t>Paraguai = fora </a:t>
            </a:r>
            <a:r>
              <a:rPr lang="pt-BR" altLang="pt-BR" sz="2200" dirty="0"/>
              <a:t>d</a:t>
            </a:r>
            <a:r>
              <a:rPr lang="pt-BR" altLang="pt-BR" sz="2200" dirty="0" smtClean="0"/>
              <a:t>o jogo</a:t>
            </a:r>
            <a:endParaRPr lang="pt-BR" altLang="pt-BR" sz="2200" dirty="0"/>
          </a:p>
          <a:p>
            <a:pPr>
              <a:lnSpc>
                <a:spcPct val="80000"/>
              </a:lnSpc>
            </a:pPr>
            <a:r>
              <a:rPr lang="pt-BR" altLang="pt-BR" sz="2600" dirty="0" smtClean="0"/>
              <a:t>Não </a:t>
            </a:r>
            <a:r>
              <a:rPr lang="pt-BR" altLang="pt-BR" sz="2600" dirty="0"/>
              <a:t>esquecer – nexos com economia interna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Brasil, Peru, Cuba: problemas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Argentina e Chile melhor </a:t>
            </a:r>
          </a:p>
          <a:p>
            <a:pPr lvl="2">
              <a:lnSpc>
                <a:spcPct val="80000"/>
              </a:lnSpc>
              <a:buNone/>
            </a:pPr>
            <a:endParaRPr lang="pt-BR" altLang="pt-BR" sz="1800" dirty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0387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Economia interna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Subestimada (</a:t>
            </a:r>
            <a:r>
              <a:rPr lang="pt-BR" dirty="0" err="1" smtClean="0"/>
              <a:t>subestudada</a:t>
            </a:r>
            <a:r>
              <a:rPr lang="pt-BR" dirty="0" smtClean="0"/>
              <a:t>) por historiadores</a:t>
            </a:r>
          </a:p>
          <a:p>
            <a:pPr lvl="1"/>
            <a:r>
              <a:rPr lang="pt-BR" dirty="0" smtClean="0"/>
              <a:t>Dimensões bem razoáveis antes e durante independência mesmo que </a:t>
            </a:r>
          </a:p>
          <a:p>
            <a:pPr lvl="1"/>
            <a:r>
              <a:rPr lang="pt-BR" dirty="0" smtClean="0"/>
              <a:t>com produtividade muito baixa</a:t>
            </a:r>
          </a:p>
          <a:p>
            <a:pPr lvl="1"/>
            <a:r>
              <a:rPr lang="pt-BR" dirty="0" smtClean="0"/>
              <a:t>Forte heterogeneidade</a:t>
            </a:r>
          </a:p>
          <a:p>
            <a:pPr lvl="2"/>
            <a:r>
              <a:rPr lang="pt-BR" dirty="0" err="1" smtClean="0"/>
              <a:t>Tradeables</a:t>
            </a:r>
            <a:r>
              <a:rPr lang="pt-BR" dirty="0" smtClean="0"/>
              <a:t> – forte concorrência externa (</a:t>
            </a:r>
            <a:r>
              <a:rPr lang="pt-BR" dirty="0" err="1" smtClean="0"/>
              <a:t>exc</a:t>
            </a:r>
            <a:r>
              <a:rPr lang="pt-BR" dirty="0" smtClean="0"/>
              <a:t> agricultura)</a:t>
            </a:r>
          </a:p>
          <a:p>
            <a:pPr lvl="3"/>
            <a:r>
              <a:rPr lang="pt-BR" dirty="0" smtClean="0"/>
              <a:t>Parte dos alimentos </a:t>
            </a:r>
            <a:endParaRPr lang="pt-BR" dirty="0"/>
          </a:p>
          <a:p>
            <a:pPr lvl="3"/>
            <a:r>
              <a:rPr lang="pt-BR" dirty="0" smtClean="0"/>
              <a:t>manufaturas</a:t>
            </a:r>
          </a:p>
          <a:p>
            <a:pPr lvl="3"/>
            <a:r>
              <a:rPr lang="pt-BR" dirty="0" smtClean="0"/>
              <a:t>Serviços de transportes – cabotagem</a:t>
            </a:r>
          </a:p>
          <a:p>
            <a:pPr lvl="3"/>
            <a:r>
              <a:rPr lang="pt-BR" dirty="0" smtClean="0"/>
              <a:t>Serviços </a:t>
            </a:r>
            <a:r>
              <a:rPr lang="pt-BR" dirty="0" err="1" smtClean="0"/>
              <a:t>finaceiros</a:t>
            </a:r>
            <a:endParaRPr lang="pt-BR" dirty="0" smtClean="0"/>
          </a:p>
          <a:p>
            <a:pPr lvl="2"/>
            <a:r>
              <a:rPr lang="pt-BR" dirty="0" smtClean="0"/>
              <a:t>Não </a:t>
            </a:r>
            <a:r>
              <a:rPr lang="pt-BR" dirty="0" err="1" smtClean="0"/>
              <a:t>tradeables</a:t>
            </a:r>
            <a:r>
              <a:rPr lang="pt-BR" dirty="0" smtClean="0"/>
              <a:t> </a:t>
            </a:r>
          </a:p>
          <a:p>
            <a:pPr lvl="3"/>
            <a:r>
              <a:rPr lang="pt-BR" dirty="0" smtClean="0"/>
              <a:t>Alimentos </a:t>
            </a:r>
          </a:p>
          <a:p>
            <a:pPr lvl="3"/>
            <a:r>
              <a:rPr lang="pt-BR" dirty="0" smtClean="0"/>
              <a:t>Comercio interior</a:t>
            </a:r>
          </a:p>
          <a:p>
            <a:pPr lvl="3"/>
            <a:r>
              <a:rPr lang="pt-BR" dirty="0" smtClean="0"/>
              <a:t>Construção</a:t>
            </a:r>
          </a:p>
          <a:p>
            <a:pPr lvl="3"/>
            <a:r>
              <a:rPr lang="pt-BR" dirty="0" smtClean="0"/>
              <a:t>Serviços </a:t>
            </a:r>
            <a:r>
              <a:rPr lang="pt-BR" dirty="0" err="1" smtClean="0"/>
              <a:t>domesticos</a:t>
            </a:r>
            <a:endParaRPr lang="pt-BR" dirty="0" smtClean="0"/>
          </a:p>
          <a:p>
            <a:pPr lvl="1"/>
            <a:r>
              <a:rPr lang="pt-BR" dirty="0" smtClean="0"/>
              <a:t>Nexos com setores exportadores baixos 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02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5CD2F1D-E1E3-41A3-90DD-1B7B73856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Independência: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8F4ADA0-7EA2-455B-9819-A08D08139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339" y="1470991"/>
            <a:ext cx="9667461" cy="49821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1810 – 1825: Batalhas da </a:t>
            </a:r>
            <a:r>
              <a:rPr lang="pt-BR" altLang="pt-BR" sz="2600" dirty="0" smtClean="0"/>
              <a:t>Independência</a:t>
            </a:r>
            <a:endParaRPr lang="pt-BR" altLang="pt-BR" sz="2600" dirty="0"/>
          </a:p>
          <a:p>
            <a:pPr lvl="1"/>
            <a:r>
              <a:rPr lang="pt-BR" altLang="pt-BR" sz="2200" dirty="0"/>
              <a:t>1825: Ayacucho – ultimas das Batalhas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Reconhecimento no exterior: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/>
              <a:t>Inglaterra e EUA são os primeiros </a:t>
            </a:r>
            <a:r>
              <a:rPr lang="pt-BR" altLang="pt-BR" sz="2200" dirty="0" smtClean="0"/>
              <a:t>–</a:t>
            </a:r>
          </a:p>
          <a:p>
            <a:pPr lvl="2"/>
            <a:r>
              <a:rPr lang="pt-BR" altLang="pt-BR" sz="1800" dirty="0" smtClean="0"/>
              <a:t> evitar </a:t>
            </a:r>
            <a:r>
              <a:rPr lang="pt-BR" altLang="pt-BR" sz="1800" dirty="0" err="1" smtClean="0"/>
              <a:t>recolonização</a:t>
            </a:r>
            <a:r>
              <a:rPr lang="pt-BR" altLang="pt-BR" sz="1800" dirty="0" smtClean="0"/>
              <a:t> (Discurso de Monroe)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Depois países europeus, por último Portugal e Espanha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 smtClean="0"/>
              <a:t>México </a:t>
            </a:r>
            <a:r>
              <a:rPr lang="pt-BR" altLang="pt-BR" dirty="0"/>
              <a:t>(35), Argentina (58), Peru (65) e Colômbia (81)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Algumas tentativas de </a:t>
            </a:r>
            <a:r>
              <a:rPr lang="pt-BR" altLang="pt-BR" dirty="0" smtClean="0"/>
              <a:t>descolonização </a:t>
            </a:r>
            <a:r>
              <a:rPr lang="pt-BR" altLang="pt-BR" dirty="0"/>
              <a:t>(64: Peru/Chile)</a:t>
            </a:r>
          </a:p>
          <a:p>
            <a:r>
              <a:rPr lang="pt-BR" altLang="pt-BR" sz="2600" dirty="0"/>
              <a:t>Existe alguns ataques externos</a:t>
            </a:r>
          </a:p>
          <a:p>
            <a:pPr lvl="1"/>
            <a:r>
              <a:rPr lang="pt-BR" altLang="pt-BR" sz="2200" dirty="0"/>
              <a:t>GB: contra Argentina (Malvinas) e com França – abrir o Rio do Prata</a:t>
            </a:r>
          </a:p>
          <a:p>
            <a:pPr lvl="1"/>
            <a:r>
              <a:rPr lang="pt-BR" altLang="pt-BR" sz="2200" dirty="0"/>
              <a:t>França: México 38, depois 61-67 – impõe um Imperador</a:t>
            </a:r>
          </a:p>
          <a:p>
            <a:pPr lvl="1"/>
            <a:r>
              <a:rPr lang="pt-BR" altLang="pt-BR" sz="2200" dirty="0"/>
              <a:t>EUA: México 46: toma Califórnia, Arizona e Novo México (já tinha o Texas desde 45)</a:t>
            </a:r>
          </a:p>
          <a:p>
            <a:r>
              <a:rPr lang="pt-BR" altLang="pt-BR" sz="2600" dirty="0"/>
              <a:t>Não campo de batalha com outras nações</a:t>
            </a:r>
          </a:p>
          <a:p>
            <a:pPr lvl="1"/>
            <a:r>
              <a:rPr lang="pt-BR" altLang="pt-BR" sz="2200" dirty="0"/>
              <a:t>Relações normais, diplomacia  etc.</a:t>
            </a:r>
          </a:p>
          <a:p>
            <a:pPr lvl="2" eaLnBrk="1" hangingPunct="1">
              <a:lnSpc>
                <a:spcPct val="90000"/>
              </a:lnSpc>
            </a:pPr>
            <a:endParaRPr lang="pt-BR" altLang="pt-B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CD2F1D-E1E3-41A3-90DD-1B7B738565E5}"/>
              </a:ext>
            </a:extLst>
          </p:cNvPr>
          <p:cNvSpPr txBox="1">
            <a:spLocks noChangeArrowheads="1"/>
          </p:cNvSpPr>
          <p:nvPr/>
        </p:nvSpPr>
        <p:spPr>
          <a:xfrm>
            <a:off x="827048" y="387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mtClean="0"/>
              <a:t>Independência:</a:t>
            </a:r>
            <a:endParaRPr lang="pt-BR" altLang="pt-BR"/>
          </a:p>
        </p:txBody>
      </p:sp>
      <p:pic>
        <p:nvPicPr>
          <p:cNvPr id="2052" name="Picture 4" descr="Resultado de imagem para revoluções de independencia latino america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41" y="814039"/>
            <a:ext cx="428625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07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FDDF4A7-85BC-450F-8C3B-FD2D671C8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dirty="0"/>
              <a:t>Relações internas: interesses nacionais prevalecem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8209776-3BAC-4EDD-9251-3463DB1F6CC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24070" y="1825625"/>
            <a:ext cx="5595730" cy="465468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pt-BR" altLang="pt-BR" sz="2600" dirty="0"/>
              <a:t>Tentativa de sistema colaborativo: fracasso</a:t>
            </a:r>
          </a:p>
          <a:p>
            <a:pPr lvl="1" eaLnBrk="1" hangingPunct="1"/>
            <a:r>
              <a:rPr lang="pt-BR" altLang="pt-BR" sz="2200" dirty="0"/>
              <a:t>1826 – Congresso do Panamá (Bolivariana)</a:t>
            </a:r>
          </a:p>
          <a:p>
            <a:pPr lvl="1" eaLnBrk="1" hangingPunct="1"/>
            <a:r>
              <a:rPr lang="pt-BR" altLang="pt-BR" sz="2200" dirty="0"/>
              <a:t>48 e 65 – Conferencias Internacionais (Pan americanista)</a:t>
            </a:r>
          </a:p>
          <a:p>
            <a:pPr eaLnBrk="1" hangingPunct="1"/>
            <a:r>
              <a:rPr lang="pt-BR" altLang="pt-BR" sz="2600" dirty="0"/>
              <a:t>Vários Conflitos - Balcanização</a:t>
            </a:r>
          </a:p>
          <a:p>
            <a:pPr lvl="1" eaLnBrk="1" hangingPunct="1"/>
            <a:r>
              <a:rPr lang="pt-BR" altLang="pt-BR" sz="2200" dirty="0"/>
              <a:t>Haiti x Republica Dominicana</a:t>
            </a:r>
          </a:p>
          <a:p>
            <a:pPr lvl="1" eaLnBrk="1" hangingPunct="1"/>
            <a:r>
              <a:rPr lang="pt-BR" altLang="pt-BR" sz="2200" dirty="0"/>
              <a:t>Grã </a:t>
            </a:r>
            <a:r>
              <a:rPr lang="pt-BR" altLang="pt-BR" sz="2200" dirty="0" err="1"/>
              <a:t>Colombia</a:t>
            </a:r>
            <a:endParaRPr lang="pt-BR" altLang="pt-BR" sz="2200" dirty="0"/>
          </a:p>
          <a:p>
            <a:pPr lvl="1" eaLnBrk="1" hangingPunct="1"/>
            <a:r>
              <a:rPr lang="pt-BR" altLang="pt-BR" sz="2200" dirty="0"/>
              <a:t>PURP</a:t>
            </a:r>
          </a:p>
          <a:p>
            <a:pPr lvl="1" eaLnBrk="1" hangingPunct="1"/>
            <a:r>
              <a:rPr lang="pt-BR" altLang="pt-BR" sz="2200" dirty="0"/>
              <a:t>Brasil x Argentina: Uruguai</a:t>
            </a:r>
          </a:p>
          <a:p>
            <a:pPr lvl="1" eaLnBrk="1" hangingPunct="1"/>
            <a:r>
              <a:rPr lang="pt-BR" altLang="pt-BR" sz="2200" dirty="0"/>
              <a:t>Conflito Centro Americano </a:t>
            </a:r>
          </a:p>
          <a:p>
            <a:pPr lvl="1" eaLnBrk="1" hangingPunct="1"/>
            <a:r>
              <a:rPr lang="pt-BR" altLang="pt-BR" sz="2200" dirty="0"/>
              <a:t>Chile x Peru / Bolívia: 37 e 79 (Guerra do Pacífico)</a:t>
            </a:r>
          </a:p>
          <a:p>
            <a:pPr lvl="1" eaLnBrk="1" hangingPunct="1"/>
            <a:r>
              <a:rPr lang="pt-BR" altLang="pt-BR" sz="2200" dirty="0"/>
              <a:t>Guerra da Tríplice Aliança (Paraguai)</a:t>
            </a:r>
          </a:p>
          <a:p>
            <a:pPr lvl="1" eaLnBrk="1" hangingPunct="1"/>
            <a:r>
              <a:rPr lang="pt-BR" altLang="pt-BR" sz="2200" dirty="0"/>
              <a:t>Peru x Bolívia, Peru x Equador, Equador x Colômbia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B96797F-9515-45F4-B394-2C7EFBE8E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582478" cy="5032375"/>
          </a:xfrm>
        </p:spPr>
        <p:txBody>
          <a:bodyPr/>
          <a:lstStyle/>
          <a:p>
            <a:r>
              <a:rPr lang="pt-BR" altLang="pt-BR" dirty="0"/>
              <a:t>Problema com fonte de legitimidade do poder e definição de unidades viáveis</a:t>
            </a:r>
          </a:p>
          <a:p>
            <a:pPr lvl="1"/>
            <a:r>
              <a:rPr lang="pt-BR" altLang="pt-BR" dirty="0"/>
              <a:t>Diferenças América Espanhola – América Portuguesa</a:t>
            </a:r>
          </a:p>
          <a:p>
            <a:pPr lvl="1"/>
            <a:r>
              <a:rPr lang="pt-BR" altLang="pt-BR" dirty="0"/>
              <a:t>Debate federalismo (Intendência) x centralismo (Grã Colômbia) </a:t>
            </a:r>
          </a:p>
          <a:p>
            <a:pPr lvl="2"/>
            <a:r>
              <a:rPr lang="pt-BR" altLang="pt-BR" dirty="0"/>
              <a:t>Solução intermediaria: Audiências – continuidade ? Soberanias separadas</a:t>
            </a:r>
          </a:p>
          <a:p>
            <a:pPr lvl="1"/>
            <a:r>
              <a:rPr lang="pt-BR" altLang="pt-BR" dirty="0"/>
              <a:t>Republica (não Monarquia)</a:t>
            </a:r>
          </a:p>
          <a:p>
            <a:pPr lvl="2"/>
            <a:r>
              <a:rPr lang="pt-BR" altLang="pt-BR" dirty="0"/>
              <a:t>Democracia (instituições liberais europeias) x Caudilhismo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14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10AE897-14A9-40E1-B5E3-F20A38434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664" y="90038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altLang="pt-BR" dirty="0" err="1"/>
              <a:t>Consequencias</a:t>
            </a:r>
            <a:r>
              <a:rPr lang="pt-BR" altLang="pt-BR" dirty="0"/>
              <a:t> </a:t>
            </a:r>
            <a:r>
              <a:rPr lang="pt-BR" altLang="pt-BR" dirty="0" smtClean="0"/>
              <a:t>das </a:t>
            </a:r>
            <a:br>
              <a:rPr lang="pt-BR" altLang="pt-BR" dirty="0" smtClean="0"/>
            </a:br>
            <a:r>
              <a:rPr lang="pt-BR" altLang="pt-BR" dirty="0" smtClean="0"/>
              <a:t>Guerras de  </a:t>
            </a:r>
            <a:r>
              <a:rPr lang="pt-BR" altLang="pt-BR" dirty="0" err="1" smtClean="0"/>
              <a:t>Independencia</a:t>
            </a:r>
            <a:r>
              <a:rPr lang="pt-BR" altLang="pt-BR" dirty="0" smtClean="0"/>
              <a:t> </a:t>
            </a:r>
            <a:r>
              <a:rPr lang="pt-BR" altLang="pt-BR" dirty="0"/>
              <a:t/>
            </a:r>
            <a:br>
              <a:rPr lang="pt-BR" altLang="pt-BR" dirty="0"/>
            </a:br>
            <a:endParaRPr lang="pt-BR" altLang="pt-BR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350F810-0F7F-4BDD-8921-FA4A284D0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6395" y="2225946"/>
            <a:ext cx="11688336" cy="4673187"/>
          </a:xfrm>
        </p:spPr>
        <p:txBody>
          <a:bodyPr>
            <a:normAutofit/>
          </a:bodyPr>
          <a:lstStyle/>
          <a:p>
            <a:r>
              <a:rPr lang="pt-BR" altLang="pt-BR" sz="2600" dirty="0"/>
              <a:t>Na independência: existem conflitos e mortes</a:t>
            </a:r>
          </a:p>
          <a:p>
            <a:pPr lvl="1"/>
            <a:r>
              <a:rPr lang="pt-BR" altLang="pt-BR" dirty="0"/>
              <a:t>De modo geral fuga de parte da população </a:t>
            </a:r>
            <a:r>
              <a:rPr lang="pt-BR" altLang="pt-BR" dirty="0" smtClean="0"/>
              <a:t>especialmente </a:t>
            </a:r>
            <a:r>
              <a:rPr lang="pt-BR" altLang="pt-BR" dirty="0"/>
              <a:t>espanhola (francesa)</a:t>
            </a:r>
          </a:p>
          <a:p>
            <a:pPr lvl="2"/>
            <a:r>
              <a:rPr lang="pt-BR" altLang="pt-BR" dirty="0"/>
              <a:t>Venezuela, México, Haiti problemas</a:t>
            </a:r>
          </a:p>
          <a:p>
            <a:pPr lvl="2"/>
            <a:r>
              <a:rPr lang="pt-BR" altLang="pt-BR" dirty="0"/>
              <a:t>Brasil ao contrário</a:t>
            </a:r>
          </a:p>
          <a:p>
            <a:r>
              <a:rPr lang="pt-BR" altLang="pt-BR" sz="2400" dirty="0" smtClean="0"/>
              <a:t>“</a:t>
            </a:r>
            <a:r>
              <a:rPr lang="pt-BR" altLang="pt-BR" dirty="0"/>
              <a:t>Destruições” relativas  das estruturas produtivas (guerra/conflito)</a:t>
            </a:r>
          </a:p>
          <a:p>
            <a:pPr lvl="1"/>
            <a:r>
              <a:rPr lang="pt-BR" altLang="pt-BR" dirty="0" smtClean="0"/>
              <a:t>Período de independência e imediatamente posterior – crise </a:t>
            </a:r>
          </a:p>
          <a:p>
            <a:pPr lvl="1"/>
            <a:r>
              <a:rPr lang="pt-BR" altLang="pt-BR" dirty="0" smtClean="0"/>
              <a:t>Em parte atividades econômicas desestruturadas</a:t>
            </a:r>
          </a:p>
          <a:p>
            <a:pPr lvl="1"/>
            <a:r>
              <a:rPr lang="pt-BR" altLang="pt-BR" sz="2200" dirty="0" smtClean="0"/>
              <a:t>Reconstrução lenta complicada</a:t>
            </a:r>
          </a:p>
          <a:p>
            <a:pPr lvl="2"/>
            <a:r>
              <a:rPr lang="pt-BR" altLang="pt-BR" sz="1800" dirty="0" smtClean="0"/>
              <a:t>Continuidade dos conflitos</a:t>
            </a:r>
          </a:p>
          <a:p>
            <a:pPr lvl="2"/>
            <a:r>
              <a:rPr lang="pt-BR" altLang="pt-BR" sz="1800" dirty="0" smtClean="0"/>
              <a:t>Recuperação dos ativos produtivos e  reorganização das estruturas de trabalho</a:t>
            </a:r>
          </a:p>
          <a:p>
            <a:pPr lvl="2"/>
            <a:r>
              <a:rPr lang="pt-BR" altLang="pt-BR" sz="1800" dirty="0" smtClean="0"/>
              <a:t>Pagamentos de Guerra x sistema fiscal </a:t>
            </a:r>
          </a:p>
        </p:txBody>
      </p:sp>
      <p:pic>
        <p:nvPicPr>
          <p:cNvPr id="1026" name="Picture 2" descr="Gravura da batalha de Ingaví, na Bolívia, uma das mais violentas da luta pela independência da América espanhol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917" y="69712"/>
            <a:ext cx="4796235" cy="225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7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9DAD9-BE9E-494E-BB37-C399EF48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População América Latina: antes e depois da </a:t>
            </a:r>
            <a:r>
              <a:rPr lang="pt-BR" dirty="0" err="1"/>
              <a:t>Independencia</a:t>
            </a:r>
            <a:r>
              <a:rPr lang="pt-BR" dirty="0"/>
              <a:t> 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BAA3927E-7507-4C5B-A30D-0132887D4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60344"/>
              </p:ext>
            </p:extLst>
          </p:nvPr>
        </p:nvGraphicFramePr>
        <p:xfrm>
          <a:off x="609600" y="1690688"/>
          <a:ext cx="10744200" cy="4692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843">
                  <a:extLst>
                    <a:ext uri="{9D8B030D-6E8A-4147-A177-3AD203B41FA5}">
                      <a16:colId xmlns:a16="http://schemas.microsoft.com/office/drawing/2014/main" val="2948630142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2142391122"/>
                    </a:ext>
                  </a:extLst>
                </a:gridCol>
                <a:gridCol w="2319959">
                  <a:extLst>
                    <a:ext uri="{9D8B030D-6E8A-4147-A177-3AD203B41FA5}">
                      <a16:colId xmlns:a16="http://schemas.microsoft.com/office/drawing/2014/main" val="236290178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3571240417"/>
                    </a:ext>
                  </a:extLst>
                </a:gridCol>
              </a:tblGrid>
              <a:tr h="380871">
                <a:tc>
                  <a:txBody>
                    <a:bodyPr/>
                    <a:lstStyle/>
                    <a:p>
                      <a:r>
                        <a:rPr lang="pt-BR" dirty="0"/>
                        <a:t>Pais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302013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Nueva Espana (México)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873666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Guatemala (</a:t>
                      </a:r>
                      <a:r>
                        <a:rPr lang="pt-BR" dirty="0" err="1"/>
                        <a:t>Am</a:t>
                      </a:r>
                      <a:r>
                        <a:rPr lang="pt-BR" dirty="0"/>
                        <a:t> central)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90499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Cuba e Porto Rico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9840223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Venezuela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752001"/>
                  </a:ext>
                </a:extLst>
              </a:tr>
              <a:tr h="46012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Nova Granada (</a:t>
                      </a:r>
                      <a:r>
                        <a:rPr lang="pt-BR" dirty="0" err="1"/>
                        <a:t>Panama</a:t>
                      </a:r>
                      <a:r>
                        <a:rPr lang="pt-BR" dirty="0"/>
                        <a:t> e </a:t>
                      </a:r>
                      <a:r>
                        <a:rPr lang="pt-BR" dirty="0" err="1"/>
                        <a:t>Colombia</a:t>
                      </a:r>
                      <a:r>
                        <a:rPr lang="pt-BR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00623"/>
                  </a:ext>
                </a:extLst>
              </a:tr>
              <a:tr h="4240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Peru  (</a:t>
                      </a:r>
                      <a:r>
                        <a:rPr lang="pt-BR" dirty="0" err="1"/>
                        <a:t>Bolivia</a:t>
                      </a:r>
                      <a:r>
                        <a:rPr lang="pt-BR" dirty="0"/>
                        <a:t>, Peru e Equador)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216450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Chile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8645948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Rio do Prata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2,35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2506331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Am. Espanhola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13,2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14,35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16,79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4764494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Brasil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9838715"/>
                  </a:ext>
                </a:extLst>
              </a:tr>
              <a:tr h="38087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Am. Latina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20,79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043337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385C026C-8CDD-41C3-BDC2-CE3838335870}"/>
              </a:ext>
            </a:extLst>
          </p:cNvPr>
          <p:cNvSpPr/>
          <p:nvPr/>
        </p:nvSpPr>
        <p:spPr>
          <a:xfrm>
            <a:off x="9541565" y="3207026"/>
            <a:ext cx="1033670" cy="3710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CAC5244-EDB2-4260-8FF5-8619810A5006}"/>
              </a:ext>
            </a:extLst>
          </p:cNvPr>
          <p:cNvSpPr/>
          <p:nvPr/>
        </p:nvSpPr>
        <p:spPr>
          <a:xfrm>
            <a:off x="9522515" y="5656856"/>
            <a:ext cx="1033670" cy="3710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0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474E28-62EB-4B49-8D7F-7193C5BD9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População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E494098-AB0C-4CED-880A-EEDC9FA73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6312" y="1690688"/>
            <a:ext cx="7300331" cy="5005387"/>
          </a:xfrm>
        </p:spPr>
        <p:txBody>
          <a:bodyPr/>
          <a:lstStyle/>
          <a:p>
            <a:pPr eaLnBrk="1" hangingPunct="1"/>
            <a:r>
              <a:rPr lang="pt-BR" altLang="pt-BR" sz="2600" dirty="0"/>
              <a:t>População com diferenças étnicas importantes</a:t>
            </a:r>
          </a:p>
          <a:p>
            <a:pPr eaLnBrk="1" hangingPunct="1"/>
            <a:r>
              <a:rPr lang="pt-BR" altLang="pt-BR" sz="2600" dirty="0"/>
              <a:t>Evolução desigual</a:t>
            </a:r>
          </a:p>
          <a:p>
            <a:pPr lvl="1" eaLnBrk="1" hangingPunct="1"/>
            <a:r>
              <a:rPr lang="pt-BR" altLang="pt-BR" sz="2200" dirty="0"/>
              <a:t>Ao longo do tempo </a:t>
            </a:r>
          </a:p>
          <a:p>
            <a:pPr lvl="2" eaLnBrk="1" hangingPunct="1"/>
            <a:r>
              <a:rPr lang="pt-BR" altLang="pt-BR" dirty="0"/>
              <a:t>Argentina e Brasil: evolução muito forte</a:t>
            </a:r>
          </a:p>
          <a:p>
            <a:pPr lvl="2" eaLnBrk="1" hangingPunct="1"/>
            <a:r>
              <a:rPr lang="pt-BR" altLang="pt-BR" dirty="0"/>
              <a:t>Peru, Venezuela e México: </a:t>
            </a:r>
            <a:r>
              <a:rPr lang="pt-BR" altLang="pt-BR" dirty="0" err="1"/>
              <a:t>tb</a:t>
            </a:r>
            <a:r>
              <a:rPr lang="pt-BR" altLang="pt-BR" dirty="0"/>
              <a:t> crescimento porem mais lento </a:t>
            </a:r>
          </a:p>
          <a:p>
            <a:r>
              <a:rPr lang="pt-BR" altLang="pt-BR" sz="2600" dirty="0"/>
              <a:t>Crescimento interno x imigração diferenças</a:t>
            </a:r>
          </a:p>
          <a:p>
            <a:pPr lvl="2"/>
            <a:r>
              <a:rPr lang="pt-BR" altLang="pt-BR" dirty="0"/>
              <a:t>Escravos (poucos lugares e início), </a:t>
            </a:r>
          </a:p>
          <a:p>
            <a:pPr lvl="2"/>
            <a:r>
              <a:rPr lang="pt-BR" altLang="pt-BR" dirty="0"/>
              <a:t>Branqueamento e mão de obra</a:t>
            </a:r>
          </a:p>
          <a:p>
            <a:pPr lvl="2"/>
            <a:r>
              <a:rPr lang="pt-BR" altLang="pt-BR" dirty="0"/>
              <a:t>chinos</a:t>
            </a:r>
          </a:p>
          <a:p>
            <a:pPr marL="914400" lvl="2" indent="0" eaLnBrk="1" hangingPunct="1">
              <a:buNone/>
            </a:pPr>
            <a:endParaRPr lang="pt-BR" altLang="pt-BR" dirty="0"/>
          </a:p>
        </p:txBody>
      </p:sp>
      <p:pic>
        <p:nvPicPr>
          <p:cNvPr id="3074" name="Picture 2" descr="Resultado de imagem para miscigenação america lat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643" y="646770"/>
            <a:ext cx="4091954" cy="592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4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F5B1F3E9-1615-44DC-A289-135F71DE2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América Latina: países diferenças étnicas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FA5C71B8-69FB-49E6-A6D7-9F0265DE58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0" y="1268414"/>
            <a:ext cx="8135938" cy="4746625"/>
          </a:xfrm>
          <a:noFill/>
        </p:spPr>
      </p:pic>
    </p:spTree>
    <p:extLst>
      <p:ext uri="{BB962C8B-B14F-4D97-AF65-F5344CB8AC3E}">
        <p14:creationId xmlns:p14="http://schemas.microsoft.com/office/powerpoint/2010/main" val="3279957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AB03AA95-8D38-4FC0-8D06-3900562A4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64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8236521-5BAD-4DC2-9C21-EE0EF9AF8648}"/>
              </a:ext>
            </a:extLst>
          </p:cNvPr>
          <p:cNvSpPr/>
          <p:nvPr/>
        </p:nvSpPr>
        <p:spPr>
          <a:xfrm>
            <a:off x="3931920" y="1017270"/>
            <a:ext cx="4389120" cy="1828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D1A7F26-385B-44D0-9868-54B4036CA04A}"/>
              </a:ext>
            </a:extLst>
          </p:cNvPr>
          <p:cNvSpPr/>
          <p:nvPr/>
        </p:nvSpPr>
        <p:spPr>
          <a:xfrm>
            <a:off x="3931920" y="1604010"/>
            <a:ext cx="4389120" cy="2133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28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213890F-3B96-4B4E-8FAB-3A0F6455B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0104" y="706454"/>
            <a:ext cx="10925492" cy="768731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Consequências do processo de independência</a:t>
            </a:r>
            <a:br>
              <a:rPr lang="pt-BR" altLang="pt-BR" dirty="0"/>
            </a:br>
            <a:r>
              <a:rPr lang="pt-BR" altLang="pt-BR" dirty="0"/>
              <a:t>Revolucionário ?</a:t>
            </a:r>
            <a:r>
              <a:rPr lang="pt-BR" altLang="pt-BR" sz="4000" dirty="0"/>
              <a:t/>
            </a:r>
            <a:br>
              <a:rPr lang="pt-BR" altLang="pt-BR" sz="4000" dirty="0"/>
            </a:br>
            <a:r>
              <a:rPr lang="pt-BR" altLang="pt-BR" dirty="0"/>
              <a:t>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46A2123-FADD-4977-B7D9-ABC74B500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010" y="1597556"/>
            <a:ext cx="5157787" cy="823912"/>
          </a:xfrm>
        </p:spPr>
        <p:txBody>
          <a:bodyPr/>
          <a:lstStyle/>
          <a:p>
            <a:r>
              <a:rPr lang="pt-BR" altLang="pt-BR" dirty="0"/>
              <a:t>Mito do “todos iguais” perante a lei</a:t>
            </a:r>
          </a:p>
          <a:p>
            <a:endParaRPr lang="pt-BR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04495BD-46E5-4E76-9924-0119B74FDB3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56840" y="2093118"/>
            <a:ext cx="5348128" cy="4563713"/>
          </a:xfrm>
        </p:spPr>
        <p:txBody>
          <a:bodyPr>
            <a:normAutofit fontScale="92500" lnSpcReduction="20000"/>
          </a:bodyPr>
          <a:lstStyle/>
          <a:p>
            <a:r>
              <a:rPr lang="pt-BR" altLang="pt-BR" sz="2400" dirty="0"/>
              <a:t>Ascensão política dos crioulos (fuga dos espanhóis, funcionários metropolitanos, grandes comerciantes)</a:t>
            </a:r>
          </a:p>
          <a:p>
            <a:r>
              <a:rPr lang="pt-BR" altLang="pt-BR" sz="2400" dirty="0"/>
              <a:t>Com tempo fim das regras legais de segregação étnica</a:t>
            </a:r>
          </a:p>
          <a:p>
            <a:pPr lvl="1"/>
            <a:r>
              <a:rPr lang="pt-BR" altLang="pt-BR" sz="2000" dirty="0"/>
              <a:t>Permanência da escravidão Brasil e Cuba</a:t>
            </a:r>
          </a:p>
          <a:p>
            <a:pPr lvl="1"/>
            <a:r>
              <a:rPr lang="pt-BR" altLang="pt-BR" sz="2000" dirty="0"/>
              <a:t>Conflito com indígenas e tomada das terras: </a:t>
            </a:r>
          </a:p>
          <a:p>
            <a:pPr lvl="2"/>
            <a:r>
              <a:rPr lang="pt-BR" altLang="pt-BR" sz="1600" dirty="0"/>
              <a:t>Argentina – eliminação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Sociedade formalmente mais equitativa: </a:t>
            </a:r>
            <a:endParaRPr lang="pt-BR" altLang="pt-BR" sz="2400" dirty="0" smtClean="0"/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D</a:t>
            </a:r>
            <a:r>
              <a:rPr lang="pt-BR" altLang="pt-BR" sz="1800" dirty="0" smtClean="0"/>
              <a:t>emocracia </a:t>
            </a:r>
            <a:r>
              <a:rPr lang="pt-BR" altLang="pt-BR" sz="1800" i="1" dirty="0"/>
              <a:t>de jure</a:t>
            </a:r>
            <a:r>
              <a:rPr lang="pt-BR" altLang="pt-BR" sz="1800" dirty="0"/>
              <a:t> (democracia censitária) x </a:t>
            </a:r>
            <a:r>
              <a:rPr lang="pt-BR" altLang="pt-BR" sz="1800" i="1" dirty="0"/>
              <a:t>de facto</a:t>
            </a:r>
          </a:p>
          <a:p>
            <a:pPr>
              <a:lnSpc>
                <a:spcPct val="80000"/>
              </a:lnSpc>
            </a:pPr>
            <a:r>
              <a:rPr lang="pt-BR" altLang="pt-BR" sz="2100" dirty="0" smtClean="0"/>
              <a:t>Papel da Igreja: tentativas de controle – êxito muito relativo</a:t>
            </a:r>
          </a:p>
          <a:p>
            <a:pPr lvl="1">
              <a:lnSpc>
                <a:spcPct val="80000"/>
              </a:lnSpc>
            </a:pPr>
            <a:r>
              <a:rPr lang="pt-BR" altLang="pt-BR" sz="1700" dirty="0" smtClean="0"/>
              <a:t>Mantem papel importante inclusive financeiro</a:t>
            </a:r>
          </a:p>
          <a:p>
            <a:pPr>
              <a:lnSpc>
                <a:spcPct val="80000"/>
              </a:lnSpc>
            </a:pPr>
            <a:r>
              <a:rPr lang="pt-BR" altLang="pt-BR" sz="2100" dirty="0" smtClean="0"/>
              <a:t>Na </a:t>
            </a:r>
            <a:r>
              <a:rPr lang="pt-BR" altLang="pt-BR" sz="2100" dirty="0"/>
              <a:t>pratica elitismo é a marca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disputa do poder pela oligarquia ligada principalmente a terra (donos de </a:t>
            </a:r>
            <a:r>
              <a:rPr lang="pt-BR" altLang="pt-BR" sz="2000" i="1" dirty="0" err="1"/>
              <a:t>haciendas</a:t>
            </a:r>
            <a:r>
              <a:rPr lang="pt-BR" altLang="pt-BR" sz="2000" i="1" dirty="0"/>
              <a:t> </a:t>
            </a:r>
            <a:r>
              <a:rPr lang="pt-BR" altLang="pt-BR" sz="2000" dirty="0"/>
              <a:t>e </a:t>
            </a:r>
            <a:r>
              <a:rPr lang="pt-BR" altLang="pt-BR" sz="2000" i="1" dirty="0" err="1"/>
              <a:t>caudillos</a:t>
            </a:r>
            <a:r>
              <a:rPr lang="pt-BR" altLang="pt-BR" sz="2000" dirty="0"/>
              <a:t>) e ao grande comércio</a:t>
            </a:r>
          </a:p>
          <a:p>
            <a:pPr lvl="1">
              <a:lnSpc>
                <a:spcPct val="80000"/>
              </a:lnSpc>
            </a:pPr>
            <a:endParaRPr lang="pt-BR" altLang="pt-BR" sz="2000" i="1" dirty="0"/>
          </a:p>
          <a:p>
            <a:pPr lvl="2">
              <a:lnSpc>
                <a:spcPct val="90000"/>
              </a:lnSpc>
            </a:pPr>
            <a:endParaRPr lang="pt-BR" altLang="pt-BR" sz="1800" dirty="0"/>
          </a:p>
          <a:p>
            <a:pPr lvl="1">
              <a:lnSpc>
                <a:spcPct val="90000"/>
              </a:lnSpc>
            </a:pPr>
            <a:endParaRPr lang="pt-BR" altLang="pt-BR" sz="200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63205AC-BBA7-49FA-9FE5-FC6E7389F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9721" y="135995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altLang="pt-BR" dirty="0"/>
              <a:t>Forma de utilização da mão de obra </a:t>
            </a:r>
          </a:p>
          <a:p>
            <a:pPr algn="ctr"/>
            <a:r>
              <a:rPr lang="pt-BR" dirty="0"/>
              <a:t>e estrutura fundiária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59BD202-BD55-40DA-BDB9-1CC2AFA0B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09956"/>
            <a:ext cx="5812536" cy="4346875"/>
          </a:xfrm>
        </p:spPr>
        <p:txBody>
          <a:bodyPr>
            <a:normAutofit fontScale="92500" lnSpcReduction="20000"/>
          </a:bodyPr>
          <a:lstStyle/>
          <a:p>
            <a:r>
              <a:rPr lang="pt-BR" altLang="pt-BR" sz="2600" dirty="0"/>
              <a:t>Muitos locais fim do trafico de escravos </a:t>
            </a:r>
            <a:r>
              <a:rPr lang="pt-BR" altLang="pt-BR" sz="2600" dirty="0" smtClean="0"/>
              <a:t>e fim </a:t>
            </a:r>
            <a:r>
              <a:rPr lang="pt-BR" altLang="pt-BR" sz="2600" dirty="0"/>
              <a:t>da escravidão 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Colônias: GB (38),  França (1794, volta 1802, ext. 48), Holanda (63)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Chile e México: década de 20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Resto anos 50, exceção Brasil e Cuba (espanhol) </a:t>
            </a:r>
          </a:p>
          <a:p>
            <a:pPr>
              <a:lnSpc>
                <a:spcPct val="80000"/>
              </a:lnSpc>
            </a:pPr>
            <a:r>
              <a:rPr lang="pt-BR" altLang="pt-BR" sz="2600" dirty="0" smtClean="0"/>
              <a:t>Indígenas </a:t>
            </a:r>
            <a:r>
              <a:rPr lang="pt-BR" altLang="pt-BR" sz="2600" dirty="0"/>
              <a:t>supressão da </a:t>
            </a:r>
            <a:r>
              <a:rPr lang="pt-BR" altLang="pt-BR" sz="2600" dirty="0" err="1"/>
              <a:t>encomienda</a:t>
            </a:r>
            <a:r>
              <a:rPr lang="pt-BR" altLang="pt-BR" sz="2600" dirty="0"/>
              <a:t> (fim da </a:t>
            </a:r>
            <a:r>
              <a:rPr lang="pt-BR" altLang="pt-BR" sz="2600" i="1" dirty="0"/>
              <a:t>mita</a:t>
            </a:r>
            <a:r>
              <a:rPr lang="pt-BR" altLang="pt-BR" sz="2600" dirty="0"/>
              <a:t>)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Mas contribuição indígena e tomada das </a:t>
            </a:r>
            <a:r>
              <a:rPr lang="pt-BR" altLang="pt-BR" sz="2200" dirty="0" smtClean="0"/>
              <a:t>terras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Cuidado: Escravidão disfarçada e </a:t>
            </a:r>
            <a:r>
              <a:rPr lang="pt-BR" altLang="pt-BR" sz="2200" i="1" dirty="0"/>
              <a:t>peões </a:t>
            </a:r>
            <a:r>
              <a:rPr lang="pt-BR" altLang="pt-BR" sz="2200" dirty="0"/>
              <a:t>(escravidão por divida)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 smtClean="0"/>
              <a:t>“Leis de Vacância”</a:t>
            </a:r>
            <a:endParaRPr lang="pt-BR" altLang="pt-BR" sz="2200" dirty="0"/>
          </a:p>
          <a:p>
            <a:r>
              <a:rPr lang="pt-BR" altLang="pt-BR" sz="2600" dirty="0"/>
              <a:t>Poucas alterações em termos de estrutura fundiária</a:t>
            </a:r>
          </a:p>
          <a:p>
            <a:pPr lvl="1"/>
            <a:r>
              <a:rPr lang="pt-BR" altLang="pt-BR" sz="2200" dirty="0"/>
              <a:t>Problemas </a:t>
            </a:r>
            <a:r>
              <a:rPr lang="pt-BR" altLang="pt-BR" sz="2200" dirty="0" smtClean="0"/>
              <a:t>com </a:t>
            </a:r>
            <a:r>
              <a:rPr lang="pt-BR" altLang="pt-BR" sz="2200" dirty="0"/>
              <a:t>pequenos/médios </a:t>
            </a:r>
            <a:r>
              <a:rPr lang="pt-BR" altLang="pt-BR" sz="2200" dirty="0" smtClean="0"/>
              <a:t>proprietários e com t</a:t>
            </a:r>
            <a:r>
              <a:rPr lang="pt-BR" sz="2200" dirty="0" smtClean="0"/>
              <a:t>erras indígenas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825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1695</Words>
  <Application>Microsoft Office PowerPoint</Application>
  <PresentationFormat>Widescreen</PresentationFormat>
  <Paragraphs>252</Paragraphs>
  <Slides>16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do Office</vt:lpstr>
      <vt:lpstr>Os primórdios das economias agroexportadoras latino-americanas</vt:lpstr>
      <vt:lpstr>Independência:</vt:lpstr>
      <vt:lpstr>Relações internas: interesses nacionais prevalecem </vt:lpstr>
      <vt:lpstr>Consequencias das  Guerras de  Independencia  </vt:lpstr>
      <vt:lpstr>População América Latina: antes e depois da Independencia </vt:lpstr>
      <vt:lpstr>População</vt:lpstr>
      <vt:lpstr>América Latina: países diferenças étnicas</vt:lpstr>
      <vt:lpstr>Apresentação do PowerPoint</vt:lpstr>
      <vt:lpstr>Consequências do processo de independência Revolucionário ?  </vt:lpstr>
      <vt:lpstr>O fim das relações coloniais e a economia </vt:lpstr>
      <vt:lpstr>A questão do livre comércio</vt:lpstr>
      <vt:lpstr>Economia: Montagem e desenvolvimento das economias nacionais agro-exportadora </vt:lpstr>
      <vt:lpstr>Apresentação do PowerPoint</vt:lpstr>
      <vt:lpstr>O setor agrícola exportador</vt:lpstr>
      <vt:lpstr>A loteria das comodities </vt:lpstr>
      <vt:lpstr>Economia interna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Amaury Patrick Gremaud</cp:lastModifiedBy>
  <cp:revision>25</cp:revision>
  <dcterms:created xsi:type="dcterms:W3CDTF">2017-09-27T13:44:14Z</dcterms:created>
  <dcterms:modified xsi:type="dcterms:W3CDTF">2017-09-27T23:52:02Z</dcterms:modified>
</cp:coreProperties>
</file>