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32"/>
  </p:notesMasterIdLst>
  <p:sldIdLst>
    <p:sldId id="256" r:id="rId2"/>
    <p:sldId id="257" r:id="rId3"/>
    <p:sldId id="259" r:id="rId4"/>
    <p:sldId id="265" r:id="rId5"/>
    <p:sldId id="260" r:id="rId6"/>
    <p:sldId id="258" r:id="rId7"/>
    <p:sldId id="263" r:id="rId8"/>
    <p:sldId id="261" r:id="rId9"/>
    <p:sldId id="262" r:id="rId10"/>
    <p:sldId id="266" r:id="rId11"/>
    <p:sldId id="267" r:id="rId12"/>
    <p:sldId id="264" r:id="rId13"/>
    <p:sldId id="28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F6AE-3AC9-497B-A6C8-C3EE274FDEE9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7B2A7-8061-48A6-8A3A-7AD4B8778C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9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490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61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17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9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583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38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7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28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97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59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35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9106EE9-B1B3-4357-8E4A-964CE19D801E}" type="datetimeFigureOut">
              <a:rPr lang="pt-BR" smtClean="0"/>
              <a:t>11/11/2019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7342D3-A11C-4BC4-AC11-AE1A73234D05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47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nld.nees.com.br/assets-pnld/guias/Guia_pnld_2020_pnld2020-geografi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BE4254-26EE-4B60-BE2D-45BC20515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Livro didático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1BD9750-E04C-483C-B0E0-4FACE89E6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Angela</a:t>
            </a:r>
            <a:r>
              <a:rPr lang="pt-BR" dirty="0"/>
              <a:t> Rama – nov. </a:t>
            </a:r>
            <a:r>
              <a:rPr lang="pt-BR"/>
              <a:t>2019</a:t>
            </a:r>
            <a:endParaRPr lang="pt-BR" dirty="0"/>
          </a:p>
        </p:txBody>
      </p:sp>
      <p:pic>
        <p:nvPicPr>
          <p:cNvPr id="4" name="Google Shape;64;p14">
            <a:extLst>
              <a:ext uri="{FF2B5EF4-FFF2-40B4-BE49-F238E27FC236}">
                <a16:creationId xmlns:a16="http://schemas.microsoft.com/office/drawing/2014/main" xmlns="" id="{A02491A5-5EA8-46B8-83AE-8E4115EC0F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1733" y="285628"/>
            <a:ext cx="1995523" cy="249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5;p14">
            <a:extLst>
              <a:ext uri="{FF2B5EF4-FFF2-40B4-BE49-F238E27FC236}">
                <a16:creationId xmlns:a16="http://schemas.microsoft.com/office/drawing/2014/main" xmlns="" id="{7BD564E5-6178-4E66-ADB5-87DB2EF7772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6" y="285628"/>
            <a:ext cx="1995528" cy="24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;p14">
            <a:extLst>
              <a:ext uri="{FF2B5EF4-FFF2-40B4-BE49-F238E27FC236}">
                <a16:creationId xmlns:a16="http://schemas.microsoft.com/office/drawing/2014/main" xmlns="" id="{FB4BDFF4-9B7E-47CF-AB63-2F93A267E0C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746" y="285096"/>
            <a:ext cx="1995528" cy="24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7;p14">
            <a:extLst>
              <a:ext uri="{FF2B5EF4-FFF2-40B4-BE49-F238E27FC236}">
                <a16:creationId xmlns:a16="http://schemas.microsoft.com/office/drawing/2014/main" xmlns="" id="{1E85700F-F214-4A04-B224-9C1DCA7634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2097" y="285096"/>
            <a:ext cx="1995528" cy="2498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0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71CB0C-5618-44AC-BDF3-5590F6BD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Critérios pedagógicos e legais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79F11D2-52A3-454B-8794-9BCB78C72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1. Respeito à legislação, às diretrizes e às normas oficiais; </a:t>
            </a:r>
          </a:p>
          <a:p>
            <a:r>
              <a:rPr lang="pt-BR" dirty="0"/>
              <a:t>2. Observância aos princípios éticos necessários à construção da cidadania e ao convívio social republicano; </a:t>
            </a:r>
          </a:p>
          <a:p>
            <a:r>
              <a:rPr lang="pt-BR" dirty="0"/>
              <a:t>3. Coerência e adequação da abordagem teórico-metodológica </a:t>
            </a:r>
          </a:p>
          <a:p>
            <a:r>
              <a:rPr lang="pt-BR" dirty="0"/>
              <a:t>4. Correção e atualização de conceitos, informações e procedimentos; </a:t>
            </a:r>
          </a:p>
          <a:p>
            <a:r>
              <a:rPr lang="pt-BR" dirty="0"/>
              <a:t>5. Adequação e a pertinência das orientações prestadas ao professor; </a:t>
            </a:r>
          </a:p>
          <a:p>
            <a:r>
              <a:rPr lang="pt-BR" dirty="0"/>
              <a:t>6. Observância às regras ortográficas e gramaticais da língua na qual a obra tenha sido escrita; </a:t>
            </a:r>
          </a:p>
          <a:p>
            <a:r>
              <a:rPr lang="pt-BR" dirty="0"/>
              <a:t>7. Adequação da estrutura editorial e do projeto gráfico; </a:t>
            </a:r>
          </a:p>
          <a:p>
            <a:r>
              <a:rPr lang="pt-BR" dirty="0"/>
              <a:t>8. Qualidade do texto e a adequação temática;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0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944A52-09A2-4213-A707-A2BFDB489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BNCC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405F83F-7002-4BD2-8BD0-AAB5FD836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partir do PNLD 2019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Competências, gerais, de área e específicas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Habilidades por componente curricular</a:t>
            </a:r>
          </a:p>
          <a:p>
            <a:r>
              <a:rPr lang="pt-BR" dirty="0"/>
              <a:t>Exemplos:</a:t>
            </a:r>
          </a:p>
          <a:p>
            <a:r>
              <a:rPr lang="pt-BR" b="1" dirty="0"/>
              <a:t>(EF07GE03) </a:t>
            </a:r>
            <a:r>
              <a:rPr lang="pt-BR" dirty="0"/>
              <a:t>Selecionar argumentos que reconheçam as territorialidades dos povos indígenas originários, das comunidades remanescentes de quilombos, de povos das florestas e do cerrado, de ribeirinhos e caiçaras, entre outros grupos sociais do campo e da cidade, como direitos legais dessas comunidades.</a:t>
            </a:r>
          </a:p>
          <a:p>
            <a:r>
              <a:rPr lang="pt-BR" b="1" dirty="0"/>
              <a:t>(EF06GE08) </a:t>
            </a:r>
            <a:r>
              <a:rPr lang="pt-BR" dirty="0"/>
              <a:t>Medir distâncias na superfície pelas escalas gráficas e numéricas dos mapas.</a:t>
            </a:r>
          </a:p>
        </p:txBody>
      </p:sp>
    </p:spTree>
    <p:extLst>
      <p:ext uri="{BB962C8B-B14F-4D97-AF65-F5344CB8AC3E}">
        <p14:creationId xmlns:p14="http://schemas.microsoft.com/office/powerpoint/2010/main" val="2437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76B1847-A72B-43EB-ACF5-2C8BCC61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527" y="1437804"/>
            <a:ext cx="7260879" cy="40842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AFD1FBF-F7AE-4BFA-B869-3D7A15B07167}"/>
              </a:ext>
            </a:extLst>
          </p:cNvPr>
          <p:cNvSpPr txBox="1"/>
          <p:nvPr/>
        </p:nvSpPr>
        <p:spPr>
          <a:xfrm>
            <a:off x="251235" y="814556"/>
            <a:ext cx="495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Escolha: guia online</a:t>
            </a:r>
          </a:p>
        </p:txBody>
      </p:sp>
    </p:spTree>
    <p:extLst>
      <p:ext uri="{BB962C8B-B14F-4D97-AF65-F5344CB8AC3E}">
        <p14:creationId xmlns:p14="http://schemas.microsoft.com/office/powerpoint/2010/main" val="30723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715F6C-FECC-4F7F-A20A-23C7F4ED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Livros e livros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8CF23FE-0817-42F2-8954-960B066D9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- Semelhanças e diferenças</a:t>
            </a:r>
          </a:p>
          <a:p>
            <a:r>
              <a:rPr lang="pt-BR" dirty="0"/>
              <a:t>- Atendimento ao edital e à BNCC</a:t>
            </a:r>
          </a:p>
          <a:p>
            <a:r>
              <a:rPr lang="pt-BR" dirty="0"/>
              <a:t>- Concepções do autor</a:t>
            </a:r>
          </a:p>
          <a:p>
            <a:r>
              <a:rPr lang="pt-BR" dirty="0"/>
              <a:t>- Breve comparativo</a:t>
            </a:r>
          </a:p>
        </p:txBody>
      </p:sp>
    </p:spTree>
    <p:extLst>
      <p:ext uri="{BB962C8B-B14F-4D97-AF65-F5344CB8AC3E}">
        <p14:creationId xmlns:p14="http://schemas.microsoft.com/office/powerpoint/2010/main" val="42865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BC2D4FA-F1EE-424C-800C-D76FB428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5" y="742724"/>
            <a:ext cx="4166462" cy="55431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C0D13B3-D8CF-4FAF-A9C5-FA48D2960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776" y="736828"/>
            <a:ext cx="4166459" cy="55492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758AA8B-D9AC-4C17-9D9E-5350518E37F5}"/>
              </a:ext>
            </a:extLst>
          </p:cNvPr>
          <p:cNvSpPr txBox="1"/>
          <p:nvPr/>
        </p:nvSpPr>
        <p:spPr>
          <a:xfrm>
            <a:off x="426983" y="142220"/>
            <a:ext cx="724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PNLD 2020 – Geografia: espaço e interação</a:t>
            </a:r>
          </a:p>
        </p:txBody>
      </p:sp>
    </p:spTree>
    <p:extLst>
      <p:ext uri="{BB962C8B-B14F-4D97-AF65-F5344CB8AC3E}">
        <p14:creationId xmlns:p14="http://schemas.microsoft.com/office/powerpoint/2010/main" val="36075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57C0EED-727D-4350-BC7C-6E729E36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34" y="416460"/>
            <a:ext cx="4040426" cy="53573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6D6B9F1-4FCC-4509-B2CE-24DE8170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41" y="416461"/>
            <a:ext cx="4030211" cy="53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AAFF114-93F0-4F14-920E-B9AA6C73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67" y="480915"/>
            <a:ext cx="3920150" cy="535762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007FCAD-2DAC-4027-9AD7-30401C803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80915"/>
            <a:ext cx="4099634" cy="53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8133C03-5A45-4244-8737-9163C951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2" y="423084"/>
            <a:ext cx="4244178" cy="53370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E1324DC-3D48-495D-AB49-742078D8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6" y="423084"/>
            <a:ext cx="3938257" cy="53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97147D4-B205-495C-AC91-FFDB9071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8" y="429101"/>
            <a:ext cx="3994904" cy="54687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C7BF27C-9BE7-4B5A-83AC-EC86A3F8A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9101"/>
            <a:ext cx="4184342" cy="54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E8A2310-50E4-4E5F-855B-82ADB672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49" y="501822"/>
            <a:ext cx="3962962" cy="536115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5FA9BE3-EB84-4DB6-96A6-79F4AAD8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90" y="501822"/>
            <a:ext cx="4088264" cy="53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53822C-F028-41D5-A1B5-55BE2329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6E2A696-5028-450A-9F1D-83ED7754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Também chamado livro educativo ou obra didática (PNLD) é destinado ao uso escolar, composto por livro do aluno (LA) e livro do professor (LP).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Varia de acordo com:</a:t>
            </a:r>
          </a:p>
          <a:p>
            <a:pPr lvl="1"/>
            <a:r>
              <a:rPr lang="pt-BR" dirty="0"/>
              <a:t>Organização: sistemas de ensino (“apostilas”) e livros didáticos (propriamente ditos)</a:t>
            </a:r>
          </a:p>
          <a:p>
            <a:pPr lvl="1"/>
            <a:r>
              <a:rPr lang="pt-BR" dirty="0"/>
              <a:t>Uso: consumível e reutilizável</a:t>
            </a:r>
          </a:p>
          <a:p>
            <a:pPr lvl="1"/>
            <a:r>
              <a:rPr lang="pt-BR" dirty="0"/>
              <a:t>Público: rede pública (PNLD) e rede privada</a:t>
            </a:r>
          </a:p>
          <a:p>
            <a:pPr lvl="1"/>
            <a:r>
              <a:rPr lang="pt-BR" dirty="0"/>
              <a:t>Autoria: obra autoral e obra coletiva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36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7FBEDDE-6602-4E07-801E-00C22CD8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56" y="472304"/>
            <a:ext cx="4186249" cy="538698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4D617B3-1D1C-4E5D-A5B6-416546310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838" y="472304"/>
            <a:ext cx="4103006" cy="53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C9A205A-9E82-42BB-9CFB-E7604F01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4" y="427149"/>
            <a:ext cx="4033179" cy="53393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F912E04-8F87-486B-9E15-4D1420DC3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44" y="427149"/>
            <a:ext cx="3993382" cy="53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59BC80E-7F78-485F-8A63-C0AB62D2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30" y="413601"/>
            <a:ext cx="4078619" cy="54939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5AB29CF-94FC-4AA7-B93A-B0162514B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3601"/>
            <a:ext cx="4220170" cy="54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86A4A9D-DF42-4728-BBD1-C353BC01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9" y="477934"/>
            <a:ext cx="4087762" cy="54673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DFD9D27-A42C-4A98-8D87-1C16D65C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90" y="515601"/>
            <a:ext cx="4103307" cy="54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537343A-62CF-4574-8F01-EBB45A0B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4" y="382562"/>
            <a:ext cx="4118323" cy="55016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BED075C-FB8E-4DF6-A331-04FEDFFE0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82563"/>
            <a:ext cx="4205833" cy="55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DA3EA16-1973-4CC6-975F-274E2B0C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85922"/>
            <a:ext cx="4173648" cy="55179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1065F50-A3DD-49E5-B653-91A17EB51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36" y="385922"/>
            <a:ext cx="4254931" cy="55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CE9EE6D-EC19-4026-B077-7ABE1001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4" y="448647"/>
            <a:ext cx="4146487" cy="54332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40CF559-8153-4BF9-BC47-AE6B8AC9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01" y="448648"/>
            <a:ext cx="4109630" cy="54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4320B7B-2860-42F0-AA6C-A4411B08C01A}"/>
              </a:ext>
            </a:extLst>
          </p:cNvPr>
          <p:cNvSpPr txBox="1"/>
          <p:nvPr/>
        </p:nvSpPr>
        <p:spPr>
          <a:xfrm>
            <a:off x="160698" y="133167"/>
            <a:ext cx="724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PNLD 2016 - Ligados Geografia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8D2EA54-E418-402E-8B27-3645AF8D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7" y="679010"/>
            <a:ext cx="4044713" cy="52691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A0F69E1-BD71-40E6-B9BA-DA6A4486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24" y="679010"/>
            <a:ext cx="4024905" cy="52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AB9C4A3-3728-4E67-9F04-E97E0296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03" y="380247"/>
            <a:ext cx="4135554" cy="54139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110FBA9-2FED-41A3-8361-72CAE4D55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43" y="380247"/>
            <a:ext cx="4135554" cy="54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7D85DC-C465-4543-84A8-F4C4A8C4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 final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45F640A-5016-4CF4-9AC2-2FB5ADE0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Escolha do livro didático</a:t>
            </a:r>
          </a:p>
          <a:p>
            <a:r>
              <a:rPr lang="pt-BR" dirty="0">
                <a:hlinkClick r:id="rId2"/>
              </a:rPr>
              <a:t>https://pnld.nees.com.br/assets-pnld/guias/Guia_pnld_2020_pnld2020-geografia.pdf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2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466BA7-B6E7-4FAB-A3B7-9E2D5FD4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Livro didático e sistema de ensino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9A2BF2F7-A14E-4C8C-B223-EE10E239A8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33859"/>
              </p:ext>
            </p:extLst>
          </p:nvPr>
        </p:nvGraphicFramePr>
        <p:xfrm>
          <a:off x="697117" y="1840117"/>
          <a:ext cx="7876516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258">
                  <a:extLst>
                    <a:ext uri="{9D8B030D-6E8A-4147-A177-3AD203B41FA5}">
                      <a16:colId xmlns:a16="http://schemas.microsoft.com/office/drawing/2014/main" xmlns="" val="1904948545"/>
                    </a:ext>
                  </a:extLst>
                </a:gridCol>
                <a:gridCol w="3938258">
                  <a:extLst>
                    <a:ext uri="{9D8B030D-6E8A-4147-A177-3AD203B41FA5}">
                      <a16:colId xmlns:a16="http://schemas.microsoft.com/office/drawing/2014/main" xmlns="" val="2853728207"/>
                    </a:ext>
                  </a:extLst>
                </a:gridCol>
              </a:tblGrid>
              <a:tr h="608331">
                <a:tc>
                  <a:txBody>
                    <a:bodyPr/>
                    <a:lstStyle/>
                    <a:p>
                      <a:r>
                        <a:rPr lang="pt-BR" sz="1800" dirty="0"/>
                        <a:t>Livro didático</a:t>
                      </a:r>
                    </a:p>
                    <a:p>
                      <a:endParaRPr lang="pt-B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Sistema de ensino (“apostilas”)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93599469"/>
                  </a:ext>
                </a:extLst>
              </a:tr>
              <a:tr h="385276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Organização por volume/ano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Geralmente autorais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Para rede pública passam por avaliação do PNLD, sendo que a base dos livros para rede privada é a versão PNLD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Na rede privada materiais complementares, plataformas, recursos digitais etc.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Adoção por escolas mais autônomas pedagogicamente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Cadernos subdivididos, geralmente, por bimestre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Geralmente não tem autoria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Não passam por nenhuma avaliação externa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Há um pacote de serviços, do qual a apostila é apenas um item: avaliações, plataformas, assessoria pedagógica, publicidade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Maior interesse de escolas pequenas e médias, que levam em conta vantagens comerciais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Não há participação do professor na escolha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180044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 smtClean="0"/>
          </a:p>
          <a:p>
            <a:pPr algn="ctr"/>
            <a:endParaRPr lang="pt-BR" sz="2800"/>
          </a:p>
          <a:p>
            <a:pPr algn="ctr"/>
            <a:r>
              <a:rPr lang="pt-BR" sz="2800" smtClean="0"/>
              <a:t>mangelarama@gmail.com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2287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AEEBB3-44A3-4C48-ADD5-597D17D0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Consumível e reutilizável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B6BA7298-7958-4B18-B771-E8A04A18D0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756708"/>
              </p:ext>
            </p:extLst>
          </p:nvPr>
        </p:nvGraphicFramePr>
        <p:xfrm>
          <a:off x="887240" y="2061247"/>
          <a:ext cx="6518496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3278">
                  <a:extLst>
                    <a:ext uri="{9D8B030D-6E8A-4147-A177-3AD203B41FA5}">
                      <a16:colId xmlns:a16="http://schemas.microsoft.com/office/drawing/2014/main" xmlns="" val="3907318572"/>
                    </a:ext>
                  </a:extLst>
                </a:gridCol>
                <a:gridCol w="3275218">
                  <a:extLst>
                    <a:ext uri="{9D8B030D-6E8A-4147-A177-3AD203B41FA5}">
                      <a16:colId xmlns:a16="http://schemas.microsoft.com/office/drawing/2014/main" xmlns="" val="157210664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pt-BR" sz="1800" dirty="0"/>
                        <a:t>Livro consumível</a:t>
                      </a:r>
                    </a:p>
                    <a:p>
                      <a:endParaRPr lang="pt-B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Livro reutilizável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52938788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endParaRPr lang="pt-BR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Permanece com o estudante, sendo desnecessária a devolução à escola após o fim do ano letivo. </a:t>
                      </a:r>
                    </a:p>
                    <a:p>
                      <a:endParaRPr lang="pt-B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B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Permanece, em caráter provisório, com o estudante durante o ano letivo, devendo ser devolvido para posterior utilização por outro estudante. </a:t>
                      </a:r>
                      <a:endParaRPr lang="pt-BR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120470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9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0D6313-20F5-4B02-ACBD-7D83F4E3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 pública e rede privada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20D8C15A-F533-40BC-9F95-021EE134C2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000717"/>
              </p:ext>
            </p:extLst>
          </p:nvPr>
        </p:nvGraphicFramePr>
        <p:xfrm>
          <a:off x="822960" y="1934130"/>
          <a:ext cx="754380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xmlns="" val="208437704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xmlns="" val="160920914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pt-BR" sz="1800" dirty="0"/>
                        <a:t>Rede pública</a:t>
                      </a:r>
                    </a:p>
                    <a:p>
                      <a:endParaRPr lang="pt-B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Rede privada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284557939"/>
                  </a:ext>
                </a:extLst>
              </a:tr>
              <a:tr h="1148715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pt-BR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Passam por avaliação do PNLD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Escolha: professor deve ser o ator principal; varia entre escolas e redes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Livros consumíveis (</a:t>
                      </a:r>
                      <a:r>
                        <a:rPr lang="pt-BR" sz="1800" dirty="0" err="1"/>
                        <a:t>Fund</a:t>
                      </a:r>
                      <a:r>
                        <a:rPr lang="pt-BR" sz="1800" dirty="0"/>
                        <a:t> I) e não-consumíveis (</a:t>
                      </a:r>
                      <a:r>
                        <a:rPr lang="pt-BR" sz="1800" dirty="0" err="1"/>
                        <a:t>Fund</a:t>
                      </a:r>
                      <a:r>
                        <a:rPr lang="pt-BR" sz="1800" dirty="0"/>
                        <a:t> II e EM)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pt-BR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Não passam por avaliação externa, mas as obras geralmente são derivadas do PNLD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Escolha: menor participação do professor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Materiais complementares e assessorias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Livros consumíveis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71511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FAE9B8-7032-4EA1-9E26-85767119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Obra autoral e coletiva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xmlns="" id="{2B4532E2-0ABD-43EF-B7DF-A5561441C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189605"/>
              </p:ext>
            </p:extLst>
          </p:nvPr>
        </p:nvGraphicFramePr>
        <p:xfrm>
          <a:off x="822960" y="1943183"/>
          <a:ext cx="6663352" cy="3456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676">
                  <a:extLst>
                    <a:ext uri="{9D8B030D-6E8A-4147-A177-3AD203B41FA5}">
                      <a16:colId xmlns:a16="http://schemas.microsoft.com/office/drawing/2014/main" xmlns="" val="3211737214"/>
                    </a:ext>
                  </a:extLst>
                </a:gridCol>
                <a:gridCol w="3331676">
                  <a:extLst>
                    <a:ext uri="{9D8B030D-6E8A-4147-A177-3AD203B41FA5}">
                      <a16:colId xmlns:a16="http://schemas.microsoft.com/office/drawing/2014/main" xmlns="" val="1159033449"/>
                    </a:ext>
                  </a:extLst>
                </a:gridCol>
              </a:tblGrid>
              <a:tr h="644783">
                <a:tc>
                  <a:txBody>
                    <a:bodyPr/>
                    <a:lstStyle/>
                    <a:p>
                      <a:r>
                        <a:rPr lang="pt-BR" sz="1800" dirty="0"/>
                        <a:t>Autoral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Coletiva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59169170"/>
                  </a:ext>
                </a:extLst>
              </a:tr>
              <a:tr h="266304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pt-BR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Maior autonomia do autor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800" dirty="0"/>
                        <a:t>Intervenção do editorial se dá com aval do autor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Recebimento de direitos autorais (percentual das vendas)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Autor acompanha a obra no pós-produção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pt-BR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Encomenda do material para o colaborador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Editorial tem controle sobre a obra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800" dirty="0"/>
                        <a:t>Cessão de direitos autorais (autor recebe por original produzido)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O pós-produção fica a cargo da editora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6360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1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B1C530-C8DC-436D-9DED-CE9B3E52D0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PNLD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78D6E69-2B49-4C95-94A0-16ED3ACCB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Um capítulo a parte</a:t>
            </a:r>
          </a:p>
        </p:txBody>
      </p:sp>
    </p:spTree>
    <p:extLst>
      <p:ext uri="{BB962C8B-B14F-4D97-AF65-F5344CB8AC3E}">
        <p14:creationId xmlns:p14="http://schemas.microsoft.com/office/powerpoint/2010/main" val="18555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B1A309-B953-4D85-ADEF-6CE5F521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5D2068E-9880-4E80-9D43-5045AD2E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57" y="1854788"/>
            <a:ext cx="7543801" cy="4023360"/>
          </a:xfrm>
        </p:spPr>
        <p:txBody>
          <a:bodyPr>
            <a:normAutofit/>
          </a:bodyPr>
          <a:lstStyle/>
          <a:p>
            <a:r>
              <a:rPr lang="pt-BR" dirty="0"/>
              <a:t>Programa Nacional do Livro e do Material Didático (PNLD): distribuição de </a:t>
            </a:r>
            <a:r>
              <a:rPr lang="pt-BR" b="1" dirty="0"/>
              <a:t>obras didáticas</a:t>
            </a:r>
            <a:r>
              <a:rPr lang="pt-BR" dirty="0"/>
              <a:t>, pedagógicas e literárias, entre outros materiais, destinados principalmente a escolas públicas de educação básica.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Obras didáticas</a:t>
            </a:r>
          </a:p>
          <a:p>
            <a:pPr marL="292608" lvl="1" indent="0">
              <a:buNone/>
            </a:pPr>
            <a:r>
              <a:rPr lang="pt-BR" dirty="0"/>
              <a:t>- Disciplinares, Interdisciplinares e Projetos Integradores</a:t>
            </a:r>
          </a:p>
          <a:p>
            <a:pPr marL="292608" lvl="1" indent="0">
              <a:buNone/>
            </a:pPr>
            <a:r>
              <a:rPr lang="pt-BR" dirty="0"/>
              <a:t>- Compostas pelo livro do estudante e manual do professor (livro impresso e material digital -</a:t>
            </a:r>
            <a:r>
              <a:rPr lang="pt-BR" dirty="0">
                <a:solidFill>
                  <a:schemeClr val="tx1"/>
                </a:solidFill>
              </a:rPr>
              <a:t>p</a:t>
            </a:r>
            <a:r>
              <a:rPr lang="pt-BR" dirty="0">
                <a:solidFill>
                  <a:schemeClr val="tx1"/>
                </a:solidFill>
                <a:ea typeface="Roboto Medium"/>
                <a:cs typeface="Roboto Medium"/>
                <a:sym typeface="Roboto Medium"/>
              </a:rPr>
              <a:t>lano de desenvolvimento</a:t>
            </a:r>
            <a:r>
              <a:rPr lang="pt-BR" dirty="0">
                <a:solidFill>
                  <a:schemeClr val="tx1"/>
                </a:solidFill>
                <a:ea typeface="Roboto"/>
                <a:cs typeface="Roboto"/>
                <a:sym typeface="Roboto"/>
              </a:rPr>
              <a:t>, p</a:t>
            </a:r>
            <a:r>
              <a:rPr lang="pt-BR" dirty="0">
                <a:solidFill>
                  <a:schemeClr val="tx1"/>
                </a:solidFill>
                <a:ea typeface="Roboto Medium"/>
                <a:cs typeface="Roboto Medium"/>
                <a:sym typeface="Roboto Medium"/>
              </a:rPr>
              <a:t>rojeto integrador</a:t>
            </a:r>
            <a:r>
              <a:rPr lang="pt-BR" dirty="0">
                <a:solidFill>
                  <a:schemeClr val="tx1"/>
                </a:solidFill>
                <a:ea typeface="Roboto"/>
                <a:cs typeface="Roboto"/>
                <a:sym typeface="Roboto"/>
              </a:rPr>
              <a:t>; s</a:t>
            </a:r>
            <a:r>
              <a:rPr lang="pt-BR" dirty="0">
                <a:solidFill>
                  <a:schemeClr val="tx1"/>
                </a:solidFill>
                <a:ea typeface="Roboto Medium"/>
                <a:cs typeface="Roboto Medium"/>
                <a:sym typeface="Roboto Medium"/>
              </a:rPr>
              <a:t>equências didáticas</a:t>
            </a:r>
            <a:r>
              <a:rPr lang="pt-BR" dirty="0">
                <a:solidFill>
                  <a:schemeClr val="tx1"/>
                </a:solidFill>
                <a:ea typeface="Roboto"/>
                <a:cs typeface="Roboto"/>
                <a:sym typeface="Roboto"/>
              </a:rPr>
              <a:t>; p</a:t>
            </a:r>
            <a:r>
              <a:rPr lang="pt-BR" dirty="0">
                <a:solidFill>
                  <a:schemeClr val="tx1"/>
                </a:solidFill>
                <a:ea typeface="Roboto Medium"/>
                <a:cs typeface="Roboto Medium"/>
                <a:sym typeface="Roboto Medium"/>
              </a:rPr>
              <a:t>roposta de acompanhamento da aprendizagem</a:t>
            </a:r>
            <a:r>
              <a:rPr lang="pt-BR" dirty="0">
                <a:solidFill>
                  <a:schemeClr val="tx1"/>
                </a:solidFill>
                <a:ea typeface="Roboto"/>
                <a:cs typeface="Roboto"/>
                <a:sym typeface="Roboto"/>
              </a:rPr>
              <a:t>; m</a:t>
            </a:r>
            <a:r>
              <a:rPr lang="pt-BR" dirty="0">
                <a:solidFill>
                  <a:schemeClr val="tx1"/>
                </a:solidFill>
                <a:ea typeface="Roboto Medium"/>
                <a:cs typeface="Roboto Medium"/>
                <a:sym typeface="Roboto Medium"/>
              </a:rPr>
              <a:t>aterial digital audiovisua</a:t>
            </a:r>
            <a:r>
              <a:rPr lang="pt-BR" dirty="0">
                <a:solidFill>
                  <a:schemeClr val="tx1"/>
                </a:solidFill>
                <a:ea typeface="Roboto"/>
                <a:cs typeface="Roboto"/>
                <a:sym typeface="Roboto"/>
              </a:rPr>
              <a:t>l).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35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84817D-0C52-4116-AF64-3354CCD5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Inscrição e 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EBE6C0-A6A3-4796-9094-33EF2ABC1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- Na inscrição entrega de documentação de editoras e autores </a:t>
            </a:r>
          </a:p>
          <a:p>
            <a:r>
              <a:rPr lang="pt-BR" dirty="0"/>
              <a:t>- Avaliação: elimina ou aprova a obra (sem ou com correção de falhas pontuais)</a:t>
            </a:r>
          </a:p>
          <a:p>
            <a:r>
              <a:rPr lang="pt-BR" dirty="0"/>
              <a:t>- Dois tipos de avaliação, com critérios especificados em edital:</a:t>
            </a:r>
          </a:p>
          <a:p>
            <a:pPr lvl="1"/>
            <a:r>
              <a:rPr lang="pt-BR" dirty="0"/>
              <a:t>especificações técnicas (IPT): papel, costura, tinta etc.</a:t>
            </a:r>
          </a:p>
          <a:p>
            <a:pPr lvl="1"/>
            <a:r>
              <a:rPr lang="pt-BR" dirty="0"/>
              <a:t>avaliação pedagógica/legal (especialistas de áreas e professores)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47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2655</TotalTime>
  <Words>778</Words>
  <Application>Microsoft Office PowerPoint</Application>
  <PresentationFormat>Apresentação na tela (4:3)</PresentationFormat>
  <Paragraphs>101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Retrospectiva</vt:lpstr>
      <vt:lpstr>Livro didático</vt:lpstr>
      <vt:lpstr>O que é</vt:lpstr>
      <vt:lpstr>Livro didático e sistema de ensino</vt:lpstr>
      <vt:lpstr>Consumível e reutilizável</vt:lpstr>
      <vt:lpstr>Rede pública e rede privada</vt:lpstr>
      <vt:lpstr>Obra autoral e coletiva</vt:lpstr>
      <vt:lpstr>PNLD</vt:lpstr>
      <vt:lpstr>O que é</vt:lpstr>
      <vt:lpstr>Inscrição e Avaliação</vt:lpstr>
      <vt:lpstr>Critérios pedagógicos e legais</vt:lpstr>
      <vt:lpstr>BNCC</vt:lpstr>
      <vt:lpstr>Apresentação do PowerPoint</vt:lpstr>
      <vt:lpstr>Livros e livros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Atividade final</vt:lpstr>
      <vt:lpstr>Contato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Livro didático</dc:title>
  <dc:creator>Angela Rama</dc:creator>
  <cp:lastModifiedBy>Setor de Audiovisual</cp:lastModifiedBy>
  <cp:revision>47</cp:revision>
  <dcterms:created xsi:type="dcterms:W3CDTF">2019-11-10T00:13:13Z</dcterms:created>
  <dcterms:modified xsi:type="dcterms:W3CDTF">2019-11-12T00:45:24Z</dcterms:modified>
</cp:coreProperties>
</file>