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6" d="100"/>
          <a:sy n="86" d="100"/>
        </p:scale>
        <p:origin x="57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8D4C46-5807-4636-B28D-9BDECF94A57E}" type="datetimeFigureOut">
              <a:rPr lang="pt-BR" smtClean="0"/>
              <a:t>10/09/2020</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C0C1D82C-8223-4691-9FB3-1FDB6A2183BE}" type="slidenum">
              <a:rPr lang="pt-BR" smtClean="0"/>
              <a:t>‹#›</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946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8D4C46-5807-4636-B28D-9BDECF94A57E}" type="datetimeFigureOut">
              <a:rPr lang="pt-BR" smtClean="0"/>
              <a:t>10/09/2020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0C1D82C-8223-4691-9FB3-1FDB6A2183BE}" type="slidenum">
              <a:rPr lang="pt-BR" smtClean="0"/>
              <a:t>‹#›</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18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8D4C46-5807-4636-B28D-9BDECF94A57E}" type="datetimeFigureOut">
              <a:rPr lang="pt-BR" smtClean="0"/>
              <a:t>10/09/2020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0C1D82C-8223-4691-9FB3-1FDB6A2183BE}" type="slidenum">
              <a:rPr lang="pt-BR" smtClean="0"/>
              <a:t>‹#›</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579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8D4C46-5807-4636-B28D-9BDECF94A57E}" type="datetimeFigureOut">
              <a:rPr lang="pt-BR" smtClean="0"/>
              <a:t>10/09/2020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0C1D82C-8223-4691-9FB3-1FDB6A2183BE}" type="slidenum">
              <a:rPr lang="pt-BR" smtClean="0"/>
              <a:t>‹#›</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393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8D4C46-5807-4636-B28D-9BDECF94A57E}" type="datetimeFigureOut">
              <a:rPr lang="pt-BR" smtClean="0"/>
              <a:t>10/09/2020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0C1D82C-8223-4691-9FB3-1FDB6A2183BE}" type="slidenum">
              <a:rPr lang="pt-BR" smtClean="0"/>
              <a:t>‹#›</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642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8D4C46-5807-4636-B28D-9BDECF94A57E}" type="datetimeFigureOut">
              <a:rPr lang="pt-BR" smtClean="0"/>
              <a:t>10/09/2020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0C1D82C-8223-4691-9FB3-1FDB6A2183BE}" type="slidenum">
              <a:rPr lang="pt-BR" smtClean="0"/>
              <a:t>‹#›</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87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8D4C46-5807-4636-B28D-9BDECF94A57E}" type="datetimeFigureOut">
              <a:rPr lang="pt-BR" smtClean="0"/>
              <a:t>10/09/2020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0C1D82C-8223-4691-9FB3-1FDB6A2183BE}" type="slidenum">
              <a:rPr lang="pt-BR" smtClean="0"/>
              <a:t>‹#›</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251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8D4C46-5807-4636-B28D-9BDECF94A57E}" type="datetimeFigureOut">
              <a:rPr lang="pt-BR" smtClean="0"/>
              <a:t>10/09/2020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0C1D82C-8223-4691-9FB3-1FDB6A2183BE}" type="slidenum">
              <a:rPr lang="pt-BR" smtClean="0"/>
              <a:t>‹#›</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025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D4C46-5807-4636-B28D-9BDECF94A57E}" type="datetimeFigureOut">
              <a:rPr lang="pt-BR" smtClean="0"/>
              <a:t>10/09/2020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0C1D82C-8223-4691-9FB3-1FDB6A2183BE}" type="slidenum">
              <a:rPr lang="pt-BR" smtClean="0"/>
              <a:t>‹#›</a:t>
            </a:fld>
            <a:endParaRPr lang="pt-BR"/>
          </a:p>
        </p:txBody>
      </p:sp>
    </p:spTree>
    <p:extLst>
      <p:ext uri="{BB962C8B-B14F-4D97-AF65-F5344CB8AC3E}">
        <p14:creationId xmlns:p14="http://schemas.microsoft.com/office/powerpoint/2010/main" val="202300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8D4C46-5807-4636-B28D-9BDECF94A57E}" type="datetimeFigureOut">
              <a:rPr lang="pt-BR" smtClean="0"/>
              <a:t>10/09/2020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0C1D82C-8223-4691-9FB3-1FDB6A2183BE}" type="slidenum">
              <a:rPr lang="pt-BR" smtClean="0"/>
              <a:t>‹#›</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252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D8D4C46-5807-4636-B28D-9BDECF94A57E}" type="datetimeFigureOut">
              <a:rPr lang="pt-BR" smtClean="0"/>
              <a:t>10/09/2020</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C0C1D82C-8223-4691-9FB3-1FDB6A2183BE}" type="slidenum">
              <a:rPr lang="pt-BR" smtClean="0"/>
              <a:t>‹#›</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372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D8D4C46-5807-4636-B28D-9BDECF94A57E}" type="datetimeFigureOut">
              <a:rPr lang="pt-BR" smtClean="0"/>
              <a:t>10/09/2020</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0C1D82C-8223-4691-9FB3-1FDB6A2183BE}" type="slidenum">
              <a:rPr lang="pt-BR" smtClean="0"/>
              <a:t>‹#›</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83123"/>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3819-B760-49F5-8369-76E074A16C6A}"/>
              </a:ext>
            </a:extLst>
          </p:cNvPr>
          <p:cNvSpPr>
            <a:spLocks noGrp="1"/>
          </p:cNvSpPr>
          <p:nvPr>
            <p:ph type="ctrTitle"/>
          </p:nvPr>
        </p:nvSpPr>
        <p:spPr>
          <a:xfrm>
            <a:off x="1964987" y="802299"/>
            <a:ext cx="9089865" cy="2162844"/>
          </a:xfrm>
        </p:spPr>
        <p:txBody>
          <a:bodyPr>
            <a:normAutofit/>
          </a:bodyPr>
          <a:lstStyle/>
          <a:p>
            <a:pPr algn="ctr"/>
            <a:r>
              <a:rPr lang="pt-BR" sz="5400" dirty="0"/>
              <a:t>Aula MAE0229  –  08-10/09</a:t>
            </a:r>
          </a:p>
        </p:txBody>
      </p:sp>
      <p:sp>
        <p:nvSpPr>
          <p:cNvPr id="3" name="Subtitle 2">
            <a:extLst>
              <a:ext uri="{FF2B5EF4-FFF2-40B4-BE49-F238E27FC236}">
                <a16:creationId xmlns:a16="http://schemas.microsoft.com/office/drawing/2014/main" id="{FABCFAF3-DA6F-40F1-B191-0C252EC91F4E}"/>
              </a:ext>
            </a:extLst>
          </p:cNvPr>
          <p:cNvSpPr>
            <a:spLocks noGrp="1"/>
          </p:cNvSpPr>
          <p:nvPr>
            <p:ph type="subTitle" idx="1"/>
          </p:nvPr>
        </p:nvSpPr>
        <p:spPr>
          <a:xfrm>
            <a:off x="1964988" y="3684240"/>
            <a:ext cx="9089864" cy="905511"/>
          </a:xfrm>
        </p:spPr>
        <p:txBody>
          <a:bodyPr>
            <a:normAutofit/>
          </a:bodyPr>
          <a:lstStyle/>
          <a:p>
            <a:pPr algn="ctr"/>
            <a:r>
              <a:rPr lang="pt-BR" sz="2000" dirty="0"/>
              <a:t>Operação bayesiana  -  Amostras Aleatórias Simples (AAS)</a:t>
            </a:r>
          </a:p>
        </p:txBody>
      </p:sp>
    </p:spTree>
    <p:extLst>
      <p:ext uri="{BB962C8B-B14F-4D97-AF65-F5344CB8AC3E}">
        <p14:creationId xmlns:p14="http://schemas.microsoft.com/office/powerpoint/2010/main" val="104405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133E5-736C-4291-8253-613E35D20E26}"/>
              </a:ext>
            </a:extLst>
          </p:cNvPr>
          <p:cNvSpPr>
            <a:spLocks noGrp="1"/>
          </p:cNvSpPr>
          <p:nvPr>
            <p:ph type="ctrTitle"/>
          </p:nvPr>
        </p:nvSpPr>
        <p:spPr>
          <a:xfrm>
            <a:off x="1557071" y="1029196"/>
            <a:ext cx="9099255" cy="574017"/>
          </a:xfrm>
        </p:spPr>
        <p:txBody>
          <a:bodyPr anchor="ctr">
            <a:normAutofit/>
          </a:bodyPr>
          <a:lstStyle/>
          <a:p>
            <a:pPr algn="just"/>
            <a:r>
              <a:rPr lang="pt-BR" sz="1800" b="1" dirty="0">
                <a:solidFill>
                  <a:srgbClr val="454545"/>
                </a:solidFill>
                <a:latin typeface="Arial" panose="020B0604020202020204" pitchFamily="34" charset="0"/>
                <a:cs typeface="Arial" panose="020B0604020202020204" pitchFamily="34" charset="0"/>
              </a:rPr>
              <a:t>Exemplo 1 (continuação)</a:t>
            </a:r>
          </a:p>
        </p:txBody>
      </p:sp>
      <p:sp>
        <p:nvSpPr>
          <p:cNvPr id="3" name="Subtitle 2">
            <a:extLst>
              <a:ext uri="{FF2B5EF4-FFF2-40B4-BE49-F238E27FC236}">
                <a16:creationId xmlns:a16="http://schemas.microsoft.com/office/drawing/2014/main" id="{EEF51891-1CF1-4C32-A988-94530B12904E}"/>
              </a:ext>
            </a:extLst>
          </p:cNvPr>
          <p:cNvSpPr>
            <a:spLocks noGrp="1"/>
          </p:cNvSpPr>
          <p:nvPr>
            <p:ph type="subTitle" idx="1"/>
          </p:nvPr>
        </p:nvSpPr>
        <p:spPr>
          <a:xfrm>
            <a:off x="1535372" y="1535837"/>
            <a:ext cx="9120954" cy="3554357"/>
          </a:xfrm>
        </p:spPr>
        <p:txBody>
          <a:bodyPr>
            <a:normAutofit/>
          </a:bodyPr>
          <a:lstStyle/>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Se três itens são extraídos do processo de produção e todos são inspecionados e classificados como não defeituosos, obtenha a distribuição a posteriori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dada a informação revelada pela inspeção desses itens.</a:t>
            </a:r>
          </a:p>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Se, adicionalmente, dois novos itens são inspecionados e classificados como não defeituosos, qual é a (nova) distribuição a posteriori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a:t>
            </a:r>
          </a:p>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Refaça o item (b) admitindo que na inspeção dos dois itens adicionais, o primeiro é classificado como defeituoso e o segundo é classificado como não defeituoso.</a:t>
            </a:r>
            <a:endParaRPr lang="pt-BR" sz="1600" dirty="0">
              <a:solidFill>
                <a:schemeClr val="bg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209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DB73F-AE73-4185-843A-39FEE44D0CE4}"/>
              </a:ext>
            </a:extLst>
          </p:cNvPr>
          <p:cNvSpPr>
            <a:spLocks noGrp="1"/>
          </p:cNvSpPr>
          <p:nvPr>
            <p:ph type="ctrTitle"/>
          </p:nvPr>
        </p:nvSpPr>
        <p:spPr>
          <a:xfrm>
            <a:off x="1557071" y="1018830"/>
            <a:ext cx="9099255" cy="584383"/>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dirty="0">
              <a:solidFill>
                <a:srgbClr val="454545"/>
              </a:solidFill>
            </a:endParaRPr>
          </a:p>
        </p:txBody>
      </p:sp>
      <p:sp>
        <p:nvSpPr>
          <p:cNvPr id="3" name="Subtitle 2">
            <a:extLst>
              <a:ext uri="{FF2B5EF4-FFF2-40B4-BE49-F238E27FC236}">
                <a16:creationId xmlns:a16="http://schemas.microsoft.com/office/drawing/2014/main" id="{8DC43E61-C27F-4802-BD12-289A42A041F9}"/>
              </a:ext>
            </a:extLst>
          </p:cNvPr>
          <p:cNvSpPr>
            <a:spLocks noGrp="1"/>
          </p:cNvSpPr>
          <p:nvPr>
            <p:ph type="subTitle" idx="1"/>
          </p:nvPr>
        </p:nvSpPr>
        <p:spPr>
          <a:xfrm>
            <a:off x="1535372" y="1491450"/>
            <a:ext cx="9120954" cy="3598746"/>
          </a:xfrm>
        </p:spPr>
        <p:txBody>
          <a:bodyPr>
            <a:normAutofit/>
          </a:bodyPr>
          <a:lstStyle/>
          <a:p>
            <a:pPr algn="just"/>
            <a:r>
              <a:rPr lang="pt-BR" sz="1600" dirty="0">
                <a:solidFill>
                  <a:schemeClr val="bg1"/>
                </a:solidFill>
                <a:latin typeface="Arial" panose="020B0604020202020204" pitchFamily="34" charset="0"/>
                <a:cs typeface="Arial" panose="020B0604020202020204" pitchFamily="34" charset="0"/>
              </a:rPr>
              <a:t>Suporemos que X = (X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,...,X</a:t>
            </a:r>
            <a:r>
              <a:rPr lang="pt-BR" sz="1200" dirty="0">
                <a:solidFill>
                  <a:schemeClr val="bg1"/>
                </a:solidFill>
                <a:latin typeface="Arial" panose="020B0604020202020204" pitchFamily="34" charset="0"/>
                <a:cs typeface="Arial" panose="020B0604020202020204" pitchFamily="34" charset="0"/>
              </a:rPr>
              <a:t>5</a:t>
            </a:r>
            <a:r>
              <a:rPr lang="pt-BR" sz="1600" dirty="0">
                <a:solidFill>
                  <a:schemeClr val="bg1"/>
                </a:solidFill>
                <a:latin typeface="Arial" panose="020B0604020202020204" pitchFamily="34" charset="0"/>
                <a:cs typeface="Arial" panose="020B0604020202020204" pitchFamily="34" charset="0"/>
              </a:rPr>
              <a:t>) é uma aas do modelo bernoulli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onde X</a:t>
            </a:r>
            <a:r>
              <a:rPr lang="pt-BR" sz="1200" dirty="0">
                <a:solidFill>
                  <a:schemeClr val="bg1"/>
                </a:solidFill>
                <a:latin typeface="Arial" panose="020B0604020202020204" pitchFamily="34" charset="0"/>
                <a:cs typeface="Arial" panose="020B0604020202020204" pitchFamily="34" charset="0"/>
              </a:rPr>
              <a:t>j</a:t>
            </a:r>
            <a:r>
              <a:rPr lang="pt-BR" sz="1600" dirty="0">
                <a:solidFill>
                  <a:schemeClr val="bg1"/>
                </a:solidFill>
                <a:latin typeface="Arial" panose="020B0604020202020204" pitchFamily="34" charset="0"/>
                <a:cs typeface="Arial" panose="020B0604020202020204" pitchFamily="34" charset="0"/>
              </a:rPr>
              <a:t> = 1 se o j-ésimo item amostrado (inspecionado) é defeituoso e x</a:t>
            </a:r>
            <a:r>
              <a:rPr lang="pt-BR" sz="1200" dirty="0">
                <a:solidFill>
                  <a:schemeClr val="bg1"/>
                </a:solidFill>
                <a:latin typeface="Arial" panose="020B0604020202020204" pitchFamily="34" charset="0"/>
                <a:cs typeface="Arial" panose="020B0604020202020204" pitchFamily="34" charset="0"/>
              </a:rPr>
              <a:t>j</a:t>
            </a:r>
            <a:r>
              <a:rPr lang="pt-BR" sz="1600" dirty="0">
                <a:solidFill>
                  <a:schemeClr val="bg1"/>
                </a:solidFill>
                <a:latin typeface="Arial" panose="020B0604020202020204" pitchFamily="34" charset="0"/>
                <a:cs typeface="Arial" panose="020B0604020202020204" pitchFamily="34" charset="0"/>
              </a:rPr>
              <a:t> = 0 se é classificado como não defeituoso, j = 1,2,3,4,5. No item (a), devemos obter</a:t>
            </a:r>
          </a:p>
          <a:p>
            <a:pPr algn="just"/>
            <a:endParaRPr lang="pt-BR" sz="1600" dirty="0">
              <a:solidFill>
                <a:schemeClr val="bg1"/>
              </a:solidFill>
              <a:latin typeface="Arial" panose="020B0604020202020204" pitchFamily="34" charset="0"/>
              <a:cs typeface="Arial" panose="020B0604020202020204" pitchFamily="34" charset="0"/>
            </a:endParaRPr>
          </a:p>
          <a:p>
            <a:pPr algn="ctr"/>
            <a:r>
              <a:rPr lang="pt-BR" sz="2400" b="1" dirty="0">
                <a:solidFill>
                  <a:srgbClr val="C00000"/>
                </a:solidFill>
                <a:latin typeface="Arial" panose="020B0604020202020204" pitchFamily="34" charset="0"/>
                <a:cs typeface="Arial" panose="020B0604020202020204" pitchFamily="34" charset="0"/>
              </a:rPr>
              <a:t>P(ϴ = 1/100 | X</a:t>
            </a:r>
            <a:r>
              <a:rPr lang="pt-BR" sz="1600" b="1" dirty="0">
                <a:solidFill>
                  <a:srgbClr val="C00000"/>
                </a:solidFill>
                <a:latin typeface="Arial" panose="020B0604020202020204" pitchFamily="34" charset="0"/>
                <a:cs typeface="Arial" panose="020B0604020202020204" pitchFamily="34" charset="0"/>
              </a:rPr>
              <a:t>1</a:t>
            </a:r>
            <a:r>
              <a:rPr lang="pt-BR" sz="2400" b="1" dirty="0">
                <a:solidFill>
                  <a:srgbClr val="C00000"/>
                </a:solidFill>
                <a:latin typeface="Arial" panose="020B0604020202020204" pitchFamily="34" charset="0"/>
                <a:cs typeface="Arial" panose="020B0604020202020204" pitchFamily="34" charset="0"/>
              </a:rPr>
              <a:t> = 0, X</a:t>
            </a:r>
            <a:r>
              <a:rPr lang="pt-BR" sz="1600" b="1" dirty="0">
                <a:solidFill>
                  <a:srgbClr val="C00000"/>
                </a:solidFill>
                <a:latin typeface="Arial" panose="020B0604020202020204" pitchFamily="34" charset="0"/>
                <a:cs typeface="Arial" panose="020B0604020202020204" pitchFamily="34" charset="0"/>
              </a:rPr>
              <a:t>2</a:t>
            </a:r>
            <a:r>
              <a:rPr lang="pt-BR" sz="2400" b="1" dirty="0">
                <a:solidFill>
                  <a:srgbClr val="C00000"/>
                </a:solidFill>
                <a:latin typeface="Arial" panose="020B0604020202020204" pitchFamily="34" charset="0"/>
                <a:cs typeface="Arial" panose="020B0604020202020204" pitchFamily="34" charset="0"/>
              </a:rPr>
              <a:t> = 0, X</a:t>
            </a:r>
            <a:r>
              <a:rPr lang="pt-BR" sz="1600" b="1" dirty="0">
                <a:solidFill>
                  <a:srgbClr val="C00000"/>
                </a:solidFill>
                <a:latin typeface="Arial" panose="020B0604020202020204" pitchFamily="34" charset="0"/>
                <a:cs typeface="Arial" panose="020B0604020202020204" pitchFamily="34" charset="0"/>
              </a:rPr>
              <a:t>3</a:t>
            </a:r>
            <a:r>
              <a:rPr lang="pt-BR" sz="2400" b="1" dirty="0">
                <a:solidFill>
                  <a:srgbClr val="C00000"/>
                </a:solidFill>
                <a:latin typeface="Arial" panose="020B0604020202020204" pitchFamily="34" charset="0"/>
                <a:cs typeface="Arial" panose="020B0604020202020204" pitchFamily="34" charset="0"/>
              </a:rPr>
              <a:t> = 0)</a:t>
            </a:r>
          </a:p>
          <a:p>
            <a:pPr algn="just"/>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Para determinar tal probabilidade, fazemos uso do </a:t>
            </a:r>
            <a:r>
              <a:rPr lang="pt-BR" sz="2000" b="1" u="sng" dirty="0">
                <a:solidFill>
                  <a:schemeClr val="bg1"/>
                </a:solidFill>
                <a:latin typeface="Arial" panose="020B0604020202020204" pitchFamily="34" charset="0"/>
                <a:cs typeface="Arial" panose="020B0604020202020204" pitchFamily="34" charset="0"/>
              </a:rPr>
              <a:t>teorema de Bayes</a:t>
            </a:r>
            <a:r>
              <a:rPr lang="pt-BR" sz="1600" dirty="0">
                <a:solidFill>
                  <a:schemeClr val="bg1"/>
                </a:solidFill>
                <a:latin typeface="Arial" panose="020B0604020202020204" pitchFamily="34" charset="0"/>
                <a:cs typeface="Arial" panose="020B0604020202020204" pitchFamily="34" charset="0"/>
              </a:rPr>
              <a:t> :</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82195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08BB00-D61F-457F-B67C-5039E53DAE9E}"/>
              </a:ext>
            </a:extLst>
          </p:cNvPr>
          <p:cNvSpPr>
            <a:spLocks noGrp="1"/>
          </p:cNvSpPr>
          <p:nvPr>
            <p:ph type="ctrTitle"/>
          </p:nvPr>
        </p:nvSpPr>
        <p:spPr>
          <a:xfrm>
            <a:off x="1557071" y="1018830"/>
            <a:ext cx="9099255" cy="517007"/>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b="1"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14B69E87-64CE-4862-A767-F16A8289FC3C}"/>
                  </a:ext>
                </a:extLst>
              </p:cNvPr>
              <p:cNvSpPr>
                <a:spLocks noGrp="1"/>
              </p:cNvSpPr>
              <p:nvPr>
                <p:ph type="subTitle" idx="1"/>
              </p:nvPr>
            </p:nvSpPr>
            <p:spPr>
              <a:xfrm>
                <a:off x="1045494" y="1526995"/>
                <a:ext cx="10122408" cy="3554358"/>
              </a:xfrm>
            </p:spPr>
            <p:txBody>
              <a:bodyPr>
                <a:normAutofit fontScale="85000" lnSpcReduction="10000"/>
              </a:bodyPr>
              <a:lstStyle/>
              <a:p>
                <a:pPr algn="just"/>
                <a:r>
                  <a:rPr lang="pt-BR" dirty="0">
                    <a:solidFill>
                      <a:schemeClr val="bg1"/>
                    </a:solidFill>
                  </a:rPr>
                  <a:t>(a)</a:t>
                </a:r>
              </a:p>
              <a:p>
                <a:pPr algn="ctr"/>
                <a:r>
                  <a:rPr lang="pt-BR" sz="2000" dirty="0">
                    <a:solidFill>
                      <a:schemeClr val="bg1"/>
                    </a:solidFill>
                  </a:rPr>
                  <a:t>P(</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1/100 | x</a:t>
                </a:r>
                <a:r>
                  <a:rPr lang="pt-BR" sz="1400" dirty="0">
                    <a:solidFill>
                      <a:schemeClr val="bg1"/>
                    </a:solidFill>
                    <a:latin typeface="Arial" panose="020B0604020202020204" pitchFamily="34" charset="0"/>
                    <a:cs typeface="Arial" panose="020B0604020202020204" pitchFamily="34" charset="0"/>
                  </a:rPr>
                  <a:t>1</a:t>
                </a:r>
                <a:r>
                  <a:rPr lang="pt-BR" sz="2000" dirty="0">
                    <a:solidFill>
                      <a:schemeClr val="bg1"/>
                    </a:solidFill>
                    <a:latin typeface="Arial" panose="020B0604020202020204" pitchFamily="34" charset="0"/>
                    <a:cs typeface="Arial" panose="020B0604020202020204" pitchFamily="34" charset="0"/>
                  </a:rPr>
                  <a:t> = 0, X</a:t>
                </a:r>
                <a:r>
                  <a:rPr lang="pt-BR" sz="1400" dirty="0">
                    <a:solidFill>
                      <a:schemeClr val="bg1"/>
                    </a:solidFill>
                    <a:latin typeface="Arial" panose="020B0604020202020204" pitchFamily="34" charset="0"/>
                    <a:cs typeface="Arial" panose="020B0604020202020204" pitchFamily="34" charset="0"/>
                  </a:rPr>
                  <a:t>2</a:t>
                </a:r>
                <a:r>
                  <a:rPr lang="pt-BR" sz="2000" dirty="0">
                    <a:solidFill>
                      <a:schemeClr val="bg1"/>
                    </a:solidFill>
                    <a:latin typeface="Arial" panose="020B0604020202020204" pitchFamily="34" charset="0"/>
                    <a:cs typeface="Arial" panose="020B0604020202020204" pitchFamily="34" charset="0"/>
                  </a:rPr>
                  <a:t> = 0, x</a:t>
                </a:r>
                <a:r>
                  <a:rPr lang="pt-BR" sz="1400" dirty="0">
                    <a:solidFill>
                      <a:schemeClr val="bg1"/>
                    </a:solidFill>
                    <a:latin typeface="Arial" panose="020B0604020202020204" pitchFamily="34" charset="0"/>
                    <a:cs typeface="Arial" panose="020B0604020202020204" pitchFamily="34" charset="0"/>
                  </a:rPr>
                  <a:t>3</a:t>
                </a:r>
                <a:r>
                  <a:rPr lang="pt-BR" sz="2000" dirty="0">
                    <a:solidFill>
                      <a:schemeClr val="bg1"/>
                    </a:solidFill>
                    <a:latin typeface="Arial" panose="020B0604020202020204" pitchFamily="34" charset="0"/>
                    <a:cs typeface="Arial" panose="020B0604020202020204" pitchFamily="34" charset="0"/>
                  </a:rPr>
                  <a:t> = 0)   =</a:t>
                </a:r>
              </a:p>
              <a:p>
                <a:pPr algn="ctr"/>
                <a:endParaRPr lang="pt-BR" sz="20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000" i="1" smtClean="0">
                              <a:solidFill>
                                <a:schemeClr val="bg1"/>
                              </a:solidFill>
                              <a:latin typeface="Cambria Math" panose="02040503050406030204" pitchFamily="18" charset="0"/>
                            </a:rPr>
                          </m:ctrlPr>
                        </m:fPr>
                        <m:num>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2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3 = 0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1/100</m:t>
                          </m:r>
                          <m:r>
                            <m:rPr>
                              <m:nor/>
                            </m:rPr>
                            <a:rPr lang="pt-BR" sz="2000" b="0" i="0" dirty="0" smtClean="0">
                              <a:solidFill>
                                <a:schemeClr val="bg1"/>
                              </a:solidFill>
                              <a:latin typeface="Arial" panose="020B0604020202020204" pitchFamily="34" charset="0"/>
                              <a:cs typeface="Arial" panose="020B0604020202020204" pitchFamily="34" charset="0"/>
                            </a:rPr>
                            <m:t>) </m:t>
                          </m:r>
                          <m:r>
                            <m:rPr>
                              <m:nor/>
                            </m:rPr>
                            <a:rPr lang="pt-BR" sz="2000" b="0" i="0" dirty="0" smtClean="0">
                              <a:solidFill>
                                <a:schemeClr val="bg1"/>
                              </a:solidFill>
                              <a:latin typeface="Arial" panose="020B0604020202020204" pitchFamily="34" charset="0"/>
                              <a:cs typeface="Arial" panose="020B0604020202020204" pitchFamily="34" charset="0"/>
                            </a:rPr>
                            <m:t>P</m:t>
                          </m:r>
                          <m:r>
                            <m:rPr>
                              <m:nor/>
                            </m:rPr>
                            <a:rPr lang="pt-BR" sz="2000" b="0" i="0" dirty="0" smtClean="0">
                              <a:solidFill>
                                <a:schemeClr val="bg1"/>
                              </a:solidFill>
                              <a:latin typeface="Arial" panose="020B0604020202020204" pitchFamily="34" charset="0"/>
                              <a:cs typeface="Arial" panose="020B0604020202020204" pitchFamily="34" charset="0"/>
                            </a:rPr>
                            <m:t>(</m:t>
                          </m:r>
                          <m:r>
                            <m:rPr>
                              <m:sty m:val="p"/>
                            </m:rPr>
                            <a:rPr lang="el-GR" sz="2000" b="0" i="1" dirty="0" smtClean="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m:t>
                          </m:r>
                          <m:r>
                            <m:rPr>
                              <m:nor/>
                            </m:rPr>
                            <a:rPr lang="pt-BR" sz="2000" b="0" i="0" dirty="0" smtClean="0">
                              <a:solidFill>
                                <a:schemeClr val="bg1"/>
                              </a:solidFill>
                              <a:latin typeface="Arial" panose="020B0604020202020204" pitchFamily="34" charset="0"/>
                              <a:cs typeface="Arial" panose="020B0604020202020204" pitchFamily="34" charset="0"/>
                            </a:rPr>
                            <m:t>= 1/100</m:t>
                          </m:r>
                          <m:r>
                            <m:rPr>
                              <m:nor/>
                            </m:rPr>
                            <a:rPr lang="pt-BR" sz="2000" dirty="0">
                              <a:solidFill>
                                <a:schemeClr val="bg1"/>
                              </a:solidFill>
                              <a:latin typeface="Arial" panose="020B0604020202020204" pitchFamily="34" charset="0"/>
                              <a:cs typeface="Arial" panose="020B0604020202020204" pitchFamily="34" charset="0"/>
                            </a:rPr>
                            <m:t>)</m:t>
                          </m:r>
                        </m:num>
                        <m:den>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2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3 = 0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1/1</m:t>
                          </m:r>
                          <m:r>
                            <m:rPr>
                              <m:nor/>
                            </m:rPr>
                            <a:rPr lang="pt-BR" sz="2000" b="0" i="0" dirty="0" smtClean="0">
                              <a:solidFill>
                                <a:schemeClr val="bg1"/>
                              </a:solidFill>
                              <a:latin typeface="Arial" panose="020B0604020202020204" pitchFamily="34" charset="0"/>
                              <a:cs typeface="Arial" panose="020B0604020202020204" pitchFamily="34" charset="0"/>
                            </a:rPr>
                            <m:t> </m:t>
                          </m:r>
                          <m:r>
                            <m:rPr>
                              <m:nor/>
                            </m:rPr>
                            <a:rPr lang="pt-BR" sz="2000" dirty="0">
                              <a:solidFill>
                                <a:schemeClr val="bg1"/>
                              </a:solidFill>
                              <a:latin typeface="Arial" panose="020B0604020202020204" pitchFamily="34" charset="0"/>
                              <a:cs typeface="Arial" panose="020B0604020202020204" pitchFamily="34" charset="0"/>
                            </a:rPr>
                            <m:t>00)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1/100)</m:t>
                          </m:r>
                          <m:r>
                            <m:rPr>
                              <m:nor/>
                            </m:rPr>
                            <a:rPr lang="pt-BR" sz="2000" b="0" i="0" dirty="0" smtClean="0">
                              <a:solidFill>
                                <a:schemeClr val="bg1"/>
                              </a:solidFill>
                              <a:latin typeface="Arial" panose="020B0604020202020204" pitchFamily="34" charset="0"/>
                              <a:cs typeface="Arial" panose="020B0604020202020204" pitchFamily="34" charset="0"/>
                            </a:rPr>
                            <m:t> + </m:t>
                          </m:r>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2 = 0, </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3 = 0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5</m:t>
                          </m:r>
                          <m:r>
                            <m:rPr>
                              <m:nor/>
                            </m:rPr>
                            <a:rPr lang="pt-BR" sz="2000" dirty="0">
                              <a:solidFill>
                                <a:schemeClr val="bg1"/>
                              </a:solidFill>
                              <a:latin typeface="Arial" panose="020B0604020202020204" pitchFamily="34" charset="0"/>
                              <a:cs typeface="Arial" panose="020B0604020202020204" pitchFamily="34" charset="0"/>
                            </a:rPr>
                            <m:t>/100)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5</m:t>
                          </m:r>
                          <m:r>
                            <m:rPr>
                              <m:nor/>
                            </m:rPr>
                            <a:rPr lang="pt-BR" sz="2000" dirty="0">
                              <a:solidFill>
                                <a:schemeClr val="bg1"/>
                              </a:solidFill>
                              <a:latin typeface="Arial" panose="020B0604020202020204" pitchFamily="34" charset="0"/>
                              <a:cs typeface="Arial" panose="020B0604020202020204" pitchFamily="34" charset="0"/>
                            </a:rPr>
                            <m:t>/100)</m:t>
                          </m:r>
                        </m:den>
                      </m:f>
                    </m:oMath>
                  </m:oMathPara>
                </a14:m>
                <a:endParaRPr lang="pt-BR" sz="2000" dirty="0">
                  <a:solidFill>
                    <a:schemeClr val="bg1"/>
                  </a:solidFill>
                </a:endParaRPr>
              </a:p>
              <a:p>
                <a:pPr algn="ctr"/>
                <a:endParaRPr lang="pt-BR" sz="2000" dirty="0">
                  <a:solidFill>
                    <a:schemeClr val="bg1"/>
                  </a:solidFill>
                </a:endParaRPr>
              </a:p>
              <a:p>
                <a:pPr algn="ctr"/>
                <a:r>
                  <a:rPr lang="pt-BR" sz="2400" dirty="0">
                    <a:solidFill>
                      <a:schemeClr val="bg1"/>
                    </a:solidFill>
                  </a:rPr>
                  <a:t>= </a:t>
                </a:r>
                <a14:m>
                  <m:oMath xmlns:m="http://schemas.openxmlformats.org/officeDocument/2006/math">
                    <m:f>
                      <m:fPr>
                        <m:ctrlPr>
                          <a:rPr lang="pt-BR" sz="2800" i="1" smtClean="0">
                            <a:solidFill>
                              <a:schemeClr val="bg1"/>
                            </a:solidFill>
                            <a:latin typeface="Cambria Math" panose="02040503050406030204" pitchFamily="18" charset="0"/>
                          </a:rPr>
                        </m:ctrlPr>
                      </m:fPr>
                      <m:num>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99</m:t>
                                </m:r>
                              </m:num>
                              <m:den>
                                <m:r>
                                  <a:rPr lang="pt-BR" sz="2800" b="0" i="1" smtClean="0">
                                    <a:solidFill>
                                      <a:schemeClr val="bg1"/>
                                    </a:solidFill>
                                    <a:latin typeface="Cambria Math" panose="02040503050406030204" pitchFamily="18" charset="0"/>
                                  </a:rPr>
                                  <m:t>100</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3 </m:t>
                            </m:r>
                          </m:sup>
                        </m:sSup>
                        <m:r>
                          <a:rPr lang="pt-BR" sz="2800" b="0" i="1" smtClean="0">
                            <a:solidFill>
                              <a:schemeClr val="bg1"/>
                            </a:solidFill>
                            <a:latin typeface="Cambria Math" panose="02040503050406030204" pitchFamily="18" charset="0"/>
                          </a:rPr>
                          <m:t> (</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90</m:t>
                            </m:r>
                          </m:num>
                          <m:den>
                            <m:r>
                              <a:rPr lang="pt-BR" sz="2800" b="0" i="1" smtClean="0">
                                <a:solidFill>
                                  <a:schemeClr val="bg1"/>
                                </a:solidFill>
                                <a:latin typeface="Cambria Math" panose="02040503050406030204" pitchFamily="18" charset="0"/>
                              </a:rPr>
                              <m:t>100</m:t>
                            </m:r>
                          </m:den>
                        </m:f>
                        <m:r>
                          <a:rPr lang="pt-BR" sz="2800" b="0" i="1" smtClean="0">
                            <a:solidFill>
                              <a:schemeClr val="bg1"/>
                            </a:solidFill>
                            <a:latin typeface="Cambria Math" panose="02040503050406030204" pitchFamily="18" charset="0"/>
                          </a:rPr>
                          <m:t>)</m:t>
                        </m:r>
                      </m:num>
                      <m:den>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99</m:t>
                                </m:r>
                              </m:num>
                              <m:den>
                                <m:r>
                                  <a:rPr lang="pt-BR" sz="2800" b="0" i="1" smtClean="0">
                                    <a:solidFill>
                                      <a:schemeClr val="bg1"/>
                                    </a:solidFill>
                                    <a:latin typeface="Cambria Math" panose="02040503050406030204" pitchFamily="18" charset="0"/>
                                  </a:rPr>
                                  <m:t>100</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3</m:t>
                            </m:r>
                          </m:sup>
                        </m:sSup>
                        <m:r>
                          <a:rPr lang="pt-BR" sz="2800" b="0" i="1" smtClean="0">
                            <a:solidFill>
                              <a:schemeClr val="bg1"/>
                            </a:solidFill>
                            <a:latin typeface="Cambria Math" panose="02040503050406030204" pitchFamily="18" charset="0"/>
                          </a:rPr>
                          <m:t> </m:t>
                        </m:r>
                        <m:d>
                          <m:dPr>
                            <m:ctrlPr>
                              <a:rPr lang="pt-BR" sz="2800" b="0" i="1" smtClean="0">
                                <a:solidFill>
                                  <a:schemeClr val="bg1"/>
                                </a:solidFill>
                                <a:latin typeface="Cambria Math" panose="02040503050406030204" pitchFamily="18" charset="0"/>
                              </a:rPr>
                            </m:ctrlPr>
                          </m:dPr>
                          <m:e>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90</m:t>
                                </m:r>
                              </m:num>
                              <m:den>
                                <m:r>
                                  <a:rPr lang="pt-BR" sz="2800" b="0" i="1" smtClean="0">
                                    <a:solidFill>
                                      <a:schemeClr val="bg1"/>
                                    </a:solidFill>
                                    <a:latin typeface="Cambria Math" panose="02040503050406030204" pitchFamily="18" charset="0"/>
                                  </a:rPr>
                                  <m:t>100</m:t>
                                </m:r>
                              </m:den>
                            </m:f>
                          </m:e>
                        </m:d>
                        <m:r>
                          <a:rPr lang="pt-BR" sz="2800" b="0" i="1" smtClean="0">
                            <a:solidFill>
                              <a:schemeClr val="bg1"/>
                            </a:solidFill>
                            <a:latin typeface="Cambria Math" panose="02040503050406030204" pitchFamily="18" charset="0"/>
                          </a:rPr>
                          <m:t>    +     </m:t>
                        </m:r>
                        <m:sSup>
                          <m:sSupPr>
                            <m:ctrlPr>
                              <a:rPr lang="pt-BR" sz="2800" b="0" i="1" smtClean="0">
                                <a:solidFill>
                                  <a:schemeClr val="bg1"/>
                                </a:solidFill>
                                <a:latin typeface="Cambria Math" panose="02040503050406030204" pitchFamily="18" charset="0"/>
                              </a:rPr>
                            </m:ctrlPr>
                          </m:sSupPr>
                          <m:e>
                            <m:d>
                              <m:dPr>
                                <m:ctrlPr>
                                  <a:rPr lang="pt-BR" sz="2800" b="0" i="1" smtClean="0">
                                    <a:solidFill>
                                      <a:schemeClr val="bg1"/>
                                    </a:solidFill>
                                    <a:latin typeface="Cambria Math" panose="02040503050406030204" pitchFamily="18" charset="0"/>
                                  </a:rPr>
                                </m:ctrlPr>
                              </m:dPr>
                              <m:e>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95</m:t>
                                    </m:r>
                                  </m:num>
                                  <m:den>
                                    <m:r>
                                      <a:rPr lang="pt-BR" sz="2800" b="0" i="1" smtClean="0">
                                        <a:solidFill>
                                          <a:schemeClr val="bg1"/>
                                        </a:solidFill>
                                        <a:latin typeface="Cambria Math" panose="02040503050406030204" pitchFamily="18" charset="0"/>
                                      </a:rPr>
                                      <m:t>100</m:t>
                                    </m:r>
                                  </m:den>
                                </m:f>
                              </m:e>
                            </m:d>
                          </m:e>
                          <m:sup>
                            <m:r>
                              <a:rPr lang="pt-BR" sz="2800" b="0" i="1" smtClean="0">
                                <a:solidFill>
                                  <a:schemeClr val="bg1"/>
                                </a:solidFill>
                                <a:latin typeface="Cambria Math" panose="02040503050406030204" pitchFamily="18" charset="0"/>
                              </a:rPr>
                              <m:t>3 </m:t>
                            </m:r>
                          </m:sup>
                        </m:sSup>
                        <m:d>
                          <m:dPr>
                            <m:ctrlPr>
                              <a:rPr lang="pt-BR" sz="2800" b="0" i="1" smtClean="0">
                                <a:solidFill>
                                  <a:schemeClr val="bg1"/>
                                </a:solidFill>
                                <a:latin typeface="Cambria Math" panose="02040503050406030204" pitchFamily="18" charset="0"/>
                              </a:rPr>
                            </m:ctrlPr>
                          </m:dPr>
                          <m:e>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10</m:t>
                                </m:r>
                              </m:num>
                              <m:den>
                                <m:r>
                                  <a:rPr lang="pt-BR" sz="2800" b="0" i="1" smtClean="0">
                                    <a:solidFill>
                                      <a:schemeClr val="bg1"/>
                                    </a:solidFill>
                                    <a:latin typeface="Cambria Math" panose="02040503050406030204" pitchFamily="18" charset="0"/>
                                  </a:rPr>
                                  <m:t>100</m:t>
                                </m:r>
                              </m:den>
                            </m:f>
                          </m:e>
                        </m:d>
                      </m:den>
                    </m:f>
                  </m:oMath>
                </a14:m>
                <a:r>
                  <a:rPr lang="pt-BR" sz="2800" dirty="0">
                    <a:solidFill>
                      <a:schemeClr val="bg1"/>
                    </a:solidFill>
                  </a:rPr>
                  <a:t>    =    </a:t>
                </a:r>
                <a14:m>
                  <m:oMath xmlns:m="http://schemas.openxmlformats.org/officeDocument/2006/math">
                    <m:f>
                      <m:fPr>
                        <m:ctrlPr>
                          <a:rPr lang="pt-BR" sz="280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8.732.691</m:t>
                        </m:r>
                      </m:num>
                      <m:den>
                        <m:r>
                          <a:rPr lang="pt-BR" sz="2800" b="0" i="1" smtClean="0">
                            <a:solidFill>
                              <a:schemeClr val="bg1"/>
                            </a:solidFill>
                            <a:latin typeface="Cambria Math" panose="02040503050406030204" pitchFamily="18" charset="0"/>
                          </a:rPr>
                          <m:t>8.732.691 +  857.375</m:t>
                        </m:r>
                      </m:den>
                    </m:f>
                  </m:oMath>
                </a14:m>
                <a:r>
                  <a:rPr lang="pt-BR" sz="2800" dirty="0">
                    <a:solidFill>
                      <a:schemeClr val="bg1"/>
                    </a:solidFill>
                  </a:rPr>
                  <a:t>   =  </a:t>
                </a:r>
                <a14:m>
                  <m:oMath xmlns:m="http://schemas.openxmlformats.org/officeDocument/2006/math">
                    <m:f>
                      <m:fPr>
                        <m:ctrlPr>
                          <a:rPr lang="pt-BR" sz="280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8.732.691</m:t>
                        </m:r>
                      </m:num>
                      <m:den>
                        <m:r>
                          <a:rPr lang="pt-BR" sz="2800" b="0" i="1" smtClean="0">
                            <a:solidFill>
                              <a:schemeClr val="bg1"/>
                            </a:solidFill>
                            <a:latin typeface="Cambria Math" panose="02040503050406030204" pitchFamily="18" charset="0"/>
                          </a:rPr>
                          <m:t>9.590.066</m:t>
                        </m:r>
                      </m:den>
                    </m:f>
                  </m:oMath>
                </a14:m>
                <a:r>
                  <a:rPr lang="pt-BR" sz="2800" dirty="0">
                    <a:solidFill>
                      <a:schemeClr val="bg1"/>
                    </a:solidFill>
                  </a:rPr>
                  <a:t>   =  91,06% </a:t>
                </a:r>
              </a:p>
            </p:txBody>
          </p:sp>
        </mc:Choice>
        <mc:Fallback xmlns="">
          <p:sp>
            <p:nvSpPr>
              <p:cNvPr id="3" name="Subtitle 2">
                <a:extLst>
                  <a:ext uri="{FF2B5EF4-FFF2-40B4-BE49-F238E27FC236}">
                    <a16:creationId xmlns:a16="http://schemas.microsoft.com/office/drawing/2014/main" id="{14B69E87-64CE-4862-A767-F16A8289FC3C}"/>
                  </a:ext>
                </a:extLst>
              </p:cNvPr>
              <p:cNvSpPr>
                <a:spLocks noGrp="1" noRot="1" noChangeAspect="1" noMove="1" noResize="1" noEditPoints="1" noAdjustHandles="1" noChangeArrowheads="1" noChangeShapeType="1" noTextEdit="1"/>
              </p:cNvSpPr>
              <p:nvPr>
                <p:ph type="subTitle" idx="1"/>
              </p:nvPr>
            </p:nvSpPr>
            <p:spPr>
              <a:xfrm>
                <a:off x="1045494" y="1526995"/>
                <a:ext cx="10122408" cy="3554358"/>
              </a:xfrm>
              <a:blipFill>
                <a:blip r:embed="rId2"/>
                <a:stretch>
                  <a:fillRect l="-24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00911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1F99EA-824B-4705-814D-6CD6A270D5FF}"/>
              </a:ext>
            </a:extLst>
          </p:cNvPr>
          <p:cNvSpPr>
            <a:spLocks noGrp="1"/>
          </p:cNvSpPr>
          <p:nvPr>
            <p:ph type="ctrTitle"/>
          </p:nvPr>
        </p:nvSpPr>
        <p:spPr>
          <a:xfrm>
            <a:off x="1557071" y="1029197"/>
            <a:ext cx="9099255" cy="409426"/>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dirty="0">
              <a:solidFill>
                <a:srgbClr val="454545"/>
              </a:solidFill>
            </a:endParaRPr>
          </a:p>
        </p:txBody>
      </p:sp>
      <p:sp>
        <p:nvSpPr>
          <p:cNvPr id="3" name="Subtitle 2">
            <a:extLst>
              <a:ext uri="{FF2B5EF4-FFF2-40B4-BE49-F238E27FC236}">
                <a16:creationId xmlns:a16="http://schemas.microsoft.com/office/drawing/2014/main" id="{C5FF632C-DB32-4DB0-AB87-76B0D19AA179}"/>
              </a:ext>
            </a:extLst>
          </p:cNvPr>
          <p:cNvSpPr>
            <a:spLocks noGrp="1"/>
          </p:cNvSpPr>
          <p:nvPr>
            <p:ph type="subTitle" idx="1"/>
          </p:nvPr>
        </p:nvSpPr>
        <p:spPr>
          <a:xfrm>
            <a:off x="1034492" y="1438623"/>
            <a:ext cx="10122407" cy="3651572"/>
          </a:xfrm>
        </p:spPr>
        <p:txBody>
          <a:bodyPr>
            <a:normAutofit/>
          </a:bodyPr>
          <a:lstStyle/>
          <a:p>
            <a:pPr algn="just"/>
            <a:r>
              <a:rPr lang="pt-BR" sz="1600" dirty="0">
                <a:solidFill>
                  <a:schemeClr val="accent1"/>
                </a:solidFill>
                <a:latin typeface="Arial" panose="020B0604020202020204" pitchFamily="34" charset="0"/>
                <a:cs typeface="Arial" panose="020B0604020202020204" pitchFamily="34" charset="0"/>
              </a:rPr>
              <a:t>          A priori</a:t>
            </a:r>
          </a:p>
          <a:p>
            <a:pPr algn="just"/>
            <a:r>
              <a:rPr lang="pt-BR" sz="1600" dirty="0">
                <a:solidFill>
                  <a:schemeClr val="accent1"/>
                </a:solidFill>
                <a:latin typeface="Arial" panose="020B0604020202020204" pitchFamily="34" charset="0"/>
                <a:cs typeface="Arial" panose="020B0604020202020204" pitchFamily="34" charset="0"/>
              </a:rPr>
              <a:t>          </a:t>
            </a:r>
          </a:p>
          <a:p>
            <a:pPr algn="just"/>
            <a:endParaRPr lang="pt-BR" sz="1600" dirty="0">
              <a:solidFill>
                <a:schemeClr val="accent1"/>
              </a:solidFill>
              <a:latin typeface="Arial" panose="020B0604020202020204" pitchFamily="34" charset="0"/>
              <a:cs typeface="Arial" panose="020B0604020202020204" pitchFamily="34" charset="0"/>
            </a:endParaRPr>
          </a:p>
          <a:p>
            <a:pPr algn="just"/>
            <a:endParaRPr lang="pt-BR" sz="1600" dirty="0">
              <a:solidFill>
                <a:schemeClr val="accent1"/>
              </a:solidFill>
              <a:latin typeface="Arial" panose="020B0604020202020204" pitchFamily="34" charset="0"/>
              <a:cs typeface="Arial" panose="020B0604020202020204" pitchFamily="34" charset="0"/>
            </a:endParaRPr>
          </a:p>
          <a:p>
            <a:pPr algn="just"/>
            <a:r>
              <a:rPr lang="pt-BR" sz="1600" dirty="0">
                <a:solidFill>
                  <a:schemeClr val="accent1"/>
                </a:solidFill>
                <a:latin typeface="Arial" panose="020B0604020202020204" pitchFamily="34" charset="0"/>
                <a:cs typeface="Arial" panose="020B0604020202020204" pitchFamily="34" charset="0"/>
              </a:rPr>
              <a:t>          A posteriori (dado x</a:t>
            </a:r>
            <a:r>
              <a:rPr lang="pt-BR" sz="1000" dirty="0">
                <a:solidFill>
                  <a:schemeClr val="accent1"/>
                </a:solidFill>
                <a:latin typeface="Arial" panose="020B0604020202020204" pitchFamily="34" charset="0"/>
                <a:cs typeface="Arial" panose="020B0604020202020204" pitchFamily="34" charset="0"/>
              </a:rPr>
              <a:t>1</a:t>
            </a:r>
            <a:r>
              <a:rPr lang="pt-BR" sz="1600" dirty="0">
                <a:solidFill>
                  <a:schemeClr val="accent1"/>
                </a:solidFill>
                <a:latin typeface="Arial" panose="020B0604020202020204" pitchFamily="34" charset="0"/>
                <a:cs typeface="Arial" panose="020B0604020202020204" pitchFamily="34" charset="0"/>
              </a:rPr>
              <a:t> = 0, x</a:t>
            </a:r>
            <a:r>
              <a:rPr lang="pt-BR" sz="1050" dirty="0">
                <a:solidFill>
                  <a:schemeClr val="accent1"/>
                </a:solidFill>
                <a:latin typeface="Arial" panose="020B0604020202020204" pitchFamily="34" charset="0"/>
                <a:cs typeface="Arial" panose="020B0604020202020204" pitchFamily="34" charset="0"/>
              </a:rPr>
              <a:t>2</a:t>
            </a:r>
            <a:r>
              <a:rPr lang="pt-BR" sz="1600" dirty="0">
                <a:solidFill>
                  <a:schemeClr val="accent1"/>
                </a:solidFill>
                <a:latin typeface="Arial" panose="020B0604020202020204" pitchFamily="34" charset="0"/>
                <a:cs typeface="Arial" panose="020B0604020202020204" pitchFamily="34" charset="0"/>
              </a:rPr>
              <a:t> = 0, x</a:t>
            </a:r>
            <a:r>
              <a:rPr lang="pt-BR" sz="1050" dirty="0">
                <a:solidFill>
                  <a:schemeClr val="accent1"/>
                </a:solidFill>
                <a:latin typeface="Arial" panose="020B0604020202020204" pitchFamily="34" charset="0"/>
                <a:cs typeface="Arial" panose="020B0604020202020204" pitchFamily="34" charset="0"/>
              </a:rPr>
              <a:t>3</a:t>
            </a:r>
            <a:r>
              <a:rPr lang="pt-BR" sz="1600" dirty="0">
                <a:solidFill>
                  <a:schemeClr val="accent1"/>
                </a:solidFill>
                <a:latin typeface="Arial" panose="020B0604020202020204" pitchFamily="34" charset="0"/>
                <a:cs typeface="Arial" panose="020B0604020202020204" pitchFamily="34" charset="0"/>
              </a:rPr>
              <a:t> = 0)      </a:t>
            </a:r>
            <a:r>
              <a:rPr lang="pt-BR" sz="1600" dirty="0">
                <a:solidFill>
                  <a:srgbClr val="FFFF00"/>
                </a:solidFill>
                <a:latin typeface="Arial" panose="020B0604020202020204" pitchFamily="34" charset="0"/>
                <a:cs typeface="Arial" panose="020B0604020202020204" pitchFamily="34" charset="0"/>
              </a:rPr>
              <a:t>(INTERPRETAR)</a:t>
            </a:r>
          </a:p>
          <a:p>
            <a:pPr algn="just"/>
            <a:r>
              <a:rPr lang="pt-BR" sz="1600" dirty="0">
                <a:solidFill>
                  <a:schemeClr val="accent1"/>
                </a:solidFill>
                <a:latin typeface="Arial" panose="020B0604020202020204" pitchFamily="34" charset="0"/>
                <a:cs typeface="Arial" panose="020B0604020202020204" pitchFamily="34" charset="0"/>
              </a:rPr>
              <a:t>          </a:t>
            </a:r>
          </a:p>
          <a:p>
            <a:pPr algn="just"/>
            <a:endParaRPr lang="pt-BR" sz="1600" dirty="0">
              <a:solidFill>
                <a:schemeClr val="accent1"/>
              </a:solidFill>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6" name="Table 6">
            <a:extLst>
              <a:ext uri="{FF2B5EF4-FFF2-40B4-BE49-F238E27FC236}">
                <a16:creationId xmlns:a16="http://schemas.microsoft.com/office/drawing/2014/main" id="{48AC307B-24D3-4F47-B0A9-CB2A333284B3}"/>
              </a:ext>
            </a:extLst>
          </p:cNvPr>
          <p:cNvGraphicFramePr>
            <a:graphicFrameLocks noGrp="1"/>
          </p:cNvGraphicFramePr>
          <p:nvPr>
            <p:extLst>
              <p:ext uri="{D42A27DB-BD31-4B8C-83A1-F6EECF244321}">
                <p14:modId xmlns:p14="http://schemas.microsoft.com/office/powerpoint/2010/main" val="246483936"/>
              </p:ext>
            </p:extLst>
          </p:nvPr>
        </p:nvGraphicFramePr>
        <p:xfrm>
          <a:off x="1660959" y="1933517"/>
          <a:ext cx="8127999" cy="886074"/>
        </p:xfrm>
        <a:graphic>
          <a:graphicData uri="http://schemas.openxmlformats.org/drawingml/2006/table">
            <a:tbl>
              <a:tblPr firstRow="1" bandRow="1">
                <a:tableStyleId>{5C22544A-7EE6-4342-B048-85BDC9FD1C3A}</a:tableStyleId>
              </a:tblPr>
              <a:tblGrid>
                <a:gridCol w="3425946">
                  <a:extLst>
                    <a:ext uri="{9D8B030D-6E8A-4147-A177-3AD203B41FA5}">
                      <a16:colId xmlns:a16="http://schemas.microsoft.com/office/drawing/2014/main" val="636696228"/>
                    </a:ext>
                  </a:extLst>
                </a:gridCol>
                <a:gridCol w="1992720">
                  <a:extLst>
                    <a:ext uri="{9D8B030D-6E8A-4147-A177-3AD203B41FA5}">
                      <a16:colId xmlns:a16="http://schemas.microsoft.com/office/drawing/2014/main" val="2424180653"/>
                    </a:ext>
                  </a:extLst>
                </a:gridCol>
                <a:gridCol w="2709333">
                  <a:extLst>
                    <a:ext uri="{9D8B030D-6E8A-4147-A177-3AD203B41FA5}">
                      <a16:colId xmlns:a16="http://schemas.microsoft.com/office/drawing/2014/main" val="321959985"/>
                    </a:ext>
                  </a:extLst>
                </a:gridCol>
              </a:tblGrid>
              <a:tr h="443037">
                <a:tc>
                  <a:txBody>
                    <a:bodyPr/>
                    <a:lstStyle/>
                    <a:p>
                      <a:pPr algn="ctr"/>
                      <a:r>
                        <a:rPr lang="pt-BR" b="0" dirty="0">
                          <a:solidFill>
                            <a:schemeClr val="bg1"/>
                          </a:solidFill>
                        </a:rPr>
                        <a:t>j</a:t>
                      </a:r>
                    </a:p>
                  </a:txBody>
                  <a:tcPr>
                    <a:lnT w="12700" cap="flat" cmpd="sng" algn="ctr">
                      <a:solidFill>
                        <a:schemeClr val="tx1"/>
                      </a:solidFill>
                      <a:prstDash val="solid"/>
                      <a:round/>
                      <a:headEnd type="none" w="med" len="med"/>
                      <a:tailEnd type="none" w="med" len="med"/>
                    </a:lnT>
                    <a:solidFill>
                      <a:schemeClr val="tx1"/>
                    </a:solidFill>
                  </a:tcPr>
                </a:tc>
                <a:tc>
                  <a:txBody>
                    <a:bodyPr/>
                    <a:lstStyle/>
                    <a:p>
                      <a:pPr algn="ctr"/>
                      <a:r>
                        <a:rPr lang="pt-BR" b="0" dirty="0">
                          <a:solidFill>
                            <a:schemeClr val="bg1"/>
                          </a:solidFill>
                        </a:rPr>
                        <a:t>1/100</a:t>
                      </a:r>
                    </a:p>
                  </a:txBody>
                  <a:tcPr>
                    <a:lnT w="12700" cap="flat" cmpd="sng" algn="ctr">
                      <a:solidFill>
                        <a:schemeClr val="tx1"/>
                      </a:solidFill>
                      <a:prstDash val="solid"/>
                      <a:round/>
                      <a:headEnd type="none" w="med" len="med"/>
                      <a:tailEnd type="none" w="med" len="med"/>
                    </a:lnT>
                    <a:solidFill>
                      <a:schemeClr val="tx1"/>
                    </a:solidFill>
                  </a:tcPr>
                </a:tc>
                <a:tc>
                  <a:txBody>
                    <a:bodyPr/>
                    <a:lstStyle/>
                    <a:p>
                      <a:pPr algn="ctr"/>
                      <a:r>
                        <a:rPr lang="pt-BR" b="0" dirty="0">
                          <a:solidFill>
                            <a:schemeClr val="bg1"/>
                          </a:solidFill>
                        </a:rPr>
                        <a:t>5/100</a:t>
                      </a:r>
                    </a:p>
                  </a:txBody>
                  <a:tcPr>
                    <a:lnT w="12700" cap="flat" cmpd="sng" algn="ctr">
                      <a:solidFill>
                        <a:schemeClr val="tx1"/>
                      </a:solidFill>
                      <a:prstDash val="solid"/>
                      <a:round/>
                      <a:headEnd type="none" w="med" len="med"/>
                      <a:tailEnd type="none" w="med" len="med"/>
                    </a:lnT>
                    <a:solidFill>
                      <a:schemeClr val="tx1"/>
                    </a:solidFill>
                  </a:tcPr>
                </a:tc>
                <a:extLst>
                  <a:ext uri="{0D108BD9-81ED-4DB2-BD59-A6C34878D82A}">
                    <a16:rowId xmlns:a16="http://schemas.microsoft.com/office/drawing/2014/main" val="2917654276"/>
                  </a:ext>
                </a:extLst>
              </a:tr>
              <a:tr h="443037">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a:t>
                      </a:r>
                      <a:endParaRPr lang="pt-BR" b="0" dirty="0">
                        <a:solidFill>
                          <a:schemeClr val="bg1"/>
                        </a:solidFill>
                      </a:endParaRPr>
                    </a:p>
                  </a:txBody>
                  <a:tcPr>
                    <a:solidFill>
                      <a:schemeClr val="tx1"/>
                    </a:solidFill>
                  </a:tcPr>
                </a:tc>
                <a:tc>
                  <a:txBody>
                    <a:bodyPr/>
                    <a:lstStyle/>
                    <a:p>
                      <a:pPr algn="ctr"/>
                      <a:r>
                        <a:rPr lang="pt-BR" b="0" dirty="0">
                          <a:solidFill>
                            <a:schemeClr val="bg1"/>
                          </a:solidFill>
                        </a:rPr>
                        <a:t>0,9 </a:t>
                      </a:r>
                    </a:p>
                  </a:txBody>
                  <a:tcPr>
                    <a:solidFill>
                      <a:schemeClr val="tx1"/>
                    </a:solidFill>
                  </a:tcPr>
                </a:tc>
                <a:tc>
                  <a:txBody>
                    <a:bodyPr/>
                    <a:lstStyle/>
                    <a:p>
                      <a:pPr algn="ctr"/>
                      <a:r>
                        <a:rPr lang="pt-BR" b="0" dirty="0">
                          <a:solidFill>
                            <a:schemeClr val="bg1"/>
                          </a:solidFill>
                        </a:rPr>
                        <a:t>0,1</a:t>
                      </a:r>
                    </a:p>
                  </a:txBody>
                  <a:tcPr>
                    <a:solidFill>
                      <a:schemeClr val="tx1"/>
                    </a:solidFill>
                  </a:tcPr>
                </a:tc>
                <a:extLst>
                  <a:ext uri="{0D108BD9-81ED-4DB2-BD59-A6C34878D82A}">
                    <a16:rowId xmlns:a16="http://schemas.microsoft.com/office/drawing/2014/main" val="1129170173"/>
                  </a:ext>
                </a:extLst>
              </a:tr>
            </a:tbl>
          </a:graphicData>
        </a:graphic>
      </p:graphicFrame>
      <p:graphicFrame>
        <p:nvGraphicFramePr>
          <p:cNvPr id="9" name="Table 10">
            <a:extLst>
              <a:ext uri="{FF2B5EF4-FFF2-40B4-BE49-F238E27FC236}">
                <a16:creationId xmlns:a16="http://schemas.microsoft.com/office/drawing/2014/main" id="{259C2082-486D-4BBA-A1E3-EEB4746B13C5}"/>
              </a:ext>
            </a:extLst>
          </p:cNvPr>
          <p:cNvGraphicFramePr>
            <a:graphicFrameLocks noGrp="1"/>
          </p:cNvGraphicFramePr>
          <p:nvPr>
            <p:extLst>
              <p:ext uri="{D42A27DB-BD31-4B8C-83A1-F6EECF244321}">
                <p14:modId xmlns:p14="http://schemas.microsoft.com/office/powerpoint/2010/main" val="162224374"/>
              </p:ext>
            </p:extLst>
          </p:nvPr>
        </p:nvGraphicFramePr>
        <p:xfrm>
          <a:off x="1660959" y="3667570"/>
          <a:ext cx="8127999" cy="741680"/>
        </p:xfrm>
        <a:graphic>
          <a:graphicData uri="http://schemas.openxmlformats.org/drawingml/2006/table">
            <a:tbl>
              <a:tblPr firstRow="1" bandRow="1">
                <a:tableStyleId>{5C22544A-7EE6-4342-B048-85BDC9FD1C3A}</a:tableStyleId>
              </a:tblPr>
              <a:tblGrid>
                <a:gridCol w="3292781">
                  <a:extLst>
                    <a:ext uri="{9D8B030D-6E8A-4147-A177-3AD203B41FA5}">
                      <a16:colId xmlns:a16="http://schemas.microsoft.com/office/drawing/2014/main" val="2678419229"/>
                    </a:ext>
                  </a:extLst>
                </a:gridCol>
                <a:gridCol w="2125885">
                  <a:extLst>
                    <a:ext uri="{9D8B030D-6E8A-4147-A177-3AD203B41FA5}">
                      <a16:colId xmlns:a16="http://schemas.microsoft.com/office/drawing/2014/main" val="3424025888"/>
                    </a:ext>
                  </a:extLst>
                </a:gridCol>
                <a:gridCol w="2709333">
                  <a:extLst>
                    <a:ext uri="{9D8B030D-6E8A-4147-A177-3AD203B41FA5}">
                      <a16:colId xmlns:a16="http://schemas.microsoft.com/office/drawing/2014/main" val="356932497"/>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1/100</a:t>
                      </a:r>
                    </a:p>
                  </a:txBody>
                  <a:tcPr>
                    <a:solidFill>
                      <a:schemeClr val="tx1"/>
                    </a:solidFill>
                  </a:tcPr>
                </a:tc>
                <a:tc>
                  <a:txBody>
                    <a:bodyPr/>
                    <a:lstStyle/>
                    <a:p>
                      <a:pPr algn="ctr"/>
                      <a:r>
                        <a:rPr lang="pt-BR" b="0" dirty="0">
                          <a:solidFill>
                            <a:schemeClr val="bg1"/>
                          </a:solidFill>
                        </a:rPr>
                        <a:t>5/100</a:t>
                      </a:r>
                    </a:p>
                  </a:txBody>
                  <a:tcPr>
                    <a:solidFill>
                      <a:schemeClr val="tx1"/>
                    </a:solidFill>
                  </a:tcPr>
                </a:tc>
                <a:extLst>
                  <a:ext uri="{0D108BD9-81ED-4DB2-BD59-A6C34878D82A}">
                    <a16:rowId xmlns:a16="http://schemas.microsoft.com/office/drawing/2014/main" val="491966744"/>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 | </a:t>
                      </a:r>
                      <a:r>
                        <a:rPr lang="pt-BR" sz="1800" b="0" dirty="0">
                          <a:solidFill>
                            <a:schemeClr val="bg1"/>
                          </a:solidFill>
                          <a:latin typeface="Arial" panose="020B0604020202020204" pitchFamily="34" charset="0"/>
                          <a:cs typeface="Arial" panose="020B0604020202020204" pitchFamily="34" charset="0"/>
                        </a:rPr>
                        <a:t>X</a:t>
                      </a:r>
                      <a:r>
                        <a:rPr lang="pt-BR" sz="1200" b="0" dirty="0">
                          <a:solidFill>
                            <a:schemeClr val="bg1"/>
                          </a:solidFill>
                          <a:latin typeface="Arial" panose="020B0604020202020204" pitchFamily="34" charset="0"/>
                          <a:cs typeface="Arial" panose="020B0604020202020204" pitchFamily="34" charset="0"/>
                        </a:rPr>
                        <a:t>1</a:t>
                      </a:r>
                      <a:r>
                        <a:rPr lang="pt-BR" sz="1800" b="0" dirty="0">
                          <a:solidFill>
                            <a:schemeClr val="bg1"/>
                          </a:solidFill>
                          <a:latin typeface="Arial" panose="020B0604020202020204" pitchFamily="34" charset="0"/>
                          <a:cs typeface="Arial" panose="020B0604020202020204" pitchFamily="34" charset="0"/>
                        </a:rPr>
                        <a:t> = 0, X</a:t>
                      </a:r>
                      <a:r>
                        <a:rPr lang="pt-BR" sz="1200" b="0" dirty="0">
                          <a:solidFill>
                            <a:schemeClr val="bg1"/>
                          </a:solidFill>
                          <a:latin typeface="Arial" panose="020B0604020202020204" pitchFamily="34" charset="0"/>
                          <a:cs typeface="Arial" panose="020B0604020202020204" pitchFamily="34" charset="0"/>
                        </a:rPr>
                        <a:t>2</a:t>
                      </a:r>
                      <a:r>
                        <a:rPr lang="pt-BR" sz="1800" b="0" dirty="0">
                          <a:solidFill>
                            <a:schemeClr val="bg1"/>
                          </a:solidFill>
                          <a:latin typeface="Arial" panose="020B0604020202020204" pitchFamily="34" charset="0"/>
                          <a:cs typeface="Arial" panose="020B0604020202020204" pitchFamily="34" charset="0"/>
                        </a:rPr>
                        <a:t> = 0, X</a:t>
                      </a:r>
                      <a:r>
                        <a:rPr lang="pt-BR" sz="1200" b="0" dirty="0">
                          <a:solidFill>
                            <a:schemeClr val="bg1"/>
                          </a:solidFill>
                          <a:latin typeface="Arial" panose="020B0604020202020204" pitchFamily="34" charset="0"/>
                          <a:cs typeface="Arial" panose="020B0604020202020204" pitchFamily="34" charset="0"/>
                        </a:rPr>
                        <a:t>3</a:t>
                      </a:r>
                      <a:r>
                        <a:rPr lang="pt-BR" sz="1800" b="0" dirty="0">
                          <a:solidFill>
                            <a:schemeClr val="bg1"/>
                          </a:solidFill>
                          <a:latin typeface="Arial" panose="020B0604020202020204" pitchFamily="34" charset="0"/>
                          <a:cs typeface="Arial" panose="020B0604020202020204" pitchFamily="34" charset="0"/>
                        </a:rPr>
                        <a:t> = 0)</a:t>
                      </a:r>
                      <a:endParaRPr lang="pt-BR" b="0" dirty="0">
                        <a:solidFill>
                          <a:schemeClr val="bg1"/>
                        </a:solidFill>
                      </a:endParaRPr>
                    </a:p>
                  </a:txBody>
                  <a:tcPr>
                    <a:solidFill>
                      <a:schemeClr val="tx1"/>
                    </a:solidFill>
                  </a:tcPr>
                </a:tc>
                <a:tc>
                  <a:txBody>
                    <a:bodyPr/>
                    <a:lstStyle/>
                    <a:p>
                      <a:pPr algn="ctr"/>
                      <a:r>
                        <a:rPr lang="pt-BR" b="0" dirty="0">
                          <a:solidFill>
                            <a:schemeClr val="bg1"/>
                          </a:solidFill>
                        </a:rPr>
                        <a:t>0,9106</a:t>
                      </a:r>
                    </a:p>
                  </a:txBody>
                  <a:tcPr>
                    <a:solidFill>
                      <a:schemeClr val="tx1"/>
                    </a:solidFill>
                  </a:tcPr>
                </a:tc>
                <a:tc>
                  <a:txBody>
                    <a:bodyPr/>
                    <a:lstStyle/>
                    <a:p>
                      <a:pPr algn="ctr"/>
                      <a:r>
                        <a:rPr lang="pt-BR" b="0" dirty="0">
                          <a:solidFill>
                            <a:schemeClr val="bg1"/>
                          </a:solidFill>
                        </a:rPr>
                        <a:t>0,0894</a:t>
                      </a:r>
                    </a:p>
                  </a:txBody>
                  <a:tcPr>
                    <a:solidFill>
                      <a:schemeClr val="tx1"/>
                    </a:solidFill>
                  </a:tcPr>
                </a:tc>
                <a:extLst>
                  <a:ext uri="{0D108BD9-81ED-4DB2-BD59-A6C34878D82A}">
                    <a16:rowId xmlns:a16="http://schemas.microsoft.com/office/drawing/2014/main" val="1298526748"/>
                  </a:ext>
                </a:extLst>
              </a:tr>
            </a:tbl>
          </a:graphicData>
        </a:graphic>
      </p:graphicFrame>
    </p:spTree>
    <p:extLst>
      <p:ext uri="{BB962C8B-B14F-4D97-AF65-F5344CB8AC3E}">
        <p14:creationId xmlns:p14="http://schemas.microsoft.com/office/powerpoint/2010/main" val="380898284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68FF25-50D5-4072-8E00-CA246FD8E258}"/>
              </a:ext>
            </a:extLst>
          </p:cNvPr>
          <p:cNvSpPr>
            <a:spLocks noGrp="1"/>
          </p:cNvSpPr>
          <p:nvPr>
            <p:ph type="ctrTitle"/>
          </p:nvPr>
        </p:nvSpPr>
        <p:spPr>
          <a:xfrm>
            <a:off x="1557071" y="1029197"/>
            <a:ext cx="9099255" cy="58861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2160DCF4-7A04-4E50-8118-95265B306423}"/>
              </a:ext>
            </a:extLst>
          </p:cNvPr>
          <p:cNvSpPr>
            <a:spLocks noGrp="1"/>
          </p:cNvSpPr>
          <p:nvPr>
            <p:ph type="subTitle" idx="1"/>
          </p:nvPr>
        </p:nvSpPr>
        <p:spPr>
          <a:xfrm>
            <a:off x="1535372" y="1617811"/>
            <a:ext cx="9120954" cy="3472384"/>
          </a:xfrm>
        </p:spPr>
        <p:txBody>
          <a:bodyPr>
            <a:normAutofit/>
          </a:bodyPr>
          <a:lstStyle/>
          <a:p>
            <a:pPr algn="just"/>
            <a:r>
              <a:rPr lang="pt-BR" sz="1600" dirty="0">
                <a:solidFill>
                  <a:schemeClr val="bg1"/>
                </a:solidFill>
                <a:latin typeface="Arial" panose="020B0604020202020204" pitchFamily="34" charset="0"/>
                <a:cs typeface="Arial" panose="020B0604020202020204" pitchFamily="34" charset="0"/>
              </a:rPr>
              <a:t>(B) Seja P* a distribuição de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dado x</a:t>
            </a:r>
            <a:r>
              <a:rPr lang="pt-BR" sz="11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0, X</a:t>
            </a:r>
            <a:r>
              <a:rPr lang="pt-BR" sz="11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0, x</a:t>
            </a:r>
            <a:r>
              <a:rPr lang="pt-BR" sz="1100" dirty="0">
                <a:solidFill>
                  <a:schemeClr val="bg1"/>
                </a:solidFill>
                <a:latin typeface="Arial" panose="020B0604020202020204" pitchFamily="34" charset="0"/>
                <a:cs typeface="Arial" panose="020B0604020202020204" pitchFamily="34" charset="0"/>
              </a:rPr>
              <a:t>3</a:t>
            </a:r>
            <a:r>
              <a:rPr lang="pt-BR" sz="1600" dirty="0">
                <a:solidFill>
                  <a:schemeClr val="bg1"/>
                </a:solidFill>
                <a:latin typeface="Arial" panose="020B0604020202020204" pitchFamily="34" charset="0"/>
                <a:cs typeface="Arial" panose="020B0604020202020204" pitchFamily="34" charset="0"/>
              </a:rPr>
              <a:t> = 0. vamos obter agora</a:t>
            </a:r>
          </a:p>
          <a:p>
            <a:pPr algn="ctr"/>
            <a:endParaRPr lang="pt-BR" sz="2000" dirty="0">
              <a:solidFill>
                <a:schemeClr val="bg1"/>
              </a:solidFill>
              <a:latin typeface="Arial" panose="020B0604020202020204" pitchFamily="34" charset="0"/>
              <a:cs typeface="Arial" panose="020B0604020202020204" pitchFamily="34" charset="0"/>
            </a:endParaRPr>
          </a:p>
          <a:p>
            <a:pPr algn="ctr"/>
            <a:r>
              <a:rPr lang="pt-BR" sz="2000" dirty="0">
                <a:solidFill>
                  <a:schemeClr val="bg1"/>
                </a:solidFill>
                <a:latin typeface="Arial" panose="020B0604020202020204" pitchFamily="34" charset="0"/>
                <a:cs typeface="Arial" panose="020B0604020202020204" pitchFamily="34" charset="0"/>
              </a:rPr>
              <a:t> </a:t>
            </a:r>
            <a:r>
              <a:rPr lang="pt-BR" sz="2000" b="1" dirty="0">
                <a:solidFill>
                  <a:srgbClr val="C00000"/>
                </a:solidFill>
                <a:latin typeface="Arial" panose="020B0604020202020204" pitchFamily="34" charset="0"/>
                <a:cs typeface="Arial" panose="020B0604020202020204" pitchFamily="34" charset="0"/>
              </a:rPr>
              <a:t>P*(ϴ = 1/100 | X</a:t>
            </a:r>
            <a:r>
              <a:rPr lang="pt-BR" sz="1400" b="1" dirty="0">
                <a:solidFill>
                  <a:srgbClr val="C00000"/>
                </a:solidFill>
                <a:latin typeface="Arial" panose="020B0604020202020204" pitchFamily="34" charset="0"/>
                <a:cs typeface="Arial" panose="020B0604020202020204" pitchFamily="34" charset="0"/>
              </a:rPr>
              <a:t>4</a:t>
            </a:r>
            <a:r>
              <a:rPr lang="pt-BR" sz="2000" b="1" dirty="0">
                <a:solidFill>
                  <a:srgbClr val="C00000"/>
                </a:solidFill>
                <a:latin typeface="Arial" panose="020B0604020202020204" pitchFamily="34" charset="0"/>
                <a:cs typeface="Arial" panose="020B0604020202020204" pitchFamily="34" charset="0"/>
              </a:rPr>
              <a:t> = 0, X</a:t>
            </a:r>
            <a:r>
              <a:rPr lang="pt-BR" sz="1400" b="1" dirty="0">
                <a:solidFill>
                  <a:srgbClr val="C00000"/>
                </a:solidFill>
                <a:latin typeface="Arial" panose="020B0604020202020204" pitchFamily="34" charset="0"/>
                <a:cs typeface="Arial" panose="020B0604020202020204" pitchFamily="34" charset="0"/>
              </a:rPr>
              <a:t>5</a:t>
            </a:r>
            <a:r>
              <a:rPr lang="pt-BR" sz="2000" b="1" dirty="0">
                <a:solidFill>
                  <a:srgbClr val="C00000"/>
                </a:solidFill>
                <a:latin typeface="Arial" panose="020B0604020202020204" pitchFamily="34" charset="0"/>
                <a:cs typeface="Arial" panose="020B0604020202020204" pitchFamily="34" charset="0"/>
              </a:rPr>
              <a:t> = 0)</a:t>
            </a:r>
          </a:p>
          <a:p>
            <a:pPr algn="ctr"/>
            <a:endParaRPr lang="pt-BR" sz="2000" b="1" dirty="0">
              <a:solidFill>
                <a:srgbClr val="C00000"/>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Pela sequencialidade do teorema de bayes, temos que:</a:t>
            </a:r>
          </a:p>
          <a:p>
            <a:pPr algn="just"/>
            <a:endParaRPr lang="pt-BR" sz="1600" dirty="0">
              <a:solidFill>
                <a:schemeClr val="bg1"/>
              </a:solidFill>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05283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95318E-37A2-412B-8F54-2BC2E27BC6CD}"/>
              </a:ext>
            </a:extLst>
          </p:cNvPr>
          <p:cNvSpPr>
            <a:spLocks noGrp="1"/>
          </p:cNvSpPr>
          <p:nvPr>
            <p:ph type="ctrTitle"/>
          </p:nvPr>
        </p:nvSpPr>
        <p:spPr>
          <a:xfrm>
            <a:off x="1557071" y="1029197"/>
            <a:ext cx="9099255" cy="45670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78686A5E-B491-463A-B4C2-593664E0A145}"/>
                  </a:ext>
                </a:extLst>
              </p:cNvPr>
              <p:cNvSpPr>
                <a:spLocks noGrp="1"/>
              </p:cNvSpPr>
              <p:nvPr>
                <p:ph type="subTitle" idx="1"/>
              </p:nvPr>
            </p:nvSpPr>
            <p:spPr>
              <a:xfrm>
                <a:off x="1034493" y="1485902"/>
                <a:ext cx="10287303" cy="3391706"/>
              </a:xfrm>
            </p:spPr>
            <p:txBody>
              <a:bodyPr>
                <a:normAutofit/>
              </a:bodyPr>
              <a:lstStyle/>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1/100 | x</a:t>
                </a:r>
                <a:r>
                  <a:rPr lang="pt-BR" sz="1200" dirty="0">
                    <a:solidFill>
                      <a:schemeClr val="bg1"/>
                    </a:solidFill>
                    <a:latin typeface="Arial" panose="020B0604020202020204" pitchFamily="34" charset="0"/>
                    <a:cs typeface="Arial" panose="020B0604020202020204" pitchFamily="34" charset="0"/>
                  </a:rPr>
                  <a:t>4</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5</a:t>
                </a:r>
                <a:r>
                  <a:rPr lang="pt-BR" dirty="0">
                    <a:solidFill>
                      <a:schemeClr val="bg1"/>
                    </a:solidFill>
                    <a:latin typeface="Arial" panose="020B0604020202020204" pitchFamily="34" charset="0"/>
                    <a:cs typeface="Arial" panose="020B0604020202020204" pitchFamily="34" charset="0"/>
                  </a:rPr>
                  <a:t> = 0)   =</a:t>
                </a:r>
              </a:p>
              <a:p>
                <a:pPr algn="ctr"/>
                <a:endParaRPr lang="pt-BR"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i="1">
                              <a:solidFill>
                                <a:schemeClr val="bg1"/>
                              </a:solidFill>
                              <a:latin typeface="Cambria Math" panose="02040503050406030204" pitchFamily="18" charset="0"/>
                            </a:rPr>
                          </m:ctrlPr>
                        </m:fPr>
                        <m:num>
                          <m:r>
                            <m:rPr>
                              <m:nor/>
                            </m:rPr>
                            <a:rPr lang="pt-BR" dirty="0">
                              <a:solidFill>
                                <a:schemeClr val="bg1"/>
                              </a:solidFill>
                            </a:rPr>
                            <m:t>P</m:t>
                          </m:r>
                          <m:r>
                            <m:rPr>
                              <m:nor/>
                            </m:rPr>
                            <a:rPr lang="pt-BR" b="0" i="0" dirty="0" smtClean="0">
                              <a:solidFill>
                                <a:schemeClr val="bg1"/>
                              </a:solidFill>
                            </a:rPr>
                            <m:t>∗</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4</m:t>
                          </m:r>
                          <m:r>
                            <m:rPr>
                              <m:nor/>
                            </m:rPr>
                            <a:rPr lang="pt-BR" dirty="0">
                              <a:solidFill>
                                <a:schemeClr val="bg1"/>
                              </a:solidFill>
                              <a:latin typeface="Arial" panose="020B0604020202020204" pitchFamily="34" charset="0"/>
                              <a:cs typeface="Arial" panose="020B0604020202020204" pitchFamily="34" charset="0"/>
                            </a:rPr>
                            <m:t> = 0, </m:t>
                          </m:r>
                          <m:r>
                            <m:rPr>
                              <m:nor/>
                            </m:rPr>
                            <a:rPr lang="pt-BR" dirty="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5</m:t>
                          </m:r>
                          <m:r>
                            <m:rPr>
                              <m:nor/>
                            </m:rPr>
                            <a:rPr lang="pt-BR" dirty="0">
                              <a:solidFill>
                                <a:schemeClr val="bg1"/>
                              </a:solidFill>
                              <a:latin typeface="Arial" panose="020B0604020202020204" pitchFamily="34" charset="0"/>
                              <a:cs typeface="Arial" panose="020B0604020202020204" pitchFamily="34" charset="0"/>
                            </a:rPr>
                            <m:t>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 </m:t>
                          </m:r>
                          <m:r>
                            <m:rPr>
                              <m:nor/>
                            </m:rPr>
                            <a:rPr lang="pt-BR" dirty="0">
                              <a:solidFill>
                                <a:schemeClr val="bg1"/>
                              </a:solidFill>
                              <a:latin typeface="Arial" panose="020B0604020202020204" pitchFamily="34" charset="0"/>
                              <a:cs typeface="Arial" panose="020B0604020202020204" pitchFamily="34" charset="0"/>
                            </a:rPr>
                            <m:t>P</m:t>
                          </m:r>
                          <m:r>
                            <m:rPr>
                              <m:nor/>
                            </m:rPr>
                            <a:rPr lang="pt-BR" b="0" i="0" dirty="0" smtClean="0">
                              <a:solidFill>
                                <a:schemeClr val="bg1"/>
                              </a:solidFill>
                              <a:latin typeface="Arial" panose="020B0604020202020204" pitchFamily="34" charset="0"/>
                              <a:cs typeface="Arial" panose="020B0604020202020204" pitchFamily="34" charset="0"/>
                            </a:rPr>
                            <m:t>∗</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m:t>
                          </m:r>
                        </m:num>
                        <m:den>
                          <m:r>
                            <m:rPr>
                              <m:nor/>
                            </m:rPr>
                            <a:rPr lang="pt-BR" dirty="0">
                              <a:solidFill>
                                <a:schemeClr val="bg1"/>
                              </a:solidFill>
                            </a:rPr>
                            <m:t>P</m:t>
                          </m:r>
                          <m:r>
                            <m:rPr>
                              <m:nor/>
                            </m:rPr>
                            <a:rPr lang="pt-BR" b="0" i="0" dirty="0" smtClean="0">
                              <a:solidFill>
                                <a:schemeClr val="bg1"/>
                              </a:solidFill>
                            </a:rPr>
                            <m:t>∗</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4</m:t>
                          </m:r>
                          <m:r>
                            <m:rPr>
                              <m:nor/>
                            </m:rPr>
                            <a:rPr lang="pt-BR" dirty="0">
                              <a:solidFill>
                                <a:schemeClr val="bg1"/>
                              </a:solidFill>
                              <a:latin typeface="Arial" panose="020B0604020202020204" pitchFamily="34" charset="0"/>
                              <a:cs typeface="Arial" panose="020B0604020202020204" pitchFamily="34" charset="0"/>
                            </a:rPr>
                            <m:t> = 0, </m:t>
                          </m:r>
                          <m:r>
                            <m:rPr>
                              <m:nor/>
                            </m:rPr>
                            <a:rPr lang="pt-BR" b="0" i="0" dirty="0" smtClean="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5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 00) </m:t>
                          </m:r>
                          <m:r>
                            <m:rPr>
                              <m:nor/>
                            </m:rPr>
                            <a:rPr lang="pt-BR" dirty="0">
                              <a:solidFill>
                                <a:schemeClr val="bg1"/>
                              </a:solidFill>
                              <a:latin typeface="Arial" panose="020B0604020202020204" pitchFamily="34" charset="0"/>
                              <a:cs typeface="Arial" panose="020B0604020202020204" pitchFamily="34" charset="0"/>
                            </a:rPr>
                            <m:t>P</m:t>
                          </m:r>
                          <m:r>
                            <m:rPr>
                              <m:nor/>
                            </m:rPr>
                            <a:rPr lang="pt-BR" b="0" i="0" dirty="0" smtClean="0">
                              <a:solidFill>
                                <a:schemeClr val="bg1"/>
                              </a:solidFill>
                              <a:latin typeface="Arial" panose="020B0604020202020204" pitchFamily="34" charset="0"/>
                              <a:cs typeface="Arial" panose="020B0604020202020204" pitchFamily="34" charset="0"/>
                            </a:rPr>
                            <m:t>∗</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m:t>
                          </m:r>
                          <m:r>
                            <m:rPr>
                              <m:nor/>
                            </m:rPr>
                            <a:rPr lang="pt-BR" b="0" i="0" dirty="0" smtClean="0">
                              <a:solidFill>
                                <a:schemeClr val="bg1"/>
                              </a:solidFill>
                              <a:latin typeface="Arial" panose="020B0604020202020204" pitchFamily="34" charset="0"/>
                              <a:cs typeface="Arial" panose="020B0604020202020204" pitchFamily="34" charset="0"/>
                            </a:rPr>
                            <m:t> </m:t>
                          </m:r>
                          <m:r>
                            <m:rPr>
                              <m:nor/>
                            </m:rPr>
                            <a:rPr lang="pt-BR" dirty="0">
                              <a:solidFill>
                                <a:schemeClr val="bg1"/>
                              </a:solidFill>
                              <a:latin typeface="Arial" panose="020B0604020202020204" pitchFamily="34" charset="0"/>
                              <a:cs typeface="Arial" panose="020B0604020202020204" pitchFamily="34" charset="0"/>
                            </a:rPr>
                            <m:t> + </m:t>
                          </m:r>
                          <m:r>
                            <m:rPr>
                              <m:nor/>
                            </m:rPr>
                            <a:rPr lang="pt-BR" b="0" i="0" dirty="0" smtClean="0">
                              <a:solidFill>
                                <a:schemeClr val="bg1"/>
                              </a:solidFill>
                              <a:latin typeface="Arial" panose="020B0604020202020204" pitchFamily="34" charset="0"/>
                              <a:cs typeface="Arial" panose="020B0604020202020204" pitchFamily="34" charset="0"/>
                            </a:rPr>
                            <m:t> </m:t>
                          </m:r>
                          <m:r>
                            <m:rPr>
                              <m:nor/>
                            </m:rPr>
                            <a:rPr lang="pt-BR" dirty="0">
                              <a:solidFill>
                                <a:schemeClr val="bg1"/>
                              </a:solidFill>
                            </a:rPr>
                            <m:t>P</m:t>
                          </m:r>
                          <m:r>
                            <m:rPr>
                              <m:nor/>
                            </m:rPr>
                            <a:rPr lang="pt-BR" b="0" i="0" dirty="0" smtClean="0">
                              <a:solidFill>
                                <a:schemeClr val="bg1"/>
                              </a:solidFill>
                            </a:rPr>
                            <m:t>∗</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4</m:t>
                          </m:r>
                          <m:r>
                            <m:rPr>
                              <m:nor/>
                            </m:rPr>
                            <a:rPr lang="pt-BR" dirty="0">
                              <a:solidFill>
                                <a:schemeClr val="bg1"/>
                              </a:solidFill>
                              <a:latin typeface="Arial" panose="020B0604020202020204" pitchFamily="34" charset="0"/>
                              <a:cs typeface="Arial" panose="020B0604020202020204" pitchFamily="34" charset="0"/>
                            </a:rPr>
                            <m:t> = 0, </m:t>
                          </m:r>
                          <m:r>
                            <m:rPr>
                              <m:nor/>
                            </m:rPr>
                            <a:rPr lang="pt-BR" dirty="0">
                              <a:solidFill>
                                <a:schemeClr val="bg1"/>
                              </a:solidFill>
                              <a:latin typeface="Arial" panose="020B0604020202020204" pitchFamily="34" charset="0"/>
                              <a:cs typeface="Arial" panose="020B0604020202020204" pitchFamily="34" charset="0"/>
                            </a:rPr>
                            <m:t>x</m:t>
                          </m:r>
                          <m:r>
                            <m:rPr>
                              <m:nor/>
                            </m:rPr>
                            <a:rPr lang="pt-BR" b="0" i="0" dirty="0" smtClean="0">
                              <a:solidFill>
                                <a:schemeClr val="bg1"/>
                              </a:solidFill>
                              <a:latin typeface="Arial" panose="020B0604020202020204" pitchFamily="34" charset="0"/>
                              <a:cs typeface="Arial" panose="020B0604020202020204" pitchFamily="34" charset="0"/>
                            </a:rPr>
                            <m:t>5</m:t>
                          </m:r>
                          <m:r>
                            <m:rPr>
                              <m:nor/>
                            </m:rPr>
                            <a:rPr lang="pt-BR" dirty="0">
                              <a:solidFill>
                                <a:schemeClr val="bg1"/>
                              </a:solidFill>
                              <a:latin typeface="Arial" panose="020B0604020202020204" pitchFamily="34" charset="0"/>
                              <a:cs typeface="Arial" panose="020B0604020202020204" pitchFamily="34" charset="0"/>
                            </a:rPr>
                            <m:t>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5/100) </m:t>
                          </m:r>
                          <m:r>
                            <m:rPr>
                              <m:nor/>
                            </m:rPr>
                            <a:rPr lang="pt-BR" dirty="0">
                              <a:solidFill>
                                <a:schemeClr val="bg1"/>
                              </a:solidFill>
                              <a:latin typeface="Arial" panose="020B0604020202020204" pitchFamily="34" charset="0"/>
                              <a:cs typeface="Arial" panose="020B0604020202020204" pitchFamily="34" charset="0"/>
                            </a:rPr>
                            <m:t>P</m:t>
                          </m:r>
                          <m:r>
                            <m:rPr>
                              <m:nor/>
                            </m:rPr>
                            <a:rPr lang="pt-BR" b="0" i="0" dirty="0" smtClean="0">
                              <a:solidFill>
                                <a:schemeClr val="bg1"/>
                              </a:solidFill>
                              <a:latin typeface="Arial" panose="020B0604020202020204" pitchFamily="34" charset="0"/>
                              <a:cs typeface="Arial" panose="020B0604020202020204" pitchFamily="34" charset="0"/>
                            </a:rPr>
                            <m:t>∗</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5/100)</m:t>
                          </m:r>
                        </m:den>
                      </m:f>
                    </m:oMath>
                  </m:oMathPara>
                </a14:m>
                <a:endParaRPr lang="pt-BR" dirty="0">
                  <a:solidFill>
                    <a:schemeClr val="bg1"/>
                  </a:solidFill>
                  <a:latin typeface="Arial" panose="020B0604020202020204" pitchFamily="34" charset="0"/>
                  <a:cs typeface="Arial" panose="020B0604020202020204" pitchFamily="34" charset="0"/>
                </a:endParaRPr>
              </a:p>
              <a:p>
                <a:pPr algn="ctr"/>
                <a:endParaRPr lang="pt-BR" dirty="0">
                  <a:solidFill>
                    <a:schemeClr val="bg1"/>
                  </a:solidFill>
                  <a:latin typeface="Arial" panose="020B0604020202020204" pitchFamily="34" charset="0"/>
                  <a:cs typeface="Arial" panose="020B0604020202020204" pitchFamily="34" charset="0"/>
                </a:endParaRPr>
              </a:p>
              <a:p>
                <a:pPr algn="ctr"/>
                <a:r>
                  <a:rPr lang="pt-BR" sz="2400" dirty="0">
                    <a:solidFill>
                      <a:schemeClr val="bg1"/>
                    </a:solidFill>
                  </a:rPr>
                  <a:t>= </a:t>
                </a:r>
                <a14:m>
                  <m:oMath xmlns:m="http://schemas.openxmlformats.org/officeDocument/2006/math">
                    <m:f>
                      <m:fPr>
                        <m:ctrlPr>
                          <a:rPr lang="pt-BR" sz="2400" i="1">
                            <a:solidFill>
                              <a:schemeClr val="bg1"/>
                            </a:solidFill>
                            <a:latin typeface="Cambria Math" panose="02040503050406030204" pitchFamily="18" charset="0"/>
                          </a:rPr>
                        </m:ctrlPr>
                      </m:fPr>
                      <m:num>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99</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e>
                          <m:sup>
                            <m:r>
                              <a:rPr lang="pt-BR" sz="2400" b="0" i="1" smtClean="0">
                                <a:solidFill>
                                  <a:schemeClr val="bg1"/>
                                </a:solidFill>
                                <a:latin typeface="Cambria Math" panose="02040503050406030204" pitchFamily="18" charset="0"/>
                              </a:rPr>
                              <m:t>2</m:t>
                            </m:r>
                            <m:r>
                              <a:rPr lang="pt-BR" sz="2400" i="1">
                                <a:solidFill>
                                  <a:schemeClr val="bg1"/>
                                </a:solidFill>
                                <a:latin typeface="Cambria Math" panose="02040503050406030204" pitchFamily="18" charset="0"/>
                              </a:rPr>
                              <m:t> </m:t>
                            </m:r>
                          </m:sup>
                        </m:sSup>
                        <m:r>
                          <a:rPr lang="pt-BR" sz="2400" i="1">
                            <a:solidFill>
                              <a:schemeClr val="bg1"/>
                            </a:solidFill>
                            <a:latin typeface="Cambria Math" panose="02040503050406030204" pitchFamily="18" charset="0"/>
                          </a:rPr>
                          <m:t> (</m:t>
                        </m:r>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8732691</m:t>
                            </m:r>
                          </m:num>
                          <m:den>
                            <m:r>
                              <a:rPr lang="pt-BR" sz="2400" b="0" i="1" smtClean="0">
                                <a:solidFill>
                                  <a:schemeClr val="bg1"/>
                                </a:solidFill>
                                <a:latin typeface="Cambria Math" panose="02040503050406030204" pitchFamily="18" charset="0"/>
                              </a:rPr>
                              <m:t>9590066</m:t>
                            </m:r>
                          </m:den>
                        </m:f>
                        <m:r>
                          <a:rPr lang="pt-BR" sz="2400" i="1">
                            <a:solidFill>
                              <a:schemeClr val="bg1"/>
                            </a:solidFill>
                            <a:latin typeface="Cambria Math" panose="02040503050406030204" pitchFamily="18" charset="0"/>
                          </a:rPr>
                          <m:t>)</m:t>
                        </m:r>
                      </m:num>
                      <m:den>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99</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e>
                          <m:sup>
                            <m:r>
                              <a:rPr lang="pt-BR" sz="2400" b="0" i="1" smtClean="0">
                                <a:solidFill>
                                  <a:schemeClr val="bg1"/>
                                </a:solidFill>
                                <a:latin typeface="Cambria Math" panose="02040503050406030204" pitchFamily="18" charset="0"/>
                              </a:rPr>
                              <m:t>2</m:t>
                            </m:r>
                          </m:sup>
                        </m:sSup>
                        <m:r>
                          <a:rPr lang="pt-BR" sz="2400" i="1">
                            <a:solidFill>
                              <a:schemeClr val="bg1"/>
                            </a:solidFill>
                            <a:latin typeface="Cambria Math" panose="02040503050406030204" pitchFamily="18" charset="0"/>
                          </a:rPr>
                          <m:t> </m:t>
                        </m:r>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8732691</m:t>
                                </m:r>
                              </m:num>
                              <m:den>
                                <m:r>
                                  <a:rPr lang="pt-BR" sz="2400" b="0" i="1" smtClean="0">
                                    <a:solidFill>
                                      <a:schemeClr val="bg1"/>
                                    </a:solidFill>
                                    <a:latin typeface="Cambria Math" panose="02040503050406030204" pitchFamily="18" charset="0"/>
                                  </a:rPr>
                                  <m:t>9590066</m:t>
                                </m:r>
                              </m:den>
                            </m:f>
                          </m:e>
                        </m:d>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95</m:t>
                                    </m:r>
                                  </m:num>
                                  <m:den>
                                    <m:r>
                                      <a:rPr lang="pt-BR" sz="2400" i="1">
                                        <a:solidFill>
                                          <a:schemeClr val="bg1"/>
                                        </a:solidFill>
                                        <a:latin typeface="Cambria Math" panose="02040503050406030204" pitchFamily="18" charset="0"/>
                                      </a:rPr>
                                      <m:t>100</m:t>
                                    </m:r>
                                  </m:den>
                                </m:f>
                              </m:e>
                            </m:d>
                          </m:e>
                          <m:sup>
                            <m:r>
                              <a:rPr lang="pt-BR" sz="2400" b="0" i="1" smtClean="0">
                                <a:solidFill>
                                  <a:schemeClr val="bg1"/>
                                </a:solidFill>
                                <a:latin typeface="Cambria Math" panose="02040503050406030204" pitchFamily="18" charset="0"/>
                              </a:rPr>
                              <m:t>2</m:t>
                            </m:r>
                            <m:r>
                              <a:rPr lang="pt-BR" sz="2400" i="1">
                                <a:solidFill>
                                  <a:schemeClr val="bg1"/>
                                </a:solidFill>
                                <a:latin typeface="Cambria Math" panose="02040503050406030204" pitchFamily="18" charset="0"/>
                              </a:rPr>
                              <m:t> </m:t>
                            </m:r>
                          </m:sup>
                        </m:sSup>
                        <m:d>
                          <m:dPr>
                            <m:ctrlPr>
                              <a:rPr lang="pt-BR" sz="2400" i="1">
                                <a:solidFill>
                                  <a:schemeClr val="bg1"/>
                                </a:solidFill>
                                <a:latin typeface="Cambria Math" panose="02040503050406030204" pitchFamily="18" charset="0"/>
                              </a:rPr>
                            </m:ctrlPr>
                          </m:dPr>
                          <m:e>
                            <m:r>
                              <a:rPr lang="pt-BR" sz="2400" b="0" i="1" smtClean="0">
                                <a:solidFill>
                                  <a:schemeClr val="bg1"/>
                                </a:solidFill>
                                <a:latin typeface="Cambria Math" panose="02040503050406030204" pitchFamily="18" charset="0"/>
                              </a:rPr>
                              <m:t>1 − </m:t>
                            </m:r>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8732691</m:t>
                                </m:r>
                              </m:num>
                              <m:den>
                                <m:r>
                                  <a:rPr lang="pt-BR" sz="2400" b="0" i="1" smtClean="0">
                                    <a:solidFill>
                                      <a:schemeClr val="bg1"/>
                                    </a:solidFill>
                                    <a:latin typeface="Cambria Math" panose="02040503050406030204" pitchFamily="18" charset="0"/>
                                  </a:rPr>
                                  <m:t>9590066</m:t>
                                </m:r>
                              </m:den>
                            </m:f>
                          </m:e>
                        </m:d>
                      </m:den>
                    </m:f>
                  </m:oMath>
                </a14:m>
                <a:r>
                  <a:rPr lang="pt-BR" sz="2400" dirty="0">
                    <a:solidFill>
                      <a:schemeClr val="bg1"/>
                    </a:solidFill>
                  </a:rPr>
                  <a:t>    =    </a:t>
                </a:r>
                <a14:m>
                  <m:oMath xmlns:m="http://schemas.openxmlformats.org/officeDocument/2006/math">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85.589.104.491</m:t>
                        </m:r>
                      </m:num>
                      <m:den>
                        <m:r>
                          <a:rPr lang="pt-BR" sz="2400" b="0" i="1" smtClean="0">
                            <a:solidFill>
                              <a:schemeClr val="bg1"/>
                            </a:solidFill>
                            <a:latin typeface="Cambria Math" panose="02040503050406030204" pitchFamily="18" charset="0"/>
                          </a:rPr>
                          <m:t>93.326.913.866</m:t>
                        </m:r>
                      </m:den>
                    </m:f>
                  </m:oMath>
                </a14:m>
                <a:r>
                  <a:rPr lang="pt-BR" sz="2400" dirty="0">
                    <a:solidFill>
                      <a:schemeClr val="bg1"/>
                    </a:solidFill>
                  </a:rPr>
                  <a:t>   =  91,71% </a:t>
                </a:r>
              </a:p>
              <a:p>
                <a:pPr algn="ctr"/>
                <a:endParaRPr lang="pt-BR" dirty="0">
                  <a:solidFill>
                    <a:schemeClr val="bg1"/>
                  </a:solidFill>
                  <a:latin typeface="Arial" panose="020B0604020202020204" pitchFamily="34" charset="0"/>
                  <a:cs typeface="Arial" panose="020B0604020202020204" pitchFamily="34" charset="0"/>
                </a:endParaRPr>
              </a:p>
              <a:p>
                <a:pPr algn="ctr"/>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78686A5E-B491-463A-B4C2-593664E0A145}"/>
                  </a:ext>
                </a:extLst>
              </p:cNvPr>
              <p:cNvSpPr>
                <a:spLocks noGrp="1" noRot="1" noChangeAspect="1" noMove="1" noResize="1" noEditPoints="1" noAdjustHandles="1" noChangeArrowheads="1" noChangeShapeType="1" noTextEdit="1"/>
              </p:cNvSpPr>
              <p:nvPr>
                <p:ph type="subTitle" idx="1"/>
              </p:nvPr>
            </p:nvSpPr>
            <p:spPr>
              <a:xfrm>
                <a:off x="1034493" y="1485902"/>
                <a:ext cx="10287303" cy="3391706"/>
              </a:xfrm>
              <a:blipFill>
                <a:blip r:embed="rId2"/>
                <a:stretch>
                  <a:fillRect/>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3663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420C6A-68DD-4670-815C-0A1A9D1E78E4}"/>
              </a:ext>
            </a:extLst>
          </p:cNvPr>
          <p:cNvSpPr>
            <a:spLocks noGrp="1"/>
          </p:cNvSpPr>
          <p:nvPr>
            <p:ph type="ctrTitle"/>
          </p:nvPr>
        </p:nvSpPr>
        <p:spPr>
          <a:xfrm>
            <a:off x="1557071" y="1029196"/>
            <a:ext cx="9099255" cy="48527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1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5EC41CC-DACF-47E2-8522-113E63F20B65}"/>
              </a:ext>
            </a:extLst>
          </p:cNvPr>
          <p:cNvSpPr>
            <a:spLocks noGrp="1"/>
          </p:cNvSpPr>
          <p:nvPr>
            <p:ph type="subTitle" idx="1"/>
          </p:nvPr>
        </p:nvSpPr>
        <p:spPr>
          <a:xfrm>
            <a:off x="1034493" y="1603213"/>
            <a:ext cx="10122408" cy="3486982"/>
          </a:xfrm>
        </p:spPr>
        <p:txBody>
          <a:bodyPr>
            <a:normAutofit/>
          </a:bodyPr>
          <a:lstStyle/>
          <a:p>
            <a:pPr algn="just"/>
            <a:r>
              <a:rPr lang="pt-BR" dirty="0">
                <a:solidFill>
                  <a:schemeClr val="accent1"/>
                </a:solidFill>
                <a:latin typeface="Arial" panose="020B0604020202020204" pitchFamily="34" charset="0"/>
                <a:cs typeface="Arial" panose="020B0604020202020204" pitchFamily="34" charset="0"/>
              </a:rPr>
              <a:t>         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2</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3</a:t>
            </a:r>
            <a:r>
              <a:rPr lang="pt-BR" dirty="0">
                <a:solidFill>
                  <a:schemeClr val="accent1"/>
                </a:solidFill>
                <a:latin typeface="Arial" panose="020B0604020202020204" pitchFamily="34" charset="0"/>
                <a:cs typeface="Arial" panose="020B0604020202020204" pitchFamily="34" charset="0"/>
              </a:rPr>
              <a:t> = 0)</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accent1"/>
                </a:solidFill>
                <a:latin typeface="Arial" panose="020B0604020202020204" pitchFamily="34" charset="0"/>
                <a:cs typeface="Arial" panose="020B0604020202020204" pitchFamily="34" charset="0"/>
              </a:rPr>
              <a:t>         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2</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3</a:t>
            </a:r>
            <a:r>
              <a:rPr lang="pt-BR" dirty="0">
                <a:solidFill>
                  <a:schemeClr val="accent1"/>
                </a:solidFill>
                <a:latin typeface="Arial" panose="020B0604020202020204" pitchFamily="34" charset="0"/>
                <a:cs typeface="Arial" panose="020B0604020202020204" pitchFamily="34" charset="0"/>
              </a:rPr>
              <a:t> = 0, </a:t>
            </a:r>
            <a:r>
              <a:rPr lang="pt-BR" sz="2000" dirty="0">
                <a:solidFill>
                  <a:srgbClr val="0070C0"/>
                </a:solidFill>
                <a:latin typeface="Arial" panose="020B0604020202020204" pitchFamily="34" charset="0"/>
                <a:cs typeface="Arial" panose="020B0604020202020204" pitchFamily="34" charset="0"/>
              </a:rPr>
              <a:t>x</a:t>
            </a:r>
            <a:r>
              <a:rPr lang="pt-BR" sz="1400" dirty="0">
                <a:solidFill>
                  <a:srgbClr val="0070C0"/>
                </a:solidFill>
                <a:latin typeface="Arial" panose="020B0604020202020204" pitchFamily="34" charset="0"/>
                <a:cs typeface="Arial" panose="020B0604020202020204" pitchFamily="34" charset="0"/>
              </a:rPr>
              <a:t>4</a:t>
            </a:r>
            <a:r>
              <a:rPr lang="pt-BR" sz="2000" dirty="0">
                <a:solidFill>
                  <a:srgbClr val="0070C0"/>
                </a:solidFill>
                <a:latin typeface="Arial" panose="020B0604020202020204" pitchFamily="34" charset="0"/>
                <a:cs typeface="Arial" panose="020B0604020202020204" pitchFamily="34" charset="0"/>
              </a:rPr>
              <a:t> = 0, x</a:t>
            </a:r>
            <a:r>
              <a:rPr lang="pt-BR" sz="1400" dirty="0">
                <a:solidFill>
                  <a:srgbClr val="0070C0"/>
                </a:solidFill>
                <a:latin typeface="Arial" panose="020B0604020202020204" pitchFamily="34" charset="0"/>
                <a:cs typeface="Arial" panose="020B0604020202020204" pitchFamily="34" charset="0"/>
              </a:rPr>
              <a:t>5</a:t>
            </a:r>
            <a:r>
              <a:rPr lang="pt-BR" sz="2000" dirty="0">
                <a:solidFill>
                  <a:srgbClr val="0070C0"/>
                </a:solidFill>
                <a:latin typeface="Arial" panose="020B0604020202020204" pitchFamily="34" charset="0"/>
                <a:cs typeface="Arial" panose="020B0604020202020204" pitchFamily="34" charset="0"/>
              </a:rPr>
              <a:t> = 0</a:t>
            </a:r>
            <a:r>
              <a:rPr lang="pt-BR" dirty="0">
                <a:solidFill>
                  <a:schemeClr val="accent1"/>
                </a:solidFill>
                <a:latin typeface="Arial" panose="020B0604020202020204" pitchFamily="34" charset="0"/>
                <a:cs typeface="Arial" panose="020B0604020202020204" pitchFamily="34" charset="0"/>
              </a:rPr>
              <a:t>)   </a:t>
            </a:r>
            <a:r>
              <a:rPr lang="pt-BR" dirty="0">
                <a:solidFill>
                  <a:srgbClr val="FFFF00"/>
                </a:solidFill>
                <a:latin typeface="Arial" panose="020B0604020202020204" pitchFamily="34" charset="0"/>
                <a:cs typeface="Arial" panose="020B0604020202020204" pitchFamily="34" charset="0"/>
              </a:rPr>
              <a:t>(Interpretar)</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         Note que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0), j = 1/100, 5/100.</a:t>
            </a:r>
          </a:p>
          <a:p>
            <a:pPr algn="just"/>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B96CEEEC-4B40-43E1-B98F-5D2E31CCA52C}"/>
              </a:ext>
            </a:extLst>
          </p:cNvPr>
          <p:cNvGraphicFramePr>
            <a:graphicFrameLocks noGrp="1"/>
          </p:cNvGraphicFramePr>
          <p:nvPr>
            <p:extLst>
              <p:ext uri="{D42A27DB-BD31-4B8C-83A1-F6EECF244321}">
                <p14:modId xmlns:p14="http://schemas.microsoft.com/office/powerpoint/2010/main" val="3789484058"/>
              </p:ext>
            </p:extLst>
          </p:nvPr>
        </p:nvGraphicFramePr>
        <p:xfrm>
          <a:off x="1668016" y="2120522"/>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3495494"/>
                    </a:ext>
                  </a:extLst>
                </a:gridCol>
                <a:gridCol w="2709333">
                  <a:extLst>
                    <a:ext uri="{9D8B030D-6E8A-4147-A177-3AD203B41FA5}">
                      <a16:colId xmlns:a16="http://schemas.microsoft.com/office/drawing/2014/main" val="2284241005"/>
                    </a:ext>
                  </a:extLst>
                </a:gridCol>
                <a:gridCol w="2709333">
                  <a:extLst>
                    <a:ext uri="{9D8B030D-6E8A-4147-A177-3AD203B41FA5}">
                      <a16:colId xmlns:a16="http://schemas.microsoft.com/office/drawing/2014/main" val="3855281256"/>
                    </a:ext>
                  </a:extLst>
                </a:gridCol>
              </a:tblGrid>
              <a:tr h="370840">
                <a:tc>
                  <a:txBody>
                    <a:bodyPr/>
                    <a:lstStyle/>
                    <a:p>
                      <a:pPr algn="ctr"/>
                      <a:r>
                        <a:rPr lang="pt-BR" sz="1600" b="0" dirty="0">
                          <a:solidFill>
                            <a:schemeClr val="bg1"/>
                          </a:solidFill>
                        </a:rPr>
                        <a:t>j</a:t>
                      </a:r>
                    </a:p>
                  </a:txBody>
                  <a:tcPr>
                    <a:solidFill>
                      <a:schemeClr val="tx1"/>
                    </a:solidFill>
                  </a:tcPr>
                </a:tc>
                <a:tc>
                  <a:txBody>
                    <a:bodyPr/>
                    <a:lstStyle/>
                    <a:p>
                      <a:pPr algn="ctr"/>
                      <a:r>
                        <a:rPr lang="pt-BR" sz="1600" b="0" dirty="0">
                          <a:solidFill>
                            <a:schemeClr val="bg1"/>
                          </a:solidFill>
                        </a:rPr>
                        <a:t>1/100</a:t>
                      </a:r>
                    </a:p>
                  </a:txBody>
                  <a:tcPr>
                    <a:solidFill>
                      <a:schemeClr val="tx1"/>
                    </a:solidFill>
                  </a:tcPr>
                </a:tc>
                <a:tc>
                  <a:txBody>
                    <a:bodyPr/>
                    <a:lstStyle/>
                    <a:p>
                      <a:pPr algn="ctr"/>
                      <a:r>
                        <a:rPr lang="pt-BR" sz="1600" b="0" dirty="0">
                          <a:solidFill>
                            <a:schemeClr val="bg1"/>
                          </a:solidFill>
                        </a:rPr>
                        <a:t>5/100</a:t>
                      </a:r>
                    </a:p>
                  </a:txBody>
                  <a:tcPr>
                    <a:solidFill>
                      <a:schemeClr val="tx1"/>
                    </a:solidFill>
                  </a:tcPr>
                </a:tc>
                <a:extLst>
                  <a:ext uri="{0D108BD9-81ED-4DB2-BD59-A6C34878D82A}">
                    <a16:rowId xmlns:a16="http://schemas.microsoft.com/office/drawing/2014/main" val="3369614929"/>
                  </a:ext>
                </a:extLst>
              </a:tr>
              <a:tr h="370840">
                <a:tc>
                  <a:txBody>
                    <a:bodyPr/>
                    <a:lstStyle/>
                    <a:p>
                      <a:pPr algn="ctr"/>
                      <a:r>
                        <a:rPr lang="pt-BR" sz="1600" b="0" dirty="0">
                          <a:solidFill>
                            <a:schemeClr val="bg1"/>
                          </a:solidFill>
                        </a:rPr>
                        <a:t>P*(</a:t>
                      </a:r>
                      <a:r>
                        <a:rPr lang="el-GR" sz="1600" b="0" dirty="0">
                          <a:solidFill>
                            <a:schemeClr val="bg1"/>
                          </a:solidFill>
                          <a:latin typeface="Arial" panose="020B0604020202020204" pitchFamily="34" charset="0"/>
                          <a:cs typeface="Arial" panose="020B0604020202020204" pitchFamily="34" charset="0"/>
                        </a:rPr>
                        <a:t>ϴ</a:t>
                      </a:r>
                      <a:r>
                        <a:rPr lang="pt-BR" sz="1600" b="0" dirty="0">
                          <a:solidFill>
                            <a:schemeClr val="bg1"/>
                          </a:solidFill>
                          <a:latin typeface="Arial" panose="020B0604020202020204" pitchFamily="34" charset="0"/>
                          <a:cs typeface="Arial" panose="020B0604020202020204" pitchFamily="34" charset="0"/>
                        </a:rPr>
                        <a:t> = j)</a:t>
                      </a:r>
                      <a:endParaRPr lang="pt-BR" sz="1600" b="0" dirty="0">
                        <a:solidFill>
                          <a:schemeClr val="bg1"/>
                        </a:solidFill>
                      </a:endParaRPr>
                    </a:p>
                  </a:txBody>
                  <a:tcPr>
                    <a:solidFill>
                      <a:schemeClr val="tx1"/>
                    </a:solidFill>
                  </a:tcPr>
                </a:tc>
                <a:tc>
                  <a:txBody>
                    <a:bodyPr/>
                    <a:lstStyle/>
                    <a:p>
                      <a:pPr algn="ctr"/>
                      <a:r>
                        <a:rPr lang="pt-BR" sz="1600" b="0" dirty="0">
                          <a:solidFill>
                            <a:schemeClr val="bg1"/>
                          </a:solidFill>
                        </a:rPr>
                        <a:t>0,9106</a:t>
                      </a:r>
                    </a:p>
                  </a:txBody>
                  <a:tcPr>
                    <a:solidFill>
                      <a:schemeClr val="tx1"/>
                    </a:solidFill>
                  </a:tcPr>
                </a:tc>
                <a:tc>
                  <a:txBody>
                    <a:bodyPr/>
                    <a:lstStyle/>
                    <a:p>
                      <a:pPr algn="ctr"/>
                      <a:r>
                        <a:rPr lang="pt-BR" sz="1600" b="0" dirty="0">
                          <a:solidFill>
                            <a:schemeClr val="bg1"/>
                          </a:solidFill>
                        </a:rPr>
                        <a:t>0,0894</a:t>
                      </a:r>
                    </a:p>
                  </a:txBody>
                  <a:tcPr>
                    <a:solidFill>
                      <a:schemeClr val="tx1"/>
                    </a:solidFill>
                  </a:tcPr>
                </a:tc>
                <a:extLst>
                  <a:ext uri="{0D108BD9-81ED-4DB2-BD59-A6C34878D82A}">
                    <a16:rowId xmlns:a16="http://schemas.microsoft.com/office/drawing/2014/main" val="86679751"/>
                  </a:ext>
                </a:extLst>
              </a:tr>
            </a:tbl>
          </a:graphicData>
        </a:graphic>
      </p:graphicFrame>
      <p:graphicFrame>
        <p:nvGraphicFramePr>
          <p:cNvPr id="9" name="Table 10">
            <a:extLst>
              <a:ext uri="{FF2B5EF4-FFF2-40B4-BE49-F238E27FC236}">
                <a16:creationId xmlns:a16="http://schemas.microsoft.com/office/drawing/2014/main" id="{4315D03F-FE61-45C5-A7F0-D843A331F5ED}"/>
              </a:ext>
            </a:extLst>
          </p:cNvPr>
          <p:cNvGraphicFramePr>
            <a:graphicFrameLocks noGrp="1"/>
          </p:cNvGraphicFramePr>
          <p:nvPr>
            <p:extLst>
              <p:ext uri="{D42A27DB-BD31-4B8C-83A1-F6EECF244321}">
                <p14:modId xmlns:p14="http://schemas.microsoft.com/office/powerpoint/2010/main" val="21609180"/>
              </p:ext>
            </p:extLst>
          </p:nvPr>
        </p:nvGraphicFramePr>
        <p:xfrm>
          <a:off x="1668015" y="3533376"/>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163101686"/>
                    </a:ext>
                  </a:extLst>
                </a:gridCol>
                <a:gridCol w="2709333">
                  <a:extLst>
                    <a:ext uri="{9D8B030D-6E8A-4147-A177-3AD203B41FA5}">
                      <a16:colId xmlns:a16="http://schemas.microsoft.com/office/drawing/2014/main" val="4054754"/>
                    </a:ext>
                  </a:extLst>
                </a:gridCol>
                <a:gridCol w="2709333">
                  <a:extLst>
                    <a:ext uri="{9D8B030D-6E8A-4147-A177-3AD203B41FA5}">
                      <a16:colId xmlns:a16="http://schemas.microsoft.com/office/drawing/2014/main" val="2172621340"/>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1/100</a:t>
                      </a:r>
                    </a:p>
                  </a:txBody>
                  <a:tcPr>
                    <a:solidFill>
                      <a:schemeClr val="tx1"/>
                    </a:solidFill>
                  </a:tcPr>
                </a:tc>
                <a:tc>
                  <a:txBody>
                    <a:bodyPr/>
                    <a:lstStyle/>
                    <a:p>
                      <a:pPr algn="ctr"/>
                      <a:r>
                        <a:rPr lang="pt-BR" b="0" dirty="0">
                          <a:solidFill>
                            <a:schemeClr val="bg1"/>
                          </a:solidFill>
                        </a:rPr>
                        <a:t>5/100</a:t>
                      </a:r>
                    </a:p>
                  </a:txBody>
                  <a:tcPr>
                    <a:solidFill>
                      <a:schemeClr val="tx1"/>
                    </a:solidFill>
                  </a:tcPr>
                </a:tc>
                <a:extLst>
                  <a:ext uri="{0D108BD9-81ED-4DB2-BD59-A6C34878D82A}">
                    <a16:rowId xmlns:a16="http://schemas.microsoft.com/office/drawing/2014/main" val="2654116239"/>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 | X</a:t>
                      </a:r>
                      <a:r>
                        <a:rPr lang="pt-BR" sz="1200" b="0" dirty="0">
                          <a:solidFill>
                            <a:schemeClr val="bg1"/>
                          </a:solidFill>
                          <a:latin typeface="Arial" panose="020B0604020202020204" pitchFamily="34" charset="0"/>
                          <a:cs typeface="Arial" panose="020B0604020202020204" pitchFamily="34" charset="0"/>
                        </a:rPr>
                        <a:t>4</a:t>
                      </a:r>
                      <a:r>
                        <a:rPr lang="pt-BR" b="0" dirty="0">
                          <a:solidFill>
                            <a:schemeClr val="bg1"/>
                          </a:solidFill>
                          <a:latin typeface="Arial" panose="020B0604020202020204" pitchFamily="34" charset="0"/>
                          <a:cs typeface="Arial" panose="020B0604020202020204" pitchFamily="34" charset="0"/>
                        </a:rPr>
                        <a:t> =0, X</a:t>
                      </a:r>
                      <a:r>
                        <a:rPr lang="pt-BR" sz="1200" b="0" dirty="0">
                          <a:solidFill>
                            <a:schemeClr val="bg1"/>
                          </a:solidFill>
                          <a:latin typeface="Arial" panose="020B0604020202020204" pitchFamily="34" charset="0"/>
                          <a:cs typeface="Arial" panose="020B0604020202020204" pitchFamily="34" charset="0"/>
                        </a:rPr>
                        <a:t>5</a:t>
                      </a:r>
                      <a:r>
                        <a:rPr lang="pt-BR" b="0" dirty="0">
                          <a:solidFill>
                            <a:schemeClr val="bg1"/>
                          </a:solidFill>
                          <a:latin typeface="Arial" panose="020B0604020202020204" pitchFamily="34" charset="0"/>
                          <a:cs typeface="Arial" panose="020B0604020202020204" pitchFamily="34" charset="0"/>
                        </a:rPr>
                        <a:t> = 0)</a:t>
                      </a:r>
                      <a:endParaRPr lang="pt-BR" b="0" dirty="0">
                        <a:solidFill>
                          <a:schemeClr val="bg1"/>
                        </a:solidFill>
                      </a:endParaRPr>
                    </a:p>
                  </a:txBody>
                  <a:tcPr>
                    <a:solidFill>
                      <a:schemeClr val="tx1"/>
                    </a:solidFill>
                  </a:tcPr>
                </a:tc>
                <a:tc>
                  <a:txBody>
                    <a:bodyPr/>
                    <a:lstStyle/>
                    <a:p>
                      <a:pPr algn="ctr"/>
                      <a:r>
                        <a:rPr lang="pt-BR" b="0" dirty="0">
                          <a:solidFill>
                            <a:schemeClr val="bg1"/>
                          </a:solidFill>
                        </a:rPr>
                        <a:t>0,9171</a:t>
                      </a:r>
                    </a:p>
                  </a:txBody>
                  <a:tcPr>
                    <a:solidFill>
                      <a:schemeClr val="tx1"/>
                    </a:solidFill>
                  </a:tcPr>
                </a:tc>
                <a:tc>
                  <a:txBody>
                    <a:bodyPr/>
                    <a:lstStyle/>
                    <a:p>
                      <a:pPr algn="ctr"/>
                      <a:r>
                        <a:rPr lang="pt-BR" b="0" dirty="0">
                          <a:solidFill>
                            <a:schemeClr val="bg1"/>
                          </a:solidFill>
                        </a:rPr>
                        <a:t>0,0829</a:t>
                      </a:r>
                    </a:p>
                  </a:txBody>
                  <a:tcPr>
                    <a:solidFill>
                      <a:schemeClr val="tx1"/>
                    </a:solidFill>
                  </a:tcPr>
                </a:tc>
                <a:extLst>
                  <a:ext uri="{0D108BD9-81ED-4DB2-BD59-A6C34878D82A}">
                    <a16:rowId xmlns:a16="http://schemas.microsoft.com/office/drawing/2014/main" val="1795516836"/>
                  </a:ext>
                </a:extLst>
              </a:tr>
            </a:tbl>
          </a:graphicData>
        </a:graphic>
      </p:graphicFrame>
    </p:spTree>
    <p:extLst>
      <p:ext uri="{BB962C8B-B14F-4D97-AF65-F5344CB8AC3E}">
        <p14:creationId xmlns:p14="http://schemas.microsoft.com/office/powerpoint/2010/main" val="3595411637"/>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A07654-CD61-49F3-8B14-E5A59BCC620C}"/>
              </a:ext>
            </a:extLst>
          </p:cNvPr>
          <p:cNvSpPr>
            <a:spLocks noGrp="1"/>
          </p:cNvSpPr>
          <p:nvPr>
            <p:ph type="ctrTitle"/>
          </p:nvPr>
        </p:nvSpPr>
        <p:spPr>
          <a:xfrm>
            <a:off x="1557071" y="1029196"/>
            <a:ext cx="9099255" cy="40942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(c) exercício</a:t>
            </a: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08DCA145-08A0-42A3-9396-AD1B2A4A3D1C}"/>
                  </a:ext>
                </a:extLst>
              </p:cNvPr>
              <p:cNvSpPr>
                <a:spLocks noGrp="1"/>
              </p:cNvSpPr>
              <p:nvPr>
                <p:ph type="subTitle" idx="1"/>
              </p:nvPr>
            </p:nvSpPr>
            <p:spPr>
              <a:xfrm>
                <a:off x="1034493" y="1438621"/>
                <a:ext cx="10122408" cy="3651573"/>
              </a:xfrm>
            </p:spPr>
            <p:txBody>
              <a:bodyPr>
                <a:normAutofit lnSpcReduction="10000"/>
              </a:bodyPr>
              <a:lstStyle/>
              <a:p>
                <a:pPr algn="just"/>
                <a:r>
                  <a:rPr lang="pt-BR" sz="1600" dirty="0">
                    <a:solidFill>
                      <a:schemeClr val="bg1"/>
                    </a:solidFill>
                    <a:latin typeface="Arial" panose="020B0604020202020204" pitchFamily="34" charset="0"/>
                    <a:cs typeface="Arial" panose="020B0604020202020204" pitchFamily="34" charset="0"/>
                  </a:rPr>
                  <a:t>Nesse caso, Devemos determinar </a:t>
                </a:r>
                <a:r>
                  <a:rPr lang="pt-BR" sz="2000" dirty="0">
                    <a:solidFill>
                      <a:srgbClr val="FF0000"/>
                    </a:solidFill>
                  </a:rPr>
                  <a:t>P*(</a:t>
                </a:r>
                <a:r>
                  <a:rPr lang="el-GR" sz="2000" dirty="0">
                    <a:solidFill>
                      <a:srgbClr val="FF0000"/>
                    </a:solidFill>
                    <a:latin typeface="Arial" panose="020B0604020202020204" pitchFamily="34" charset="0"/>
                    <a:cs typeface="Arial" panose="020B0604020202020204" pitchFamily="34" charset="0"/>
                  </a:rPr>
                  <a:t>ϴ</a:t>
                </a:r>
                <a:r>
                  <a:rPr lang="pt-BR" sz="2000" dirty="0">
                    <a:solidFill>
                      <a:srgbClr val="FF0000"/>
                    </a:solidFill>
                    <a:latin typeface="Arial" panose="020B0604020202020204" pitchFamily="34" charset="0"/>
                    <a:cs typeface="Arial" panose="020B0604020202020204" pitchFamily="34" charset="0"/>
                  </a:rPr>
                  <a:t> = 1/100 | x</a:t>
                </a:r>
                <a:r>
                  <a:rPr lang="pt-BR" sz="1400" dirty="0">
                    <a:solidFill>
                      <a:srgbClr val="FF0000"/>
                    </a:solidFill>
                    <a:latin typeface="Arial" panose="020B0604020202020204" pitchFamily="34" charset="0"/>
                    <a:cs typeface="Arial" panose="020B0604020202020204" pitchFamily="34" charset="0"/>
                  </a:rPr>
                  <a:t>4</a:t>
                </a:r>
                <a:r>
                  <a:rPr lang="pt-BR" sz="2000" dirty="0">
                    <a:solidFill>
                      <a:srgbClr val="FF0000"/>
                    </a:solidFill>
                    <a:latin typeface="Arial" panose="020B0604020202020204" pitchFamily="34" charset="0"/>
                    <a:cs typeface="Arial" panose="020B0604020202020204" pitchFamily="34" charset="0"/>
                  </a:rPr>
                  <a:t> = 1, X</a:t>
                </a:r>
                <a:r>
                  <a:rPr lang="pt-BR" sz="1400" dirty="0">
                    <a:solidFill>
                      <a:srgbClr val="FF0000"/>
                    </a:solidFill>
                    <a:latin typeface="Arial" panose="020B0604020202020204" pitchFamily="34" charset="0"/>
                    <a:cs typeface="Arial" panose="020B0604020202020204" pitchFamily="34" charset="0"/>
                  </a:rPr>
                  <a:t>5</a:t>
                </a:r>
                <a:r>
                  <a:rPr lang="pt-BR" sz="2000" dirty="0">
                    <a:solidFill>
                      <a:srgbClr val="FF0000"/>
                    </a:solidFill>
                    <a:latin typeface="Arial" panose="020B0604020202020204" pitchFamily="34" charset="0"/>
                    <a:cs typeface="Arial" panose="020B0604020202020204" pitchFamily="34" charset="0"/>
                  </a:rPr>
                  <a:t> = 0)</a:t>
                </a:r>
                <a:r>
                  <a:rPr lang="pt-BR" sz="1600" dirty="0">
                    <a:solidFill>
                      <a:schemeClr val="bg1"/>
                    </a:solidFill>
                    <a:latin typeface="Arial" panose="020B0604020202020204" pitchFamily="34" charset="0"/>
                    <a:cs typeface="Arial" panose="020B0604020202020204" pitchFamily="34" charset="0"/>
                  </a:rPr>
                  <a:t>. Assim: </a:t>
                </a:r>
              </a:p>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1/100 | x</a:t>
                </a:r>
                <a:r>
                  <a:rPr lang="pt-BR" sz="1200" dirty="0">
                    <a:solidFill>
                      <a:schemeClr val="bg1"/>
                    </a:solidFill>
                    <a:latin typeface="Arial" panose="020B0604020202020204" pitchFamily="34" charset="0"/>
                    <a:cs typeface="Arial" panose="020B0604020202020204" pitchFamily="34" charset="0"/>
                  </a:rPr>
                  <a:t>4</a:t>
                </a:r>
                <a:r>
                  <a:rPr lang="pt-BR" dirty="0">
                    <a:solidFill>
                      <a:schemeClr val="bg1"/>
                    </a:solidFill>
                    <a:latin typeface="Arial" panose="020B0604020202020204" pitchFamily="34" charset="0"/>
                    <a:cs typeface="Arial" panose="020B0604020202020204" pitchFamily="34" charset="0"/>
                  </a:rPr>
                  <a:t> = 1, X</a:t>
                </a:r>
                <a:r>
                  <a:rPr lang="pt-BR" sz="1200" dirty="0">
                    <a:solidFill>
                      <a:schemeClr val="bg1"/>
                    </a:solidFill>
                    <a:latin typeface="Arial" panose="020B0604020202020204" pitchFamily="34" charset="0"/>
                    <a:cs typeface="Arial" panose="020B0604020202020204" pitchFamily="34" charset="0"/>
                  </a:rPr>
                  <a:t>5</a:t>
                </a:r>
                <a:r>
                  <a:rPr lang="pt-BR" dirty="0">
                    <a:solidFill>
                      <a:schemeClr val="bg1"/>
                    </a:solidFill>
                    <a:latin typeface="Arial" panose="020B0604020202020204" pitchFamily="34" charset="0"/>
                    <a:cs typeface="Arial" panose="020B0604020202020204" pitchFamily="34" charset="0"/>
                  </a:rPr>
                  <a:t> = 0)   =</a:t>
                </a:r>
              </a:p>
              <a:p>
                <a:pPr algn="ctr"/>
                <a:endParaRPr lang="pt-BR"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i="1">
                              <a:solidFill>
                                <a:schemeClr val="bg1"/>
                              </a:solidFill>
                              <a:latin typeface="Cambria Math" panose="02040503050406030204" pitchFamily="18" charset="0"/>
                            </a:rPr>
                          </m:ctrlPr>
                        </m:fPr>
                        <m:num>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4 = 1, </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5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m:t>
                          </m:r>
                        </m:num>
                        <m:den>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4 = 1, </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5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 00)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1/100)  +  </m:t>
                          </m:r>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4 = 1, </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5 = 0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5/100)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5/100)</m:t>
                          </m:r>
                        </m:den>
                      </m:f>
                    </m:oMath>
                  </m:oMathPara>
                </a14:m>
                <a:endParaRPr lang="pt-BR" dirty="0">
                  <a:solidFill>
                    <a:schemeClr val="bg1"/>
                  </a:solidFill>
                  <a:latin typeface="Arial" panose="020B0604020202020204" pitchFamily="34" charset="0"/>
                  <a:cs typeface="Arial" panose="020B0604020202020204" pitchFamily="34" charset="0"/>
                </a:endParaRPr>
              </a:p>
              <a:p>
                <a:pPr algn="ctr"/>
                <a:endParaRPr lang="pt-BR" sz="1600" dirty="0">
                  <a:solidFill>
                    <a:schemeClr val="bg1"/>
                  </a:solidFill>
                  <a:latin typeface="Arial" panose="020B0604020202020204" pitchFamily="34" charset="0"/>
                  <a:cs typeface="Arial" panose="020B0604020202020204" pitchFamily="34" charset="0"/>
                </a:endParaRPr>
              </a:p>
              <a:p>
                <a:pPr algn="ctr"/>
                <a:r>
                  <a:rPr lang="pt-BR" sz="2600" dirty="0">
                    <a:solidFill>
                      <a:schemeClr val="bg1"/>
                    </a:solidFill>
                  </a:rPr>
                  <a:t>=  </a:t>
                </a:r>
                <a14:m>
                  <m:oMath xmlns:m="http://schemas.openxmlformats.org/officeDocument/2006/math">
                    <m:f>
                      <m:fPr>
                        <m:ctrlPr>
                          <a:rPr lang="pt-BR" sz="2600" i="1">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1</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99</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r>
                          <a:rPr lang="pt-BR" sz="2600" i="1">
                            <a:solidFill>
                              <a:schemeClr val="bg1"/>
                            </a:solidFill>
                            <a:latin typeface="Cambria Math" panose="02040503050406030204" pitchFamily="18" charset="0"/>
                          </a:rPr>
                          <m:t> (</m:t>
                        </m:r>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8732691</m:t>
                            </m:r>
                          </m:num>
                          <m:den>
                            <m:r>
                              <a:rPr lang="pt-BR" sz="2600" i="1">
                                <a:solidFill>
                                  <a:schemeClr val="bg1"/>
                                </a:solidFill>
                                <a:latin typeface="Cambria Math" panose="02040503050406030204" pitchFamily="18" charset="0"/>
                              </a:rPr>
                              <m:t>9590066</m:t>
                            </m:r>
                          </m:den>
                        </m:f>
                        <m:r>
                          <a:rPr lang="pt-BR" sz="2600" i="1">
                            <a:solidFill>
                              <a:schemeClr val="bg1"/>
                            </a:solidFill>
                            <a:latin typeface="Cambria Math" panose="02040503050406030204" pitchFamily="18" charset="0"/>
                          </a:rPr>
                          <m:t>)</m:t>
                        </m:r>
                      </m:num>
                      <m:den>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1</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99</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r>
                          <a:rPr lang="pt-BR" sz="2600" i="1">
                            <a:solidFill>
                              <a:schemeClr val="bg1"/>
                            </a:solidFill>
                            <a:latin typeface="Cambria Math" panose="02040503050406030204" pitchFamily="18" charset="0"/>
                          </a:rPr>
                          <m:t> </m:t>
                        </m:r>
                        <m:d>
                          <m:dPr>
                            <m:ctrlPr>
                              <a:rPr lang="pt-BR" sz="2600" i="1">
                                <a:solidFill>
                                  <a:schemeClr val="bg1"/>
                                </a:solidFill>
                                <a:latin typeface="Cambria Math" panose="02040503050406030204" pitchFamily="18" charset="0"/>
                              </a:rPr>
                            </m:ctrlPr>
                          </m:dPr>
                          <m:e>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8732691</m:t>
                                </m:r>
                              </m:num>
                              <m:den>
                                <m:r>
                                  <a:rPr lang="pt-BR" sz="2600" i="1">
                                    <a:solidFill>
                                      <a:schemeClr val="bg1"/>
                                    </a:solidFill>
                                    <a:latin typeface="Cambria Math" panose="02040503050406030204" pitchFamily="18" charset="0"/>
                                  </a:rPr>
                                  <m:t>9590066</m:t>
                                </m:r>
                              </m:den>
                            </m:f>
                          </m:e>
                        </m:d>
                        <m:r>
                          <a:rPr lang="pt-BR" sz="2600" i="1">
                            <a:solidFill>
                              <a:schemeClr val="bg1"/>
                            </a:solidFill>
                            <a:latin typeface="Cambria Math" panose="02040503050406030204" pitchFamily="18" charset="0"/>
                          </a:rPr>
                          <m:t>    +     </m:t>
                        </m:r>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5</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95</m:t>
                            </m:r>
                          </m:num>
                          <m:den>
                            <m:r>
                              <a:rPr lang="pt-BR" sz="2600" b="0" i="1" smtClean="0">
                                <a:solidFill>
                                  <a:schemeClr val="bg1"/>
                                </a:solidFill>
                                <a:latin typeface="Cambria Math" panose="02040503050406030204" pitchFamily="18" charset="0"/>
                              </a:rPr>
                              <m:t>100</m:t>
                            </m:r>
                          </m:den>
                        </m:f>
                        <m:r>
                          <a:rPr lang="pt-BR" sz="2600" b="0" i="1" smtClean="0">
                            <a:solidFill>
                              <a:schemeClr val="bg1"/>
                            </a:solidFill>
                            <a:latin typeface="Cambria Math" panose="02040503050406030204" pitchFamily="18" charset="0"/>
                          </a:rPr>
                          <m:t>)</m:t>
                        </m:r>
                        <m:d>
                          <m:dPr>
                            <m:ctrlPr>
                              <a:rPr lang="pt-BR" sz="2600" i="1">
                                <a:solidFill>
                                  <a:schemeClr val="bg1"/>
                                </a:solidFill>
                                <a:latin typeface="Cambria Math" panose="02040503050406030204" pitchFamily="18" charset="0"/>
                              </a:rPr>
                            </m:ctrlPr>
                          </m:dPr>
                          <m:e>
                            <m:r>
                              <a:rPr lang="pt-BR" sz="2600" i="1">
                                <a:solidFill>
                                  <a:schemeClr val="bg1"/>
                                </a:solidFill>
                                <a:latin typeface="Cambria Math" panose="02040503050406030204" pitchFamily="18" charset="0"/>
                              </a:rPr>
                              <m:t>1 − </m:t>
                            </m:r>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8732691</m:t>
                                </m:r>
                              </m:num>
                              <m:den>
                                <m:r>
                                  <a:rPr lang="pt-BR" sz="2600" i="1">
                                    <a:solidFill>
                                      <a:schemeClr val="bg1"/>
                                    </a:solidFill>
                                    <a:latin typeface="Cambria Math" panose="02040503050406030204" pitchFamily="18" charset="0"/>
                                  </a:rPr>
                                  <m:t>9590066</m:t>
                                </m:r>
                              </m:den>
                            </m:f>
                          </m:e>
                        </m:d>
                      </m:den>
                    </m:f>
                  </m:oMath>
                </a14:m>
                <a:r>
                  <a:rPr lang="pt-BR" sz="2600" dirty="0">
                    <a:solidFill>
                      <a:schemeClr val="bg1"/>
                    </a:solidFill>
                  </a:rPr>
                  <a:t>   =    </a:t>
                </a:r>
                <a14:m>
                  <m:oMath xmlns:m="http://schemas.openxmlformats.org/officeDocument/2006/math">
                    <m:f>
                      <m:fPr>
                        <m:ctrlPr>
                          <a:rPr lang="pt-BR" sz="260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864536409</m:t>
                        </m:r>
                      </m:num>
                      <m:den>
                        <m:r>
                          <a:rPr lang="pt-BR" sz="2600" b="0" i="1" smtClean="0">
                            <a:solidFill>
                              <a:schemeClr val="bg1"/>
                            </a:solidFill>
                            <a:latin typeface="Cambria Math" panose="02040503050406030204" pitchFamily="18" charset="0"/>
                          </a:rPr>
                          <m:t>1271789534</m:t>
                        </m:r>
                      </m:den>
                    </m:f>
                  </m:oMath>
                </a14:m>
                <a:r>
                  <a:rPr lang="pt-BR" sz="2600" dirty="0">
                    <a:solidFill>
                      <a:schemeClr val="bg1"/>
                    </a:solidFill>
                  </a:rPr>
                  <a:t>   = 0,6798  </a:t>
                </a:r>
                <a:endParaRPr lang="pt-BR" sz="2600"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08DCA145-08A0-42A3-9396-AD1B2A4A3D1C}"/>
                  </a:ext>
                </a:extLst>
              </p:cNvPr>
              <p:cNvSpPr>
                <a:spLocks noGrp="1" noRot="1" noChangeAspect="1" noMove="1" noResize="1" noEditPoints="1" noAdjustHandles="1" noChangeArrowheads="1" noChangeShapeType="1" noTextEdit="1"/>
              </p:cNvSpPr>
              <p:nvPr>
                <p:ph type="subTitle" idx="1"/>
              </p:nvPr>
            </p:nvSpPr>
            <p:spPr>
              <a:xfrm>
                <a:off x="1034493" y="1438621"/>
                <a:ext cx="10122408" cy="3651573"/>
              </a:xfrm>
              <a:blipFill>
                <a:blip r:embed="rId2"/>
                <a:stretch>
                  <a:fillRect l="-361" r="-723"/>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85307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490EBF-5ABF-4B0B-A170-E7E6E46648C0}"/>
              </a:ext>
            </a:extLst>
          </p:cNvPr>
          <p:cNvSpPr>
            <a:spLocks noGrp="1"/>
          </p:cNvSpPr>
          <p:nvPr>
            <p:ph type="ctrTitle"/>
          </p:nvPr>
        </p:nvSpPr>
        <p:spPr>
          <a:xfrm>
            <a:off x="1557071" y="1029196"/>
            <a:ext cx="9099255" cy="48527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(c) Exercício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8E1EEEC-4036-41A0-9341-F89F1E3C0486}"/>
              </a:ext>
            </a:extLst>
          </p:cNvPr>
          <p:cNvSpPr>
            <a:spLocks noGrp="1"/>
          </p:cNvSpPr>
          <p:nvPr>
            <p:ph type="subTitle" idx="1"/>
          </p:nvPr>
        </p:nvSpPr>
        <p:spPr>
          <a:xfrm>
            <a:off x="1546221" y="1494953"/>
            <a:ext cx="9120954" cy="3575719"/>
          </a:xfrm>
        </p:spPr>
        <p:txBody>
          <a:bodyPr>
            <a:normAutofit/>
          </a:bodyPr>
          <a:lstStyle/>
          <a:p>
            <a:pPr algn="just"/>
            <a:r>
              <a:rPr lang="pt-BR" dirty="0">
                <a:solidFill>
                  <a:schemeClr val="accent1"/>
                </a:solidFill>
                <a:latin typeface="Arial" panose="020B0604020202020204" pitchFamily="34" charset="0"/>
                <a:cs typeface="Arial" panose="020B0604020202020204" pitchFamily="34" charset="0"/>
              </a:rPr>
              <a:t>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2</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3</a:t>
            </a:r>
            <a:r>
              <a:rPr lang="pt-BR" dirty="0">
                <a:solidFill>
                  <a:schemeClr val="accent1"/>
                </a:solidFill>
                <a:latin typeface="Arial" panose="020B0604020202020204" pitchFamily="34" charset="0"/>
                <a:cs typeface="Arial" panose="020B0604020202020204" pitchFamily="34" charset="0"/>
              </a:rPr>
              <a:t> = 0)</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accent1"/>
                </a:solidFill>
                <a:latin typeface="Arial" panose="020B0604020202020204" pitchFamily="34" charset="0"/>
                <a:cs typeface="Arial" panose="020B0604020202020204" pitchFamily="34" charset="0"/>
              </a:rPr>
              <a:t>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2</a:t>
            </a:r>
            <a:r>
              <a:rPr lang="pt-BR" dirty="0">
                <a:solidFill>
                  <a:schemeClr val="accent1"/>
                </a:solidFill>
                <a:latin typeface="Arial" panose="020B0604020202020204" pitchFamily="34" charset="0"/>
                <a:cs typeface="Arial" panose="020B0604020202020204" pitchFamily="34" charset="0"/>
              </a:rPr>
              <a:t> = 0, x</a:t>
            </a:r>
            <a:r>
              <a:rPr lang="pt-BR" sz="1200" dirty="0">
                <a:solidFill>
                  <a:schemeClr val="accent1"/>
                </a:solidFill>
                <a:latin typeface="Arial" panose="020B0604020202020204" pitchFamily="34" charset="0"/>
                <a:cs typeface="Arial" panose="020B0604020202020204" pitchFamily="34" charset="0"/>
              </a:rPr>
              <a:t>3</a:t>
            </a:r>
            <a:r>
              <a:rPr lang="pt-BR" dirty="0">
                <a:solidFill>
                  <a:schemeClr val="accent1"/>
                </a:solidFill>
                <a:latin typeface="Arial" panose="020B0604020202020204" pitchFamily="34" charset="0"/>
                <a:cs typeface="Arial" panose="020B0604020202020204" pitchFamily="34" charset="0"/>
              </a:rPr>
              <a:t> = 0, </a:t>
            </a:r>
            <a:r>
              <a:rPr lang="pt-BR" sz="2000" dirty="0">
                <a:solidFill>
                  <a:srgbClr val="00B050"/>
                </a:solidFill>
                <a:latin typeface="Arial" panose="020B0604020202020204" pitchFamily="34" charset="0"/>
                <a:cs typeface="Arial" panose="020B0604020202020204" pitchFamily="34" charset="0"/>
              </a:rPr>
              <a:t>x</a:t>
            </a:r>
            <a:r>
              <a:rPr lang="pt-BR" sz="1400" dirty="0">
                <a:solidFill>
                  <a:srgbClr val="00B050"/>
                </a:solidFill>
                <a:latin typeface="Arial" panose="020B0604020202020204" pitchFamily="34" charset="0"/>
                <a:cs typeface="Arial" panose="020B0604020202020204" pitchFamily="34" charset="0"/>
              </a:rPr>
              <a:t>4</a:t>
            </a:r>
            <a:r>
              <a:rPr lang="pt-BR" sz="2000" dirty="0">
                <a:solidFill>
                  <a:srgbClr val="00B050"/>
                </a:solidFill>
                <a:latin typeface="Arial" panose="020B0604020202020204" pitchFamily="34" charset="0"/>
                <a:cs typeface="Arial" panose="020B0604020202020204" pitchFamily="34" charset="0"/>
              </a:rPr>
              <a:t> = 1, x</a:t>
            </a:r>
            <a:r>
              <a:rPr lang="pt-BR" sz="1400" dirty="0">
                <a:solidFill>
                  <a:srgbClr val="00B050"/>
                </a:solidFill>
                <a:latin typeface="Arial" panose="020B0604020202020204" pitchFamily="34" charset="0"/>
                <a:cs typeface="Arial" panose="020B0604020202020204" pitchFamily="34" charset="0"/>
              </a:rPr>
              <a:t>5</a:t>
            </a:r>
            <a:r>
              <a:rPr lang="pt-BR" sz="2000" dirty="0">
                <a:solidFill>
                  <a:srgbClr val="00B050"/>
                </a:solidFill>
                <a:latin typeface="Arial" panose="020B0604020202020204" pitchFamily="34" charset="0"/>
                <a:cs typeface="Arial" panose="020B0604020202020204" pitchFamily="34" charset="0"/>
              </a:rPr>
              <a:t> = 0</a:t>
            </a:r>
            <a:r>
              <a:rPr lang="pt-BR" dirty="0">
                <a:solidFill>
                  <a:schemeClr val="accent1"/>
                </a:solidFill>
                <a:latin typeface="Arial" panose="020B0604020202020204" pitchFamily="34" charset="0"/>
                <a:cs typeface="Arial" panose="020B0604020202020204" pitchFamily="34" charset="0"/>
              </a:rPr>
              <a:t>)    </a:t>
            </a:r>
            <a:r>
              <a:rPr lang="pt-BR" dirty="0">
                <a:solidFill>
                  <a:srgbClr val="FFFF00"/>
                </a:solidFill>
                <a:latin typeface="Arial" panose="020B0604020202020204" pitchFamily="34" charset="0"/>
                <a:cs typeface="Arial" panose="020B0604020202020204" pitchFamily="34" charset="0"/>
              </a:rPr>
              <a:t>(interpretar)</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Note que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0), j = 1/100, 5/100.</a:t>
            </a:r>
          </a:p>
          <a:p>
            <a:pPr algn="ctr"/>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56E538BD-0096-45E4-98A3-CCCCB4AC647E}"/>
              </a:ext>
            </a:extLst>
          </p:cNvPr>
          <p:cNvGraphicFramePr>
            <a:graphicFrameLocks noGrp="1"/>
          </p:cNvGraphicFramePr>
          <p:nvPr>
            <p:extLst>
              <p:ext uri="{D42A27DB-BD31-4B8C-83A1-F6EECF244321}">
                <p14:modId xmlns:p14="http://schemas.microsoft.com/office/powerpoint/2010/main" val="1109007675"/>
              </p:ext>
            </p:extLst>
          </p:nvPr>
        </p:nvGraphicFramePr>
        <p:xfrm>
          <a:off x="1557071" y="2018413"/>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186866086"/>
                    </a:ext>
                  </a:extLst>
                </a:gridCol>
                <a:gridCol w="2709333">
                  <a:extLst>
                    <a:ext uri="{9D8B030D-6E8A-4147-A177-3AD203B41FA5}">
                      <a16:colId xmlns:a16="http://schemas.microsoft.com/office/drawing/2014/main" val="1027185137"/>
                    </a:ext>
                  </a:extLst>
                </a:gridCol>
                <a:gridCol w="2709333">
                  <a:extLst>
                    <a:ext uri="{9D8B030D-6E8A-4147-A177-3AD203B41FA5}">
                      <a16:colId xmlns:a16="http://schemas.microsoft.com/office/drawing/2014/main" val="2376310447"/>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1/100</a:t>
                      </a:r>
                    </a:p>
                  </a:txBody>
                  <a:tcPr>
                    <a:solidFill>
                      <a:schemeClr val="tx1"/>
                    </a:solidFill>
                  </a:tcPr>
                </a:tc>
                <a:tc>
                  <a:txBody>
                    <a:bodyPr/>
                    <a:lstStyle/>
                    <a:p>
                      <a:pPr algn="ctr"/>
                      <a:r>
                        <a:rPr lang="pt-BR" b="0" dirty="0">
                          <a:solidFill>
                            <a:schemeClr val="bg1"/>
                          </a:solidFill>
                        </a:rPr>
                        <a:t>5/100</a:t>
                      </a:r>
                    </a:p>
                  </a:txBody>
                  <a:tcPr>
                    <a:solidFill>
                      <a:schemeClr val="tx1"/>
                    </a:solidFill>
                  </a:tcPr>
                </a:tc>
                <a:extLst>
                  <a:ext uri="{0D108BD9-81ED-4DB2-BD59-A6C34878D82A}">
                    <a16:rowId xmlns:a16="http://schemas.microsoft.com/office/drawing/2014/main" val="2793079735"/>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a:t>
                      </a:r>
                      <a:endParaRPr lang="pt-BR" b="0" dirty="0">
                        <a:solidFill>
                          <a:schemeClr val="bg1"/>
                        </a:solidFill>
                      </a:endParaRPr>
                    </a:p>
                  </a:txBody>
                  <a:tcPr>
                    <a:solidFill>
                      <a:schemeClr val="tx1"/>
                    </a:solidFill>
                  </a:tcPr>
                </a:tc>
                <a:tc>
                  <a:txBody>
                    <a:bodyPr/>
                    <a:lstStyle/>
                    <a:p>
                      <a:pPr algn="ctr"/>
                      <a:r>
                        <a:rPr lang="pt-BR" b="0" dirty="0">
                          <a:solidFill>
                            <a:schemeClr val="bg1"/>
                          </a:solidFill>
                        </a:rPr>
                        <a:t>0,9106</a:t>
                      </a:r>
                    </a:p>
                  </a:txBody>
                  <a:tcPr>
                    <a:solidFill>
                      <a:schemeClr val="tx1"/>
                    </a:solidFill>
                  </a:tcPr>
                </a:tc>
                <a:tc>
                  <a:txBody>
                    <a:bodyPr/>
                    <a:lstStyle/>
                    <a:p>
                      <a:pPr algn="ctr"/>
                      <a:r>
                        <a:rPr lang="pt-BR" b="0" dirty="0">
                          <a:solidFill>
                            <a:schemeClr val="bg1"/>
                          </a:solidFill>
                        </a:rPr>
                        <a:t>0,0894</a:t>
                      </a:r>
                    </a:p>
                  </a:txBody>
                  <a:tcPr>
                    <a:solidFill>
                      <a:schemeClr val="tx1"/>
                    </a:solidFill>
                  </a:tcPr>
                </a:tc>
                <a:extLst>
                  <a:ext uri="{0D108BD9-81ED-4DB2-BD59-A6C34878D82A}">
                    <a16:rowId xmlns:a16="http://schemas.microsoft.com/office/drawing/2014/main" val="3133700868"/>
                  </a:ext>
                </a:extLst>
              </a:tr>
            </a:tbl>
          </a:graphicData>
        </a:graphic>
      </p:graphicFrame>
      <p:graphicFrame>
        <p:nvGraphicFramePr>
          <p:cNvPr id="6" name="Table 6">
            <a:extLst>
              <a:ext uri="{FF2B5EF4-FFF2-40B4-BE49-F238E27FC236}">
                <a16:creationId xmlns:a16="http://schemas.microsoft.com/office/drawing/2014/main" id="{26A06A43-5358-4D16-9B48-B90AF156BF55}"/>
              </a:ext>
            </a:extLst>
          </p:cNvPr>
          <p:cNvGraphicFramePr>
            <a:graphicFrameLocks noGrp="1"/>
          </p:cNvGraphicFramePr>
          <p:nvPr>
            <p:extLst>
              <p:ext uri="{D42A27DB-BD31-4B8C-83A1-F6EECF244321}">
                <p14:modId xmlns:p14="http://schemas.microsoft.com/office/powerpoint/2010/main" val="3270887353"/>
              </p:ext>
            </p:extLst>
          </p:nvPr>
        </p:nvGraphicFramePr>
        <p:xfrm>
          <a:off x="1535069" y="3376850"/>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75164125"/>
                    </a:ext>
                  </a:extLst>
                </a:gridCol>
                <a:gridCol w="2709333">
                  <a:extLst>
                    <a:ext uri="{9D8B030D-6E8A-4147-A177-3AD203B41FA5}">
                      <a16:colId xmlns:a16="http://schemas.microsoft.com/office/drawing/2014/main" val="2351115523"/>
                    </a:ext>
                  </a:extLst>
                </a:gridCol>
                <a:gridCol w="2709333">
                  <a:extLst>
                    <a:ext uri="{9D8B030D-6E8A-4147-A177-3AD203B41FA5}">
                      <a16:colId xmlns:a16="http://schemas.microsoft.com/office/drawing/2014/main" val="2309965327"/>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1/100</a:t>
                      </a:r>
                    </a:p>
                  </a:txBody>
                  <a:tcPr>
                    <a:solidFill>
                      <a:schemeClr val="tx1"/>
                    </a:solidFill>
                  </a:tcPr>
                </a:tc>
                <a:tc>
                  <a:txBody>
                    <a:bodyPr/>
                    <a:lstStyle/>
                    <a:p>
                      <a:pPr algn="ctr"/>
                      <a:r>
                        <a:rPr lang="pt-BR" b="0" dirty="0">
                          <a:solidFill>
                            <a:schemeClr val="bg1"/>
                          </a:solidFill>
                        </a:rPr>
                        <a:t>5/100</a:t>
                      </a:r>
                    </a:p>
                  </a:txBody>
                  <a:tcPr>
                    <a:solidFill>
                      <a:schemeClr val="tx1"/>
                    </a:solidFill>
                  </a:tcPr>
                </a:tc>
                <a:extLst>
                  <a:ext uri="{0D108BD9-81ED-4DB2-BD59-A6C34878D82A}">
                    <a16:rowId xmlns:a16="http://schemas.microsoft.com/office/drawing/2014/main" val="446909544"/>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 | X</a:t>
                      </a:r>
                      <a:r>
                        <a:rPr lang="pt-BR" sz="1200" b="0" dirty="0">
                          <a:solidFill>
                            <a:schemeClr val="bg1"/>
                          </a:solidFill>
                          <a:latin typeface="Arial" panose="020B0604020202020204" pitchFamily="34" charset="0"/>
                          <a:cs typeface="Arial" panose="020B0604020202020204" pitchFamily="34" charset="0"/>
                        </a:rPr>
                        <a:t>4</a:t>
                      </a:r>
                      <a:r>
                        <a:rPr lang="pt-BR" b="0" dirty="0">
                          <a:solidFill>
                            <a:schemeClr val="bg1"/>
                          </a:solidFill>
                          <a:latin typeface="Arial" panose="020B0604020202020204" pitchFamily="34" charset="0"/>
                          <a:cs typeface="Arial" panose="020B0604020202020204" pitchFamily="34" charset="0"/>
                        </a:rPr>
                        <a:t> = 1, X</a:t>
                      </a:r>
                      <a:r>
                        <a:rPr lang="pt-BR" sz="1200" b="0" dirty="0">
                          <a:solidFill>
                            <a:schemeClr val="bg1"/>
                          </a:solidFill>
                          <a:latin typeface="Arial" panose="020B0604020202020204" pitchFamily="34" charset="0"/>
                          <a:cs typeface="Arial" panose="020B0604020202020204" pitchFamily="34" charset="0"/>
                        </a:rPr>
                        <a:t>5</a:t>
                      </a:r>
                      <a:r>
                        <a:rPr lang="pt-BR" b="0" dirty="0">
                          <a:solidFill>
                            <a:schemeClr val="bg1"/>
                          </a:solidFill>
                          <a:latin typeface="Arial" panose="020B0604020202020204" pitchFamily="34" charset="0"/>
                          <a:cs typeface="Arial" panose="020B0604020202020204" pitchFamily="34" charset="0"/>
                        </a:rPr>
                        <a:t> = 0)</a:t>
                      </a:r>
                      <a:endParaRPr lang="pt-BR" b="0" dirty="0">
                        <a:solidFill>
                          <a:schemeClr val="bg1"/>
                        </a:solidFill>
                      </a:endParaRPr>
                    </a:p>
                  </a:txBody>
                  <a:tcPr>
                    <a:solidFill>
                      <a:schemeClr val="tx1"/>
                    </a:solidFill>
                  </a:tcPr>
                </a:tc>
                <a:tc>
                  <a:txBody>
                    <a:bodyPr/>
                    <a:lstStyle/>
                    <a:p>
                      <a:pPr algn="ctr"/>
                      <a:r>
                        <a:rPr lang="pt-BR" b="0" dirty="0">
                          <a:solidFill>
                            <a:schemeClr val="bg1"/>
                          </a:solidFill>
                        </a:rPr>
                        <a:t>0,6798</a:t>
                      </a:r>
                    </a:p>
                  </a:txBody>
                  <a:tcPr>
                    <a:solidFill>
                      <a:schemeClr val="tx1"/>
                    </a:solidFill>
                  </a:tcPr>
                </a:tc>
                <a:tc>
                  <a:txBody>
                    <a:bodyPr/>
                    <a:lstStyle/>
                    <a:p>
                      <a:pPr algn="ctr"/>
                      <a:r>
                        <a:rPr lang="pt-BR" b="0" dirty="0">
                          <a:solidFill>
                            <a:schemeClr val="bg1"/>
                          </a:solidFill>
                        </a:rPr>
                        <a:t>0,3202</a:t>
                      </a:r>
                    </a:p>
                  </a:txBody>
                  <a:tcPr>
                    <a:solidFill>
                      <a:schemeClr val="tx1"/>
                    </a:solidFill>
                  </a:tcPr>
                </a:tc>
                <a:extLst>
                  <a:ext uri="{0D108BD9-81ED-4DB2-BD59-A6C34878D82A}">
                    <a16:rowId xmlns:a16="http://schemas.microsoft.com/office/drawing/2014/main" val="3656658424"/>
                  </a:ext>
                </a:extLst>
              </a:tr>
            </a:tbl>
          </a:graphicData>
        </a:graphic>
      </p:graphicFrame>
    </p:spTree>
    <p:extLst>
      <p:ext uri="{BB962C8B-B14F-4D97-AF65-F5344CB8AC3E}">
        <p14:creationId xmlns:p14="http://schemas.microsoft.com/office/powerpoint/2010/main" val="173430493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29F069-2568-4B0C-958F-9E2163B28608}"/>
              </a:ext>
            </a:extLst>
          </p:cNvPr>
          <p:cNvSpPr>
            <a:spLocks noGrp="1"/>
          </p:cNvSpPr>
          <p:nvPr>
            <p:ph type="ctrTitle"/>
          </p:nvPr>
        </p:nvSpPr>
        <p:spPr>
          <a:xfrm>
            <a:off x="1557071" y="1029196"/>
            <a:ext cx="9099255" cy="48527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a:t>
            </a:r>
          </a:p>
        </p:txBody>
      </p:sp>
      <p:sp>
        <p:nvSpPr>
          <p:cNvPr id="3" name="Subtitle 2">
            <a:extLst>
              <a:ext uri="{FF2B5EF4-FFF2-40B4-BE49-F238E27FC236}">
                <a16:creationId xmlns:a16="http://schemas.microsoft.com/office/drawing/2014/main" id="{5AE4883F-2D6C-4BAB-8E6B-5686FDF2E0DF}"/>
              </a:ext>
            </a:extLst>
          </p:cNvPr>
          <p:cNvSpPr>
            <a:spLocks noGrp="1"/>
          </p:cNvSpPr>
          <p:nvPr>
            <p:ph type="subTitle" idx="1"/>
          </p:nvPr>
        </p:nvSpPr>
        <p:spPr>
          <a:xfrm>
            <a:off x="1535372" y="1514475"/>
            <a:ext cx="9120954" cy="3575719"/>
          </a:xfrm>
        </p:spPr>
        <p:txBody>
          <a:bodyPr>
            <a:normAutofit fontScale="92500" lnSpcReduction="10000"/>
          </a:bodyPr>
          <a:lstStyle/>
          <a:p>
            <a:pPr algn="just"/>
            <a:r>
              <a:rPr lang="pt-BR" sz="1600" dirty="0">
                <a:solidFill>
                  <a:schemeClr val="bg1"/>
                </a:solidFill>
                <a:latin typeface="Arial" panose="020B0604020202020204" pitchFamily="34" charset="0"/>
                <a:cs typeface="Arial" panose="020B0604020202020204" pitchFamily="34" charset="0"/>
              </a:rPr>
              <a:t>Considere novamente as condições do exemplo 1 (desconsidere apenas (a), (b) e (c) do enunciado daquele exemplo).</a:t>
            </a:r>
          </a:p>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Se cinco itens são extraídos do processo de produção e todos são inspecionados e classificados como não defeituosos, exceto o quarto item (que é classificado como defeituoso), obtenha a distribuição a posteriori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dada a informação revelada pela inspeção desses itens.</a:t>
            </a:r>
          </a:p>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Determine a distribuição a posteriori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se dentre os cinco itens inspecionados exatamente um é classificado como defeituoso.</a:t>
            </a:r>
          </a:p>
          <a:p>
            <a:pPr marL="342900" indent="-342900" algn="just">
              <a:buAutoNum type="alphaLcParenBoth"/>
            </a:pPr>
            <a:r>
              <a:rPr lang="pt-BR" sz="1600" dirty="0">
                <a:solidFill>
                  <a:schemeClr val="bg1"/>
                </a:solidFill>
                <a:latin typeface="Arial" panose="020B0604020202020204" pitchFamily="34" charset="0"/>
                <a:cs typeface="Arial" panose="020B0604020202020204" pitchFamily="34" charset="0"/>
              </a:rPr>
              <a:t>Se n itens são extraídos do processo de produção e todos são inspecionados e classificados como não defeituosos, otenha a distribuição a posteriori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a:t>
            </a:r>
            <a:endParaRPr lang="pt-BR" sz="1600" dirty="0">
              <a:solidFill>
                <a:schemeClr val="bg1"/>
              </a:solidFill>
            </a:endParaRPr>
          </a:p>
          <a:p>
            <a:pPr algn="ctr"/>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452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A86716-F1E7-4A50-9E65-139407138EB4}"/>
              </a:ext>
            </a:extLst>
          </p:cNvPr>
          <p:cNvSpPr>
            <a:spLocks noGrp="1"/>
          </p:cNvSpPr>
          <p:nvPr>
            <p:ph type="ctrTitle"/>
          </p:nvPr>
        </p:nvSpPr>
        <p:spPr>
          <a:xfrm>
            <a:off x="1557071" y="1029197"/>
            <a:ext cx="9099255" cy="763120"/>
          </a:xfrm>
        </p:spPr>
        <p:txBody>
          <a:bodyPr anchor="ctr">
            <a:normAutofit/>
          </a:bodyPr>
          <a:lstStyle/>
          <a:p>
            <a:pPr algn="ctr"/>
            <a:r>
              <a:rPr lang="pt-BR" sz="2400" b="1" dirty="0">
                <a:solidFill>
                  <a:srgbClr val="454545"/>
                </a:solidFill>
              </a:rPr>
              <a:t>AMOSTRA ALEATÓRIA SIMPLES (AAS)</a:t>
            </a:r>
          </a:p>
        </p:txBody>
      </p:sp>
      <p:sp>
        <p:nvSpPr>
          <p:cNvPr id="3" name="Subtitle 2">
            <a:extLst>
              <a:ext uri="{FF2B5EF4-FFF2-40B4-BE49-F238E27FC236}">
                <a16:creationId xmlns:a16="http://schemas.microsoft.com/office/drawing/2014/main" id="{89B08433-CC4D-4F59-99D1-192C25C42CF1}"/>
              </a:ext>
            </a:extLst>
          </p:cNvPr>
          <p:cNvSpPr>
            <a:spLocks noGrp="1"/>
          </p:cNvSpPr>
          <p:nvPr>
            <p:ph type="subTitle" idx="1"/>
          </p:nvPr>
        </p:nvSpPr>
        <p:spPr>
          <a:xfrm>
            <a:off x="1535372" y="1603213"/>
            <a:ext cx="9120954" cy="3274395"/>
          </a:xfrm>
        </p:spPr>
        <p:txBody>
          <a:bodyPr>
            <a:normAutofit lnSpcReduction="10000"/>
          </a:bodyPr>
          <a:lstStyle/>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r>
              <a:rPr lang="pt-BR" sz="2400" dirty="0">
                <a:solidFill>
                  <a:schemeClr val="bg1"/>
                </a:solidFill>
                <a:latin typeface="Arial" panose="020B0604020202020204" pitchFamily="34" charset="0"/>
                <a:cs typeface="Arial" panose="020B0604020202020204" pitchFamily="34" charset="0"/>
              </a:rPr>
              <a:t>•</a:t>
            </a:r>
            <a:r>
              <a:rPr lang="pt-BR" sz="1600" dirty="0">
                <a:solidFill>
                  <a:schemeClr val="bg1"/>
                </a:solidFill>
                <a:latin typeface="Arial" panose="020B0604020202020204" pitchFamily="34" charset="0"/>
                <a:cs typeface="Arial" panose="020B0604020202020204" pitchFamily="34" charset="0"/>
              </a:rPr>
              <a:t> Nas últimas aulas, estudamos a operação bayesiana em exemplos com diferentes distribuições amostrais P(X = x |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a:t>
            </a:r>
            <a:r>
              <a:rPr lang="az-Cyrl-AZ" sz="1600" dirty="0">
                <a:solidFill>
                  <a:schemeClr val="bg1"/>
                </a:solidFill>
                <a:latin typeface="Arial" panose="020B0604020202020204" pitchFamily="34" charset="0"/>
                <a:cs typeface="Arial" panose="020B0604020202020204" pitchFamily="34" charset="0"/>
              </a:rPr>
              <a:t>Є</a:t>
            </a:r>
            <a:r>
              <a:rPr lang="pt-BR" sz="1600" dirty="0">
                <a:solidFill>
                  <a:schemeClr val="bg1"/>
                </a:solidFill>
                <a:latin typeface="Arial" panose="020B0604020202020204" pitchFamily="34" charset="0"/>
                <a:cs typeface="Arial" panose="020B0604020202020204" pitchFamily="34" charset="0"/>
              </a:rPr>
              <a:t>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fixado.</a:t>
            </a: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r>
              <a:rPr lang="pt-BR" sz="2400" dirty="0">
                <a:solidFill>
                  <a:schemeClr val="bg1"/>
                </a:solidFill>
                <a:latin typeface="Arial" panose="020B0604020202020204" pitchFamily="34" charset="0"/>
                <a:cs typeface="Arial" panose="020B0604020202020204" pitchFamily="34" charset="0"/>
              </a:rPr>
              <a:t>•</a:t>
            </a:r>
            <a:r>
              <a:rPr lang="pt-BR" sz="1600" dirty="0">
                <a:solidFill>
                  <a:schemeClr val="bg1"/>
                </a:solidFill>
                <a:latin typeface="Arial" panose="020B0604020202020204" pitchFamily="34" charset="0"/>
                <a:cs typeface="Arial" panose="020B0604020202020204" pitchFamily="34" charset="0"/>
              </a:rPr>
              <a:t> Há casos particulares de distribuição amostral que são comumente utilizadas em Inferência Estatística. Dentre elas, estudaremos as amostras aleatórias simples (AAS).</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70754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163881-A830-4C4C-91DB-E24695509D5B}"/>
              </a:ext>
            </a:extLst>
          </p:cNvPr>
          <p:cNvSpPr>
            <a:spLocks noGrp="1"/>
          </p:cNvSpPr>
          <p:nvPr>
            <p:ph type="ctrTitle"/>
          </p:nvPr>
        </p:nvSpPr>
        <p:spPr>
          <a:xfrm>
            <a:off x="1034190" y="1038566"/>
            <a:ext cx="10122408" cy="572956"/>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(a)</a:t>
            </a: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F884F410-4723-44FB-AF83-B2A91327FC2B}"/>
                  </a:ext>
                </a:extLst>
              </p:cNvPr>
              <p:cNvSpPr>
                <a:spLocks noGrp="1"/>
              </p:cNvSpPr>
              <p:nvPr>
                <p:ph type="subTitle" idx="1"/>
              </p:nvPr>
            </p:nvSpPr>
            <p:spPr>
              <a:xfrm>
                <a:off x="1034493" y="1603213"/>
                <a:ext cx="10122408" cy="3486982"/>
              </a:xfrm>
            </p:spPr>
            <p:txBody>
              <a:bodyPr>
                <a:normAutofit fontScale="47500" lnSpcReduction="20000"/>
              </a:bodyPr>
              <a:lstStyle/>
              <a:p>
                <a:pPr algn="ctr"/>
                <a:r>
                  <a:rPr lang="pt-BR" sz="3800" dirty="0">
                    <a:solidFill>
                      <a:schemeClr val="bg1"/>
                    </a:solidFill>
                  </a:rPr>
                  <a:t>P(</a:t>
                </a:r>
                <a:r>
                  <a:rPr lang="el-GR" sz="3800" dirty="0">
                    <a:solidFill>
                      <a:schemeClr val="bg1"/>
                    </a:solidFill>
                    <a:latin typeface="Arial" panose="020B0604020202020204" pitchFamily="34" charset="0"/>
                    <a:cs typeface="Arial" panose="020B0604020202020204" pitchFamily="34" charset="0"/>
                  </a:rPr>
                  <a:t>ϴ</a:t>
                </a:r>
                <a:r>
                  <a:rPr lang="pt-BR" sz="3800" dirty="0">
                    <a:solidFill>
                      <a:schemeClr val="bg1"/>
                    </a:solidFill>
                    <a:latin typeface="Arial" panose="020B0604020202020204" pitchFamily="34" charset="0"/>
                    <a:cs typeface="Arial" panose="020B0604020202020204" pitchFamily="34" charset="0"/>
                  </a:rPr>
                  <a:t> = 1/100 | x</a:t>
                </a:r>
                <a:r>
                  <a:rPr lang="pt-BR" sz="2500" dirty="0">
                    <a:solidFill>
                      <a:schemeClr val="bg1"/>
                    </a:solidFill>
                    <a:latin typeface="Arial" panose="020B0604020202020204" pitchFamily="34" charset="0"/>
                    <a:cs typeface="Arial" panose="020B0604020202020204" pitchFamily="34" charset="0"/>
                  </a:rPr>
                  <a:t>1</a:t>
                </a:r>
                <a:r>
                  <a:rPr lang="pt-BR" sz="3800" dirty="0">
                    <a:solidFill>
                      <a:schemeClr val="bg1"/>
                    </a:solidFill>
                    <a:latin typeface="Arial" panose="020B0604020202020204" pitchFamily="34" charset="0"/>
                    <a:cs typeface="Arial" panose="020B0604020202020204" pitchFamily="34" charset="0"/>
                  </a:rPr>
                  <a:t> = 0, X</a:t>
                </a:r>
                <a:r>
                  <a:rPr lang="pt-BR" sz="2500" dirty="0">
                    <a:solidFill>
                      <a:schemeClr val="bg1"/>
                    </a:solidFill>
                    <a:latin typeface="Arial" panose="020B0604020202020204" pitchFamily="34" charset="0"/>
                    <a:cs typeface="Arial" panose="020B0604020202020204" pitchFamily="34" charset="0"/>
                  </a:rPr>
                  <a:t>2</a:t>
                </a:r>
                <a:r>
                  <a:rPr lang="pt-BR" sz="3800" dirty="0">
                    <a:solidFill>
                      <a:schemeClr val="bg1"/>
                    </a:solidFill>
                    <a:latin typeface="Arial" panose="020B0604020202020204" pitchFamily="34" charset="0"/>
                    <a:cs typeface="Arial" panose="020B0604020202020204" pitchFamily="34" charset="0"/>
                  </a:rPr>
                  <a:t> = 0, x</a:t>
                </a:r>
                <a:r>
                  <a:rPr lang="pt-BR" sz="2500" dirty="0">
                    <a:solidFill>
                      <a:schemeClr val="bg1"/>
                    </a:solidFill>
                    <a:latin typeface="Arial" panose="020B0604020202020204" pitchFamily="34" charset="0"/>
                    <a:cs typeface="Arial" panose="020B0604020202020204" pitchFamily="34" charset="0"/>
                  </a:rPr>
                  <a:t>3</a:t>
                </a:r>
                <a:r>
                  <a:rPr lang="pt-BR" sz="3800" dirty="0">
                    <a:solidFill>
                      <a:schemeClr val="bg1"/>
                    </a:solidFill>
                    <a:latin typeface="Arial" panose="020B0604020202020204" pitchFamily="34" charset="0"/>
                    <a:cs typeface="Arial" panose="020B0604020202020204" pitchFamily="34" charset="0"/>
                  </a:rPr>
                  <a:t> = 0, X</a:t>
                </a:r>
                <a:r>
                  <a:rPr lang="pt-BR" sz="2500" dirty="0">
                    <a:solidFill>
                      <a:schemeClr val="bg1"/>
                    </a:solidFill>
                    <a:latin typeface="Arial" panose="020B0604020202020204" pitchFamily="34" charset="0"/>
                    <a:cs typeface="Arial" panose="020B0604020202020204" pitchFamily="34" charset="0"/>
                  </a:rPr>
                  <a:t>4</a:t>
                </a:r>
                <a:r>
                  <a:rPr lang="pt-BR" sz="3800" dirty="0">
                    <a:solidFill>
                      <a:schemeClr val="bg1"/>
                    </a:solidFill>
                    <a:latin typeface="Arial" panose="020B0604020202020204" pitchFamily="34" charset="0"/>
                    <a:cs typeface="Arial" panose="020B0604020202020204" pitchFamily="34" charset="0"/>
                  </a:rPr>
                  <a:t> = 1, X</a:t>
                </a:r>
                <a:r>
                  <a:rPr lang="pt-BR" sz="2500" dirty="0">
                    <a:solidFill>
                      <a:schemeClr val="bg1"/>
                    </a:solidFill>
                    <a:latin typeface="Arial" panose="020B0604020202020204" pitchFamily="34" charset="0"/>
                    <a:cs typeface="Arial" panose="020B0604020202020204" pitchFamily="34" charset="0"/>
                  </a:rPr>
                  <a:t>5</a:t>
                </a:r>
                <a:r>
                  <a:rPr lang="pt-BR" sz="3800" dirty="0">
                    <a:solidFill>
                      <a:schemeClr val="bg1"/>
                    </a:solidFill>
                    <a:latin typeface="Arial" panose="020B0604020202020204" pitchFamily="34" charset="0"/>
                    <a:cs typeface="Arial" panose="020B0604020202020204" pitchFamily="34" charset="0"/>
                  </a:rPr>
                  <a:t> = 0)   =</a:t>
                </a:r>
              </a:p>
              <a:p>
                <a:pPr algn="ctr"/>
                <a:endParaRPr lang="pt-BR"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700" i="1">
                              <a:solidFill>
                                <a:schemeClr val="bg1"/>
                              </a:solidFill>
                              <a:latin typeface="Cambria Math" panose="02040503050406030204" pitchFamily="18" charset="0"/>
                            </a:rPr>
                          </m:ctrlPr>
                        </m:fPr>
                        <m:num>
                          <m:r>
                            <m:rPr>
                              <m:nor/>
                            </m:rPr>
                            <a:rPr lang="pt-BR" sz="2700" dirty="0">
                              <a:solidFill>
                                <a:schemeClr val="bg1"/>
                              </a:solidFill>
                            </a:rPr>
                            <m:t>P</m:t>
                          </m:r>
                          <m:r>
                            <m:rPr>
                              <m:nor/>
                            </m:rPr>
                            <a:rPr lang="pt-BR" sz="2700" dirty="0">
                              <a:solidFill>
                                <a:schemeClr val="bg1"/>
                              </a:solidFill>
                            </a:rPr>
                            <m:t>(</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1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2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3 = 0,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4 = 1,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5 = 0 | </m:t>
                          </m:r>
                          <m:r>
                            <m:rPr>
                              <m:nor/>
                            </m:rPr>
                            <a:rPr lang="el-GR" sz="2700" dirty="0">
                              <a:solidFill>
                                <a:schemeClr val="bg1"/>
                              </a:solidFill>
                              <a:latin typeface="Arial" panose="020B0604020202020204" pitchFamily="34"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1/100) </m:t>
                          </m:r>
                          <m:r>
                            <m:rPr>
                              <m:nor/>
                            </m:rPr>
                            <a:rPr lang="pt-BR" sz="2700" dirty="0">
                              <a:solidFill>
                                <a:schemeClr val="bg1"/>
                              </a:solidFill>
                              <a:latin typeface="Arial" panose="020B0604020202020204" pitchFamily="34" charset="0"/>
                              <a:cs typeface="Arial" panose="020B0604020202020204" pitchFamily="34" charset="0"/>
                            </a:rPr>
                            <m:t>P</m:t>
                          </m:r>
                          <m:r>
                            <m:rPr>
                              <m:nor/>
                            </m:rPr>
                            <a:rPr lang="pt-BR" sz="2700" dirty="0">
                              <a:solidFill>
                                <a:schemeClr val="bg1"/>
                              </a:solidFill>
                              <a:latin typeface="Arial" panose="020B0604020202020204" pitchFamily="34" charset="0"/>
                              <a:cs typeface="Arial" panose="020B0604020202020204" pitchFamily="34" charset="0"/>
                            </a:rPr>
                            <m:t>(</m:t>
                          </m:r>
                          <m:r>
                            <m:rPr>
                              <m:sty m:val="p"/>
                            </m:rPr>
                            <a:rPr lang="el-GR" sz="2700" i="1" dirty="0">
                              <a:solidFill>
                                <a:schemeClr val="bg1"/>
                              </a:solidFill>
                              <a:latin typeface="Cambria Math" panose="02040503050406030204" pitchFamily="18"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1/100)</m:t>
                          </m:r>
                        </m:num>
                        <m:den>
                          <m:r>
                            <m:rPr>
                              <m:nor/>
                            </m:rPr>
                            <a:rPr lang="pt-BR" sz="2700" dirty="0">
                              <a:solidFill>
                                <a:schemeClr val="bg1"/>
                              </a:solidFill>
                            </a:rPr>
                            <m:t>P</m:t>
                          </m:r>
                          <m:r>
                            <m:rPr>
                              <m:nor/>
                            </m:rPr>
                            <a:rPr lang="pt-BR" sz="2700" dirty="0">
                              <a:solidFill>
                                <a:schemeClr val="bg1"/>
                              </a:solidFill>
                            </a:rPr>
                            <m:t>(</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1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2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3 = 0,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4 = 1,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5 = 0 | </m:t>
                          </m:r>
                          <m:r>
                            <m:rPr>
                              <m:nor/>
                            </m:rPr>
                            <a:rPr lang="el-GR" sz="2700" dirty="0">
                              <a:solidFill>
                                <a:schemeClr val="bg1"/>
                              </a:solidFill>
                              <a:latin typeface="Arial" panose="020B0604020202020204" pitchFamily="34"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1/1 00) </m:t>
                          </m:r>
                          <m:r>
                            <m:rPr>
                              <m:nor/>
                            </m:rPr>
                            <a:rPr lang="pt-BR" sz="2700" dirty="0">
                              <a:solidFill>
                                <a:schemeClr val="bg1"/>
                              </a:solidFill>
                              <a:latin typeface="Arial" panose="020B0604020202020204" pitchFamily="34" charset="0"/>
                              <a:cs typeface="Arial" panose="020B0604020202020204" pitchFamily="34" charset="0"/>
                            </a:rPr>
                            <m:t>P</m:t>
                          </m:r>
                          <m:r>
                            <m:rPr>
                              <m:nor/>
                            </m:rPr>
                            <a:rPr lang="pt-BR" sz="2700" dirty="0">
                              <a:solidFill>
                                <a:schemeClr val="bg1"/>
                              </a:solidFill>
                              <a:latin typeface="Arial" panose="020B0604020202020204" pitchFamily="34" charset="0"/>
                              <a:cs typeface="Arial" panose="020B0604020202020204" pitchFamily="34" charset="0"/>
                            </a:rPr>
                            <m:t>(</m:t>
                          </m:r>
                          <m:r>
                            <m:rPr>
                              <m:sty m:val="p"/>
                            </m:rPr>
                            <a:rPr lang="el-GR" sz="2700" i="1" dirty="0">
                              <a:solidFill>
                                <a:schemeClr val="bg1"/>
                              </a:solidFill>
                              <a:latin typeface="Cambria Math" panose="02040503050406030204" pitchFamily="18"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1/100) + </m:t>
                          </m:r>
                          <m:r>
                            <m:rPr>
                              <m:nor/>
                            </m:rPr>
                            <a:rPr lang="pt-BR" sz="2700" dirty="0">
                              <a:solidFill>
                                <a:schemeClr val="bg1"/>
                              </a:solidFill>
                            </a:rPr>
                            <m:t>P</m:t>
                          </m:r>
                          <m:r>
                            <m:rPr>
                              <m:nor/>
                            </m:rPr>
                            <a:rPr lang="pt-BR" sz="2700" dirty="0">
                              <a:solidFill>
                                <a:schemeClr val="bg1"/>
                              </a:solidFill>
                            </a:rPr>
                            <m:t>(</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1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2 = 0, </m:t>
                          </m:r>
                          <m:r>
                            <m:rPr>
                              <m:nor/>
                            </m:rPr>
                            <a:rPr lang="pt-BR" sz="2700" dirty="0">
                              <a:solidFill>
                                <a:schemeClr val="bg1"/>
                              </a:solidFill>
                              <a:latin typeface="Arial" panose="020B0604020202020204" pitchFamily="34" charset="0"/>
                              <a:cs typeface="Arial" panose="020B0604020202020204" pitchFamily="34" charset="0"/>
                            </a:rPr>
                            <m:t>x</m:t>
                          </m:r>
                          <m:r>
                            <m:rPr>
                              <m:nor/>
                            </m:rPr>
                            <a:rPr lang="pt-BR" sz="2700" dirty="0">
                              <a:solidFill>
                                <a:schemeClr val="bg1"/>
                              </a:solidFill>
                              <a:latin typeface="Arial" panose="020B0604020202020204" pitchFamily="34" charset="0"/>
                              <a:cs typeface="Arial" panose="020B0604020202020204" pitchFamily="34" charset="0"/>
                            </a:rPr>
                            <m:t>3 = 0,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4 = 1, </m:t>
                          </m:r>
                          <m:r>
                            <m:rPr>
                              <m:nor/>
                            </m:rPr>
                            <a:rPr lang="pt-BR" sz="2700" b="0" i="0" dirty="0" smtClean="0">
                              <a:solidFill>
                                <a:schemeClr val="bg1"/>
                              </a:solidFill>
                              <a:latin typeface="Arial" panose="020B0604020202020204" pitchFamily="34" charset="0"/>
                              <a:cs typeface="Arial" panose="020B0604020202020204" pitchFamily="34" charset="0"/>
                            </a:rPr>
                            <m:t>x</m:t>
                          </m:r>
                          <m:r>
                            <m:rPr>
                              <m:nor/>
                            </m:rPr>
                            <a:rPr lang="pt-BR" sz="2700" b="0" i="0" dirty="0" smtClean="0">
                              <a:solidFill>
                                <a:schemeClr val="bg1"/>
                              </a:solidFill>
                              <a:latin typeface="Arial" panose="020B0604020202020204" pitchFamily="34" charset="0"/>
                              <a:cs typeface="Arial" panose="020B0604020202020204" pitchFamily="34" charset="0"/>
                            </a:rPr>
                            <m:t>5 = 0 | </m:t>
                          </m:r>
                          <m:r>
                            <m:rPr>
                              <m:nor/>
                            </m:rPr>
                            <a:rPr lang="el-GR" sz="2700" dirty="0">
                              <a:solidFill>
                                <a:schemeClr val="bg1"/>
                              </a:solidFill>
                              <a:latin typeface="Arial" panose="020B0604020202020204" pitchFamily="34"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5/100) </m:t>
                          </m:r>
                          <m:r>
                            <m:rPr>
                              <m:nor/>
                            </m:rPr>
                            <a:rPr lang="pt-BR" sz="2700" dirty="0">
                              <a:solidFill>
                                <a:schemeClr val="bg1"/>
                              </a:solidFill>
                              <a:latin typeface="Arial" panose="020B0604020202020204" pitchFamily="34" charset="0"/>
                              <a:cs typeface="Arial" panose="020B0604020202020204" pitchFamily="34" charset="0"/>
                            </a:rPr>
                            <m:t>P</m:t>
                          </m:r>
                          <m:r>
                            <m:rPr>
                              <m:nor/>
                            </m:rPr>
                            <a:rPr lang="pt-BR" sz="2700" dirty="0">
                              <a:solidFill>
                                <a:schemeClr val="bg1"/>
                              </a:solidFill>
                              <a:latin typeface="Arial" panose="020B0604020202020204" pitchFamily="34" charset="0"/>
                              <a:cs typeface="Arial" panose="020B0604020202020204" pitchFamily="34" charset="0"/>
                            </a:rPr>
                            <m:t>(</m:t>
                          </m:r>
                          <m:r>
                            <m:rPr>
                              <m:sty m:val="p"/>
                            </m:rPr>
                            <a:rPr lang="el-GR" sz="2700" i="1" dirty="0">
                              <a:solidFill>
                                <a:schemeClr val="bg1"/>
                              </a:solidFill>
                              <a:latin typeface="Cambria Math" panose="02040503050406030204" pitchFamily="18" charset="0"/>
                              <a:cs typeface="Arial" panose="020B0604020202020204" pitchFamily="34" charset="0"/>
                            </a:rPr>
                            <m:t>ϴ</m:t>
                          </m:r>
                          <m:r>
                            <m:rPr>
                              <m:nor/>
                            </m:rPr>
                            <a:rPr lang="pt-BR" sz="2700" dirty="0">
                              <a:solidFill>
                                <a:schemeClr val="bg1"/>
                              </a:solidFill>
                              <a:latin typeface="Arial" panose="020B0604020202020204" pitchFamily="34" charset="0"/>
                              <a:cs typeface="Arial" panose="020B0604020202020204" pitchFamily="34" charset="0"/>
                            </a:rPr>
                            <m:t> = 5/100)</m:t>
                          </m:r>
                        </m:den>
                      </m:f>
                    </m:oMath>
                  </m:oMathPara>
                </a14:m>
                <a:endParaRPr lang="pt-BR" sz="2700" dirty="0">
                  <a:solidFill>
                    <a:schemeClr val="bg1"/>
                  </a:solidFill>
                </a:endParaRPr>
              </a:p>
              <a:p>
                <a:pPr algn="ctr"/>
                <a:endParaRPr lang="pt-BR" dirty="0">
                  <a:solidFill>
                    <a:schemeClr val="bg1"/>
                  </a:solidFill>
                </a:endParaRPr>
              </a:p>
              <a:p>
                <a:pPr algn="ctr"/>
                <a:r>
                  <a:rPr lang="pt-BR" sz="5100" dirty="0">
                    <a:solidFill>
                      <a:schemeClr val="bg1"/>
                    </a:solidFill>
                  </a:rPr>
                  <a:t>= </a:t>
                </a:r>
                <a14:m>
                  <m:oMath xmlns:m="http://schemas.openxmlformats.org/officeDocument/2006/math">
                    <m:f>
                      <m:fPr>
                        <m:ctrlPr>
                          <a:rPr lang="pt-BR" sz="510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m:t>
                        </m:r>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1</m:t>
                            </m:r>
                          </m:num>
                          <m:den>
                            <m:r>
                              <a:rPr lang="pt-BR" sz="5100" b="0" i="1" smtClean="0">
                                <a:solidFill>
                                  <a:schemeClr val="bg1"/>
                                </a:solidFill>
                                <a:latin typeface="Cambria Math" panose="02040503050406030204" pitchFamily="18" charset="0"/>
                              </a:rPr>
                              <m:t>100</m:t>
                            </m:r>
                          </m:den>
                        </m:f>
                        <m:r>
                          <a:rPr lang="pt-BR" sz="5100" b="0" i="1" smtClean="0">
                            <a:solidFill>
                              <a:schemeClr val="bg1"/>
                            </a:solidFill>
                            <a:latin typeface="Cambria Math" panose="02040503050406030204" pitchFamily="18" charset="0"/>
                          </a:rPr>
                          <m:t>)</m:t>
                        </m:r>
                        <m:sSup>
                          <m:sSupPr>
                            <m:ctrlPr>
                              <a:rPr lang="pt-BR" sz="5100" i="1" smtClean="0">
                                <a:solidFill>
                                  <a:schemeClr val="bg1"/>
                                </a:solidFill>
                                <a:latin typeface="Cambria Math" panose="02040503050406030204" pitchFamily="18" charset="0"/>
                              </a:rPr>
                            </m:ctrlPr>
                          </m:sSupPr>
                          <m:e>
                            <m:d>
                              <m:dPr>
                                <m:ctrlPr>
                                  <a:rPr lang="pt-BR" sz="5100" b="0" i="1" smtClean="0">
                                    <a:solidFill>
                                      <a:schemeClr val="bg1"/>
                                    </a:solidFill>
                                    <a:latin typeface="Cambria Math" panose="02040503050406030204" pitchFamily="18" charset="0"/>
                                  </a:rPr>
                                </m:ctrlPr>
                              </m:dPr>
                              <m:e>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99</m:t>
                                    </m:r>
                                  </m:num>
                                  <m:den>
                                    <m:r>
                                      <a:rPr lang="pt-BR" sz="5100" b="0" i="1" smtClean="0">
                                        <a:solidFill>
                                          <a:schemeClr val="bg1"/>
                                        </a:solidFill>
                                        <a:latin typeface="Cambria Math" panose="02040503050406030204" pitchFamily="18" charset="0"/>
                                      </a:rPr>
                                      <m:t>100</m:t>
                                    </m:r>
                                  </m:den>
                                </m:f>
                              </m:e>
                            </m:d>
                          </m:e>
                          <m:sup>
                            <m:r>
                              <a:rPr lang="pt-BR" sz="5100" b="0" i="1" smtClean="0">
                                <a:solidFill>
                                  <a:schemeClr val="bg1"/>
                                </a:solidFill>
                                <a:latin typeface="Cambria Math" panose="02040503050406030204" pitchFamily="18" charset="0"/>
                              </a:rPr>
                              <m:t>4 </m:t>
                            </m:r>
                          </m:sup>
                        </m:sSup>
                        <m:r>
                          <a:rPr lang="pt-BR" sz="5100" b="0" i="1" smtClean="0">
                            <a:solidFill>
                              <a:schemeClr val="bg1"/>
                            </a:solidFill>
                            <a:latin typeface="Cambria Math" panose="02040503050406030204" pitchFamily="18" charset="0"/>
                          </a:rPr>
                          <m:t>(</m:t>
                        </m:r>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90</m:t>
                            </m:r>
                          </m:num>
                          <m:den>
                            <m:r>
                              <a:rPr lang="pt-BR" sz="5100" b="0" i="1" smtClean="0">
                                <a:solidFill>
                                  <a:schemeClr val="bg1"/>
                                </a:solidFill>
                                <a:latin typeface="Cambria Math" panose="02040503050406030204" pitchFamily="18" charset="0"/>
                              </a:rPr>
                              <m:t>100</m:t>
                            </m:r>
                          </m:den>
                        </m:f>
                        <m:r>
                          <a:rPr lang="pt-BR" sz="5100" b="0" i="1" smtClean="0">
                            <a:solidFill>
                              <a:schemeClr val="bg1"/>
                            </a:solidFill>
                            <a:latin typeface="Cambria Math" panose="02040503050406030204" pitchFamily="18" charset="0"/>
                          </a:rPr>
                          <m:t>)</m:t>
                        </m:r>
                      </m:num>
                      <m:den>
                        <m:r>
                          <a:rPr lang="pt-BR" sz="5100" b="0" i="1" smtClean="0">
                            <a:solidFill>
                              <a:schemeClr val="bg1"/>
                            </a:solidFill>
                            <a:latin typeface="Cambria Math" panose="02040503050406030204" pitchFamily="18" charset="0"/>
                          </a:rPr>
                          <m:t> (</m:t>
                        </m:r>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1</m:t>
                            </m:r>
                          </m:num>
                          <m:den>
                            <m:r>
                              <a:rPr lang="pt-BR" sz="5100" b="0" i="1" smtClean="0">
                                <a:solidFill>
                                  <a:schemeClr val="bg1"/>
                                </a:solidFill>
                                <a:latin typeface="Cambria Math" panose="02040503050406030204" pitchFamily="18" charset="0"/>
                              </a:rPr>
                              <m:t>100</m:t>
                            </m:r>
                          </m:den>
                        </m:f>
                        <m:r>
                          <a:rPr lang="pt-BR" sz="5100" b="0" i="1" smtClean="0">
                            <a:solidFill>
                              <a:schemeClr val="bg1"/>
                            </a:solidFill>
                            <a:latin typeface="Cambria Math" panose="02040503050406030204" pitchFamily="18" charset="0"/>
                          </a:rPr>
                          <m:t>)</m:t>
                        </m:r>
                        <m:sSup>
                          <m:sSupPr>
                            <m:ctrlPr>
                              <a:rPr lang="pt-BR" sz="5100" b="0" i="1" smtClean="0">
                                <a:solidFill>
                                  <a:schemeClr val="bg1"/>
                                </a:solidFill>
                                <a:latin typeface="Cambria Math" panose="02040503050406030204" pitchFamily="18" charset="0"/>
                              </a:rPr>
                            </m:ctrlPr>
                          </m:sSupPr>
                          <m:e>
                            <m:d>
                              <m:dPr>
                                <m:ctrlPr>
                                  <a:rPr lang="pt-BR" sz="5100" b="0" i="1" smtClean="0">
                                    <a:solidFill>
                                      <a:schemeClr val="bg1"/>
                                    </a:solidFill>
                                    <a:latin typeface="Cambria Math" panose="02040503050406030204" pitchFamily="18" charset="0"/>
                                  </a:rPr>
                                </m:ctrlPr>
                              </m:dPr>
                              <m:e>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99</m:t>
                                    </m:r>
                                  </m:num>
                                  <m:den>
                                    <m:r>
                                      <a:rPr lang="pt-BR" sz="5100" b="0" i="1" smtClean="0">
                                        <a:solidFill>
                                          <a:schemeClr val="bg1"/>
                                        </a:solidFill>
                                        <a:latin typeface="Cambria Math" panose="02040503050406030204" pitchFamily="18" charset="0"/>
                                      </a:rPr>
                                      <m:t>100</m:t>
                                    </m:r>
                                  </m:den>
                                </m:f>
                              </m:e>
                            </m:d>
                          </m:e>
                          <m:sup>
                            <m:r>
                              <a:rPr lang="pt-BR" sz="5100" b="0" i="1" smtClean="0">
                                <a:solidFill>
                                  <a:schemeClr val="bg1"/>
                                </a:solidFill>
                                <a:latin typeface="Cambria Math" panose="02040503050406030204" pitchFamily="18" charset="0"/>
                              </a:rPr>
                              <m:t>4</m:t>
                            </m:r>
                          </m:sup>
                        </m:sSup>
                        <m:r>
                          <a:rPr lang="pt-BR" sz="5100" b="0" i="1" smtClean="0">
                            <a:solidFill>
                              <a:schemeClr val="bg1"/>
                            </a:solidFill>
                            <a:latin typeface="Cambria Math" panose="02040503050406030204" pitchFamily="18" charset="0"/>
                          </a:rPr>
                          <m:t>(</m:t>
                        </m:r>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90</m:t>
                            </m:r>
                          </m:num>
                          <m:den>
                            <m:r>
                              <a:rPr lang="pt-BR" sz="5100" b="0" i="1" smtClean="0">
                                <a:solidFill>
                                  <a:schemeClr val="bg1"/>
                                </a:solidFill>
                                <a:latin typeface="Cambria Math" panose="02040503050406030204" pitchFamily="18" charset="0"/>
                              </a:rPr>
                              <m:t>100</m:t>
                            </m:r>
                          </m:den>
                        </m:f>
                        <m:r>
                          <a:rPr lang="pt-BR" sz="5100" b="0" i="1" smtClean="0">
                            <a:solidFill>
                              <a:schemeClr val="bg1"/>
                            </a:solidFill>
                            <a:latin typeface="Cambria Math" panose="02040503050406030204" pitchFamily="18" charset="0"/>
                          </a:rPr>
                          <m:t>)</m:t>
                        </m:r>
                        <m:r>
                          <a:rPr lang="pt-BR" sz="5100" i="1">
                            <a:solidFill>
                              <a:schemeClr val="bg1"/>
                            </a:solidFill>
                            <a:latin typeface="Cambria Math" panose="02040503050406030204" pitchFamily="18" charset="0"/>
                          </a:rPr>
                          <m:t>+     </m:t>
                        </m:r>
                        <m:sSup>
                          <m:sSupPr>
                            <m:ctrlPr>
                              <a:rPr lang="pt-BR" sz="5100" i="1">
                                <a:solidFill>
                                  <a:schemeClr val="bg1"/>
                                </a:solidFill>
                                <a:latin typeface="Cambria Math" panose="02040503050406030204" pitchFamily="18" charset="0"/>
                              </a:rPr>
                            </m:ctrlPr>
                          </m:sSupPr>
                          <m:e>
                            <m:r>
                              <a:rPr lang="pt-BR" sz="5100" b="0" i="1" smtClean="0">
                                <a:solidFill>
                                  <a:schemeClr val="bg1"/>
                                </a:solidFill>
                                <a:latin typeface="Cambria Math" panose="02040503050406030204" pitchFamily="18" charset="0"/>
                              </a:rPr>
                              <m:t>(</m:t>
                            </m:r>
                            <m:f>
                              <m:fPr>
                                <m:ctrlPr>
                                  <a:rPr lang="pt-BR" sz="5100" b="0" i="1" smtClean="0">
                                    <a:solidFill>
                                      <a:schemeClr val="bg1"/>
                                    </a:solidFill>
                                    <a:latin typeface="Cambria Math" panose="02040503050406030204" pitchFamily="18" charset="0"/>
                                  </a:rPr>
                                </m:ctrlPr>
                              </m:fPr>
                              <m:num>
                                <m:r>
                                  <a:rPr lang="pt-BR" sz="5100" b="0" i="1" smtClean="0">
                                    <a:solidFill>
                                      <a:schemeClr val="bg1"/>
                                    </a:solidFill>
                                    <a:latin typeface="Cambria Math" panose="02040503050406030204" pitchFamily="18" charset="0"/>
                                  </a:rPr>
                                  <m:t>5</m:t>
                                </m:r>
                              </m:num>
                              <m:den>
                                <m:r>
                                  <a:rPr lang="pt-BR" sz="5100" b="0" i="1" smtClean="0">
                                    <a:solidFill>
                                      <a:schemeClr val="bg1"/>
                                    </a:solidFill>
                                    <a:latin typeface="Cambria Math" panose="02040503050406030204" pitchFamily="18" charset="0"/>
                                  </a:rPr>
                                  <m:t>100</m:t>
                                </m:r>
                              </m:den>
                            </m:f>
                            <m:r>
                              <a:rPr lang="pt-BR" sz="5100" b="0" i="1" smtClean="0">
                                <a:solidFill>
                                  <a:schemeClr val="bg1"/>
                                </a:solidFill>
                                <a:latin typeface="Cambria Math" panose="02040503050406030204" pitchFamily="18" charset="0"/>
                              </a:rPr>
                              <m:t>)</m:t>
                            </m:r>
                            <m:d>
                              <m:dPr>
                                <m:ctrlPr>
                                  <a:rPr lang="pt-BR" sz="5100" i="1">
                                    <a:solidFill>
                                      <a:schemeClr val="bg1"/>
                                    </a:solidFill>
                                    <a:latin typeface="Cambria Math" panose="02040503050406030204" pitchFamily="18" charset="0"/>
                                  </a:rPr>
                                </m:ctrlPr>
                              </m:dPr>
                              <m:e>
                                <m:f>
                                  <m:fPr>
                                    <m:ctrlPr>
                                      <a:rPr lang="pt-BR" sz="5100" i="1">
                                        <a:solidFill>
                                          <a:schemeClr val="bg1"/>
                                        </a:solidFill>
                                        <a:latin typeface="Cambria Math" panose="02040503050406030204" pitchFamily="18" charset="0"/>
                                      </a:rPr>
                                    </m:ctrlPr>
                                  </m:fPr>
                                  <m:num>
                                    <m:r>
                                      <a:rPr lang="pt-BR" sz="5100" i="1">
                                        <a:solidFill>
                                          <a:schemeClr val="bg1"/>
                                        </a:solidFill>
                                        <a:latin typeface="Cambria Math" panose="02040503050406030204" pitchFamily="18" charset="0"/>
                                      </a:rPr>
                                      <m:t>95</m:t>
                                    </m:r>
                                  </m:num>
                                  <m:den>
                                    <m:r>
                                      <a:rPr lang="pt-BR" sz="5100" i="1">
                                        <a:solidFill>
                                          <a:schemeClr val="bg1"/>
                                        </a:solidFill>
                                        <a:latin typeface="Cambria Math" panose="02040503050406030204" pitchFamily="18" charset="0"/>
                                      </a:rPr>
                                      <m:t>100</m:t>
                                    </m:r>
                                  </m:den>
                                </m:f>
                              </m:e>
                            </m:d>
                          </m:e>
                          <m:sup>
                            <m:r>
                              <a:rPr lang="pt-BR" sz="5100" b="0" i="1" smtClean="0">
                                <a:solidFill>
                                  <a:schemeClr val="bg1"/>
                                </a:solidFill>
                                <a:latin typeface="Cambria Math" panose="02040503050406030204" pitchFamily="18" charset="0"/>
                              </a:rPr>
                              <m:t>4</m:t>
                            </m:r>
                            <m:r>
                              <a:rPr lang="pt-BR" sz="5100" i="1">
                                <a:solidFill>
                                  <a:schemeClr val="bg1"/>
                                </a:solidFill>
                                <a:latin typeface="Cambria Math" panose="02040503050406030204" pitchFamily="18" charset="0"/>
                              </a:rPr>
                              <m:t> </m:t>
                            </m:r>
                          </m:sup>
                        </m:sSup>
                        <m:d>
                          <m:dPr>
                            <m:ctrlPr>
                              <a:rPr lang="pt-BR" sz="5100" i="1">
                                <a:solidFill>
                                  <a:schemeClr val="bg1"/>
                                </a:solidFill>
                                <a:latin typeface="Cambria Math" panose="02040503050406030204" pitchFamily="18" charset="0"/>
                              </a:rPr>
                            </m:ctrlPr>
                          </m:dPr>
                          <m:e>
                            <m:f>
                              <m:fPr>
                                <m:ctrlPr>
                                  <a:rPr lang="pt-BR" sz="5100" i="1">
                                    <a:solidFill>
                                      <a:schemeClr val="bg1"/>
                                    </a:solidFill>
                                    <a:latin typeface="Cambria Math" panose="02040503050406030204" pitchFamily="18" charset="0"/>
                                  </a:rPr>
                                </m:ctrlPr>
                              </m:fPr>
                              <m:num>
                                <m:r>
                                  <a:rPr lang="pt-BR" sz="5100" i="1">
                                    <a:solidFill>
                                      <a:schemeClr val="bg1"/>
                                    </a:solidFill>
                                    <a:latin typeface="Cambria Math" panose="02040503050406030204" pitchFamily="18" charset="0"/>
                                  </a:rPr>
                                  <m:t>10</m:t>
                                </m:r>
                              </m:num>
                              <m:den>
                                <m:r>
                                  <a:rPr lang="pt-BR" sz="5100" i="1">
                                    <a:solidFill>
                                      <a:schemeClr val="bg1"/>
                                    </a:solidFill>
                                    <a:latin typeface="Cambria Math" panose="02040503050406030204" pitchFamily="18" charset="0"/>
                                  </a:rPr>
                                  <m:t>100</m:t>
                                </m:r>
                              </m:den>
                            </m:f>
                          </m:e>
                        </m:d>
                      </m:den>
                    </m:f>
                  </m:oMath>
                </a14:m>
                <a:r>
                  <a:rPr lang="pt-BR" sz="5100" dirty="0">
                    <a:solidFill>
                      <a:schemeClr val="bg1"/>
                    </a:solidFill>
                  </a:rPr>
                  <a:t>    =    </a:t>
                </a:r>
                <a14:m>
                  <m:oMath xmlns:m="http://schemas.openxmlformats.org/officeDocument/2006/math">
                    <m:f>
                      <m:fPr>
                        <m:ctrlPr>
                          <a:rPr lang="pt-BR" sz="5100" i="1">
                            <a:solidFill>
                              <a:schemeClr val="bg1"/>
                            </a:solidFill>
                            <a:latin typeface="Cambria Math" panose="02040503050406030204" pitchFamily="18" charset="0"/>
                          </a:rPr>
                        </m:ctrlPr>
                      </m:fPr>
                      <m:num>
                        <m:r>
                          <a:rPr lang="pt-BR" sz="5100" i="1">
                            <a:solidFill>
                              <a:schemeClr val="bg1"/>
                            </a:solidFill>
                            <a:latin typeface="Cambria Math" panose="02040503050406030204" pitchFamily="18" charset="0"/>
                          </a:rPr>
                          <m:t>8</m:t>
                        </m:r>
                        <m:r>
                          <a:rPr lang="pt-BR" sz="5100" b="0" i="1" smtClean="0">
                            <a:solidFill>
                              <a:schemeClr val="bg1"/>
                            </a:solidFill>
                            <a:latin typeface="Cambria Math" panose="02040503050406030204" pitchFamily="18" charset="0"/>
                          </a:rPr>
                          <m:t>64</m:t>
                        </m:r>
                        <m:r>
                          <a:rPr lang="pt-BR" sz="5100" i="1">
                            <a:solidFill>
                              <a:schemeClr val="bg1"/>
                            </a:solidFill>
                            <a:latin typeface="Cambria Math" panose="02040503050406030204" pitchFamily="18" charset="0"/>
                          </a:rPr>
                          <m:t>.</m:t>
                        </m:r>
                        <m:r>
                          <a:rPr lang="pt-BR" sz="5100" b="0" i="1" smtClean="0">
                            <a:solidFill>
                              <a:schemeClr val="bg1"/>
                            </a:solidFill>
                            <a:latin typeface="Cambria Math" panose="02040503050406030204" pitchFamily="18" charset="0"/>
                          </a:rPr>
                          <m:t>536</m:t>
                        </m:r>
                        <m:r>
                          <a:rPr lang="pt-BR" sz="5100" i="1">
                            <a:solidFill>
                              <a:schemeClr val="bg1"/>
                            </a:solidFill>
                            <a:latin typeface="Cambria Math" panose="02040503050406030204" pitchFamily="18" charset="0"/>
                          </a:rPr>
                          <m:t>.</m:t>
                        </m:r>
                        <m:r>
                          <a:rPr lang="pt-BR" sz="5100" b="0" i="1" smtClean="0">
                            <a:solidFill>
                              <a:schemeClr val="bg1"/>
                            </a:solidFill>
                            <a:latin typeface="Cambria Math" panose="02040503050406030204" pitchFamily="18" charset="0"/>
                          </a:rPr>
                          <m:t>409</m:t>
                        </m:r>
                      </m:num>
                      <m:den>
                        <m:r>
                          <a:rPr lang="pt-BR" sz="5100" i="1">
                            <a:solidFill>
                              <a:schemeClr val="bg1"/>
                            </a:solidFill>
                            <a:latin typeface="Cambria Math" panose="02040503050406030204" pitchFamily="18" charset="0"/>
                          </a:rPr>
                          <m:t>8</m:t>
                        </m:r>
                        <m:r>
                          <a:rPr lang="pt-BR" sz="5100" b="0" i="1" smtClean="0">
                            <a:solidFill>
                              <a:schemeClr val="bg1"/>
                            </a:solidFill>
                            <a:latin typeface="Cambria Math" panose="02040503050406030204" pitchFamily="18" charset="0"/>
                          </a:rPr>
                          <m:t>64</m:t>
                        </m:r>
                        <m:r>
                          <a:rPr lang="pt-BR" sz="5100" i="1">
                            <a:solidFill>
                              <a:schemeClr val="bg1"/>
                            </a:solidFill>
                            <a:latin typeface="Cambria Math" panose="02040503050406030204" pitchFamily="18" charset="0"/>
                          </a:rPr>
                          <m:t>.</m:t>
                        </m:r>
                        <m:r>
                          <a:rPr lang="pt-BR" sz="5100" b="0" i="1" smtClean="0">
                            <a:solidFill>
                              <a:schemeClr val="bg1"/>
                            </a:solidFill>
                            <a:latin typeface="Cambria Math" panose="02040503050406030204" pitchFamily="18" charset="0"/>
                          </a:rPr>
                          <m:t>536</m:t>
                        </m:r>
                        <m:r>
                          <a:rPr lang="pt-BR" sz="5100" i="1">
                            <a:solidFill>
                              <a:schemeClr val="bg1"/>
                            </a:solidFill>
                            <a:latin typeface="Cambria Math" panose="02040503050406030204" pitchFamily="18" charset="0"/>
                          </a:rPr>
                          <m:t>.</m:t>
                        </m:r>
                        <m:r>
                          <a:rPr lang="pt-BR" sz="5100" b="0" i="1" smtClean="0">
                            <a:solidFill>
                              <a:schemeClr val="bg1"/>
                            </a:solidFill>
                            <a:latin typeface="Cambria Math" panose="02040503050406030204" pitchFamily="18" charset="0"/>
                          </a:rPr>
                          <m:t>409</m:t>
                        </m:r>
                        <m:r>
                          <a:rPr lang="pt-BR" sz="5100" i="1">
                            <a:solidFill>
                              <a:schemeClr val="bg1"/>
                            </a:solidFill>
                            <a:latin typeface="Cambria Math" panose="02040503050406030204" pitchFamily="18" charset="0"/>
                          </a:rPr>
                          <m:t> +  </m:t>
                        </m:r>
                        <m:r>
                          <a:rPr lang="pt-BR" sz="5100" b="0" i="1" smtClean="0">
                            <a:solidFill>
                              <a:schemeClr val="bg1"/>
                            </a:solidFill>
                            <a:latin typeface="Cambria Math" panose="02040503050406030204" pitchFamily="18" charset="0"/>
                          </a:rPr>
                          <m:t>407.253</m:t>
                        </m:r>
                        <m:r>
                          <a:rPr lang="pt-BR" sz="5100" i="1">
                            <a:solidFill>
                              <a:schemeClr val="bg1"/>
                            </a:solidFill>
                            <a:latin typeface="Cambria Math" panose="02040503050406030204" pitchFamily="18" charset="0"/>
                          </a:rPr>
                          <m:t>.</m:t>
                        </m:r>
                        <m:r>
                          <a:rPr lang="pt-BR" sz="5100" b="0" i="1" smtClean="0">
                            <a:solidFill>
                              <a:schemeClr val="bg1"/>
                            </a:solidFill>
                            <a:latin typeface="Cambria Math" panose="02040503050406030204" pitchFamily="18" charset="0"/>
                          </a:rPr>
                          <m:t>125</m:t>
                        </m:r>
                      </m:den>
                    </m:f>
                  </m:oMath>
                </a14:m>
                <a:r>
                  <a:rPr lang="pt-BR" sz="5100" dirty="0">
                    <a:solidFill>
                      <a:schemeClr val="bg1"/>
                    </a:solidFill>
                  </a:rPr>
                  <a:t>   =   0,6798 </a:t>
                </a:r>
              </a:p>
              <a:p>
                <a:pPr algn="just"/>
                <a:endParaRPr lang="pt-BR" sz="3600" dirty="0">
                  <a:solidFill>
                    <a:schemeClr val="bg1"/>
                  </a:solidFill>
                  <a:latin typeface="Arial" panose="020B0604020202020204" pitchFamily="34" charset="0"/>
                  <a:cs typeface="Arial" panose="020B0604020202020204" pitchFamily="34" charset="0"/>
                </a:endParaRPr>
              </a:p>
              <a:p>
                <a:pPr algn="just"/>
                <a:r>
                  <a:rPr lang="pt-BR" sz="3600" dirty="0">
                    <a:solidFill>
                      <a:schemeClr val="bg1"/>
                    </a:solidFill>
                    <a:latin typeface="Arial" panose="020B0604020202020204" pitchFamily="34" charset="0"/>
                    <a:cs typeface="Arial" panose="020B0604020202020204" pitchFamily="34" charset="0"/>
                  </a:rPr>
                  <a:t>note: Esse resultado coincide com o do item (c) do exemplo 1 !!!!!!! </a:t>
                </a:r>
                <a:endParaRPr lang="pt-BR" sz="7600" dirty="0">
                  <a:solidFill>
                    <a:schemeClr val="bg1"/>
                  </a:solidFill>
                  <a:latin typeface="Arial" panose="020B0604020202020204" pitchFamily="34" charset="0"/>
                  <a:cs typeface="Arial" panose="020B0604020202020204" pitchFamily="34" charset="0"/>
                </a:endParaRPr>
              </a:p>
              <a:p>
                <a:pPr algn="ctr"/>
                <a:endParaRPr lang="pt-BR" sz="3400" dirty="0">
                  <a:solidFill>
                    <a:schemeClr val="accent1"/>
                  </a:solidFill>
                </a:endParaRPr>
              </a:p>
            </p:txBody>
          </p:sp>
        </mc:Choice>
        <mc:Fallback xmlns="">
          <p:sp>
            <p:nvSpPr>
              <p:cNvPr id="3" name="Subtitle 2">
                <a:extLst>
                  <a:ext uri="{FF2B5EF4-FFF2-40B4-BE49-F238E27FC236}">
                    <a16:creationId xmlns:a16="http://schemas.microsoft.com/office/drawing/2014/main" id="{F884F410-4723-44FB-AF83-B2A91327FC2B}"/>
                  </a:ext>
                </a:extLst>
              </p:cNvPr>
              <p:cNvSpPr>
                <a:spLocks noGrp="1" noRot="1" noChangeAspect="1" noMove="1" noResize="1" noEditPoints="1" noAdjustHandles="1" noChangeArrowheads="1" noChangeShapeType="1" noTextEdit="1"/>
              </p:cNvSpPr>
              <p:nvPr>
                <p:ph type="subTitle" idx="1"/>
              </p:nvPr>
            </p:nvSpPr>
            <p:spPr>
              <a:xfrm>
                <a:off x="1034493" y="1603213"/>
                <a:ext cx="10122408" cy="3486982"/>
              </a:xfrm>
              <a:blipFill>
                <a:blip r:embed="rId2"/>
                <a:stretch>
                  <a:fillRect l="-422"/>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56890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8207D-4D65-46B3-BC89-A9E89EBC7706}"/>
              </a:ext>
            </a:extLst>
          </p:cNvPr>
          <p:cNvSpPr>
            <a:spLocks noGrp="1"/>
          </p:cNvSpPr>
          <p:nvPr>
            <p:ph type="ctrTitle"/>
          </p:nvPr>
        </p:nvSpPr>
        <p:spPr>
          <a:xfrm>
            <a:off x="1557071" y="1029197"/>
            <a:ext cx="9099255" cy="480008"/>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(b)</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C78438D0-57FD-46CD-846C-DA1D9719AC0E}"/>
                  </a:ext>
                </a:extLst>
              </p:cNvPr>
              <p:cNvSpPr>
                <a:spLocks noGrp="1"/>
              </p:cNvSpPr>
              <p:nvPr>
                <p:ph type="subTitle" idx="1"/>
              </p:nvPr>
            </p:nvSpPr>
            <p:spPr>
              <a:xfrm>
                <a:off x="1535372" y="1509205"/>
                <a:ext cx="9120954" cy="3580990"/>
              </a:xfrm>
            </p:spPr>
            <p:txBody>
              <a:bodyPr>
                <a:normAutofit lnSpcReduction="10000"/>
              </a:bodyPr>
              <a:lstStyle/>
              <a:p>
                <a:pPr algn="just">
                  <a:lnSpc>
                    <a:spcPct val="150000"/>
                  </a:lnSpc>
                </a:pPr>
                <a:r>
                  <a:rPr lang="pt-BR" sz="1600" dirty="0">
                    <a:solidFill>
                      <a:schemeClr val="bg1"/>
                    </a:solidFill>
                    <a:latin typeface="Arial" panose="020B0604020202020204" pitchFamily="34" charset="0"/>
                    <a:cs typeface="Arial" panose="020B0604020202020204" pitchFamily="34" charset="0"/>
                  </a:rPr>
                  <a:t>Note que, Em (b), a informação fornecida é  </a:t>
                </a:r>
                <a:r>
                  <a:rPr lang="pt-BR" sz="2000" dirty="0">
                    <a:solidFill>
                      <a:srgbClr val="FF0000"/>
                    </a:solidFill>
                    <a:latin typeface="Arial" panose="020B0604020202020204" pitchFamily="34" charset="0"/>
                    <a:cs typeface="Arial" panose="020B0604020202020204" pitchFamily="34" charset="0"/>
                  </a:rPr>
                  <a:t>X</a:t>
                </a:r>
                <a:r>
                  <a:rPr lang="pt-BR" sz="1400" dirty="0">
                    <a:solidFill>
                      <a:srgbClr val="FF0000"/>
                    </a:solidFill>
                    <a:latin typeface="Arial" panose="020B0604020202020204" pitchFamily="34" charset="0"/>
                    <a:cs typeface="Arial" panose="020B0604020202020204" pitchFamily="34" charset="0"/>
                  </a:rPr>
                  <a:t>1</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2</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3</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4</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5</a:t>
                </a:r>
                <a:r>
                  <a:rPr lang="pt-BR" sz="2000" dirty="0">
                    <a:solidFill>
                      <a:srgbClr val="FF0000"/>
                    </a:solidFill>
                    <a:latin typeface="Arial" panose="020B0604020202020204" pitchFamily="34" charset="0"/>
                    <a:cs typeface="Arial" panose="020B0604020202020204" pitchFamily="34" charset="0"/>
                  </a:rPr>
                  <a:t> = 1 </a:t>
                </a:r>
                <a:r>
                  <a:rPr lang="pt-BR" sz="1600" dirty="0">
                    <a:solidFill>
                      <a:schemeClr val="bg1"/>
                    </a:solidFill>
                    <a:latin typeface="Arial" panose="020B0604020202020204" pitchFamily="34" charset="0"/>
                    <a:cs typeface="Arial" panose="020B0604020202020204" pitchFamily="34" charset="0"/>
                  </a:rPr>
                  <a:t>, diferente da informação do item (a): </a:t>
                </a:r>
                <a:r>
                  <a:rPr lang="pt-BR" dirty="0">
                    <a:solidFill>
                      <a:schemeClr val="bg1"/>
                    </a:solidFill>
                    <a:latin typeface="Arial" panose="020B0604020202020204" pitchFamily="34" charset="0"/>
                    <a:cs typeface="Arial" panose="020B0604020202020204" pitchFamily="34" charset="0"/>
                  </a:rPr>
                  <a:t>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4</a:t>
                </a:r>
                <a:r>
                  <a:rPr lang="pt-BR" dirty="0">
                    <a:solidFill>
                      <a:schemeClr val="bg1"/>
                    </a:solidFill>
                    <a:latin typeface="Arial" panose="020B0604020202020204" pitchFamily="34" charset="0"/>
                    <a:cs typeface="Arial" panose="020B0604020202020204" pitchFamily="34" charset="0"/>
                  </a:rPr>
                  <a:t> = 1, X</a:t>
                </a:r>
                <a:r>
                  <a:rPr lang="pt-BR" sz="1200" dirty="0">
                    <a:solidFill>
                      <a:schemeClr val="bg1"/>
                    </a:solidFill>
                    <a:latin typeface="Arial" panose="020B0604020202020204" pitchFamily="34" charset="0"/>
                    <a:cs typeface="Arial" panose="020B0604020202020204" pitchFamily="34" charset="0"/>
                  </a:rPr>
                  <a:t>5</a:t>
                </a:r>
                <a:r>
                  <a:rPr lang="pt-BR" dirty="0">
                    <a:solidFill>
                      <a:schemeClr val="bg1"/>
                    </a:solidFill>
                    <a:latin typeface="Arial" panose="020B0604020202020204" pitchFamily="34" charset="0"/>
                    <a:cs typeface="Arial" panose="020B0604020202020204" pitchFamily="34" charset="0"/>
                  </a:rPr>
                  <a:t> = 0.</a:t>
                </a:r>
              </a:p>
              <a:p>
                <a:pPr algn="just">
                  <a:lnSpc>
                    <a:spcPct val="150000"/>
                  </a:lnSpc>
                </a:pPr>
                <a:endParaRPr lang="pt-BR" dirty="0">
                  <a:solidFill>
                    <a:srgbClr val="FF0000"/>
                  </a:solidFill>
                  <a:latin typeface="Arial" panose="020B0604020202020204" pitchFamily="34" charset="0"/>
                  <a:cs typeface="Arial" panose="020B0604020202020204" pitchFamily="34" charset="0"/>
                </a:endParaRPr>
              </a:p>
              <a:p>
                <a:pPr algn="just">
                  <a:lnSpc>
                    <a:spcPct val="150000"/>
                  </a:lnSpc>
                </a:pPr>
                <a:r>
                  <a:rPr lang="pt-BR" sz="1600" dirty="0">
                    <a:solidFill>
                      <a:schemeClr val="bg1"/>
                    </a:solidFill>
                    <a:latin typeface="Arial" panose="020B0604020202020204" pitchFamily="34" charset="0"/>
                    <a:cs typeface="Arial" panose="020B0604020202020204" pitchFamily="34" charset="0"/>
                  </a:rPr>
                  <a:t>No entanto, sob </a:t>
                </a:r>
                <a:r>
                  <a:rPr lang="pt-BR" sz="1600" u="sng" dirty="0">
                    <a:solidFill>
                      <a:schemeClr val="bg1"/>
                    </a:solidFill>
                    <a:latin typeface="Arial" panose="020B0604020202020204" pitchFamily="34" charset="0"/>
                    <a:cs typeface="Arial" panose="020B0604020202020204" pitchFamily="34" charset="0"/>
                  </a:rPr>
                  <a:t>AAS do modelo bernoulli</a:t>
                </a:r>
                <a:r>
                  <a:rPr lang="pt-BR" sz="1600" dirty="0">
                    <a:solidFill>
                      <a:schemeClr val="bg1"/>
                    </a:solidFill>
                    <a:latin typeface="Arial" panose="020B0604020202020204" pitchFamily="34" charset="0"/>
                    <a:cs typeface="Arial" panose="020B0604020202020204" pitchFamily="34" charset="0"/>
                  </a:rPr>
                  <a:t>, o número de unidades amostrais que apresentam a característica específica (sucesso), </a:t>
                </a:r>
                <a14:m>
                  <m:oMath xmlns:m="http://schemas.openxmlformats.org/officeDocument/2006/math">
                    <m:nary>
                      <m:naryPr>
                        <m:chr m:val="∑"/>
                        <m:ctrlPr>
                          <a:rPr lang="pt-BR" sz="2000" i="1" smtClean="0">
                            <a:solidFill>
                              <a:srgbClr val="0070C0"/>
                            </a:solidFill>
                            <a:latin typeface="Cambria Math" panose="02040503050406030204" pitchFamily="18" charset="0"/>
                            <a:cs typeface="Arial" panose="020B0604020202020204" pitchFamily="34" charset="0"/>
                          </a:rPr>
                        </m:ctrlPr>
                      </m:naryPr>
                      <m:sub>
                        <m:r>
                          <m:rPr>
                            <m:brk m:alnAt="23"/>
                          </m:rPr>
                          <a:rPr lang="pt-BR" sz="2000" b="0" i="1" smtClean="0">
                            <a:solidFill>
                              <a:srgbClr val="0070C0"/>
                            </a:solidFill>
                            <a:latin typeface="Cambria Math" panose="02040503050406030204" pitchFamily="18" charset="0"/>
                            <a:cs typeface="Arial" panose="020B0604020202020204" pitchFamily="34" charset="0"/>
                          </a:rPr>
                          <m:t>𝑖</m:t>
                        </m:r>
                        <m:r>
                          <a:rPr lang="pt-BR" sz="2000" b="0" i="1" smtClean="0">
                            <a:solidFill>
                              <a:srgbClr val="0070C0"/>
                            </a:solidFill>
                            <a:latin typeface="Cambria Math" panose="02040503050406030204" pitchFamily="18" charset="0"/>
                            <a:cs typeface="Arial" panose="020B0604020202020204" pitchFamily="34" charset="0"/>
                          </a:rPr>
                          <m:t>=1</m:t>
                        </m:r>
                      </m:sub>
                      <m:sup>
                        <m:r>
                          <a:rPr lang="pt-BR" sz="2000" b="0" i="1" smtClean="0">
                            <a:solidFill>
                              <a:srgbClr val="0070C0"/>
                            </a:solidFill>
                            <a:latin typeface="Cambria Math" panose="02040503050406030204" pitchFamily="18" charset="0"/>
                            <a:cs typeface="Arial" panose="020B0604020202020204" pitchFamily="34" charset="0"/>
                          </a:rPr>
                          <m:t>𝑛</m:t>
                        </m:r>
                      </m:sup>
                      <m:e>
                        <m:r>
                          <a:rPr lang="pt-BR" sz="2000" b="0" i="1" smtClean="0">
                            <a:solidFill>
                              <a:srgbClr val="0070C0"/>
                            </a:solidFill>
                            <a:latin typeface="Cambria Math" panose="02040503050406030204" pitchFamily="18" charset="0"/>
                            <a:cs typeface="Arial" panose="020B0604020202020204" pitchFamily="34" charset="0"/>
                          </a:rPr>
                          <m:t>𝑋𝑖</m:t>
                        </m:r>
                      </m:e>
                    </m:nary>
                  </m:oMath>
                </a14:m>
                <a:r>
                  <a:rPr lang="pt-BR" sz="1600" dirty="0">
                    <a:solidFill>
                      <a:schemeClr val="bg1"/>
                    </a:solidFill>
                    <a:latin typeface="Arial" panose="020B0604020202020204" pitchFamily="34" charset="0"/>
                    <a:cs typeface="Arial" panose="020B0604020202020204" pitchFamily="34" charset="0"/>
                  </a:rPr>
                  <a:t>, traz a mesma informação sobre </a:t>
                </a:r>
                <a:r>
                  <a:rPr lang="el-GR"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que a amostra (toda) </a:t>
                </a:r>
                <a:r>
                  <a:rPr lang="pt-BR" dirty="0">
                    <a:solidFill>
                      <a:schemeClr val="bg1"/>
                    </a:solidFill>
                    <a:latin typeface="Arial" panose="020B0604020202020204" pitchFamily="34" charset="0"/>
                    <a:cs typeface="Arial" panose="020B0604020202020204" pitchFamily="34" charset="0"/>
                  </a:rPr>
                  <a:t>X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,...,X</a:t>
                </a:r>
                <a:r>
                  <a:rPr lang="pt-BR" sz="12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a:t>
                </a:r>
                <a:r>
                  <a:rPr lang="pt-BR" sz="1600" dirty="0">
                    <a:solidFill>
                      <a:schemeClr val="bg1"/>
                    </a:solidFill>
                    <a:latin typeface="Arial" panose="020B0604020202020204" pitchFamily="34" charset="0"/>
                    <a:cs typeface="Arial" panose="020B0604020202020204" pitchFamily="34" charset="0"/>
                  </a:rPr>
                  <a:t> Isso é expresso, sob a operação bayesiana, pela igualdade entre a distribuição a posteriori obtida em (a) e a distribuição a posteriori que obteremos a seguir:</a:t>
                </a:r>
                <a:endParaRPr lang="pt-BR"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C78438D0-57FD-46CD-846C-DA1D9719AC0E}"/>
                  </a:ext>
                </a:extLst>
              </p:cNvPr>
              <p:cNvSpPr>
                <a:spLocks noGrp="1" noRot="1" noChangeAspect="1" noMove="1" noResize="1" noEditPoints="1" noAdjustHandles="1" noChangeArrowheads="1" noChangeShapeType="1" noTextEdit="1"/>
              </p:cNvSpPr>
              <p:nvPr>
                <p:ph type="subTitle" idx="1"/>
              </p:nvPr>
            </p:nvSpPr>
            <p:spPr>
              <a:xfrm>
                <a:off x="1535372" y="1509205"/>
                <a:ext cx="9120954" cy="3580990"/>
              </a:xfrm>
              <a:blipFill>
                <a:blip r:embed="rId2"/>
                <a:stretch>
                  <a:fillRect l="-401" r="-334"/>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07468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6D7D97-90BB-45A4-B7FB-88558A6C3D43}"/>
              </a:ext>
            </a:extLst>
          </p:cNvPr>
          <p:cNvSpPr>
            <a:spLocks noGrp="1"/>
          </p:cNvSpPr>
          <p:nvPr>
            <p:ph type="ctrTitle"/>
          </p:nvPr>
        </p:nvSpPr>
        <p:spPr>
          <a:xfrm>
            <a:off x="1557071" y="1018830"/>
            <a:ext cx="9099255" cy="49564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(b)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64F78B0E-E7F3-4C66-B0FA-67EA1F57A7FB}"/>
                  </a:ext>
                </a:extLst>
              </p:cNvPr>
              <p:cNvSpPr>
                <a:spLocks noGrp="1"/>
              </p:cNvSpPr>
              <p:nvPr>
                <p:ph type="subTitle" idx="1"/>
              </p:nvPr>
            </p:nvSpPr>
            <p:spPr>
              <a:xfrm>
                <a:off x="1034493" y="1525904"/>
                <a:ext cx="10122711" cy="3575720"/>
              </a:xfrm>
            </p:spPr>
            <p:txBody>
              <a:bodyPr>
                <a:normAutofit/>
              </a:bodyPr>
              <a:lstStyle/>
              <a:p>
                <a:pPr algn="ctr"/>
                <a:endParaRPr lang="pt-BR" sz="2000" dirty="0">
                  <a:solidFill>
                    <a:schemeClr val="bg1"/>
                  </a:solidFill>
                  <a:latin typeface="Arial" panose="020B0604020202020204" pitchFamily="34" charset="0"/>
                  <a:cs typeface="Arial" panose="020B0604020202020204" pitchFamily="34" charset="0"/>
                </a:endParaRPr>
              </a:p>
              <a:p>
                <a:pPr algn="ctr"/>
                <a:r>
                  <a:rPr lang="pt-BR" sz="2000" dirty="0">
                    <a:solidFill>
                      <a:schemeClr val="bg1"/>
                    </a:solidFill>
                    <a:latin typeface="Arial" panose="020B0604020202020204" pitchFamily="34" charset="0"/>
                    <a:cs typeface="Arial" panose="020B0604020202020204" pitchFamily="34" charset="0"/>
                  </a:rPr>
                  <a:t>P(</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1/100 | X</a:t>
                </a:r>
                <a:r>
                  <a:rPr lang="pt-BR" sz="1400" dirty="0">
                    <a:solidFill>
                      <a:schemeClr val="bg1"/>
                    </a:solidFill>
                    <a:latin typeface="Arial" panose="020B0604020202020204" pitchFamily="34" charset="0"/>
                    <a:cs typeface="Arial" panose="020B0604020202020204" pitchFamily="34" charset="0"/>
                  </a:rPr>
                  <a:t>1</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2</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3</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4</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5</a:t>
                </a:r>
                <a:r>
                  <a:rPr lang="pt-BR" sz="2000" dirty="0">
                    <a:solidFill>
                      <a:schemeClr val="bg1"/>
                    </a:solidFill>
                    <a:latin typeface="Arial" panose="020B0604020202020204" pitchFamily="34" charset="0"/>
                    <a:cs typeface="Arial" panose="020B0604020202020204" pitchFamily="34" charset="0"/>
                  </a:rPr>
                  <a:t> = 1) =  P(</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1/100 | </a:t>
                </a:r>
                <a14:m>
                  <m:oMath xmlns:m="http://schemas.openxmlformats.org/officeDocument/2006/math">
                    <m:nary>
                      <m:naryPr>
                        <m:chr m:val="∑"/>
                        <m:ctrlPr>
                          <a:rPr lang="pt-BR" sz="2000" i="1" smtClean="0">
                            <a:solidFill>
                              <a:schemeClr val="bg1"/>
                            </a:solidFill>
                            <a:latin typeface="Cambria Math" panose="02040503050406030204" pitchFamily="18" charset="0"/>
                            <a:cs typeface="Arial" panose="020B0604020202020204" pitchFamily="34" charset="0"/>
                          </a:rPr>
                        </m:ctrlPr>
                      </m:naryPr>
                      <m:sub>
                        <m:r>
                          <m:rPr>
                            <m:brk m:alnAt="23"/>
                          </m:rPr>
                          <a:rPr lang="pt-BR" sz="2000" b="0" i="1" smtClean="0">
                            <a:solidFill>
                              <a:schemeClr val="bg1"/>
                            </a:solidFill>
                            <a:latin typeface="Cambria Math" panose="02040503050406030204" pitchFamily="18" charset="0"/>
                            <a:cs typeface="Arial" panose="020B0604020202020204" pitchFamily="34" charset="0"/>
                          </a:rPr>
                          <m:t>𝑖</m:t>
                        </m:r>
                        <m:r>
                          <a:rPr lang="pt-BR" sz="2000" b="0" i="1" smtClean="0">
                            <a:solidFill>
                              <a:schemeClr val="bg1"/>
                            </a:solidFill>
                            <a:latin typeface="Cambria Math" panose="02040503050406030204" pitchFamily="18" charset="0"/>
                            <a:cs typeface="Arial" panose="020B0604020202020204" pitchFamily="34" charset="0"/>
                          </a:rPr>
                          <m:t>=1</m:t>
                        </m:r>
                      </m:sub>
                      <m:sup>
                        <m:r>
                          <a:rPr lang="pt-BR" sz="2000" b="0" i="1" smtClean="0">
                            <a:solidFill>
                              <a:schemeClr val="bg1"/>
                            </a:solidFill>
                            <a:latin typeface="Cambria Math" panose="02040503050406030204" pitchFamily="18" charset="0"/>
                            <a:cs typeface="Arial" panose="020B0604020202020204" pitchFamily="34" charset="0"/>
                          </a:rPr>
                          <m:t>5</m:t>
                        </m:r>
                      </m:sup>
                      <m:e>
                        <m:r>
                          <a:rPr lang="pt-BR" sz="2000" b="0" i="1" smtClean="0">
                            <a:solidFill>
                              <a:schemeClr val="bg1"/>
                            </a:solidFill>
                            <a:latin typeface="Cambria Math" panose="02040503050406030204" pitchFamily="18" charset="0"/>
                            <a:cs typeface="Arial" panose="020B0604020202020204" pitchFamily="34" charset="0"/>
                          </a:rPr>
                          <m:t>𝑋𝑖</m:t>
                        </m:r>
                        <m:r>
                          <a:rPr lang="pt-BR" sz="2000" b="0" i="1" smtClean="0">
                            <a:solidFill>
                              <a:schemeClr val="bg1"/>
                            </a:solidFill>
                            <a:latin typeface="Cambria Math" panose="02040503050406030204" pitchFamily="18" charset="0"/>
                            <a:cs typeface="Arial" panose="020B0604020202020204" pitchFamily="34" charset="0"/>
                          </a:rPr>
                          <m:t> =  </m:t>
                        </m:r>
                      </m:e>
                    </m:nary>
                  </m:oMath>
                </a14:m>
                <a:r>
                  <a:rPr lang="pt-BR" sz="2000" dirty="0">
                    <a:solidFill>
                      <a:schemeClr val="bg1"/>
                    </a:solidFill>
                    <a:latin typeface="Arial" panose="020B0604020202020204" pitchFamily="34" charset="0"/>
                    <a:cs typeface="Arial" panose="020B0604020202020204" pitchFamily="34" charset="0"/>
                  </a:rPr>
                  <a:t>1)  =</a:t>
                </a:r>
              </a:p>
              <a:p>
                <a:pPr algn="ctr"/>
                <a:endParaRPr lang="pt-BR"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00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𝑃</m:t>
                          </m:r>
                          <m:d>
                            <m:dPr>
                              <m:ctrlPr>
                                <a:rPr lang="pt-BR" sz="2000" b="0" i="1" smtClean="0">
                                  <a:solidFill>
                                    <a:schemeClr val="bg1"/>
                                  </a:solidFill>
                                  <a:latin typeface="Cambria Math" panose="02040503050406030204" pitchFamily="18" charset="0"/>
                                </a:rPr>
                              </m:ctrlPr>
                            </m:dPr>
                            <m:e>
                              <m:nary>
                                <m:naryPr>
                                  <m:chr m:val="∑"/>
                                  <m:ctrlPr>
                                    <a:rPr lang="pt-BR" sz="2000" b="0" i="1" smtClean="0">
                                      <a:solidFill>
                                        <a:schemeClr val="bg1"/>
                                      </a:solidFill>
                                      <a:latin typeface="Cambria Math" panose="02040503050406030204" pitchFamily="18" charset="0"/>
                                    </a:rPr>
                                  </m:ctrlPr>
                                </m:naryPr>
                                <m:sub>
                                  <m:r>
                                    <m:rPr>
                                      <m:brk m:alnAt="23"/>
                                    </m:rPr>
                                    <a:rPr lang="pt-BR" sz="2000" b="0" i="1" smtClean="0">
                                      <a:solidFill>
                                        <a:schemeClr val="bg1"/>
                                      </a:solidFill>
                                      <a:latin typeface="Cambria Math" panose="02040503050406030204" pitchFamily="18" charset="0"/>
                                    </a:rPr>
                                    <m:t>𝑖</m:t>
                                  </m:r>
                                  <m:r>
                                    <a:rPr lang="pt-BR" sz="2000" b="0" i="1" smtClean="0">
                                      <a:solidFill>
                                        <a:schemeClr val="bg1"/>
                                      </a:solidFill>
                                      <a:latin typeface="Cambria Math" panose="02040503050406030204" pitchFamily="18" charset="0"/>
                                    </a:rPr>
                                    <m:t>=1</m:t>
                                  </m:r>
                                </m:sub>
                                <m:sup>
                                  <m:r>
                                    <a:rPr lang="pt-BR" sz="2000" b="0" i="1" smtClean="0">
                                      <a:solidFill>
                                        <a:schemeClr val="bg1"/>
                                      </a:solidFill>
                                      <a:latin typeface="Cambria Math" panose="02040503050406030204" pitchFamily="18" charset="0"/>
                                    </a:rPr>
                                    <m:t>5</m:t>
                                  </m:r>
                                </m:sup>
                                <m:e>
                                  <m:r>
                                    <a:rPr lang="pt-BR" sz="2000" b="0" i="1" smtClean="0">
                                      <a:solidFill>
                                        <a:schemeClr val="bg1"/>
                                      </a:solidFill>
                                      <a:latin typeface="Cambria Math" panose="02040503050406030204" pitchFamily="18" charset="0"/>
                                    </a:rPr>
                                    <m:t>𝑋𝑖</m:t>
                                  </m:r>
                                  <m:r>
                                    <a:rPr lang="pt-BR" sz="2000" b="0" i="1" smtClean="0">
                                      <a:solidFill>
                                        <a:schemeClr val="bg1"/>
                                      </a:solidFill>
                                      <a:latin typeface="Cambria Math" panose="02040503050406030204" pitchFamily="18" charset="0"/>
                                    </a:rPr>
                                    <m:t> =  1 | </m:t>
                                  </m:r>
                                  <m:r>
                                    <m:rPr>
                                      <m:sty m:val="p"/>
                                    </m:rPr>
                                    <a:rPr lang="el-GR" sz="2000" b="0" i="0" smtClean="0">
                                      <a:solidFill>
                                        <a:schemeClr val="bg1"/>
                                      </a:solidFill>
                                      <a:latin typeface="Cambria Math" panose="02040503050406030204" pitchFamily="18" charset="0"/>
                                    </a:rPr>
                                    <m:t>ϴ</m:t>
                                  </m:r>
                                </m:e>
                              </m:nary>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1</m:t>
                                  </m:r>
                                </m:num>
                                <m:den>
                                  <m:r>
                                    <a:rPr lang="pt-BR" sz="2000" b="0" i="1" smtClean="0">
                                      <a:solidFill>
                                        <a:schemeClr val="bg1"/>
                                      </a:solidFill>
                                      <a:latin typeface="Cambria Math" panose="02040503050406030204" pitchFamily="18" charset="0"/>
                                    </a:rPr>
                                    <m:t>100</m:t>
                                  </m:r>
                                </m:den>
                              </m:f>
                            </m:e>
                          </m:d>
                          <m:r>
                            <a:rPr lang="pt-BR" sz="2000" b="0" i="1" smtClean="0">
                              <a:solidFill>
                                <a:schemeClr val="bg1"/>
                              </a:solidFill>
                              <a:latin typeface="Cambria Math" panose="02040503050406030204" pitchFamily="18" charset="0"/>
                            </a:rPr>
                            <m:t>𝑃</m:t>
                          </m:r>
                          <m:r>
                            <a:rPr lang="pt-BR" sz="2000" b="0" i="1" smtClean="0">
                              <a:solidFill>
                                <a:schemeClr val="bg1"/>
                              </a:solidFill>
                              <a:latin typeface="Cambria Math" panose="02040503050406030204" pitchFamily="18" charset="0"/>
                            </a:rPr>
                            <m:t>(</m:t>
                          </m:r>
                          <m:r>
                            <m:rPr>
                              <m:sty m:val="p"/>
                            </m:rPr>
                            <a:rPr lang="el-GR" sz="2000" b="0" i="1" smtClean="0">
                              <a:solidFill>
                                <a:schemeClr val="bg1"/>
                              </a:solidFill>
                              <a:latin typeface="Cambria Math" panose="02040503050406030204" pitchFamily="18" charset="0"/>
                            </a:rPr>
                            <m:t>ϴ</m:t>
                          </m:r>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1</m:t>
                              </m:r>
                            </m:num>
                            <m:den>
                              <m:r>
                                <a:rPr lang="pt-BR" sz="2000" b="0" i="1" smtClean="0">
                                  <a:solidFill>
                                    <a:schemeClr val="bg1"/>
                                  </a:solidFill>
                                  <a:latin typeface="Cambria Math" panose="02040503050406030204" pitchFamily="18" charset="0"/>
                                </a:rPr>
                                <m:t>100</m:t>
                              </m:r>
                            </m:den>
                          </m:f>
                          <m:r>
                            <a:rPr lang="pt-BR" sz="2000" b="0" i="1" smtClean="0">
                              <a:solidFill>
                                <a:schemeClr val="bg1"/>
                              </a:solidFill>
                              <a:latin typeface="Cambria Math" panose="02040503050406030204" pitchFamily="18" charset="0"/>
                            </a:rPr>
                            <m:t>)</m:t>
                          </m:r>
                        </m:num>
                        <m:den>
                          <m:r>
                            <a:rPr lang="pt-BR" sz="2000" b="0" i="1" smtClean="0">
                              <a:solidFill>
                                <a:schemeClr val="bg1"/>
                              </a:solidFill>
                              <a:latin typeface="Cambria Math" panose="02040503050406030204" pitchFamily="18" charset="0"/>
                            </a:rPr>
                            <m:t>𝑃</m:t>
                          </m:r>
                          <m:d>
                            <m:dPr>
                              <m:ctrlPr>
                                <a:rPr lang="pt-BR" sz="2000" b="0" i="1" smtClean="0">
                                  <a:solidFill>
                                    <a:schemeClr val="bg1"/>
                                  </a:solidFill>
                                  <a:latin typeface="Cambria Math" panose="02040503050406030204" pitchFamily="18" charset="0"/>
                                </a:rPr>
                              </m:ctrlPr>
                            </m:dPr>
                            <m:e>
                              <m:nary>
                                <m:naryPr>
                                  <m:chr m:val="∑"/>
                                  <m:ctrlPr>
                                    <a:rPr lang="pt-BR" sz="2000" b="0" i="1" smtClean="0">
                                      <a:solidFill>
                                        <a:schemeClr val="bg1"/>
                                      </a:solidFill>
                                      <a:latin typeface="Cambria Math" panose="02040503050406030204" pitchFamily="18" charset="0"/>
                                    </a:rPr>
                                  </m:ctrlPr>
                                </m:naryPr>
                                <m:sub>
                                  <m:r>
                                    <m:rPr>
                                      <m:brk m:alnAt="23"/>
                                    </m:rPr>
                                    <a:rPr lang="pt-BR" sz="2000" b="0" i="1" smtClean="0">
                                      <a:solidFill>
                                        <a:schemeClr val="bg1"/>
                                      </a:solidFill>
                                      <a:latin typeface="Cambria Math" panose="02040503050406030204" pitchFamily="18" charset="0"/>
                                    </a:rPr>
                                    <m:t>𝑖</m:t>
                                  </m:r>
                                  <m:r>
                                    <a:rPr lang="pt-BR" sz="2000" b="0" i="1" smtClean="0">
                                      <a:solidFill>
                                        <a:schemeClr val="bg1"/>
                                      </a:solidFill>
                                      <a:latin typeface="Cambria Math" panose="02040503050406030204" pitchFamily="18" charset="0"/>
                                    </a:rPr>
                                    <m:t>=1</m:t>
                                  </m:r>
                                </m:sub>
                                <m:sup>
                                  <m:r>
                                    <a:rPr lang="pt-BR" sz="2000" b="0" i="1" smtClean="0">
                                      <a:solidFill>
                                        <a:schemeClr val="bg1"/>
                                      </a:solidFill>
                                      <a:latin typeface="Cambria Math" panose="02040503050406030204" pitchFamily="18" charset="0"/>
                                    </a:rPr>
                                    <m:t>5</m:t>
                                  </m:r>
                                </m:sup>
                                <m:e>
                                  <m:r>
                                    <a:rPr lang="pt-BR" sz="2000" b="0" i="1" smtClean="0">
                                      <a:solidFill>
                                        <a:schemeClr val="bg1"/>
                                      </a:solidFill>
                                      <a:latin typeface="Cambria Math" panose="02040503050406030204" pitchFamily="18" charset="0"/>
                                    </a:rPr>
                                    <m:t>𝑋𝑖</m:t>
                                  </m:r>
                                  <m:r>
                                    <a:rPr lang="pt-BR" sz="2000" b="0" i="1" smtClean="0">
                                      <a:solidFill>
                                        <a:schemeClr val="bg1"/>
                                      </a:solidFill>
                                      <a:latin typeface="Cambria Math" panose="02040503050406030204" pitchFamily="18" charset="0"/>
                                    </a:rPr>
                                    <m:t> =  1 | </m:t>
                                  </m:r>
                                  <m:r>
                                    <m:rPr>
                                      <m:sty m:val="p"/>
                                    </m:rPr>
                                    <a:rPr lang="el-GR" sz="2000" b="0" i="0" smtClean="0">
                                      <a:solidFill>
                                        <a:schemeClr val="bg1"/>
                                      </a:solidFill>
                                      <a:latin typeface="Cambria Math" panose="02040503050406030204" pitchFamily="18" charset="0"/>
                                    </a:rPr>
                                    <m:t>ϴ</m:t>
                                  </m:r>
                                </m:e>
                              </m:nary>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1</m:t>
                                  </m:r>
                                </m:num>
                                <m:den>
                                  <m:r>
                                    <a:rPr lang="pt-BR" sz="2000" b="0" i="1" smtClean="0">
                                      <a:solidFill>
                                        <a:schemeClr val="bg1"/>
                                      </a:solidFill>
                                      <a:latin typeface="Cambria Math" panose="02040503050406030204" pitchFamily="18" charset="0"/>
                                    </a:rPr>
                                    <m:t>100</m:t>
                                  </m:r>
                                </m:den>
                              </m:f>
                            </m:e>
                          </m:d>
                          <m:r>
                            <a:rPr lang="pt-BR" sz="2000" b="0" i="1" smtClean="0">
                              <a:solidFill>
                                <a:schemeClr val="bg1"/>
                              </a:solidFill>
                              <a:latin typeface="Cambria Math" panose="02040503050406030204" pitchFamily="18" charset="0"/>
                            </a:rPr>
                            <m:t>𝑃</m:t>
                          </m:r>
                          <m:d>
                            <m:dPr>
                              <m:ctrlPr>
                                <a:rPr lang="pt-BR" sz="2000" b="0" i="1" smtClean="0">
                                  <a:solidFill>
                                    <a:schemeClr val="bg1"/>
                                  </a:solidFill>
                                  <a:latin typeface="Cambria Math" panose="02040503050406030204" pitchFamily="18" charset="0"/>
                                </a:rPr>
                              </m:ctrlPr>
                            </m:dPr>
                            <m:e>
                              <m:r>
                                <m:rPr>
                                  <m:sty m:val="p"/>
                                </m:rPr>
                                <a:rPr lang="el-GR" sz="2000" b="0" i="1" smtClean="0">
                                  <a:solidFill>
                                    <a:schemeClr val="bg1"/>
                                  </a:solidFill>
                                  <a:latin typeface="Cambria Math" panose="02040503050406030204" pitchFamily="18" charset="0"/>
                                </a:rPr>
                                <m:t>ϴ</m:t>
                              </m:r>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1</m:t>
                                  </m:r>
                                </m:num>
                                <m:den>
                                  <m:r>
                                    <a:rPr lang="pt-BR" sz="2000" b="0" i="1" smtClean="0">
                                      <a:solidFill>
                                        <a:schemeClr val="bg1"/>
                                      </a:solidFill>
                                      <a:latin typeface="Cambria Math" panose="02040503050406030204" pitchFamily="18" charset="0"/>
                                    </a:rPr>
                                    <m:t>100</m:t>
                                  </m:r>
                                </m:den>
                              </m:f>
                            </m:e>
                          </m:d>
                          <m:r>
                            <a:rPr lang="pt-BR" sz="2000" b="0" i="1" smtClean="0">
                              <a:solidFill>
                                <a:schemeClr val="bg1"/>
                              </a:solidFill>
                              <a:latin typeface="Cambria Math" panose="02040503050406030204" pitchFamily="18" charset="0"/>
                            </a:rPr>
                            <m:t>  +    </m:t>
                          </m:r>
                          <m:r>
                            <a:rPr lang="pt-BR" sz="2000" b="0" i="1" smtClean="0">
                              <a:solidFill>
                                <a:schemeClr val="bg1"/>
                              </a:solidFill>
                              <a:latin typeface="Cambria Math" panose="02040503050406030204" pitchFamily="18" charset="0"/>
                            </a:rPr>
                            <m:t>𝑃</m:t>
                          </m:r>
                          <m:d>
                            <m:dPr>
                              <m:ctrlPr>
                                <a:rPr lang="pt-BR" sz="2000" b="0" i="1" smtClean="0">
                                  <a:solidFill>
                                    <a:schemeClr val="bg1"/>
                                  </a:solidFill>
                                  <a:latin typeface="Cambria Math" panose="02040503050406030204" pitchFamily="18" charset="0"/>
                                </a:rPr>
                              </m:ctrlPr>
                            </m:dPr>
                            <m:e>
                              <m:nary>
                                <m:naryPr>
                                  <m:chr m:val="∑"/>
                                  <m:ctrlPr>
                                    <a:rPr lang="pt-BR" sz="2000" b="0" i="1" smtClean="0">
                                      <a:solidFill>
                                        <a:schemeClr val="bg1"/>
                                      </a:solidFill>
                                      <a:latin typeface="Cambria Math" panose="02040503050406030204" pitchFamily="18" charset="0"/>
                                    </a:rPr>
                                  </m:ctrlPr>
                                </m:naryPr>
                                <m:sub>
                                  <m:r>
                                    <m:rPr>
                                      <m:brk m:alnAt="23"/>
                                    </m:rPr>
                                    <a:rPr lang="pt-BR" sz="2000" b="0" i="1" smtClean="0">
                                      <a:solidFill>
                                        <a:schemeClr val="bg1"/>
                                      </a:solidFill>
                                      <a:latin typeface="Cambria Math" panose="02040503050406030204" pitchFamily="18" charset="0"/>
                                    </a:rPr>
                                    <m:t>𝑖</m:t>
                                  </m:r>
                                  <m:r>
                                    <a:rPr lang="pt-BR" sz="2000" b="0" i="1" smtClean="0">
                                      <a:solidFill>
                                        <a:schemeClr val="bg1"/>
                                      </a:solidFill>
                                      <a:latin typeface="Cambria Math" panose="02040503050406030204" pitchFamily="18" charset="0"/>
                                    </a:rPr>
                                    <m:t>=1</m:t>
                                  </m:r>
                                </m:sub>
                                <m:sup>
                                  <m:r>
                                    <a:rPr lang="pt-BR" sz="2000" b="0" i="1" smtClean="0">
                                      <a:solidFill>
                                        <a:schemeClr val="bg1"/>
                                      </a:solidFill>
                                      <a:latin typeface="Cambria Math" panose="02040503050406030204" pitchFamily="18" charset="0"/>
                                    </a:rPr>
                                    <m:t>5</m:t>
                                  </m:r>
                                </m:sup>
                                <m:e>
                                  <m:r>
                                    <a:rPr lang="pt-BR" sz="2000" b="0" i="1" smtClean="0">
                                      <a:solidFill>
                                        <a:schemeClr val="bg1"/>
                                      </a:solidFill>
                                      <a:latin typeface="Cambria Math" panose="02040503050406030204" pitchFamily="18" charset="0"/>
                                    </a:rPr>
                                    <m:t>𝑋𝑖</m:t>
                                  </m:r>
                                  <m:r>
                                    <a:rPr lang="pt-BR" sz="2000" b="0" i="1" smtClean="0">
                                      <a:solidFill>
                                        <a:schemeClr val="bg1"/>
                                      </a:solidFill>
                                      <a:latin typeface="Cambria Math" panose="02040503050406030204" pitchFamily="18" charset="0"/>
                                    </a:rPr>
                                    <m:t> =  1 | </m:t>
                                  </m:r>
                                  <m:r>
                                    <m:rPr>
                                      <m:sty m:val="p"/>
                                    </m:rPr>
                                    <a:rPr lang="el-GR" sz="2000" b="0" i="0" smtClean="0">
                                      <a:solidFill>
                                        <a:schemeClr val="bg1"/>
                                      </a:solidFill>
                                      <a:latin typeface="Cambria Math" panose="02040503050406030204" pitchFamily="18" charset="0"/>
                                    </a:rPr>
                                    <m:t>ϴ</m:t>
                                  </m:r>
                                </m:e>
                              </m:nary>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5</m:t>
                                  </m:r>
                                </m:num>
                                <m:den>
                                  <m:r>
                                    <a:rPr lang="pt-BR" sz="2000" b="0" i="1" smtClean="0">
                                      <a:solidFill>
                                        <a:schemeClr val="bg1"/>
                                      </a:solidFill>
                                      <a:latin typeface="Cambria Math" panose="02040503050406030204" pitchFamily="18" charset="0"/>
                                    </a:rPr>
                                    <m:t>100</m:t>
                                  </m:r>
                                </m:den>
                              </m:f>
                            </m:e>
                          </m:d>
                          <m:r>
                            <a:rPr lang="pt-BR" sz="2000" b="0" i="1" smtClean="0">
                              <a:solidFill>
                                <a:schemeClr val="bg1"/>
                              </a:solidFill>
                              <a:latin typeface="Cambria Math" panose="02040503050406030204" pitchFamily="18" charset="0"/>
                            </a:rPr>
                            <m:t>𝑃</m:t>
                          </m:r>
                          <m:r>
                            <a:rPr lang="pt-BR" sz="2000" b="0" i="1" smtClean="0">
                              <a:solidFill>
                                <a:schemeClr val="bg1"/>
                              </a:solidFill>
                              <a:latin typeface="Cambria Math" panose="02040503050406030204" pitchFamily="18" charset="0"/>
                            </a:rPr>
                            <m:t>(</m:t>
                          </m:r>
                          <m:r>
                            <m:rPr>
                              <m:sty m:val="p"/>
                            </m:rPr>
                            <a:rPr lang="el-GR" sz="2000" b="0" i="1" smtClean="0">
                              <a:solidFill>
                                <a:schemeClr val="bg1"/>
                              </a:solidFill>
                              <a:latin typeface="Cambria Math" panose="02040503050406030204" pitchFamily="18" charset="0"/>
                            </a:rPr>
                            <m:t>ϴ</m:t>
                          </m:r>
                          <m:r>
                            <a:rPr lang="pt-BR" sz="2000" b="0" i="1" smtClean="0">
                              <a:solidFill>
                                <a:schemeClr val="bg1"/>
                              </a:solidFill>
                              <a:latin typeface="Cambria Math" panose="02040503050406030204" pitchFamily="18" charset="0"/>
                            </a:rPr>
                            <m:t>=</m:t>
                          </m:r>
                          <m:f>
                            <m:fPr>
                              <m:ctrlPr>
                                <a:rPr lang="pt-BR" sz="2000" b="0" i="1" smtClean="0">
                                  <a:solidFill>
                                    <a:schemeClr val="bg1"/>
                                  </a:solidFill>
                                  <a:latin typeface="Cambria Math" panose="02040503050406030204" pitchFamily="18" charset="0"/>
                                </a:rPr>
                              </m:ctrlPr>
                            </m:fPr>
                            <m:num>
                              <m:r>
                                <a:rPr lang="pt-BR" sz="2000" b="0" i="1" smtClean="0">
                                  <a:solidFill>
                                    <a:schemeClr val="bg1"/>
                                  </a:solidFill>
                                  <a:latin typeface="Cambria Math" panose="02040503050406030204" pitchFamily="18" charset="0"/>
                                </a:rPr>
                                <m:t>5</m:t>
                              </m:r>
                            </m:num>
                            <m:den>
                              <m:r>
                                <a:rPr lang="pt-BR" sz="2000" b="0" i="1" smtClean="0">
                                  <a:solidFill>
                                    <a:schemeClr val="bg1"/>
                                  </a:solidFill>
                                  <a:latin typeface="Cambria Math" panose="02040503050406030204" pitchFamily="18" charset="0"/>
                                </a:rPr>
                                <m:t>100</m:t>
                              </m:r>
                            </m:den>
                          </m:f>
                          <m:r>
                            <a:rPr lang="pt-BR" sz="2000" b="0" i="1" smtClean="0">
                              <a:solidFill>
                                <a:schemeClr val="bg1"/>
                              </a:solidFill>
                              <a:latin typeface="Cambria Math" panose="02040503050406030204" pitchFamily="18" charset="0"/>
                            </a:rPr>
                            <m:t>)</m:t>
                          </m:r>
                        </m:den>
                      </m:f>
                    </m:oMath>
                  </m:oMathPara>
                </a14:m>
                <a:endParaRPr lang="pt-BR" sz="2000" dirty="0">
                  <a:solidFill>
                    <a:schemeClr val="bg1"/>
                  </a:solidFill>
                </a:endParaRPr>
              </a:p>
            </p:txBody>
          </p:sp>
        </mc:Choice>
        <mc:Fallback xmlns="">
          <p:sp>
            <p:nvSpPr>
              <p:cNvPr id="3" name="Subtitle 2">
                <a:extLst>
                  <a:ext uri="{FF2B5EF4-FFF2-40B4-BE49-F238E27FC236}">
                    <a16:creationId xmlns:a16="http://schemas.microsoft.com/office/drawing/2014/main" id="{64F78B0E-E7F3-4C66-B0FA-67EA1F57A7FB}"/>
                  </a:ext>
                </a:extLst>
              </p:cNvPr>
              <p:cNvSpPr>
                <a:spLocks noGrp="1" noRot="1" noChangeAspect="1" noMove="1" noResize="1" noEditPoints="1" noAdjustHandles="1" noChangeArrowheads="1" noChangeShapeType="1" noTextEdit="1"/>
              </p:cNvSpPr>
              <p:nvPr>
                <p:ph type="subTitle" idx="1"/>
              </p:nvPr>
            </p:nvSpPr>
            <p:spPr>
              <a:xfrm>
                <a:off x="1034493" y="1525904"/>
                <a:ext cx="10122711" cy="3575720"/>
              </a:xfrm>
              <a:blipFill>
                <a:blip r:embed="rId2"/>
                <a:stretch>
                  <a:fillRect/>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716046"/>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BC879-A06C-4C12-B550-1FF09B0C8A31}"/>
              </a:ext>
            </a:extLst>
          </p:cNvPr>
          <p:cNvSpPr>
            <a:spLocks noGrp="1"/>
          </p:cNvSpPr>
          <p:nvPr>
            <p:ph type="ctrTitle"/>
          </p:nvPr>
        </p:nvSpPr>
        <p:spPr>
          <a:xfrm>
            <a:off x="1557071" y="1018830"/>
            <a:ext cx="9099255" cy="49564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(b)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608F6484-6716-41FE-99A2-F17A1CCFD161}"/>
                  </a:ext>
                </a:extLst>
              </p:cNvPr>
              <p:cNvSpPr>
                <a:spLocks noGrp="1"/>
              </p:cNvSpPr>
              <p:nvPr>
                <p:ph type="subTitle" idx="1"/>
              </p:nvPr>
            </p:nvSpPr>
            <p:spPr>
              <a:xfrm>
                <a:off x="1034493" y="1514475"/>
                <a:ext cx="10122408" cy="3575719"/>
              </a:xfrm>
            </p:spPr>
            <p:txBody>
              <a:bodyPr>
                <a:normAutofit/>
              </a:bodyPr>
              <a:lstStyle/>
              <a:p>
                <a:pPr algn="just">
                  <a:lnSpc>
                    <a:spcPct val="150000"/>
                  </a:lnSpc>
                </a:pPr>
                <a:r>
                  <a:rPr lang="pt-BR" sz="1600" dirty="0">
                    <a:solidFill>
                      <a:schemeClr val="bg1"/>
                    </a:solidFill>
                    <a:latin typeface="Arial" panose="020B0604020202020204" pitchFamily="34" charset="0"/>
                    <a:cs typeface="Arial" panose="020B0604020202020204" pitchFamily="34" charset="0"/>
                  </a:rPr>
                  <a:t>Observação: sob aas bernoulli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X</a:t>
                </a:r>
                <a:r>
                  <a:rPr lang="pt-BR" sz="105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,...,x</a:t>
                </a:r>
                <a:r>
                  <a:rPr lang="pt-BR" sz="1050" dirty="0">
                    <a:solidFill>
                      <a:schemeClr val="bg1"/>
                    </a:solidFill>
                    <a:latin typeface="Arial" panose="020B0604020202020204" pitchFamily="34" charset="0"/>
                    <a:cs typeface="Arial" panose="020B0604020202020204" pitchFamily="34" charset="0"/>
                  </a:rPr>
                  <a:t>5</a:t>
                </a:r>
                <a:r>
                  <a:rPr lang="pt-BR" sz="1600" dirty="0">
                    <a:solidFill>
                      <a:schemeClr val="bg1"/>
                    </a:solidFill>
                    <a:latin typeface="Arial" panose="020B0604020202020204" pitchFamily="34" charset="0"/>
                    <a:cs typeface="Arial" panose="020B0604020202020204" pitchFamily="34" charset="0"/>
                  </a:rPr>
                  <a:t> são variáveis aleatórias independentes e com mesma distribuição bernoulli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Assim, </a:t>
                </a: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ctr">
                  <a:lnSpc>
                    <a:spcPct val="150000"/>
                  </a:lnSpc>
                </a:pPr>
                <a:r>
                  <a:rPr lang="pt-BR" sz="2000" dirty="0">
                    <a:solidFill>
                      <a:srgbClr val="FF0000"/>
                    </a:solidFill>
                    <a:latin typeface="Arial" panose="020B0604020202020204" pitchFamily="34" charset="0"/>
                    <a:cs typeface="Arial" panose="020B0604020202020204" pitchFamily="34" charset="0"/>
                  </a:rPr>
                  <a:t>X</a:t>
                </a:r>
                <a:r>
                  <a:rPr lang="pt-BR" sz="1400" dirty="0">
                    <a:solidFill>
                      <a:srgbClr val="FF0000"/>
                    </a:solidFill>
                    <a:latin typeface="Arial" panose="020B0604020202020204" pitchFamily="34" charset="0"/>
                    <a:cs typeface="Arial" panose="020B0604020202020204" pitchFamily="34" charset="0"/>
                  </a:rPr>
                  <a:t>1</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2</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3</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4</a:t>
                </a:r>
                <a:r>
                  <a:rPr lang="pt-BR" sz="2000" dirty="0">
                    <a:solidFill>
                      <a:srgbClr val="FF0000"/>
                    </a:solidFill>
                    <a:latin typeface="Arial" panose="020B0604020202020204" pitchFamily="34" charset="0"/>
                    <a:cs typeface="Arial" panose="020B0604020202020204" pitchFamily="34" charset="0"/>
                  </a:rPr>
                  <a:t> + X</a:t>
                </a:r>
                <a:r>
                  <a:rPr lang="pt-BR" sz="1400" dirty="0">
                    <a:solidFill>
                      <a:srgbClr val="FF0000"/>
                    </a:solidFill>
                    <a:latin typeface="Arial" panose="020B0604020202020204" pitchFamily="34" charset="0"/>
                    <a:cs typeface="Arial" panose="020B0604020202020204" pitchFamily="34" charset="0"/>
                  </a:rPr>
                  <a:t>5</a:t>
                </a:r>
                <a:r>
                  <a:rPr lang="pt-BR" sz="2000" dirty="0">
                    <a:solidFill>
                      <a:srgbClr val="FF0000"/>
                    </a:solidFill>
                    <a:latin typeface="Arial" panose="020B0604020202020204" pitchFamily="34" charset="0"/>
                    <a:cs typeface="Arial" panose="020B0604020202020204" pitchFamily="34" charset="0"/>
                  </a:rPr>
                  <a:t> | </a:t>
                </a:r>
                <a:r>
                  <a:rPr lang="el-GR" sz="2000" dirty="0">
                    <a:solidFill>
                      <a:srgbClr val="FF0000"/>
                    </a:solidFill>
                    <a:latin typeface="Arial" panose="020B0604020202020204" pitchFamily="34" charset="0"/>
                    <a:cs typeface="Arial" panose="020B0604020202020204" pitchFamily="34" charset="0"/>
                  </a:rPr>
                  <a:t>ϴ</a:t>
                </a:r>
                <a:r>
                  <a:rPr lang="pt-BR" sz="2000" dirty="0">
                    <a:solidFill>
                      <a:srgbClr val="FF0000"/>
                    </a:solidFill>
                    <a:latin typeface="Arial" panose="020B0604020202020204" pitchFamily="34" charset="0"/>
                    <a:cs typeface="Arial" panose="020B0604020202020204" pitchFamily="34" charset="0"/>
                  </a:rPr>
                  <a:t>  </a:t>
                </a:r>
                <a14:m>
                  <m:oMath xmlns:m="http://schemas.openxmlformats.org/officeDocument/2006/math">
                    <m:r>
                      <a:rPr lang="pt-BR" sz="2000" i="1" smtClean="0">
                        <a:solidFill>
                          <a:srgbClr val="FF0000"/>
                        </a:solidFill>
                        <a:latin typeface="Cambria Math" panose="02040503050406030204" pitchFamily="18" charset="0"/>
                        <a:cs typeface="Arial" panose="020B0604020202020204" pitchFamily="34" charset="0"/>
                      </a:rPr>
                      <m:t>~</m:t>
                    </m:r>
                  </m:oMath>
                </a14:m>
                <a:r>
                  <a:rPr lang="pt-BR" sz="2000" dirty="0">
                    <a:solidFill>
                      <a:srgbClr val="FF0000"/>
                    </a:solidFill>
                    <a:latin typeface="Arial" panose="020B0604020202020204" pitchFamily="34" charset="0"/>
                    <a:cs typeface="Arial" panose="020B0604020202020204" pitchFamily="34" charset="0"/>
                  </a:rPr>
                  <a:t>  Binomial (5 , </a:t>
                </a:r>
                <a:r>
                  <a:rPr lang="el-GR" sz="2000" dirty="0">
                    <a:solidFill>
                      <a:srgbClr val="FF0000"/>
                    </a:solidFill>
                    <a:latin typeface="Arial" panose="020B0604020202020204" pitchFamily="34" charset="0"/>
                    <a:cs typeface="Arial" panose="020B0604020202020204" pitchFamily="34" charset="0"/>
                  </a:rPr>
                  <a:t>ϴ</a:t>
                </a:r>
                <a:r>
                  <a:rPr lang="pt-BR" sz="2000" dirty="0">
                    <a:solidFill>
                      <a:srgbClr val="FF0000"/>
                    </a:solidFill>
                    <a:latin typeface="Arial" panose="020B0604020202020204" pitchFamily="34" charset="0"/>
                    <a:cs typeface="Arial" panose="020B0604020202020204" pitchFamily="34" charset="0"/>
                  </a:rPr>
                  <a:t>)</a:t>
                </a:r>
              </a:p>
              <a:p>
                <a:pPr algn="ctr">
                  <a:lnSpc>
                    <a:spcPct val="150000"/>
                  </a:lnSpc>
                </a:pPr>
                <a:endParaRPr lang="pt-BR" sz="1600" dirty="0">
                  <a:solidFill>
                    <a:srgbClr val="FF0000"/>
                  </a:solidFill>
                  <a:latin typeface="Arial" panose="020B0604020202020204" pitchFamily="34" charset="0"/>
                  <a:cs typeface="Arial" panose="020B0604020202020204" pitchFamily="34" charset="0"/>
                </a:endParaRPr>
              </a:p>
              <a:p>
                <a:pPr algn="just">
                  <a:lnSpc>
                    <a:spcPct val="150000"/>
                  </a:lnSpc>
                </a:pPr>
                <a:r>
                  <a:rPr lang="pt-BR" sz="1600" dirty="0">
                    <a:solidFill>
                      <a:schemeClr val="bg1"/>
                    </a:solidFill>
                    <a:latin typeface="Arial" panose="020B0604020202020204" pitchFamily="34" charset="0"/>
                    <a:cs typeface="Arial" panose="020B0604020202020204" pitchFamily="34" charset="0"/>
                  </a:rPr>
                  <a:t>Portanto, temos que   </a:t>
                </a:r>
                <a:r>
                  <a:rPr lang="pt-BR" sz="2000" dirty="0">
                    <a:solidFill>
                      <a:schemeClr val="bg1"/>
                    </a:solidFill>
                    <a:latin typeface="Arial" panose="020B0604020202020204" pitchFamily="34" charset="0"/>
                    <a:cs typeface="Arial" panose="020B0604020202020204" pitchFamily="34" charset="0"/>
                  </a:rPr>
                  <a:t>P(X</a:t>
                </a:r>
                <a:r>
                  <a:rPr lang="pt-BR" sz="1400" dirty="0">
                    <a:solidFill>
                      <a:schemeClr val="bg1"/>
                    </a:solidFill>
                    <a:latin typeface="Arial" panose="020B0604020202020204" pitchFamily="34" charset="0"/>
                    <a:cs typeface="Arial" panose="020B0604020202020204" pitchFamily="34" charset="0"/>
                  </a:rPr>
                  <a:t>1</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2</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3</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4</a:t>
                </a:r>
                <a:r>
                  <a:rPr lang="pt-BR" sz="2000" dirty="0">
                    <a:solidFill>
                      <a:schemeClr val="bg1"/>
                    </a:solidFill>
                    <a:latin typeface="Arial" panose="020B0604020202020204" pitchFamily="34" charset="0"/>
                    <a:cs typeface="Arial" panose="020B0604020202020204" pitchFamily="34" charset="0"/>
                  </a:rPr>
                  <a:t> + x</a:t>
                </a:r>
                <a:r>
                  <a:rPr lang="pt-BR" sz="1400" dirty="0">
                    <a:solidFill>
                      <a:schemeClr val="bg1"/>
                    </a:solidFill>
                    <a:latin typeface="Arial" panose="020B0604020202020204" pitchFamily="34" charset="0"/>
                    <a:cs typeface="Arial" panose="020B0604020202020204" pitchFamily="34" charset="0"/>
                  </a:rPr>
                  <a:t>5</a:t>
                </a:r>
                <a:r>
                  <a:rPr lang="pt-BR" sz="2000" dirty="0">
                    <a:solidFill>
                      <a:schemeClr val="bg1"/>
                    </a:solidFill>
                    <a:latin typeface="Arial" panose="020B0604020202020204" pitchFamily="34" charset="0"/>
                    <a:cs typeface="Arial" panose="020B0604020202020204" pitchFamily="34" charset="0"/>
                  </a:rPr>
                  <a:t> = 1 | </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a:t>
                </a:r>
                <a14:m>
                  <m:oMath xmlns:m="http://schemas.openxmlformats.org/officeDocument/2006/math">
                    <m:d>
                      <m:dPr>
                        <m:ctrlPr>
                          <a:rPr lang="pt-BR" sz="2000" i="1" smtClean="0">
                            <a:solidFill>
                              <a:schemeClr val="bg1"/>
                            </a:solidFill>
                            <a:latin typeface="Cambria Math" panose="02040503050406030204" pitchFamily="18" charset="0"/>
                            <a:cs typeface="Arial" panose="020B0604020202020204" pitchFamily="34" charset="0"/>
                          </a:rPr>
                        </m:ctrlPr>
                      </m:dPr>
                      <m:e>
                        <m:f>
                          <m:fPr>
                            <m:type m:val="noBar"/>
                            <m:ctrlPr>
                              <a:rPr lang="pt-BR" sz="2000" i="1" smtClean="0">
                                <a:solidFill>
                                  <a:schemeClr val="bg1"/>
                                </a:solidFill>
                                <a:latin typeface="Cambria Math" panose="02040503050406030204" pitchFamily="18" charset="0"/>
                                <a:cs typeface="Arial" panose="020B0604020202020204" pitchFamily="34" charset="0"/>
                              </a:rPr>
                            </m:ctrlPr>
                          </m:fPr>
                          <m:num>
                            <m:r>
                              <a:rPr lang="pt-BR" sz="2000" b="0" i="1" smtClean="0">
                                <a:solidFill>
                                  <a:schemeClr val="bg1"/>
                                </a:solidFill>
                                <a:latin typeface="Cambria Math" panose="02040503050406030204" pitchFamily="18" charset="0"/>
                                <a:cs typeface="Arial" panose="020B0604020202020204" pitchFamily="34" charset="0"/>
                              </a:rPr>
                              <m:t>5</m:t>
                            </m:r>
                          </m:num>
                          <m:den>
                            <m:r>
                              <a:rPr lang="pt-BR" sz="2000" b="0" i="1" smtClean="0">
                                <a:solidFill>
                                  <a:schemeClr val="bg1"/>
                                </a:solidFill>
                                <a:latin typeface="Cambria Math" panose="02040503050406030204" pitchFamily="18" charset="0"/>
                                <a:cs typeface="Arial" panose="020B0604020202020204" pitchFamily="34" charset="0"/>
                              </a:rPr>
                              <m:t>1</m:t>
                            </m:r>
                          </m:den>
                        </m:f>
                      </m:e>
                    </m:d>
                    <m:r>
                      <a:rPr lang="pt-BR" sz="2000" b="0" i="1" smtClean="0">
                        <a:solidFill>
                          <a:schemeClr val="bg1"/>
                        </a:solidFill>
                        <a:latin typeface="Cambria Math" panose="02040503050406030204" pitchFamily="18" charset="0"/>
                        <a:cs typeface="Arial" panose="020B0604020202020204" pitchFamily="34" charset="0"/>
                      </a:rPr>
                      <m:t> </m:t>
                    </m:r>
                    <m:sSup>
                      <m:sSupPr>
                        <m:ctrlPr>
                          <a:rPr lang="pt-BR" sz="2000" b="0" i="1" smtClean="0">
                            <a:solidFill>
                              <a:schemeClr val="bg1"/>
                            </a:solidFill>
                            <a:latin typeface="Cambria Math" panose="02040503050406030204" pitchFamily="18" charset="0"/>
                            <a:cs typeface="Arial" panose="020B0604020202020204" pitchFamily="34" charset="0"/>
                          </a:rPr>
                        </m:ctrlPr>
                      </m:sSupPr>
                      <m:e>
                        <m:r>
                          <m:rPr>
                            <m:sty m:val="p"/>
                          </m:rPr>
                          <a:rPr lang="el-GR" sz="2000" b="0" i="1" smtClean="0">
                            <a:solidFill>
                              <a:schemeClr val="bg1"/>
                            </a:solidFill>
                            <a:latin typeface="Cambria Math" panose="02040503050406030204" pitchFamily="18" charset="0"/>
                            <a:cs typeface="Arial" panose="020B0604020202020204" pitchFamily="34" charset="0"/>
                          </a:rPr>
                          <m:t>ϴ</m:t>
                        </m:r>
                      </m:e>
                      <m:sup>
                        <m:r>
                          <a:rPr lang="pt-BR" sz="2000" b="0" i="1" smtClean="0">
                            <a:solidFill>
                              <a:schemeClr val="bg1"/>
                            </a:solidFill>
                            <a:latin typeface="Cambria Math" panose="02040503050406030204" pitchFamily="18" charset="0"/>
                            <a:cs typeface="Arial" panose="020B0604020202020204" pitchFamily="34" charset="0"/>
                          </a:rPr>
                          <m:t>1</m:t>
                        </m:r>
                      </m:sup>
                    </m:sSup>
                    <m:r>
                      <a:rPr lang="pt-BR" sz="2000" b="0" i="1" smtClean="0">
                        <a:solidFill>
                          <a:schemeClr val="bg1"/>
                        </a:solidFill>
                        <a:latin typeface="Cambria Math" panose="02040503050406030204" pitchFamily="18" charset="0"/>
                        <a:cs typeface="Arial" panose="020B0604020202020204" pitchFamily="34" charset="0"/>
                      </a:rPr>
                      <m:t>  </m:t>
                    </m:r>
                    <m:sSup>
                      <m:sSupPr>
                        <m:ctrlPr>
                          <a:rPr lang="pt-BR" sz="2000" b="0" i="1" smtClean="0">
                            <a:solidFill>
                              <a:schemeClr val="bg1"/>
                            </a:solidFill>
                            <a:latin typeface="Cambria Math" panose="02040503050406030204" pitchFamily="18" charset="0"/>
                            <a:cs typeface="Arial" panose="020B0604020202020204" pitchFamily="34" charset="0"/>
                          </a:rPr>
                        </m:ctrlPr>
                      </m:sSupPr>
                      <m:e>
                        <m:r>
                          <a:rPr lang="pt-BR" sz="2000" b="0" i="1" smtClean="0">
                            <a:solidFill>
                              <a:schemeClr val="bg1"/>
                            </a:solidFill>
                            <a:latin typeface="Cambria Math" panose="02040503050406030204" pitchFamily="18" charset="0"/>
                            <a:cs typeface="Arial" panose="020B0604020202020204" pitchFamily="34" charset="0"/>
                          </a:rPr>
                          <m:t>(1 − </m:t>
                        </m:r>
                        <m:r>
                          <m:rPr>
                            <m:sty m:val="p"/>
                          </m:rPr>
                          <a:rPr lang="el-GR" sz="2000" b="0" i="1" smtClean="0">
                            <a:solidFill>
                              <a:schemeClr val="bg1"/>
                            </a:solidFill>
                            <a:latin typeface="Cambria Math" panose="02040503050406030204" pitchFamily="18" charset="0"/>
                            <a:cs typeface="Arial" panose="020B0604020202020204" pitchFamily="34" charset="0"/>
                          </a:rPr>
                          <m:t>ϴ</m:t>
                        </m:r>
                        <m:r>
                          <a:rPr lang="pt-BR" sz="2000" b="0" i="1" smtClean="0">
                            <a:solidFill>
                              <a:schemeClr val="bg1"/>
                            </a:solidFill>
                            <a:latin typeface="Cambria Math" panose="02040503050406030204" pitchFamily="18" charset="0"/>
                            <a:cs typeface="Arial" panose="020B0604020202020204" pitchFamily="34" charset="0"/>
                          </a:rPr>
                          <m:t>)</m:t>
                        </m:r>
                      </m:e>
                      <m:sup>
                        <m:r>
                          <a:rPr lang="pt-BR" sz="2000" b="0" i="1" smtClean="0">
                            <a:solidFill>
                              <a:schemeClr val="bg1"/>
                            </a:solidFill>
                            <a:latin typeface="Cambria Math" panose="02040503050406030204" pitchFamily="18" charset="0"/>
                            <a:cs typeface="Arial" panose="020B0604020202020204" pitchFamily="34" charset="0"/>
                          </a:rPr>
                          <m:t>5 −1</m:t>
                        </m:r>
                      </m:sup>
                    </m:sSup>
                    <m:r>
                      <a:rPr lang="pt-BR" sz="2000" b="0" i="1" smtClean="0">
                        <a:solidFill>
                          <a:schemeClr val="bg1"/>
                        </a:solidFill>
                        <a:latin typeface="Cambria Math" panose="02040503050406030204" pitchFamily="18" charset="0"/>
                        <a:cs typeface="Arial" panose="020B0604020202020204" pitchFamily="34" charset="0"/>
                      </a:rPr>
                      <m:t>  </m:t>
                    </m:r>
                  </m:oMath>
                </a14:m>
                <a:r>
                  <a:rPr lang="pt-BR" sz="1600" dirty="0">
                    <a:solidFill>
                      <a:schemeClr val="bg1"/>
                    </a:solidFill>
                    <a:latin typeface="Arial" panose="020B0604020202020204" pitchFamily="34" charset="0"/>
                    <a:cs typeface="Arial" panose="020B0604020202020204" pitchFamily="34" charset="0"/>
                  </a:rPr>
                  <a:t> </a:t>
                </a:r>
              </a:p>
            </p:txBody>
          </p:sp>
        </mc:Choice>
        <mc:Fallback xmlns="">
          <p:sp>
            <p:nvSpPr>
              <p:cNvPr id="3" name="Subtitle 2">
                <a:extLst>
                  <a:ext uri="{FF2B5EF4-FFF2-40B4-BE49-F238E27FC236}">
                    <a16:creationId xmlns:a16="http://schemas.microsoft.com/office/drawing/2014/main" id="{608F6484-6716-41FE-99A2-F17A1CCFD161}"/>
                  </a:ext>
                </a:extLst>
              </p:cNvPr>
              <p:cNvSpPr>
                <a:spLocks noGrp="1" noRot="1" noChangeAspect="1" noMove="1" noResize="1" noEditPoints="1" noAdjustHandles="1" noChangeArrowheads="1" noChangeShapeType="1" noTextEdit="1"/>
              </p:cNvSpPr>
              <p:nvPr>
                <p:ph type="subTitle" idx="1"/>
              </p:nvPr>
            </p:nvSpPr>
            <p:spPr>
              <a:xfrm>
                <a:off x="1034493" y="1514475"/>
                <a:ext cx="10122408" cy="3575719"/>
              </a:xfrm>
              <a:blipFill>
                <a:blip r:embed="rId2"/>
                <a:stretch>
                  <a:fillRect l="-361" r="-30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46955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0C7045-B2BF-4F99-8D1D-433C315A52EE}"/>
              </a:ext>
            </a:extLst>
          </p:cNvPr>
          <p:cNvSpPr>
            <a:spLocks noGrp="1"/>
          </p:cNvSpPr>
          <p:nvPr>
            <p:ph type="ctrTitle"/>
          </p:nvPr>
        </p:nvSpPr>
        <p:spPr>
          <a:xfrm>
            <a:off x="1557071" y="1029196"/>
            <a:ext cx="9099255" cy="497763"/>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(b)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21B99D02-6243-477B-8C5D-5E0DBB6C82DE}"/>
                  </a:ext>
                </a:extLst>
              </p:cNvPr>
              <p:cNvSpPr>
                <a:spLocks noGrp="1"/>
              </p:cNvSpPr>
              <p:nvPr>
                <p:ph type="subTitle" idx="1"/>
              </p:nvPr>
            </p:nvSpPr>
            <p:spPr>
              <a:xfrm>
                <a:off x="1034493" y="1526959"/>
                <a:ext cx="10122408" cy="3563235"/>
              </a:xfrm>
            </p:spPr>
            <p:txBody>
              <a:bodyPr>
                <a:normAutofit/>
              </a:bodyPr>
              <a:lstStyle/>
              <a:p>
                <a:pPr algn="just"/>
                <a:r>
                  <a:rPr lang="pt-BR" sz="1600" dirty="0">
                    <a:solidFill>
                      <a:schemeClr val="bg1"/>
                    </a:solidFill>
                    <a:latin typeface="Arial" panose="020B0604020202020204" pitchFamily="34" charset="0"/>
                    <a:cs typeface="Arial" panose="020B0604020202020204" pitchFamily="34" charset="0"/>
                  </a:rPr>
                  <a:t>Assim,                                 </a:t>
                </a:r>
                <a:r>
                  <a:rPr lang="pt-BR" dirty="0">
                    <a:solidFill>
                      <a:schemeClr val="bg1"/>
                    </a:solidFill>
                    <a:latin typeface="Arial" panose="020B0604020202020204" pitchFamily="34" charset="0"/>
                    <a:cs typeface="Arial" panose="020B0604020202020204" pitchFamily="34" charset="0"/>
                  </a:rPr>
                  <a:t>P(ϴ = 1/100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4</a:t>
                </a:r>
                <a:r>
                  <a:rPr lang="pt-BR"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5</a:t>
                </a:r>
                <a:r>
                  <a:rPr lang="pt-BR" dirty="0">
                    <a:solidFill>
                      <a:schemeClr val="bg1"/>
                    </a:solidFill>
                    <a:latin typeface="Arial" panose="020B0604020202020204" pitchFamily="34" charset="0"/>
                    <a:cs typeface="Arial" panose="020B0604020202020204" pitchFamily="34" charset="0"/>
                  </a:rPr>
                  <a:t> = 1) = </a:t>
                </a:r>
              </a:p>
              <a:p>
                <a:pPr algn="ctr"/>
                <a14:m>
                  <m:oMath xmlns:m="http://schemas.openxmlformats.org/officeDocument/2006/math">
                    <m:f>
                      <m:fPr>
                        <m:ctrlPr>
                          <a:rPr lang="pt-BR" sz="2400" i="1" smtClean="0">
                            <a:solidFill>
                              <a:schemeClr val="bg1"/>
                            </a:solidFill>
                            <a:latin typeface="Cambria Math" panose="02040503050406030204" pitchFamily="18" charset="0"/>
                            <a:cs typeface="Arial" panose="020B0604020202020204" pitchFamily="34" charset="0"/>
                          </a:rPr>
                        </m:ctrlPr>
                      </m:fPr>
                      <m:num>
                        <m:d>
                          <m:dPr>
                            <m:ctrlPr>
                              <a:rPr lang="pt-BR" sz="2400" i="1" smtClean="0">
                                <a:solidFill>
                                  <a:srgbClr val="C00000"/>
                                </a:solidFill>
                                <a:latin typeface="Cambria Math" panose="02040503050406030204" pitchFamily="18" charset="0"/>
                                <a:cs typeface="Arial" panose="020B0604020202020204" pitchFamily="34" charset="0"/>
                              </a:rPr>
                            </m:ctrlPr>
                          </m:dPr>
                          <m:e>
                            <m:f>
                              <m:fPr>
                                <m:type m:val="noBar"/>
                                <m:ctrlPr>
                                  <a:rPr lang="pt-BR" sz="2400" i="1" smtClean="0">
                                    <a:solidFill>
                                      <a:srgbClr val="C00000"/>
                                    </a:solidFill>
                                    <a:latin typeface="Cambria Math" panose="02040503050406030204" pitchFamily="18" charset="0"/>
                                    <a:cs typeface="Arial" panose="020B0604020202020204" pitchFamily="34" charset="0"/>
                                  </a:rPr>
                                </m:ctrlPr>
                              </m:fPr>
                              <m:num>
                                <m:r>
                                  <a:rPr lang="pt-BR" sz="2400" b="0" i="1" smtClean="0">
                                    <a:solidFill>
                                      <a:srgbClr val="C00000"/>
                                    </a:solidFill>
                                    <a:latin typeface="Cambria Math" panose="02040503050406030204" pitchFamily="18" charset="0"/>
                                    <a:cs typeface="Arial" panose="020B0604020202020204" pitchFamily="34" charset="0"/>
                                  </a:rPr>
                                  <m:t>5</m:t>
                                </m:r>
                              </m:num>
                              <m:den>
                                <m:r>
                                  <a:rPr lang="pt-BR" sz="2400" b="0" i="1" smtClean="0">
                                    <a:solidFill>
                                      <a:srgbClr val="C00000"/>
                                    </a:solidFill>
                                    <a:latin typeface="Cambria Math" panose="02040503050406030204" pitchFamily="18" charset="0"/>
                                    <a:cs typeface="Arial" panose="020B0604020202020204" pitchFamily="34" charset="0"/>
                                  </a:rPr>
                                  <m:t>1</m:t>
                                </m:r>
                              </m:den>
                            </m:f>
                          </m:e>
                        </m:d>
                        <m:r>
                          <a:rPr lang="pt-BR" sz="2400" b="0" i="1" smtClean="0">
                            <a:solidFill>
                              <a:schemeClr val="bg1"/>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r>
                              <a:rPr lang="pt-BR" sz="2400" b="0" i="1" smtClean="0">
                                <a:solidFill>
                                  <a:schemeClr val="bg1"/>
                                </a:solidFill>
                                <a:latin typeface="Cambria Math" panose="02040503050406030204" pitchFamily="18" charset="0"/>
                                <a:cs typeface="Arial" panose="020B0604020202020204" pitchFamily="34" charset="0"/>
                              </a:rPr>
                              <m:t>(</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1</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m:t>
                            </m:r>
                          </m:e>
                          <m:sup>
                            <m:r>
                              <a:rPr lang="pt-BR" sz="2400" b="0" i="1" smtClean="0">
                                <a:solidFill>
                                  <a:schemeClr val="bg1"/>
                                </a:solidFill>
                                <a:latin typeface="Cambria Math" panose="02040503050406030204" pitchFamily="18" charset="0"/>
                                <a:cs typeface="Arial" panose="020B0604020202020204" pitchFamily="34" charset="0"/>
                              </a:rPr>
                              <m:t>1</m:t>
                            </m:r>
                          </m:sup>
                        </m:sSup>
                        <m:r>
                          <a:rPr lang="pt-BR" sz="2400" b="0" i="1" smtClean="0">
                            <a:solidFill>
                              <a:schemeClr val="bg1"/>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r>
                              <a:rPr lang="pt-BR" sz="2400" b="0" i="1" smtClean="0">
                                <a:solidFill>
                                  <a:schemeClr val="bg1"/>
                                </a:solidFill>
                                <a:latin typeface="Cambria Math" panose="02040503050406030204" pitchFamily="18" charset="0"/>
                                <a:cs typeface="Arial" panose="020B0604020202020204" pitchFamily="34" charset="0"/>
                              </a:rPr>
                              <m:t>(</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99</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m:t>
                            </m:r>
                          </m:e>
                          <m:sup>
                            <m:r>
                              <a:rPr lang="pt-BR" sz="2400" b="0" i="1" smtClean="0">
                                <a:solidFill>
                                  <a:schemeClr val="bg1"/>
                                </a:solidFill>
                                <a:latin typeface="Cambria Math" panose="02040503050406030204" pitchFamily="18" charset="0"/>
                                <a:cs typeface="Arial" panose="020B0604020202020204" pitchFamily="34" charset="0"/>
                              </a:rPr>
                              <m:t>5−1</m:t>
                            </m:r>
                          </m:sup>
                        </m:sSup>
                        <m:r>
                          <a:rPr lang="pt-BR" sz="2400" b="0" i="1" smtClean="0">
                            <a:solidFill>
                              <a:schemeClr val="bg1"/>
                            </a:solidFill>
                            <a:latin typeface="Cambria Math" panose="02040503050406030204" pitchFamily="18" charset="0"/>
                            <a:cs typeface="Arial" panose="020B0604020202020204" pitchFamily="34" charset="0"/>
                          </a:rPr>
                          <m:t> (</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90</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     </m:t>
                        </m:r>
                      </m:num>
                      <m:den>
                        <m:d>
                          <m:dPr>
                            <m:ctrlPr>
                              <a:rPr lang="pt-BR" sz="2400" i="1" smtClean="0">
                                <a:solidFill>
                                  <a:srgbClr val="C00000"/>
                                </a:solidFill>
                                <a:latin typeface="Cambria Math" panose="02040503050406030204" pitchFamily="18" charset="0"/>
                                <a:cs typeface="Arial" panose="020B0604020202020204" pitchFamily="34" charset="0"/>
                              </a:rPr>
                            </m:ctrlPr>
                          </m:dPr>
                          <m:e>
                            <m:f>
                              <m:fPr>
                                <m:type m:val="noBar"/>
                                <m:ctrlPr>
                                  <a:rPr lang="pt-BR" sz="2400" i="1" smtClean="0">
                                    <a:solidFill>
                                      <a:srgbClr val="C00000"/>
                                    </a:solidFill>
                                    <a:latin typeface="Cambria Math" panose="02040503050406030204" pitchFamily="18" charset="0"/>
                                    <a:cs typeface="Arial" panose="020B0604020202020204" pitchFamily="34" charset="0"/>
                                  </a:rPr>
                                </m:ctrlPr>
                              </m:fPr>
                              <m:num>
                                <m:r>
                                  <a:rPr lang="pt-BR" sz="2400" b="0" i="1" smtClean="0">
                                    <a:solidFill>
                                      <a:srgbClr val="C00000"/>
                                    </a:solidFill>
                                    <a:latin typeface="Cambria Math" panose="02040503050406030204" pitchFamily="18" charset="0"/>
                                    <a:cs typeface="Arial" panose="020B0604020202020204" pitchFamily="34" charset="0"/>
                                  </a:rPr>
                                  <m:t>5</m:t>
                                </m:r>
                              </m:num>
                              <m:den>
                                <m:r>
                                  <a:rPr lang="pt-BR" sz="2400" b="0" i="1" smtClean="0">
                                    <a:solidFill>
                                      <a:srgbClr val="C00000"/>
                                    </a:solidFill>
                                    <a:latin typeface="Cambria Math" panose="02040503050406030204" pitchFamily="18" charset="0"/>
                                    <a:cs typeface="Arial" panose="020B0604020202020204" pitchFamily="34" charset="0"/>
                                  </a:rPr>
                                  <m:t>1</m:t>
                                </m:r>
                              </m:den>
                            </m:f>
                          </m:e>
                        </m:d>
                        <m:r>
                          <a:rPr lang="pt-BR" sz="2400" b="0" i="1" smtClean="0">
                            <a:solidFill>
                              <a:srgbClr val="C00000"/>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r>
                              <a:rPr lang="pt-BR" sz="2400" b="0" i="1" smtClean="0">
                                <a:solidFill>
                                  <a:schemeClr val="bg1"/>
                                </a:solidFill>
                                <a:latin typeface="Cambria Math" panose="02040503050406030204" pitchFamily="18" charset="0"/>
                                <a:cs typeface="Arial" panose="020B0604020202020204" pitchFamily="34" charset="0"/>
                              </a:rPr>
                              <m:t>(</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1</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m:t>
                            </m:r>
                          </m:e>
                          <m:sup>
                            <m:r>
                              <a:rPr lang="pt-BR" sz="2400" b="0" i="1" smtClean="0">
                                <a:solidFill>
                                  <a:schemeClr val="bg1"/>
                                </a:solidFill>
                                <a:latin typeface="Cambria Math" panose="02040503050406030204" pitchFamily="18" charset="0"/>
                                <a:cs typeface="Arial" panose="020B0604020202020204" pitchFamily="34" charset="0"/>
                              </a:rPr>
                              <m:t>1</m:t>
                            </m:r>
                          </m:sup>
                        </m:sSup>
                        <m:r>
                          <a:rPr lang="pt-BR" sz="2400" b="0" i="1" smtClean="0">
                            <a:solidFill>
                              <a:schemeClr val="bg1"/>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r>
                              <a:rPr lang="pt-BR" sz="2400" b="0" i="1" smtClean="0">
                                <a:solidFill>
                                  <a:schemeClr val="bg1"/>
                                </a:solidFill>
                                <a:latin typeface="Cambria Math" panose="02040503050406030204" pitchFamily="18" charset="0"/>
                                <a:cs typeface="Arial" panose="020B0604020202020204" pitchFamily="34" charset="0"/>
                              </a:rPr>
                              <m:t>(</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99</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m:t>
                            </m:r>
                          </m:e>
                          <m:sup>
                            <m:r>
                              <a:rPr lang="pt-BR" sz="2400" b="0" i="1" smtClean="0">
                                <a:solidFill>
                                  <a:schemeClr val="bg1"/>
                                </a:solidFill>
                                <a:latin typeface="Cambria Math" panose="02040503050406030204" pitchFamily="18" charset="0"/>
                                <a:cs typeface="Arial" panose="020B0604020202020204" pitchFamily="34" charset="0"/>
                              </a:rPr>
                              <m:t>5−1 </m:t>
                            </m:r>
                          </m:sup>
                        </m:sSup>
                        <m:d>
                          <m:dPr>
                            <m:ctrlPr>
                              <a:rPr lang="pt-BR" sz="2400" b="0" i="1" smtClean="0">
                                <a:solidFill>
                                  <a:schemeClr val="bg1"/>
                                </a:solidFill>
                                <a:latin typeface="Cambria Math" panose="02040503050406030204" pitchFamily="18" charset="0"/>
                                <a:cs typeface="Arial" panose="020B0604020202020204" pitchFamily="34" charset="0"/>
                              </a:rPr>
                            </m:ctrlPr>
                          </m:dPr>
                          <m:e>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90</m:t>
                                </m:r>
                              </m:num>
                              <m:den>
                                <m:r>
                                  <a:rPr lang="pt-BR" sz="2400" b="0" i="1" smtClean="0">
                                    <a:solidFill>
                                      <a:schemeClr val="bg1"/>
                                    </a:solidFill>
                                    <a:latin typeface="Cambria Math" panose="02040503050406030204" pitchFamily="18" charset="0"/>
                                    <a:cs typeface="Arial" panose="020B0604020202020204" pitchFamily="34" charset="0"/>
                                  </a:rPr>
                                  <m:t>100</m:t>
                                </m:r>
                              </m:den>
                            </m:f>
                          </m:e>
                        </m:d>
                        <m:r>
                          <a:rPr lang="pt-BR" sz="2400" b="0" i="1" smtClean="0">
                            <a:solidFill>
                              <a:schemeClr val="bg1"/>
                            </a:solidFill>
                            <a:latin typeface="Cambria Math" panose="02040503050406030204" pitchFamily="18" charset="0"/>
                            <a:cs typeface="Arial" panose="020B0604020202020204" pitchFamily="34" charset="0"/>
                          </a:rPr>
                          <m:t>+  </m:t>
                        </m:r>
                        <m:d>
                          <m:dPr>
                            <m:ctrlPr>
                              <a:rPr lang="pt-BR" sz="2400" b="0" i="1" smtClean="0">
                                <a:solidFill>
                                  <a:srgbClr val="C00000"/>
                                </a:solidFill>
                                <a:latin typeface="Cambria Math" panose="02040503050406030204" pitchFamily="18" charset="0"/>
                                <a:cs typeface="Arial" panose="020B0604020202020204" pitchFamily="34" charset="0"/>
                              </a:rPr>
                            </m:ctrlPr>
                          </m:dPr>
                          <m:e>
                            <m:f>
                              <m:fPr>
                                <m:type m:val="noBar"/>
                                <m:ctrlPr>
                                  <a:rPr lang="pt-BR" sz="2400" b="0" i="1" smtClean="0">
                                    <a:solidFill>
                                      <a:srgbClr val="C00000"/>
                                    </a:solidFill>
                                    <a:latin typeface="Cambria Math" panose="02040503050406030204" pitchFamily="18" charset="0"/>
                                    <a:cs typeface="Arial" panose="020B0604020202020204" pitchFamily="34" charset="0"/>
                                  </a:rPr>
                                </m:ctrlPr>
                              </m:fPr>
                              <m:num>
                                <m:r>
                                  <a:rPr lang="pt-BR" sz="2400" b="0" i="1" smtClean="0">
                                    <a:solidFill>
                                      <a:srgbClr val="C00000"/>
                                    </a:solidFill>
                                    <a:latin typeface="Cambria Math" panose="02040503050406030204" pitchFamily="18" charset="0"/>
                                    <a:cs typeface="Arial" panose="020B0604020202020204" pitchFamily="34" charset="0"/>
                                  </a:rPr>
                                  <m:t>5</m:t>
                                </m:r>
                              </m:num>
                              <m:den>
                                <m:r>
                                  <a:rPr lang="pt-BR" sz="2400" b="0" i="1" smtClean="0">
                                    <a:solidFill>
                                      <a:srgbClr val="C00000"/>
                                    </a:solidFill>
                                    <a:latin typeface="Cambria Math" panose="02040503050406030204" pitchFamily="18" charset="0"/>
                                    <a:cs typeface="Arial" panose="020B0604020202020204" pitchFamily="34" charset="0"/>
                                  </a:rPr>
                                  <m:t>1</m:t>
                                </m:r>
                              </m:den>
                            </m:f>
                          </m:e>
                        </m:d>
                        <m:r>
                          <a:rPr lang="pt-BR" sz="2400" b="0" i="1" smtClean="0">
                            <a:solidFill>
                              <a:schemeClr val="bg1"/>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d>
                              <m:dPr>
                                <m:ctrlPr>
                                  <a:rPr lang="pt-BR" sz="2400" b="0" i="1" smtClean="0">
                                    <a:solidFill>
                                      <a:schemeClr val="bg1"/>
                                    </a:solidFill>
                                    <a:latin typeface="Cambria Math" panose="02040503050406030204" pitchFamily="18" charset="0"/>
                                    <a:cs typeface="Arial" panose="020B0604020202020204" pitchFamily="34" charset="0"/>
                                  </a:rPr>
                                </m:ctrlPr>
                              </m:dPr>
                              <m:e>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5</m:t>
                                    </m:r>
                                  </m:num>
                                  <m:den>
                                    <m:r>
                                      <a:rPr lang="pt-BR" sz="2400" b="0" i="1" smtClean="0">
                                        <a:solidFill>
                                          <a:schemeClr val="bg1"/>
                                        </a:solidFill>
                                        <a:latin typeface="Cambria Math" panose="02040503050406030204" pitchFamily="18" charset="0"/>
                                        <a:cs typeface="Arial" panose="020B0604020202020204" pitchFamily="34" charset="0"/>
                                      </a:rPr>
                                      <m:t>100</m:t>
                                    </m:r>
                                  </m:den>
                                </m:f>
                              </m:e>
                            </m:d>
                          </m:e>
                          <m:sup>
                            <m:r>
                              <a:rPr lang="pt-BR" sz="2400" b="0" i="1" smtClean="0">
                                <a:solidFill>
                                  <a:schemeClr val="bg1"/>
                                </a:solidFill>
                                <a:latin typeface="Cambria Math" panose="02040503050406030204" pitchFamily="18" charset="0"/>
                                <a:cs typeface="Arial" panose="020B0604020202020204" pitchFamily="34" charset="0"/>
                              </a:rPr>
                              <m:t>1</m:t>
                            </m:r>
                          </m:sup>
                        </m:sSup>
                        <m:r>
                          <a:rPr lang="pt-BR" sz="2400" b="0" i="1" smtClean="0">
                            <a:solidFill>
                              <a:schemeClr val="bg1"/>
                            </a:solidFill>
                            <a:latin typeface="Cambria Math" panose="02040503050406030204" pitchFamily="18" charset="0"/>
                            <a:cs typeface="Arial" panose="020B0604020202020204" pitchFamily="34" charset="0"/>
                          </a:rPr>
                          <m:t>  </m:t>
                        </m:r>
                        <m:sSup>
                          <m:sSupPr>
                            <m:ctrlPr>
                              <a:rPr lang="pt-BR" sz="2400" b="0" i="1" smtClean="0">
                                <a:solidFill>
                                  <a:schemeClr val="bg1"/>
                                </a:solidFill>
                                <a:latin typeface="Cambria Math" panose="02040503050406030204" pitchFamily="18" charset="0"/>
                                <a:cs typeface="Arial" panose="020B0604020202020204" pitchFamily="34" charset="0"/>
                              </a:rPr>
                            </m:ctrlPr>
                          </m:sSupPr>
                          <m:e>
                            <m:d>
                              <m:dPr>
                                <m:ctrlPr>
                                  <a:rPr lang="pt-BR" sz="2400" b="0" i="1" smtClean="0">
                                    <a:solidFill>
                                      <a:schemeClr val="bg1"/>
                                    </a:solidFill>
                                    <a:latin typeface="Cambria Math" panose="02040503050406030204" pitchFamily="18" charset="0"/>
                                    <a:cs typeface="Arial" panose="020B0604020202020204" pitchFamily="34" charset="0"/>
                                  </a:rPr>
                                </m:ctrlPr>
                              </m:dPr>
                              <m:e>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95</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 </m:t>
                                </m:r>
                              </m:e>
                            </m:d>
                          </m:e>
                          <m:sup>
                            <m:r>
                              <a:rPr lang="pt-BR" sz="2400" b="0" i="1" smtClean="0">
                                <a:solidFill>
                                  <a:schemeClr val="bg1"/>
                                </a:solidFill>
                                <a:latin typeface="Cambria Math" panose="02040503050406030204" pitchFamily="18" charset="0"/>
                                <a:cs typeface="Arial" panose="020B0604020202020204" pitchFamily="34" charset="0"/>
                              </a:rPr>
                              <m:t>5−1</m:t>
                            </m:r>
                          </m:sup>
                        </m:sSup>
                        <m:r>
                          <a:rPr lang="pt-BR" sz="2400" b="0" i="1" smtClean="0">
                            <a:solidFill>
                              <a:schemeClr val="bg1"/>
                            </a:solidFill>
                            <a:latin typeface="Cambria Math" panose="02040503050406030204" pitchFamily="18" charset="0"/>
                            <a:cs typeface="Arial" panose="020B0604020202020204" pitchFamily="34" charset="0"/>
                          </a:rPr>
                          <m:t> (</m:t>
                        </m:r>
                        <m:f>
                          <m:fPr>
                            <m:ctrlPr>
                              <a:rPr lang="pt-BR" sz="2400" b="0" i="1" smtClean="0">
                                <a:solidFill>
                                  <a:schemeClr val="bg1"/>
                                </a:solidFill>
                                <a:latin typeface="Cambria Math" panose="02040503050406030204" pitchFamily="18" charset="0"/>
                                <a:cs typeface="Arial" panose="020B0604020202020204" pitchFamily="34" charset="0"/>
                              </a:rPr>
                            </m:ctrlPr>
                          </m:fPr>
                          <m:num>
                            <m:r>
                              <a:rPr lang="pt-BR" sz="2400" b="0" i="1" smtClean="0">
                                <a:solidFill>
                                  <a:schemeClr val="bg1"/>
                                </a:solidFill>
                                <a:latin typeface="Cambria Math" panose="02040503050406030204" pitchFamily="18" charset="0"/>
                                <a:cs typeface="Arial" panose="020B0604020202020204" pitchFamily="34" charset="0"/>
                              </a:rPr>
                              <m:t>10</m:t>
                            </m:r>
                          </m:num>
                          <m:den>
                            <m:r>
                              <a:rPr lang="pt-BR" sz="2400" b="0" i="1" smtClean="0">
                                <a:solidFill>
                                  <a:schemeClr val="bg1"/>
                                </a:solidFill>
                                <a:latin typeface="Cambria Math" panose="02040503050406030204" pitchFamily="18" charset="0"/>
                                <a:cs typeface="Arial" panose="020B0604020202020204" pitchFamily="34" charset="0"/>
                              </a:rPr>
                              <m:t>100</m:t>
                            </m:r>
                          </m:den>
                        </m:f>
                        <m:r>
                          <a:rPr lang="pt-BR" sz="2400" b="0" i="1" smtClean="0">
                            <a:solidFill>
                              <a:schemeClr val="bg1"/>
                            </a:solidFill>
                            <a:latin typeface="Cambria Math" panose="02040503050406030204" pitchFamily="18" charset="0"/>
                            <a:cs typeface="Arial" panose="020B0604020202020204" pitchFamily="34" charset="0"/>
                          </a:rPr>
                          <m:t>)   </m:t>
                        </m:r>
                      </m:den>
                    </m:f>
                    <m:r>
                      <a:rPr lang="pt-BR" sz="2400" b="0" i="1" smtClean="0">
                        <a:solidFill>
                          <a:schemeClr val="bg1"/>
                        </a:solidFill>
                        <a:latin typeface="Cambria Math" panose="02040503050406030204" pitchFamily="18" charset="0"/>
                        <a:cs typeface="Arial" panose="020B0604020202020204" pitchFamily="34" charset="0"/>
                      </a:rPr>
                      <m:t> </m:t>
                    </m:r>
                  </m:oMath>
                </a14:m>
                <a:r>
                  <a:rPr lang="pt-BR" dirty="0">
                    <a:solidFill>
                      <a:schemeClr val="bg1"/>
                    </a:solidFill>
                    <a:latin typeface="Arial" panose="020B0604020202020204" pitchFamily="34" charset="0"/>
                    <a:cs typeface="Arial" panose="020B0604020202020204" pitchFamily="34" charset="0"/>
                  </a:rPr>
                  <a:t>   =  </a:t>
                </a:r>
              </a:p>
              <a:p>
                <a:pPr algn="ctr"/>
                <a:endParaRPr lang="pt-BR" dirty="0">
                  <a:solidFill>
                    <a:schemeClr val="bg1"/>
                  </a:solidFill>
                  <a:latin typeface="Arial" panose="020B0604020202020204" pitchFamily="34" charset="0"/>
                  <a:cs typeface="Arial" panose="020B0604020202020204" pitchFamily="34" charset="0"/>
                </a:endParaRPr>
              </a:p>
              <a:p>
                <a:pPr algn="ctr"/>
                <a:r>
                  <a:rPr lang="pt-BR" sz="2400" dirty="0">
                    <a:solidFill>
                      <a:schemeClr val="bg1"/>
                    </a:solidFill>
                  </a:rPr>
                  <a:t>=   </a:t>
                </a:r>
                <a14:m>
                  <m:oMath xmlns:m="http://schemas.openxmlformats.org/officeDocument/2006/math">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sSup>
                          <m:sSupPr>
                            <m:ctrlPr>
                              <a:rPr lang="pt-BR" sz="2400" i="1">
                                <a:solidFill>
                                  <a:schemeClr val="bg1"/>
                                </a:solidFill>
                                <a:latin typeface="Cambria Math" panose="02040503050406030204" pitchFamily="18" charset="0"/>
                              </a:rPr>
                            </m:ctrlPr>
                          </m:sSupPr>
                          <m:e>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99</m:t>
                                    </m:r>
                                  </m:num>
                                  <m:den>
                                    <m:r>
                                      <a:rPr lang="pt-BR" sz="2400" i="1">
                                        <a:solidFill>
                                          <a:schemeClr val="bg1"/>
                                        </a:solidFill>
                                        <a:latin typeface="Cambria Math" panose="02040503050406030204" pitchFamily="18" charset="0"/>
                                      </a:rPr>
                                      <m:t>100</m:t>
                                    </m:r>
                                  </m:den>
                                </m:f>
                              </m:e>
                            </m:d>
                          </m:e>
                          <m:sup>
                            <m:r>
                              <a:rPr lang="pt-BR" sz="2400" i="1">
                                <a:solidFill>
                                  <a:schemeClr val="bg1"/>
                                </a:solidFill>
                                <a:latin typeface="Cambria Math" panose="02040503050406030204" pitchFamily="18" charset="0"/>
                              </a:rPr>
                              <m:t>4 </m:t>
                            </m:r>
                          </m:sup>
                        </m:sSup>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90</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num>
                      <m:den>
                        <m:r>
                          <a:rPr lang="pt-BR" sz="2400" i="1">
                            <a:solidFill>
                              <a:schemeClr val="bg1"/>
                            </a:solidFill>
                            <a:latin typeface="Cambria Math" panose="02040503050406030204" pitchFamily="18" charset="0"/>
                          </a:rPr>
                          <m:t> (</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sSup>
                          <m:sSupPr>
                            <m:ctrlPr>
                              <a:rPr lang="pt-BR" sz="2400" i="1">
                                <a:solidFill>
                                  <a:schemeClr val="bg1"/>
                                </a:solidFill>
                                <a:latin typeface="Cambria Math" panose="02040503050406030204" pitchFamily="18" charset="0"/>
                              </a:rPr>
                            </m:ctrlPr>
                          </m:sSupPr>
                          <m:e>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99</m:t>
                                    </m:r>
                                  </m:num>
                                  <m:den>
                                    <m:r>
                                      <a:rPr lang="pt-BR" sz="2400" i="1">
                                        <a:solidFill>
                                          <a:schemeClr val="bg1"/>
                                        </a:solidFill>
                                        <a:latin typeface="Cambria Math" panose="02040503050406030204" pitchFamily="18" charset="0"/>
                                      </a:rPr>
                                      <m:t>100</m:t>
                                    </m:r>
                                  </m:den>
                                </m:f>
                              </m:e>
                            </m:d>
                          </m:e>
                          <m:sup>
                            <m:r>
                              <a:rPr lang="pt-BR" sz="2400" i="1">
                                <a:solidFill>
                                  <a:schemeClr val="bg1"/>
                                </a:solidFill>
                                <a:latin typeface="Cambria Math" panose="02040503050406030204" pitchFamily="18" charset="0"/>
                              </a:rPr>
                              <m:t>4</m:t>
                            </m:r>
                          </m:sup>
                        </m:sSup>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90</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     </m:t>
                        </m:r>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5</m:t>
                                </m:r>
                              </m:num>
                              <m:den>
                                <m:r>
                                  <a:rPr lang="pt-BR" sz="2400" i="1">
                                    <a:solidFill>
                                      <a:schemeClr val="bg1"/>
                                    </a:solidFill>
                                    <a:latin typeface="Cambria Math" panose="02040503050406030204" pitchFamily="18" charset="0"/>
                                  </a:rPr>
                                  <m:t>100</m:t>
                                </m:r>
                              </m:den>
                            </m:f>
                            <m:r>
                              <a:rPr lang="pt-BR" sz="2400" i="1">
                                <a:solidFill>
                                  <a:schemeClr val="bg1"/>
                                </a:solidFill>
                                <a:latin typeface="Cambria Math" panose="02040503050406030204" pitchFamily="18" charset="0"/>
                              </a:rPr>
                              <m:t>)</m:t>
                            </m:r>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95</m:t>
                                    </m:r>
                                  </m:num>
                                  <m:den>
                                    <m:r>
                                      <a:rPr lang="pt-BR" sz="2400" i="1">
                                        <a:solidFill>
                                          <a:schemeClr val="bg1"/>
                                        </a:solidFill>
                                        <a:latin typeface="Cambria Math" panose="02040503050406030204" pitchFamily="18" charset="0"/>
                                      </a:rPr>
                                      <m:t>100</m:t>
                                    </m:r>
                                  </m:den>
                                </m:f>
                              </m:e>
                            </m:d>
                          </m:e>
                          <m:sup>
                            <m:r>
                              <a:rPr lang="pt-BR" sz="2400" i="1">
                                <a:solidFill>
                                  <a:schemeClr val="bg1"/>
                                </a:solidFill>
                                <a:latin typeface="Cambria Math" panose="02040503050406030204" pitchFamily="18" charset="0"/>
                              </a:rPr>
                              <m:t>4 </m:t>
                            </m:r>
                          </m:sup>
                        </m:sSup>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10</m:t>
                                </m:r>
                              </m:num>
                              <m:den>
                                <m:r>
                                  <a:rPr lang="pt-BR" sz="2400" i="1">
                                    <a:solidFill>
                                      <a:schemeClr val="bg1"/>
                                    </a:solidFill>
                                    <a:latin typeface="Cambria Math" panose="02040503050406030204" pitchFamily="18" charset="0"/>
                                  </a:rPr>
                                  <m:t>100</m:t>
                                </m:r>
                              </m:den>
                            </m:f>
                          </m:e>
                        </m:d>
                      </m:den>
                    </m:f>
                  </m:oMath>
                </a14:m>
                <a:r>
                  <a:rPr lang="pt-BR" sz="2400" dirty="0">
                    <a:solidFill>
                      <a:schemeClr val="bg1"/>
                    </a:solidFill>
                  </a:rPr>
                  <a:t>    =    0,6798</a:t>
                </a:r>
                <a:r>
                  <a:rPr lang="pt-BR" dirty="0">
                    <a:solidFill>
                      <a:schemeClr val="bg1"/>
                    </a:solidFill>
                  </a:rPr>
                  <a:t> </a:t>
                </a:r>
              </a:p>
              <a:p>
                <a:pPr algn="ctr"/>
                <a:endParaRPr lang="pt-BR"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21B99D02-6243-477B-8C5D-5E0DBB6C82DE}"/>
                  </a:ext>
                </a:extLst>
              </p:cNvPr>
              <p:cNvSpPr>
                <a:spLocks noGrp="1" noRot="1" noChangeAspect="1" noMove="1" noResize="1" noEditPoints="1" noAdjustHandles="1" noChangeArrowheads="1" noChangeShapeType="1" noTextEdit="1"/>
              </p:cNvSpPr>
              <p:nvPr>
                <p:ph type="subTitle" idx="1"/>
              </p:nvPr>
            </p:nvSpPr>
            <p:spPr>
              <a:xfrm>
                <a:off x="1034493" y="1526959"/>
                <a:ext cx="10122408" cy="3563235"/>
              </a:xfrm>
              <a:blipFill>
                <a:blip r:embed="rId2"/>
                <a:stretch>
                  <a:fillRect l="-36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20490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7B0C94-2365-4D9F-8D2A-A940241FB97A}"/>
              </a:ext>
            </a:extLst>
          </p:cNvPr>
          <p:cNvSpPr>
            <a:spLocks noGrp="1"/>
          </p:cNvSpPr>
          <p:nvPr>
            <p:ph type="ctrTitle"/>
          </p:nvPr>
        </p:nvSpPr>
        <p:spPr>
          <a:xfrm>
            <a:off x="1557071" y="1018830"/>
            <a:ext cx="9099255" cy="584384"/>
          </a:xfrm>
        </p:spPr>
        <p:txBody>
          <a:bodyPr anchor="ctr">
            <a:noAutofit/>
          </a:bodyPr>
          <a:lstStyle/>
          <a:p>
            <a:pPr algn="just"/>
            <a:r>
              <a:rPr lang="pt-BR" sz="2000" b="1" dirty="0">
                <a:solidFill>
                  <a:srgbClr val="454545"/>
                </a:solidFill>
                <a:latin typeface="Arial" panose="020B0604020202020204" pitchFamily="34" charset="0"/>
                <a:cs typeface="Arial" panose="020B0604020202020204" pitchFamily="34" charset="0"/>
              </a:rPr>
              <a:t>Exemplo 2 (c)</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2666A508-72F0-4E67-84E8-191672BA9B80}"/>
                  </a:ext>
                </a:extLst>
              </p:cNvPr>
              <p:cNvSpPr>
                <a:spLocks noGrp="1"/>
              </p:cNvSpPr>
              <p:nvPr>
                <p:ph type="subTitle" idx="1"/>
              </p:nvPr>
            </p:nvSpPr>
            <p:spPr>
              <a:xfrm>
                <a:off x="1034493" y="1614643"/>
                <a:ext cx="10122408" cy="3475551"/>
              </a:xfrm>
            </p:spPr>
            <p:txBody>
              <a:bodyPr>
                <a:normAutofit fontScale="55000" lnSpcReduction="20000"/>
              </a:bodyPr>
              <a:lstStyle/>
              <a:p>
                <a:pPr algn="ctr"/>
                <a:r>
                  <a:rPr lang="pt-BR" sz="3300" dirty="0">
                    <a:solidFill>
                      <a:schemeClr val="bg1"/>
                    </a:solidFill>
                  </a:rPr>
                  <a:t>P(</a:t>
                </a:r>
                <a:r>
                  <a:rPr lang="el-GR" sz="3300" dirty="0">
                    <a:solidFill>
                      <a:schemeClr val="bg1"/>
                    </a:solidFill>
                    <a:latin typeface="Arial" panose="020B0604020202020204" pitchFamily="34" charset="0"/>
                    <a:cs typeface="Arial" panose="020B0604020202020204" pitchFamily="34" charset="0"/>
                  </a:rPr>
                  <a:t>ϴ</a:t>
                </a:r>
                <a:r>
                  <a:rPr lang="pt-BR" sz="3300" dirty="0">
                    <a:solidFill>
                      <a:schemeClr val="bg1"/>
                    </a:solidFill>
                    <a:latin typeface="Arial" panose="020B0604020202020204" pitchFamily="34" charset="0"/>
                    <a:cs typeface="Arial" panose="020B0604020202020204" pitchFamily="34" charset="0"/>
                  </a:rPr>
                  <a:t> = 1/100 | x</a:t>
                </a:r>
                <a:r>
                  <a:rPr lang="pt-BR" sz="2200" dirty="0">
                    <a:solidFill>
                      <a:schemeClr val="bg1"/>
                    </a:solidFill>
                    <a:latin typeface="Arial" panose="020B0604020202020204" pitchFamily="34" charset="0"/>
                    <a:cs typeface="Arial" panose="020B0604020202020204" pitchFamily="34" charset="0"/>
                  </a:rPr>
                  <a:t>1</a:t>
                </a:r>
                <a:r>
                  <a:rPr lang="pt-BR" sz="3300" dirty="0">
                    <a:solidFill>
                      <a:schemeClr val="bg1"/>
                    </a:solidFill>
                    <a:latin typeface="Arial" panose="020B0604020202020204" pitchFamily="34" charset="0"/>
                    <a:cs typeface="Arial" panose="020B0604020202020204" pitchFamily="34" charset="0"/>
                  </a:rPr>
                  <a:t> = 0, X</a:t>
                </a:r>
                <a:r>
                  <a:rPr lang="pt-BR" sz="2200" dirty="0">
                    <a:solidFill>
                      <a:schemeClr val="bg1"/>
                    </a:solidFill>
                    <a:latin typeface="Arial" panose="020B0604020202020204" pitchFamily="34" charset="0"/>
                    <a:cs typeface="Arial" panose="020B0604020202020204" pitchFamily="34" charset="0"/>
                  </a:rPr>
                  <a:t>2</a:t>
                </a:r>
                <a:r>
                  <a:rPr lang="pt-BR" sz="3300" dirty="0">
                    <a:solidFill>
                      <a:schemeClr val="bg1"/>
                    </a:solidFill>
                    <a:latin typeface="Arial" panose="020B0604020202020204" pitchFamily="34" charset="0"/>
                    <a:cs typeface="Arial" panose="020B0604020202020204" pitchFamily="34" charset="0"/>
                  </a:rPr>
                  <a:t> = 0, ... , X</a:t>
                </a:r>
                <a:r>
                  <a:rPr lang="pt-BR" sz="2200" dirty="0">
                    <a:solidFill>
                      <a:schemeClr val="bg1"/>
                    </a:solidFill>
                    <a:latin typeface="Arial" panose="020B0604020202020204" pitchFamily="34" charset="0"/>
                    <a:cs typeface="Arial" panose="020B0604020202020204" pitchFamily="34" charset="0"/>
                  </a:rPr>
                  <a:t>n</a:t>
                </a:r>
                <a:r>
                  <a:rPr lang="pt-BR" sz="3300" dirty="0">
                    <a:solidFill>
                      <a:schemeClr val="bg1"/>
                    </a:solidFill>
                    <a:latin typeface="Arial" panose="020B0604020202020204" pitchFamily="34" charset="0"/>
                    <a:cs typeface="Arial" panose="020B0604020202020204" pitchFamily="34" charset="0"/>
                  </a:rPr>
                  <a:t> = 0)   =</a:t>
                </a:r>
              </a:p>
              <a:p>
                <a:pPr algn="ctr"/>
                <a:endParaRPr lang="pt-BR" sz="33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900" i="1">
                              <a:solidFill>
                                <a:schemeClr val="bg1"/>
                              </a:solidFill>
                              <a:latin typeface="Cambria Math" panose="02040503050406030204" pitchFamily="18" charset="0"/>
                            </a:rPr>
                          </m:ctrlPr>
                        </m:fPr>
                        <m:num>
                          <m:r>
                            <m:rPr>
                              <m:nor/>
                            </m:rPr>
                            <a:rPr lang="pt-BR" sz="2900" dirty="0">
                              <a:solidFill>
                                <a:schemeClr val="bg1"/>
                              </a:solidFill>
                            </a:rPr>
                            <m:t>P</m:t>
                          </m:r>
                          <m:r>
                            <m:rPr>
                              <m:nor/>
                            </m:rPr>
                            <a:rPr lang="pt-BR" sz="2900" dirty="0">
                              <a:solidFill>
                                <a:schemeClr val="bg1"/>
                              </a:solidFill>
                            </a:rPr>
                            <m:t>(</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1 = 0,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2 = 0, </m:t>
                          </m:r>
                          <m:r>
                            <a:rPr lang="pt-BR" sz="2900" b="0" i="1" dirty="0" smtClean="0">
                              <a:solidFill>
                                <a:schemeClr val="bg1"/>
                              </a:solidFill>
                              <a:latin typeface="Cambria Math" panose="02040503050406030204" pitchFamily="18" charset="0"/>
                              <a:cs typeface="Arial" panose="020B0604020202020204" pitchFamily="34" charset="0"/>
                            </a:rPr>
                            <m:t>…,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b="0" i="0" dirty="0" smtClean="0">
                              <a:solidFill>
                                <a:schemeClr val="bg1"/>
                              </a:solidFill>
                              <a:latin typeface="Arial" panose="020B0604020202020204" pitchFamily="34" charset="0"/>
                              <a:cs typeface="Arial" panose="020B0604020202020204" pitchFamily="34" charset="0"/>
                            </a:rPr>
                            <m:t>n</m:t>
                          </m:r>
                          <m:r>
                            <m:rPr>
                              <m:nor/>
                            </m:rPr>
                            <a:rPr lang="pt-BR" sz="2900" dirty="0">
                              <a:solidFill>
                                <a:schemeClr val="bg1"/>
                              </a:solidFill>
                              <a:latin typeface="Arial" panose="020B0604020202020204" pitchFamily="34" charset="0"/>
                              <a:cs typeface="Arial" panose="020B0604020202020204" pitchFamily="34" charset="0"/>
                            </a:rPr>
                            <m:t> = 0 | </m:t>
                          </m:r>
                          <m:r>
                            <m:rPr>
                              <m:nor/>
                            </m:rPr>
                            <a:rPr lang="el-GR" sz="2900" dirty="0">
                              <a:solidFill>
                                <a:schemeClr val="bg1"/>
                              </a:solidFill>
                              <a:latin typeface="Arial" panose="020B0604020202020204" pitchFamily="34"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1/100) </m:t>
                          </m:r>
                          <m:r>
                            <m:rPr>
                              <m:nor/>
                            </m:rPr>
                            <a:rPr lang="pt-BR" sz="2900" dirty="0">
                              <a:solidFill>
                                <a:schemeClr val="bg1"/>
                              </a:solidFill>
                              <a:latin typeface="Arial" panose="020B0604020202020204" pitchFamily="34" charset="0"/>
                              <a:cs typeface="Arial" panose="020B0604020202020204" pitchFamily="34" charset="0"/>
                            </a:rPr>
                            <m:t>P</m:t>
                          </m:r>
                          <m:r>
                            <m:rPr>
                              <m:nor/>
                            </m:rPr>
                            <a:rPr lang="pt-BR" sz="2900" dirty="0">
                              <a:solidFill>
                                <a:schemeClr val="bg1"/>
                              </a:solidFill>
                              <a:latin typeface="Arial" panose="020B0604020202020204" pitchFamily="34" charset="0"/>
                              <a:cs typeface="Arial" panose="020B0604020202020204" pitchFamily="34" charset="0"/>
                            </a:rPr>
                            <m:t>(</m:t>
                          </m:r>
                          <m:r>
                            <m:rPr>
                              <m:sty m:val="p"/>
                            </m:rPr>
                            <a:rPr lang="el-GR" sz="2900" i="1" dirty="0">
                              <a:solidFill>
                                <a:schemeClr val="bg1"/>
                              </a:solidFill>
                              <a:latin typeface="Cambria Math" panose="02040503050406030204" pitchFamily="18"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1/100)</m:t>
                          </m:r>
                        </m:num>
                        <m:den>
                          <m:r>
                            <m:rPr>
                              <m:nor/>
                            </m:rPr>
                            <a:rPr lang="pt-BR" sz="2900" dirty="0">
                              <a:solidFill>
                                <a:schemeClr val="bg1"/>
                              </a:solidFill>
                            </a:rPr>
                            <m:t>P</m:t>
                          </m:r>
                          <m:r>
                            <m:rPr>
                              <m:nor/>
                            </m:rPr>
                            <a:rPr lang="pt-BR" sz="2900" dirty="0">
                              <a:solidFill>
                                <a:schemeClr val="bg1"/>
                              </a:solidFill>
                            </a:rPr>
                            <m:t>(</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1 = 0,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2 = 0, </m:t>
                          </m:r>
                          <m:r>
                            <a:rPr lang="pt-BR" sz="2900" b="0" i="1" dirty="0" smtClean="0">
                              <a:solidFill>
                                <a:schemeClr val="bg1"/>
                              </a:solidFill>
                              <a:latin typeface="Cambria Math" panose="02040503050406030204" pitchFamily="18" charset="0"/>
                              <a:cs typeface="Arial" panose="020B0604020202020204" pitchFamily="34" charset="0"/>
                            </a:rPr>
                            <m:t>…,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b="0" i="0" dirty="0" smtClean="0">
                              <a:solidFill>
                                <a:schemeClr val="bg1"/>
                              </a:solidFill>
                              <a:latin typeface="Arial" panose="020B0604020202020204" pitchFamily="34" charset="0"/>
                              <a:cs typeface="Arial" panose="020B0604020202020204" pitchFamily="34" charset="0"/>
                            </a:rPr>
                            <m:t>n</m:t>
                          </m:r>
                          <m:r>
                            <m:rPr>
                              <m:nor/>
                            </m:rPr>
                            <a:rPr lang="pt-BR" sz="2900" dirty="0">
                              <a:solidFill>
                                <a:schemeClr val="bg1"/>
                              </a:solidFill>
                              <a:latin typeface="Arial" panose="020B0604020202020204" pitchFamily="34" charset="0"/>
                              <a:cs typeface="Arial" panose="020B0604020202020204" pitchFamily="34" charset="0"/>
                            </a:rPr>
                            <m:t> = 0 | </m:t>
                          </m:r>
                          <m:r>
                            <m:rPr>
                              <m:nor/>
                            </m:rPr>
                            <a:rPr lang="el-GR" sz="2900" dirty="0">
                              <a:solidFill>
                                <a:schemeClr val="bg1"/>
                              </a:solidFill>
                              <a:latin typeface="Arial" panose="020B0604020202020204" pitchFamily="34"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1/1 00) </m:t>
                          </m:r>
                          <m:r>
                            <m:rPr>
                              <m:nor/>
                            </m:rPr>
                            <a:rPr lang="pt-BR" sz="2900" dirty="0">
                              <a:solidFill>
                                <a:schemeClr val="bg1"/>
                              </a:solidFill>
                              <a:latin typeface="Arial" panose="020B0604020202020204" pitchFamily="34" charset="0"/>
                              <a:cs typeface="Arial" panose="020B0604020202020204" pitchFamily="34" charset="0"/>
                            </a:rPr>
                            <m:t>P</m:t>
                          </m:r>
                          <m:r>
                            <m:rPr>
                              <m:nor/>
                            </m:rPr>
                            <a:rPr lang="pt-BR" sz="2900" dirty="0">
                              <a:solidFill>
                                <a:schemeClr val="bg1"/>
                              </a:solidFill>
                              <a:latin typeface="Arial" panose="020B0604020202020204" pitchFamily="34" charset="0"/>
                              <a:cs typeface="Arial" panose="020B0604020202020204" pitchFamily="34" charset="0"/>
                            </a:rPr>
                            <m:t>(</m:t>
                          </m:r>
                          <m:r>
                            <m:rPr>
                              <m:sty m:val="p"/>
                            </m:rPr>
                            <a:rPr lang="el-GR" sz="2900" i="1" dirty="0">
                              <a:solidFill>
                                <a:schemeClr val="bg1"/>
                              </a:solidFill>
                              <a:latin typeface="Cambria Math" panose="02040503050406030204" pitchFamily="18"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1/100) + </m:t>
                          </m:r>
                          <m:r>
                            <m:rPr>
                              <m:nor/>
                            </m:rPr>
                            <a:rPr lang="pt-BR" sz="2900" dirty="0">
                              <a:solidFill>
                                <a:schemeClr val="bg1"/>
                              </a:solidFill>
                            </a:rPr>
                            <m:t>P</m:t>
                          </m:r>
                          <m:r>
                            <m:rPr>
                              <m:nor/>
                            </m:rPr>
                            <a:rPr lang="pt-BR" sz="2900" dirty="0">
                              <a:solidFill>
                                <a:schemeClr val="bg1"/>
                              </a:solidFill>
                            </a:rPr>
                            <m:t>(</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1 = 0,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dirty="0">
                              <a:solidFill>
                                <a:schemeClr val="bg1"/>
                              </a:solidFill>
                              <a:latin typeface="Arial" panose="020B0604020202020204" pitchFamily="34" charset="0"/>
                              <a:cs typeface="Arial" panose="020B0604020202020204" pitchFamily="34" charset="0"/>
                            </a:rPr>
                            <m:t>2 = 0, </m:t>
                          </m:r>
                          <m:r>
                            <a:rPr lang="pt-BR" sz="2900" b="0" i="1" dirty="0" smtClean="0">
                              <a:solidFill>
                                <a:schemeClr val="bg1"/>
                              </a:solidFill>
                              <a:latin typeface="Cambria Math" panose="02040503050406030204" pitchFamily="18" charset="0"/>
                              <a:cs typeface="Arial" panose="020B0604020202020204" pitchFamily="34" charset="0"/>
                            </a:rPr>
                            <m:t>…, </m:t>
                          </m:r>
                          <m:r>
                            <m:rPr>
                              <m:nor/>
                            </m:rPr>
                            <a:rPr lang="pt-BR" sz="2900" dirty="0">
                              <a:solidFill>
                                <a:schemeClr val="bg1"/>
                              </a:solidFill>
                              <a:latin typeface="Arial" panose="020B0604020202020204" pitchFamily="34" charset="0"/>
                              <a:cs typeface="Arial" panose="020B0604020202020204" pitchFamily="34" charset="0"/>
                            </a:rPr>
                            <m:t>x</m:t>
                          </m:r>
                          <m:r>
                            <m:rPr>
                              <m:nor/>
                            </m:rPr>
                            <a:rPr lang="pt-BR" sz="2900" b="0" i="0" dirty="0" smtClean="0">
                              <a:solidFill>
                                <a:schemeClr val="bg1"/>
                              </a:solidFill>
                              <a:latin typeface="Arial" panose="020B0604020202020204" pitchFamily="34" charset="0"/>
                              <a:cs typeface="Arial" panose="020B0604020202020204" pitchFamily="34" charset="0"/>
                            </a:rPr>
                            <m:t>n</m:t>
                          </m:r>
                          <m:r>
                            <m:rPr>
                              <m:nor/>
                            </m:rPr>
                            <a:rPr lang="pt-BR" sz="2900" dirty="0">
                              <a:solidFill>
                                <a:schemeClr val="bg1"/>
                              </a:solidFill>
                              <a:latin typeface="Arial" panose="020B0604020202020204" pitchFamily="34" charset="0"/>
                              <a:cs typeface="Arial" panose="020B0604020202020204" pitchFamily="34" charset="0"/>
                            </a:rPr>
                            <m:t> = 0 | </m:t>
                          </m:r>
                          <m:r>
                            <m:rPr>
                              <m:nor/>
                            </m:rPr>
                            <a:rPr lang="el-GR" sz="2900" dirty="0">
                              <a:solidFill>
                                <a:schemeClr val="bg1"/>
                              </a:solidFill>
                              <a:latin typeface="Arial" panose="020B0604020202020204" pitchFamily="34"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5/100) </m:t>
                          </m:r>
                          <m:r>
                            <m:rPr>
                              <m:nor/>
                            </m:rPr>
                            <a:rPr lang="pt-BR" sz="2900" dirty="0">
                              <a:solidFill>
                                <a:schemeClr val="bg1"/>
                              </a:solidFill>
                              <a:latin typeface="Arial" panose="020B0604020202020204" pitchFamily="34" charset="0"/>
                              <a:cs typeface="Arial" panose="020B0604020202020204" pitchFamily="34" charset="0"/>
                            </a:rPr>
                            <m:t>P</m:t>
                          </m:r>
                          <m:r>
                            <m:rPr>
                              <m:nor/>
                            </m:rPr>
                            <a:rPr lang="pt-BR" sz="2900" dirty="0">
                              <a:solidFill>
                                <a:schemeClr val="bg1"/>
                              </a:solidFill>
                              <a:latin typeface="Arial" panose="020B0604020202020204" pitchFamily="34" charset="0"/>
                              <a:cs typeface="Arial" panose="020B0604020202020204" pitchFamily="34" charset="0"/>
                            </a:rPr>
                            <m:t>(</m:t>
                          </m:r>
                          <m:r>
                            <m:rPr>
                              <m:sty m:val="p"/>
                            </m:rPr>
                            <a:rPr lang="el-GR" sz="2900" i="1" dirty="0">
                              <a:solidFill>
                                <a:schemeClr val="bg1"/>
                              </a:solidFill>
                              <a:latin typeface="Cambria Math" panose="02040503050406030204" pitchFamily="18" charset="0"/>
                              <a:cs typeface="Arial" panose="020B0604020202020204" pitchFamily="34" charset="0"/>
                            </a:rPr>
                            <m:t>ϴ</m:t>
                          </m:r>
                          <m:r>
                            <m:rPr>
                              <m:nor/>
                            </m:rPr>
                            <a:rPr lang="pt-BR" sz="2900" dirty="0">
                              <a:solidFill>
                                <a:schemeClr val="bg1"/>
                              </a:solidFill>
                              <a:latin typeface="Arial" panose="020B0604020202020204" pitchFamily="34" charset="0"/>
                              <a:cs typeface="Arial" panose="020B0604020202020204" pitchFamily="34" charset="0"/>
                            </a:rPr>
                            <m:t> = 5/100)</m:t>
                          </m:r>
                        </m:den>
                      </m:f>
                    </m:oMath>
                  </m:oMathPara>
                </a14:m>
                <a:endParaRPr lang="pt-BR" sz="2900" dirty="0">
                  <a:solidFill>
                    <a:schemeClr val="bg1"/>
                  </a:solidFill>
                </a:endParaRPr>
              </a:p>
              <a:p>
                <a:pPr algn="ctr"/>
                <a:endParaRPr lang="pt-BR" dirty="0">
                  <a:solidFill>
                    <a:schemeClr val="bg1"/>
                  </a:solidFill>
                </a:endParaRPr>
              </a:p>
              <a:p>
                <a:pPr algn="ctr"/>
                <a:r>
                  <a:rPr lang="pt-BR" sz="4400" dirty="0">
                    <a:solidFill>
                      <a:schemeClr val="bg1"/>
                    </a:solidFill>
                  </a:rPr>
                  <a:t>= </a:t>
                </a:r>
                <a14:m>
                  <m:oMath xmlns:m="http://schemas.openxmlformats.org/officeDocument/2006/math">
                    <m:f>
                      <m:fPr>
                        <m:ctrlPr>
                          <a:rPr lang="pt-BR" sz="4400" i="1">
                            <a:solidFill>
                              <a:schemeClr val="bg1"/>
                            </a:solidFill>
                            <a:latin typeface="Cambria Math" panose="02040503050406030204" pitchFamily="18" charset="0"/>
                          </a:rPr>
                        </m:ctrlPr>
                      </m:fPr>
                      <m:num>
                        <m:sSup>
                          <m:sSupPr>
                            <m:ctrlPr>
                              <a:rPr lang="pt-BR" sz="4400" i="1">
                                <a:solidFill>
                                  <a:schemeClr val="bg1"/>
                                </a:solidFill>
                                <a:latin typeface="Cambria Math" panose="02040503050406030204" pitchFamily="18" charset="0"/>
                              </a:rPr>
                            </m:ctrlPr>
                          </m:sSupPr>
                          <m:e>
                            <m:d>
                              <m:dPr>
                                <m:ctrlPr>
                                  <a:rPr lang="pt-BR" sz="4400" i="1">
                                    <a:solidFill>
                                      <a:schemeClr val="bg1"/>
                                    </a:solidFill>
                                    <a:latin typeface="Cambria Math" panose="02040503050406030204" pitchFamily="18" charset="0"/>
                                  </a:rPr>
                                </m:ctrlPr>
                              </m:dPr>
                              <m:e>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99</m:t>
                                    </m:r>
                                  </m:num>
                                  <m:den>
                                    <m:r>
                                      <a:rPr lang="pt-BR" sz="4400" i="1">
                                        <a:solidFill>
                                          <a:schemeClr val="bg1"/>
                                        </a:solidFill>
                                        <a:latin typeface="Cambria Math" panose="02040503050406030204" pitchFamily="18" charset="0"/>
                                      </a:rPr>
                                      <m:t>100</m:t>
                                    </m:r>
                                  </m:den>
                                </m:f>
                              </m:e>
                            </m:d>
                          </m:e>
                          <m:sup>
                            <m:r>
                              <a:rPr lang="pt-BR" sz="4400" b="0" i="1" smtClean="0">
                                <a:solidFill>
                                  <a:schemeClr val="bg1"/>
                                </a:solidFill>
                                <a:latin typeface="Cambria Math" panose="02040503050406030204" pitchFamily="18" charset="0"/>
                              </a:rPr>
                              <m:t>𝑛</m:t>
                            </m:r>
                            <m:r>
                              <a:rPr lang="pt-BR" sz="4400" i="1">
                                <a:solidFill>
                                  <a:schemeClr val="bg1"/>
                                </a:solidFill>
                                <a:latin typeface="Cambria Math" panose="02040503050406030204" pitchFamily="18" charset="0"/>
                              </a:rPr>
                              <m:t> </m:t>
                            </m:r>
                          </m:sup>
                        </m:sSup>
                        <m:r>
                          <a:rPr lang="pt-BR" sz="4400" i="1">
                            <a:solidFill>
                              <a:schemeClr val="bg1"/>
                            </a:solidFill>
                            <a:latin typeface="Cambria Math" panose="02040503050406030204" pitchFamily="18" charset="0"/>
                          </a:rPr>
                          <m:t>(</m:t>
                        </m:r>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90</m:t>
                            </m:r>
                          </m:num>
                          <m:den>
                            <m:r>
                              <a:rPr lang="pt-BR" sz="4400" i="1">
                                <a:solidFill>
                                  <a:schemeClr val="bg1"/>
                                </a:solidFill>
                                <a:latin typeface="Cambria Math" panose="02040503050406030204" pitchFamily="18" charset="0"/>
                              </a:rPr>
                              <m:t>100</m:t>
                            </m:r>
                          </m:den>
                        </m:f>
                        <m:r>
                          <a:rPr lang="pt-BR" sz="4400" i="1">
                            <a:solidFill>
                              <a:schemeClr val="bg1"/>
                            </a:solidFill>
                            <a:latin typeface="Cambria Math" panose="02040503050406030204" pitchFamily="18" charset="0"/>
                          </a:rPr>
                          <m:t>)</m:t>
                        </m:r>
                      </m:num>
                      <m:den>
                        <m:r>
                          <a:rPr lang="pt-BR" sz="4400" i="1">
                            <a:solidFill>
                              <a:schemeClr val="bg1"/>
                            </a:solidFill>
                            <a:latin typeface="Cambria Math" panose="02040503050406030204" pitchFamily="18" charset="0"/>
                          </a:rPr>
                          <m:t> </m:t>
                        </m:r>
                        <m:sSup>
                          <m:sSupPr>
                            <m:ctrlPr>
                              <a:rPr lang="pt-BR" sz="4400" i="1">
                                <a:solidFill>
                                  <a:schemeClr val="bg1"/>
                                </a:solidFill>
                                <a:latin typeface="Cambria Math" panose="02040503050406030204" pitchFamily="18" charset="0"/>
                              </a:rPr>
                            </m:ctrlPr>
                          </m:sSupPr>
                          <m:e>
                            <m:d>
                              <m:dPr>
                                <m:ctrlPr>
                                  <a:rPr lang="pt-BR" sz="4400" i="1">
                                    <a:solidFill>
                                      <a:schemeClr val="bg1"/>
                                    </a:solidFill>
                                    <a:latin typeface="Cambria Math" panose="02040503050406030204" pitchFamily="18" charset="0"/>
                                  </a:rPr>
                                </m:ctrlPr>
                              </m:dPr>
                              <m:e>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99</m:t>
                                    </m:r>
                                  </m:num>
                                  <m:den>
                                    <m:r>
                                      <a:rPr lang="pt-BR" sz="4400" i="1">
                                        <a:solidFill>
                                          <a:schemeClr val="bg1"/>
                                        </a:solidFill>
                                        <a:latin typeface="Cambria Math" panose="02040503050406030204" pitchFamily="18" charset="0"/>
                                      </a:rPr>
                                      <m:t>100</m:t>
                                    </m:r>
                                  </m:den>
                                </m:f>
                              </m:e>
                            </m:d>
                          </m:e>
                          <m:sup>
                            <m:r>
                              <a:rPr lang="pt-BR" sz="4400" b="0" i="1" smtClean="0">
                                <a:solidFill>
                                  <a:schemeClr val="bg1"/>
                                </a:solidFill>
                                <a:latin typeface="Cambria Math" panose="02040503050406030204" pitchFamily="18" charset="0"/>
                              </a:rPr>
                              <m:t>𝑛</m:t>
                            </m:r>
                          </m:sup>
                        </m:sSup>
                        <m:r>
                          <a:rPr lang="pt-BR" sz="4400" i="1">
                            <a:solidFill>
                              <a:schemeClr val="bg1"/>
                            </a:solidFill>
                            <a:latin typeface="Cambria Math" panose="02040503050406030204" pitchFamily="18" charset="0"/>
                          </a:rPr>
                          <m:t>(</m:t>
                        </m:r>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90</m:t>
                            </m:r>
                          </m:num>
                          <m:den>
                            <m:r>
                              <a:rPr lang="pt-BR" sz="4400" i="1">
                                <a:solidFill>
                                  <a:schemeClr val="bg1"/>
                                </a:solidFill>
                                <a:latin typeface="Cambria Math" panose="02040503050406030204" pitchFamily="18" charset="0"/>
                              </a:rPr>
                              <m:t>100</m:t>
                            </m:r>
                          </m:den>
                        </m:f>
                        <m:r>
                          <a:rPr lang="pt-BR" sz="4400" i="1">
                            <a:solidFill>
                              <a:schemeClr val="bg1"/>
                            </a:solidFill>
                            <a:latin typeface="Cambria Math" panose="02040503050406030204" pitchFamily="18" charset="0"/>
                          </a:rPr>
                          <m:t>)+     </m:t>
                        </m:r>
                        <m:sSup>
                          <m:sSupPr>
                            <m:ctrlPr>
                              <a:rPr lang="pt-BR" sz="4400" i="1">
                                <a:solidFill>
                                  <a:schemeClr val="bg1"/>
                                </a:solidFill>
                                <a:latin typeface="Cambria Math" panose="02040503050406030204" pitchFamily="18" charset="0"/>
                              </a:rPr>
                            </m:ctrlPr>
                          </m:sSupPr>
                          <m:e>
                            <m:d>
                              <m:dPr>
                                <m:ctrlPr>
                                  <a:rPr lang="pt-BR" sz="4400" i="1">
                                    <a:solidFill>
                                      <a:schemeClr val="bg1"/>
                                    </a:solidFill>
                                    <a:latin typeface="Cambria Math" panose="02040503050406030204" pitchFamily="18" charset="0"/>
                                  </a:rPr>
                                </m:ctrlPr>
                              </m:dPr>
                              <m:e>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95</m:t>
                                    </m:r>
                                  </m:num>
                                  <m:den>
                                    <m:r>
                                      <a:rPr lang="pt-BR" sz="4400" i="1">
                                        <a:solidFill>
                                          <a:schemeClr val="bg1"/>
                                        </a:solidFill>
                                        <a:latin typeface="Cambria Math" panose="02040503050406030204" pitchFamily="18" charset="0"/>
                                      </a:rPr>
                                      <m:t>100</m:t>
                                    </m:r>
                                  </m:den>
                                </m:f>
                              </m:e>
                            </m:d>
                          </m:e>
                          <m:sup>
                            <m:r>
                              <a:rPr lang="pt-BR" sz="4400" b="0" i="1" smtClean="0">
                                <a:solidFill>
                                  <a:schemeClr val="bg1"/>
                                </a:solidFill>
                                <a:latin typeface="Cambria Math" panose="02040503050406030204" pitchFamily="18" charset="0"/>
                              </a:rPr>
                              <m:t>𝑛</m:t>
                            </m:r>
                            <m:r>
                              <a:rPr lang="pt-BR" sz="4400" i="1">
                                <a:solidFill>
                                  <a:schemeClr val="bg1"/>
                                </a:solidFill>
                                <a:latin typeface="Cambria Math" panose="02040503050406030204" pitchFamily="18" charset="0"/>
                              </a:rPr>
                              <m:t> </m:t>
                            </m:r>
                          </m:sup>
                        </m:sSup>
                        <m:d>
                          <m:dPr>
                            <m:ctrlPr>
                              <a:rPr lang="pt-BR" sz="4400" i="1">
                                <a:solidFill>
                                  <a:schemeClr val="bg1"/>
                                </a:solidFill>
                                <a:latin typeface="Cambria Math" panose="02040503050406030204" pitchFamily="18" charset="0"/>
                              </a:rPr>
                            </m:ctrlPr>
                          </m:dPr>
                          <m:e>
                            <m:f>
                              <m:fPr>
                                <m:ctrlPr>
                                  <a:rPr lang="pt-BR" sz="4400" i="1">
                                    <a:solidFill>
                                      <a:schemeClr val="bg1"/>
                                    </a:solidFill>
                                    <a:latin typeface="Cambria Math" panose="02040503050406030204" pitchFamily="18" charset="0"/>
                                  </a:rPr>
                                </m:ctrlPr>
                              </m:fPr>
                              <m:num>
                                <m:r>
                                  <a:rPr lang="pt-BR" sz="4400" i="1">
                                    <a:solidFill>
                                      <a:schemeClr val="bg1"/>
                                    </a:solidFill>
                                    <a:latin typeface="Cambria Math" panose="02040503050406030204" pitchFamily="18" charset="0"/>
                                  </a:rPr>
                                  <m:t>10</m:t>
                                </m:r>
                              </m:num>
                              <m:den>
                                <m:r>
                                  <a:rPr lang="pt-BR" sz="4400" i="1">
                                    <a:solidFill>
                                      <a:schemeClr val="bg1"/>
                                    </a:solidFill>
                                    <a:latin typeface="Cambria Math" panose="02040503050406030204" pitchFamily="18" charset="0"/>
                                  </a:rPr>
                                  <m:t>100</m:t>
                                </m:r>
                              </m:den>
                            </m:f>
                          </m:e>
                        </m:d>
                      </m:den>
                    </m:f>
                  </m:oMath>
                </a14:m>
                <a:r>
                  <a:rPr lang="pt-BR" sz="4400" dirty="0">
                    <a:solidFill>
                      <a:schemeClr val="bg1"/>
                    </a:solidFill>
                  </a:rPr>
                  <a:t>    =    </a:t>
                </a:r>
                <a14:m>
                  <m:oMath xmlns:m="http://schemas.openxmlformats.org/officeDocument/2006/math">
                    <m:f>
                      <m:fPr>
                        <m:ctrlPr>
                          <a:rPr lang="pt-BR" sz="4400" i="1" smtClean="0">
                            <a:solidFill>
                              <a:schemeClr val="bg1"/>
                            </a:solidFill>
                            <a:latin typeface="Cambria Math" panose="02040503050406030204" pitchFamily="18" charset="0"/>
                          </a:rPr>
                        </m:ctrlPr>
                      </m:fPr>
                      <m:num>
                        <m:r>
                          <a:rPr lang="pt-BR" sz="4400" b="0" i="1" smtClean="0">
                            <a:solidFill>
                              <a:schemeClr val="bg1"/>
                            </a:solidFill>
                            <a:latin typeface="Cambria Math" panose="02040503050406030204" pitchFamily="18" charset="0"/>
                          </a:rPr>
                          <m:t>1</m:t>
                        </m:r>
                      </m:num>
                      <m:den>
                        <m:r>
                          <a:rPr lang="pt-BR" sz="4400" b="0" i="1" smtClean="0">
                            <a:solidFill>
                              <a:schemeClr val="bg1"/>
                            </a:solidFill>
                            <a:latin typeface="Cambria Math" panose="02040503050406030204" pitchFamily="18" charset="0"/>
                          </a:rPr>
                          <m:t>1   +     </m:t>
                        </m:r>
                        <m:f>
                          <m:fPr>
                            <m:ctrlPr>
                              <a:rPr lang="pt-BR" sz="4400" b="0" i="1" smtClean="0">
                                <a:solidFill>
                                  <a:schemeClr val="bg1"/>
                                </a:solidFill>
                                <a:latin typeface="Cambria Math" panose="02040503050406030204" pitchFamily="18" charset="0"/>
                              </a:rPr>
                            </m:ctrlPr>
                          </m:fPr>
                          <m:num>
                            <m:sSup>
                              <m:sSupPr>
                                <m:ctrlPr>
                                  <a:rPr lang="pt-BR" sz="4400" b="0" i="1" smtClean="0">
                                    <a:solidFill>
                                      <a:schemeClr val="bg1"/>
                                    </a:solidFill>
                                    <a:latin typeface="Cambria Math" panose="02040503050406030204" pitchFamily="18" charset="0"/>
                                  </a:rPr>
                                </m:ctrlPr>
                              </m:sSupPr>
                              <m:e>
                                <m:r>
                                  <a:rPr lang="pt-BR" sz="4400" b="0" i="1" smtClean="0">
                                    <a:solidFill>
                                      <a:schemeClr val="bg1"/>
                                    </a:solidFill>
                                    <a:latin typeface="Cambria Math" panose="02040503050406030204" pitchFamily="18" charset="0"/>
                                  </a:rPr>
                                  <m:t>(</m:t>
                                </m:r>
                                <m:f>
                                  <m:fPr>
                                    <m:ctrlPr>
                                      <a:rPr lang="pt-BR" sz="4400" b="0" i="1" smtClean="0">
                                        <a:solidFill>
                                          <a:schemeClr val="bg1"/>
                                        </a:solidFill>
                                        <a:latin typeface="Cambria Math" panose="02040503050406030204" pitchFamily="18" charset="0"/>
                                      </a:rPr>
                                    </m:ctrlPr>
                                  </m:fPr>
                                  <m:num>
                                    <m:r>
                                      <a:rPr lang="pt-BR" sz="4400" b="0" i="1" smtClean="0">
                                        <a:solidFill>
                                          <a:schemeClr val="bg1"/>
                                        </a:solidFill>
                                        <a:latin typeface="Cambria Math" panose="02040503050406030204" pitchFamily="18" charset="0"/>
                                      </a:rPr>
                                      <m:t>95</m:t>
                                    </m:r>
                                  </m:num>
                                  <m:den>
                                    <m:r>
                                      <a:rPr lang="pt-BR" sz="4400" b="0" i="1" smtClean="0">
                                        <a:solidFill>
                                          <a:schemeClr val="bg1"/>
                                        </a:solidFill>
                                        <a:latin typeface="Cambria Math" panose="02040503050406030204" pitchFamily="18" charset="0"/>
                                      </a:rPr>
                                      <m:t>100</m:t>
                                    </m:r>
                                  </m:den>
                                </m:f>
                                <m:r>
                                  <a:rPr lang="pt-BR" sz="4400" b="0" i="1" smtClean="0">
                                    <a:solidFill>
                                      <a:schemeClr val="bg1"/>
                                    </a:solidFill>
                                    <a:latin typeface="Cambria Math" panose="02040503050406030204" pitchFamily="18" charset="0"/>
                                  </a:rPr>
                                  <m:t>)</m:t>
                                </m:r>
                              </m:e>
                              <m:sup>
                                <m:r>
                                  <a:rPr lang="pt-BR" sz="4400" b="0" i="1" smtClean="0">
                                    <a:solidFill>
                                      <a:schemeClr val="bg1"/>
                                    </a:solidFill>
                                    <a:latin typeface="Cambria Math" panose="02040503050406030204" pitchFamily="18" charset="0"/>
                                  </a:rPr>
                                  <m:t>𝑛</m:t>
                                </m:r>
                              </m:sup>
                            </m:sSup>
                            <m:r>
                              <a:rPr lang="pt-BR" sz="4400" b="0" i="1" smtClean="0">
                                <a:solidFill>
                                  <a:schemeClr val="bg1"/>
                                </a:solidFill>
                                <a:latin typeface="Cambria Math" panose="02040503050406030204" pitchFamily="18" charset="0"/>
                              </a:rPr>
                              <m:t>  (</m:t>
                            </m:r>
                            <m:f>
                              <m:fPr>
                                <m:ctrlPr>
                                  <a:rPr lang="pt-BR" sz="4400" b="0" i="1" smtClean="0">
                                    <a:solidFill>
                                      <a:schemeClr val="bg1"/>
                                    </a:solidFill>
                                    <a:latin typeface="Cambria Math" panose="02040503050406030204" pitchFamily="18" charset="0"/>
                                  </a:rPr>
                                </m:ctrlPr>
                              </m:fPr>
                              <m:num>
                                <m:r>
                                  <a:rPr lang="pt-BR" sz="4400" b="0" i="1" smtClean="0">
                                    <a:solidFill>
                                      <a:schemeClr val="bg1"/>
                                    </a:solidFill>
                                    <a:latin typeface="Cambria Math" panose="02040503050406030204" pitchFamily="18" charset="0"/>
                                  </a:rPr>
                                  <m:t>10</m:t>
                                </m:r>
                              </m:num>
                              <m:den>
                                <m:r>
                                  <a:rPr lang="pt-BR" sz="4400" b="0" i="1" smtClean="0">
                                    <a:solidFill>
                                      <a:schemeClr val="bg1"/>
                                    </a:solidFill>
                                    <a:latin typeface="Cambria Math" panose="02040503050406030204" pitchFamily="18" charset="0"/>
                                  </a:rPr>
                                  <m:t>100</m:t>
                                </m:r>
                              </m:den>
                            </m:f>
                            <m:r>
                              <a:rPr lang="pt-BR" sz="4400" b="0" i="1" smtClean="0">
                                <a:solidFill>
                                  <a:schemeClr val="bg1"/>
                                </a:solidFill>
                                <a:latin typeface="Cambria Math" panose="02040503050406030204" pitchFamily="18" charset="0"/>
                              </a:rPr>
                              <m:t>)</m:t>
                            </m:r>
                          </m:num>
                          <m:den>
                            <m:sSup>
                              <m:sSupPr>
                                <m:ctrlPr>
                                  <a:rPr lang="pt-BR" sz="4400" b="0" i="1" smtClean="0">
                                    <a:solidFill>
                                      <a:schemeClr val="bg1"/>
                                    </a:solidFill>
                                    <a:latin typeface="Cambria Math" panose="02040503050406030204" pitchFamily="18" charset="0"/>
                                  </a:rPr>
                                </m:ctrlPr>
                              </m:sSupPr>
                              <m:e>
                                <m:r>
                                  <a:rPr lang="pt-BR" sz="4400" b="0" i="1" smtClean="0">
                                    <a:solidFill>
                                      <a:schemeClr val="bg1"/>
                                    </a:solidFill>
                                    <a:latin typeface="Cambria Math" panose="02040503050406030204" pitchFamily="18" charset="0"/>
                                  </a:rPr>
                                  <m:t>(</m:t>
                                </m:r>
                                <m:f>
                                  <m:fPr>
                                    <m:ctrlPr>
                                      <a:rPr lang="pt-BR" sz="4400" b="0" i="1" smtClean="0">
                                        <a:solidFill>
                                          <a:schemeClr val="bg1"/>
                                        </a:solidFill>
                                        <a:latin typeface="Cambria Math" panose="02040503050406030204" pitchFamily="18" charset="0"/>
                                      </a:rPr>
                                    </m:ctrlPr>
                                  </m:fPr>
                                  <m:num>
                                    <m:r>
                                      <a:rPr lang="pt-BR" sz="4400" b="0" i="1" smtClean="0">
                                        <a:solidFill>
                                          <a:schemeClr val="bg1"/>
                                        </a:solidFill>
                                        <a:latin typeface="Cambria Math" panose="02040503050406030204" pitchFamily="18" charset="0"/>
                                      </a:rPr>
                                      <m:t>99</m:t>
                                    </m:r>
                                  </m:num>
                                  <m:den>
                                    <m:r>
                                      <a:rPr lang="pt-BR" sz="4400" b="0" i="1" smtClean="0">
                                        <a:solidFill>
                                          <a:schemeClr val="bg1"/>
                                        </a:solidFill>
                                        <a:latin typeface="Cambria Math" panose="02040503050406030204" pitchFamily="18" charset="0"/>
                                      </a:rPr>
                                      <m:t>100</m:t>
                                    </m:r>
                                  </m:den>
                                </m:f>
                                <m:r>
                                  <a:rPr lang="pt-BR" sz="4400" b="0" i="1" smtClean="0">
                                    <a:solidFill>
                                      <a:schemeClr val="bg1"/>
                                    </a:solidFill>
                                    <a:latin typeface="Cambria Math" panose="02040503050406030204" pitchFamily="18" charset="0"/>
                                  </a:rPr>
                                  <m:t>)</m:t>
                                </m:r>
                              </m:e>
                              <m:sup>
                                <m:r>
                                  <a:rPr lang="pt-BR" sz="4400" b="0" i="1" smtClean="0">
                                    <a:solidFill>
                                      <a:schemeClr val="bg1"/>
                                    </a:solidFill>
                                    <a:latin typeface="Cambria Math" panose="02040503050406030204" pitchFamily="18" charset="0"/>
                                  </a:rPr>
                                  <m:t>𝑛</m:t>
                                </m:r>
                              </m:sup>
                            </m:sSup>
                            <m:r>
                              <a:rPr lang="pt-BR" sz="4400" b="0" i="1" smtClean="0">
                                <a:solidFill>
                                  <a:schemeClr val="bg1"/>
                                </a:solidFill>
                                <a:latin typeface="Cambria Math" panose="02040503050406030204" pitchFamily="18" charset="0"/>
                              </a:rPr>
                              <m:t> (</m:t>
                            </m:r>
                            <m:f>
                              <m:fPr>
                                <m:ctrlPr>
                                  <a:rPr lang="pt-BR" sz="4400" b="0" i="1" smtClean="0">
                                    <a:solidFill>
                                      <a:schemeClr val="bg1"/>
                                    </a:solidFill>
                                    <a:latin typeface="Cambria Math" panose="02040503050406030204" pitchFamily="18" charset="0"/>
                                  </a:rPr>
                                </m:ctrlPr>
                              </m:fPr>
                              <m:num>
                                <m:r>
                                  <a:rPr lang="pt-BR" sz="4400" b="0" i="1" smtClean="0">
                                    <a:solidFill>
                                      <a:schemeClr val="bg1"/>
                                    </a:solidFill>
                                    <a:latin typeface="Cambria Math" panose="02040503050406030204" pitchFamily="18" charset="0"/>
                                  </a:rPr>
                                  <m:t>90</m:t>
                                </m:r>
                              </m:num>
                              <m:den>
                                <m:r>
                                  <a:rPr lang="pt-BR" sz="4400" b="0" i="1" smtClean="0">
                                    <a:solidFill>
                                      <a:schemeClr val="bg1"/>
                                    </a:solidFill>
                                    <a:latin typeface="Cambria Math" panose="02040503050406030204" pitchFamily="18" charset="0"/>
                                  </a:rPr>
                                  <m:t>100</m:t>
                                </m:r>
                              </m:den>
                            </m:f>
                            <m:r>
                              <a:rPr lang="pt-BR" sz="4400" b="0" i="1" smtClean="0">
                                <a:solidFill>
                                  <a:schemeClr val="bg1"/>
                                </a:solidFill>
                                <a:latin typeface="Cambria Math" panose="02040503050406030204" pitchFamily="18" charset="0"/>
                              </a:rPr>
                              <m:t>)    </m:t>
                            </m:r>
                          </m:den>
                        </m:f>
                      </m:den>
                    </m:f>
                  </m:oMath>
                </a14:m>
                <a:r>
                  <a:rPr lang="pt-BR" sz="4400" dirty="0">
                    <a:solidFill>
                      <a:schemeClr val="bg1"/>
                    </a:solidFill>
                  </a:rPr>
                  <a:t>    =  </a:t>
                </a:r>
              </a:p>
              <a:p>
                <a:pPr algn="ctr"/>
                <a:endParaRPr lang="pt-BR" dirty="0">
                  <a:solidFill>
                    <a:schemeClr val="bg1"/>
                  </a:solidFill>
                </a:endParaRPr>
              </a:p>
            </p:txBody>
          </p:sp>
        </mc:Choice>
        <mc:Fallback xmlns="">
          <p:sp>
            <p:nvSpPr>
              <p:cNvPr id="3" name="Subtitle 2">
                <a:extLst>
                  <a:ext uri="{FF2B5EF4-FFF2-40B4-BE49-F238E27FC236}">
                    <a16:creationId xmlns:a16="http://schemas.microsoft.com/office/drawing/2014/main" id="{2666A508-72F0-4E67-84E8-191672BA9B80}"/>
                  </a:ext>
                </a:extLst>
              </p:cNvPr>
              <p:cNvSpPr>
                <a:spLocks noGrp="1" noRot="1" noChangeAspect="1" noMove="1" noResize="1" noEditPoints="1" noAdjustHandles="1" noChangeArrowheads="1" noChangeShapeType="1" noTextEdit="1"/>
              </p:cNvSpPr>
              <p:nvPr>
                <p:ph type="subTitle" idx="1"/>
              </p:nvPr>
            </p:nvSpPr>
            <p:spPr>
              <a:xfrm>
                <a:off x="1034493" y="1614643"/>
                <a:ext cx="10122408" cy="3475551"/>
              </a:xfrm>
              <a:blipFill>
                <a:blip r:embed="rId2"/>
                <a:stretch>
                  <a:fillRect/>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670261"/>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57A5C9-1289-41E0-8104-6579E793F41B}"/>
              </a:ext>
            </a:extLst>
          </p:cNvPr>
          <p:cNvSpPr>
            <a:spLocks noGrp="1"/>
          </p:cNvSpPr>
          <p:nvPr>
            <p:ph type="ctrTitle"/>
          </p:nvPr>
        </p:nvSpPr>
        <p:spPr>
          <a:xfrm>
            <a:off x="1557071" y="1029197"/>
            <a:ext cx="9099255" cy="49480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(c)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87BA0924-06AB-4C27-90A2-8EDC79DCA0BD}"/>
                  </a:ext>
                </a:extLst>
              </p:cNvPr>
              <p:cNvSpPr>
                <a:spLocks noGrp="1"/>
              </p:cNvSpPr>
              <p:nvPr>
                <p:ph type="subTitle" idx="1"/>
              </p:nvPr>
            </p:nvSpPr>
            <p:spPr>
              <a:xfrm>
                <a:off x="1034493" y="1524001"/>
                <a:ext cx="10122408" cy="3353607"/>
              </a:xfrm>
            </p:spPr>
            <p:txBody>
              <a:bodyPr>
                <a:normAutofit/>
              </a:bodyPr>
              <a:lstStyle/>
              <a:p>
                <a:pPr algn="ctr"/>
                <a:r>
                  <a:rPr lang="pt-BR" sz="2000" dirty="0">
                    <a:solidFill>
                      <a:schemeClr val="bg1"/>
                    </a:solidFill>
                  </a:rPr>
                  <a:t>   </a:t>
                </a:r>
              </a:p>
              <a:p>
                <a:pPr algn="ctr"/>
                <a:r>
                  <a:rPr lang="pt-BR" sz="2000" dirty="0">
                    <a:solidFill>
                      <a:schemeClr val="bg1"/>
                    </a:solidFill>
                  </a:rPr>
                  <a:t>P(</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1/100 | x</a:t>
                </a:r>
                <a:r>
                  <a:rPr lang="pt-BR" sz="1400" dirty="0">
                    <a:solidFill>
                      <a:schemeClr val="bg1"/>
                    </a:solidFill>
                    <a:latin typeface="Arial" panose="020B0604020202020204" pitchFamily="34" charset="0"/>
                    <a:cs typeface="Arial" panose="020B0604020202020204" pitchFamily="34" charset="0"/>
                  </a:rPr>
                  <a:t>1</a:t>
                </a:r>
                <a:r>
                  <a:rPr lang="pt-BR" sz="2000" dirty="0">
                    <a:solidFill>
                      <a:schemeClr val="bg1"/>
                    </a:solidFill>
                    <a:latin typeface="Arial" panose="020B0604020202020204" pitchFamily="34" charset="0"/>
                    <a:cs typeface="Arial" panose="020B0604020202020204" pitchFamily="34" charset="0"/>
                  </a:rPr>
                  <a:t> = 0, X</a:t>
                </a:r>
                <a:r>
                  <a:rPr lang="pt-BR" sz="1400" dirty="0">
                    <a:solidFill>
                      <a:schemeClr val="bg1"/>
                    </a:solidFill>
                    <a:latin typeface="Arial" panose="020B0604020202020204" pitchFamily="34" charset="0"/>
                    <a:cs typeface="Arial" panose="020B0604020202020204" pitchFamily="34" charset="0"/>
                  </a:rPr>
                  <a:t>2</a:t>
                </a:r>
                <a:r>
                  <a:rPr lang="pt-BR" sz="2000" dirty="0">
                    <a:solidFill>
                      <a:schemeClr val="bg1"/>
                    </a:solidFill>
                    <a:latin typeface="Arial" panose="020B0604020202020204" pitchFamily="34" charset="0"/>
                    <a:cs typeface="Arial" panose="020B0604020202020204" pitchFamily="34" charset="0"/>
                  </a:rPr>
                  <a:t> = 0, ... , X</a:t>
                </a:r>
                <a:r>
                  <a:rPr lang="pt-BR" sz="1400" dirty="0">
                    <a:solidFill>
                      <a:schemeClr val="bg1"/>
                    </a:solidFill>
                    <a:latin typeface="Arial" panose="020B0604020202020204" pitchFamily="34" charset="0"/>
                    <a:cs typeface="Arial" panose="020B0604020202020204" pitchFamily="34" charset="0"/>
                  </a:rPr>
                  <a:t>n</a:t>
                </a:r>
                <a:r>
                  <a:rPr lang="pt-BR" sz="2000" dirty="0">
                    <a:solidFill>
                      <a:schemeClr val="bg1"/>
                    </a:solidFill>
                    <a:latin typeface="Arial" panose="020B0604020202020204" pitchFamily="34" charset="0"/>
                    <a:cs typeface="Arial" panose="020B0604020202020204" pitchFamily="34" charset="0"/>
                  </a:rPr>
                  <a:t> = 0)   </a:t>
                </a:r>
                <a:r>
                  <a:rPr lang="pt-BR" sz="2400" dirty="0">
                    <a:solidFill>
                      <a:schemeClr val="bg1"/>
                    </a:solidFill>
                    <a:latin typeface="Arial" panose="020B0604020202020204" pitchFamily="34" charset="0"/>
                    <a:cs typeface="Arial" panose="020B0604020202020204" pitchFamily="34" charset="0"/>
                  </a:rPr>
                  <a:t>=  </a:t>
                </a:r>
                <a:r>
                  <a:rPr lang="pt-BR" sz="2400" dirty="0">
                    <a:solidFill>
                      <a:schemeClr val="bg1"/>
                    </a:solidFill>
                  </a:rPr>
                  <a:t>  </a:t>
                </a:r>
                <a14:m>
                  <m:oMath xmlns:m="http://schemas.openxmlformats.org/officeDocument/2006/math">
                    <m:f>
                      <m:fPr>
                        <m:ctrlPr>
                          <a:rPr lang="pt-BR" sz="280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1    +     </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9</m:t>
                            </m:r>
                          </m:den>
                        </m:f>
                        <m:r>
                          <a:rPr lang="pt-BR" sz="2800" b="0" i="1" smtClean="0">
                            <a:solidFill>
                              <a:schemeClr val="bg1"/>
                            </a:solidFill>
                            <a:latin typeface="Cambria Math" panose="02040503050406030204" pitchFamily="18" charset="0"/>
                          </a:rPr>
                          <m:t> .  </m:t>
                        </m:r>
                        <m:sSup>
                          <m:sSupPr>
                            <m:ctrlPr>
                              <a:rPr lang="pt-BR" sz="2800" b="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95</m:t>
                                </m:r>
                              </m:num>
                              <m:den>
                                <m:r>
                                  <a:rPr lang="pt-BR" sz="2800" b="0" i="1" smtClean="0">
                                    <a:solidFill>
                                      <a:schemeClr val="bg1"/>
                                    </a:solidFill>
                                    <a:latin typeface="Cambria Math" panose="02040503050406030204" pitchFamily="18" charset="0"/>
                                  </a:rPr>
                                  <m:t>99</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r>
                          <a:rPr lang="pt-BR" sz="2800" b="0" i="1" smtClean="0">
                            <a:solidFill>
                              <a:schemeClr val="bg1"/>
                            </a:solidFill>
                            <a:latin typeface="Cambria Math" panose="02040503050406030204" pitchFamily="18" charset="0"/>
                          </a:rPr>
                          <m:t> </m:t>
                        </m:r>
                      </m:den>
                    </m:f>
                    <m:r>
                      <a:rPr lang="pt-BR" sz="2800" b="0" i="1" smtClean="0">
                        <a:solidFill>
                          <a:schemeClr val="bg1"/>
                        </a:solidFill>
                        <a:latin typeface="Cambria Math" panose="02040503050406030204" pitchFamily="18" charset="0"/>
                      </a:rPr>
                      <m:t>   </m:t>
                    </m:r>
                  </m:oMath>
                </a14:m>
                <a:endParaRPr lang="pt-BR" sz="2800" dirty="0">
                  <a:solidFill>
                    <a:schemeClr val="bg1"/>
                  </a:solidFill>
                </a:endParaRPr>
              </a:p>
              <a:p>
                <a:pPr algn="ctr"/>
                <a:endParaRPr lang="pt-BR" sz="2800" dirty="0">
                  <a:solidFill>
                    <a:schemeClr val="bg1"/>
                  </a:solidFill>
                </a:endParaRPr>
              </a:p>
              <a:p>
                <a:pPr algn="just"/>
                <a:r>
                  <a:rPr lang="pt-BR" dirty="0">
                    <a:solidFill>
                      <a:schemeClr val="bg1"/>
                    </a:solidFill>
                    <a:latin typeface="Arial" panose="020B0604020202020204" pitchFamily="34" charset="0"/>
                    <a:cs typeface="Arial" panose="020B0604020202020204" pitchFamily="34" charset="0"/>
                  </a:rPr>
                  <a:t>Note que </a:t>
                </a: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1/100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0, ... , X</a:t>
                </a:r>
                <a:r>
                  <a:rPr lang="pt-BR" sz="12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 = 0)  </a:t>
                </a:r>
                <a:r>
                  <a:rPr lang="pt-BR" sz="2000" dirty="0">
                    <a:solidFill>
                      <a:schemeClr val="bg1"/>
                    </a:solidFill>
                    <a:latin typeface="Arial" panose="020B0604020202020204" pitchFamily="34" charset="0"/>
                    <a:cs typeface="Arial" panose="020B0604020202020204" pitchFamily="34" charset="0"/>
                  </a:rPr>
                  <a:t>→  1</a:t>
                </a:r>
                <a:r>
                  <a:rPr lang="pt-BR" dirty="0">
                    <a:solidFill>
                      <a:schemeClr val="bg1"/>
                    </a:solidFill>
                    <a:latin typeface="Arial" panose="020B0604020202020204" pitchFamily="34" charset="0"/>
                    <a:cs typeface="Arial" panose="020B0604020202020204" pitchFamily="34" charset="0"/>
                  </a:rPr>
                  <a:t> , quando N  </a:t>
                </a:r>
                <a:r>
                  <a:rPr lang="pt-BR" sz="2000" dirty="0">
                    <a:solidFill>
                      <a:schemeClr val="bg1"/>
                    </a:solidFill>
                    <a:latin typeface="Arial" panose="020B0604020202020204" pitchFamily="34" charset="0"/>
                    <a:cs typeface="Arial" panose="020B0604020202020204" pitchFamily="34" charset="0"/>
                  </a:rPr>
                  <a:t>→</a:t>
                </a:r>
                <a:r>
                  <a:rPr lang="pt-BR" dirty="0">
                    <a:solidFill>
                      <a:schemeClr val="bg1"/>
                    </a:solidFill>
                    <a:latin typeface="Arial" panose="020B0604020202020204" pitchFamily="34" charset="0"/>
                    <a:cs typeface="Arial" panose="020B0604020202020204" pitchFamily="34" charset="0"/>
                  </a:rPr>
                  <a:t>  ꝏ.  </a:t>
                </a:r>
              </a:p>
              <a:p>
                <a:pPr algn="just"/>
                <a:r>
                  <a:rPr lang="pt-BR" dirty="0">
                    <a:solidFill>
                      <a:srgbClr val="FFFF00"/>
                    </a:solidFill>
                    <a:latin typeface="Arial" panose="020B0604020202020204" pitchFamily="34" charset="0"/>
                    <a:cs typeface="Arial" panose="020B0604020202020204" pitchFamily="34" charset="0"/>
                  </a:rPr>
                  <a:t>(interpretar)</a:t>
                </a:r>
                <a:r>
                  <a:rPr lang="pt-BR" dirty="0">
                    <a:solidFill>
                      <a:schemeClr val="bg1"/>
                    </a:solidFill>
                    <a:latin typeface="Arial" panose="020B0604020202020204" pitchFamily="34" charset="0"/>
                    <a:cs typeface="Arial" panose="020B0604020202020204" pitchFamily="34" charset="0"/>
                  </a:rPr>
                  <a:t> </a:t>
                </a:r>
              </a:p>
            </p:txBody>
          </p:sp>
        </mc:Choice>
        <mc:Fallback xmlns="">
          <p:sp>
            <p:nvSpPr>
              <p:cNvPr id="3" name="Subtitle 2">
                <a:extLst>
                  <a:ext uri="{FF2B5EF4-FFF2-40B4-BE49-F238E27FC236}">
                    <a16:creationId xmlns:a16="http://schemas.microsoft.com/office/drawing/2014/main" id="{87BA0924-06AB-4C27-90A2-8EDC79DCA0BD}"/>
                  </a:ext>
                </a:extLst>
              </p:cNvPr>
              <p:cNvSpPr>
                <a:spLocks noGrp="1" noRot="1" noChangeAspect="1" noMove="1" noResize="1" noEditPoints="1" noAdjustHandles="1" noChangeArrowheads="1" noChangeShapeType="1" noTextEdit="1"/>
              </p:cNvSpPr>
              <p:nvPr>
                <p:ph type="subTitle" idx="1"/>
              </p:nvPr>
            </p:nvSpPr>
            <p:spPr>
              <a:xfrm>
                <a:off x="1034493" y="1524001"/>
                <a:ext cx="10122408" cy="3353607"/>
              </a:xfrm>
              <a:blipFill>
                <a:blip r:embed="rId2"/>
                <a:stretch>
                  <a:fillRect l="-542"/>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825565"/>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4D1EF2-F2BD-4AF6-926A-A1E00E51CB40}"/>
              </a:ext>
            </a:extLst>
          </p:cNvPr>
          <p:cNvSpPr>
            <a:spLocks noGrp="1"/>
          </p:cNvSpPr>
          <p:nvPr>
            <p:ph type="ctrTitle"/>
          </p:nvPr>
        </p:nvSpPr>
        <p:spPr>
          <a:xfrm>
            <a:off x="1557071" y="1029196"/>
            <a:ext cx="9099255" cy="574017"/>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2 (c)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E1E963B-DA12-4018-8D7B-B79003F63462}"/>
              </a:ext>
            </a:extLst>
          </p:cNvPr>
          <p:cNvSpPr>
            <a:spLocks noGrp="1"/>
          </p:cNvSpPr>
          <p:nvPr>
            <p:ph type="subTitle" idx="1"/>
          </p:nvPr>
        </p:nvSpPr>
        <p:spPr>
          <a:xfrm>
            <a:off x="1034493" y="1603213"/>
            <a:ext cx="10122408" cy="3486981"/>
          </a:xfrm>
        </p:spPr>
        <p:txBody>
          <a:bodyPr>
            <a:normAutofit/>
          </a:bodyPr>
          <a:lstStyle/>
          <a:p>
            <a:pPr algn="just"/>
            <a:r>
              <a:rPr lang="pt-BR" sz="1600" dirty="0">
                <a:solidFill>
                  <a:schemeClr val="accent1"/>
                </a:solidFill>
                <a:latin typeface="Arial" panose="020B0604020202020204" pitchFamily="34" charset="0"/>
                <a:cs typeface="Arial" panose="020B0604020202020204" pitchFamily="34" charset="0"/>
              </a:rPr>
              <a:t>Observações:</a:t>
            </a:r>
          </a:p>
          <a:p>
            <a:pPr marL="342900" indent="-342900" algn="just">
              <a:lnSpc>
                <a:spcPct val="150000"/>
              </a:lnSpc>
              <a:buAutoNum type="arabicParenR"/>
            </a:pPr>
            <a:r>
              <a:rPr lang="pt-BR" sz="1600" dirty="0">
                <a:solidFill>
                  <a:schemeClr val="bg1"/>
                </a:solidFill>
                <a:latin typeface="Arial" panose="020B0604020202020204" pitchFamily="34" charset="0"/>
                <a:cs typeface="Arial" panose="020B0604020202020204" pitchFamily="34" charset="0"/>
              </a:rPr>
              <a:t>A amostragem aleatória simples, por um lado, simplifica cálculos e aproximações; por outro lado, não é adequado a situações mais gerais nas quais outros modelos mais “flexíveis” exibem desempenho/adequação melhor. </a:t>
            </a:r>
            <a:r>
              <a:rPr lang="pt-BR" sz="1600" dirty="0">
                <a:solidFill>
                  <a:srgbClr val="FFFF00"/>
                </a:solidFill>
                <a:latin typeface="Arial" panose="020B0604020202020204" pitchFamily="34" charset="0"/>
                <a:cs typeface="Arial" panose="020B0604020202020204" pitchFamily="34" charset="0"/>
              </a:rPr>
              <a:t>(comentar intenção de voto)</a:t>
            </a:r>
          </a:p>
          <a:p>
            <a:pPr marL="342900" indent="-342900" algn="just">
              <a:lnSpc>
                <a:spcPct val="150000"/>
              </a:lnSpc>
              <a:buAutoNum type="arabicParenR"/>
            </a:pPr>
            <a:r>
              <a:rPr lang="pt-BR" sz="1600" dirty="0">
                <a:solidFill>
                  <a:schemeClr val="bg1"/>
                </a:solidFill>
                <a:latin typeface="Arial" panose="020B0604020202020204" pitchFamily="34" charset="0"/>
                <a:cs typeface="Arial" panose="020B0604020202020204" pitchFamily="34" charset="0"/>
              </a:rPr>
              <a:t>no exemplo, consideramos apenas duas alternativas para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1/100 e 5/100. Em situações reais, a fração não conforme (ou proporções em geral) pode assumir valores em um conjunto mais amplo de valores (por exemplo, o intervalo [0,1] ).</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279458"/>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9643BC-3F45-467D-958E-4CAA2163DBFC}"/>
              </a:ext>
            </a:extLst>
          </p:cNvPr>
          <p:cNvSpPr>
            <a:spLocks noGrp="1"/>
          </p:cNvSpPr>
          <p:nvPr>
            <p:ph type="ctrTitle"/>
          </p:nvPr>
        </p:nvSpPr>
        <p:spPr>
          <a:xfrm>
            <a:off x="1557071" y="1029196"/>
            <a:ext cx="9099255" cy="574017"/>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A382F0B-DF2F-4FB6-99DB-B266EB33F08F}"/>
              </a:ext>
            </a:extLst>
          </p:cNvPr>
          <p:cNvSpPr>
            <a:spLocks noGrp="1"/>
          </p:cNvSpPr>
          <p:nvPr>
            <p:ph type="subTitle" idx="1"/>
          </p:nvPr>
        </p:nvSpPr>
        <p:spPr>
          <a:xfrm>
            <a:off x="1034493" y="1603214"/>
            <a:ext cx="10122408" cy="3486982"/>
          </a:xfrm>
        </p:spPr>
        <p:txBody>
          <a:bodyPr>
            <a:normAutofit/>
          </a:bodyPr>
          <a:lstStyle/>
          <a:p>
            <a:pPr algn="just"/>
            <a:r>
              <a:rPr lang="pt-BR" sz="1600" dirty="0">
                <a:solidFill>
                  <a:schemeClr val="bg1"/>
                </a:solidFill>
              </a:rPr>
              <a:t>Visando avaliar o grau de aprovação da população de uma localidade quanto às medidas adotadas pelo governo local para o combate à Covid-19, um instituto conduziu uma pesquisa de opinião. Nessa pesquisa, cada morador da localidade entrevistado foi questionado se aprovava ou não tais medidas. Considerando, a priori, o modelo uniforme no conjunto </a:t>
            </a:r>
            <a:r>
              <a:rPr lang="el-GR"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 {1/4 , 2/4 , 3/4} para a proporção de moradores da localidade favoráveis às(que aprovam as) medidas adotadas, </a:t>
            </a:r>
            <a:r>
              <a:rPr lang="el-GR"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 determine:</a:t>
            </a:r>
          </a:p>
          <a:p>
            <a:pPr algn="just"/>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(a) A distribuição a posteriori de ϴ dado que o primeiro entrevistado declarou aprovas as medidas.</a:t>
            </a:r>
          </a:p>
          <a:p>
            <a:pPr algn="just"/>
            <a:endParaRPr lang="pt-BR" dirty="0">
              <a:solidFill>
                <a:schemeClr val="bg1"/>
              </a:solidFill>
              <a:latin typeface="Arial" panose="020B0604020202020204" pitchFamily="34" charset="0"/>
              <a:cs typeface="Arial" panose="020B0604020202020204" pitchFamily="34" charset="0"/>
            </a:endParaRPr>
          </a:p>
          <a:p>
            <a:pPr algn="just"/>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453609"/>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18512-B920-477E-9A76-6658F0479E88}"/>
              </a:ext>
            </a:extLst>
          </p:cNvPr>
          <p:cNvSpPr>
            <a:spLocks noGrp="1"/>
          </p:cNvSpPr>
          <p:nvPr>
            <p:ph type="ctrTitle"/>
          </p:nvPr>
        </p:nvSpPr>
        <p:spPr>
          <a:xfrm>
            <a:off x="1557071" y="1029196"/>
            <a:ext cx="9099255" cy="48527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A6799C3-E2E1-4D32-82FC-0C81B9F97360}"/>
              </a:ext>
            </a:extLst>
          </p:cNvPr>
          <p:cNvSpPr>
            <a:spLocks noGrp="1"/>
          </p:cNvSpPr>
          <p:nvPr>
            <p:ph type="subTitle" idx="1"/>
          </p:nvPr>
        </p:nvSpPr>
        <p:spPr>
          <a:xfrm>
            <a:off x="1034493" y="1514475"/>
            <a:ext cx="10122408" cy="3575719"/>
          </a:xfrm>
        </p:spPr>
        <p:txBody>
          <a:bodyPr>
            <a:normAutofit/>
          </a:bodyPr>
          <a:lstStyle/>
          <a:p>
            <a:pPr algn="just"/>
            <a:r>
              <a:rPr lang="pt-BR" sz="1600" dirty="0">
                <a:solidFill>
                  <a:schemeClr val="bg1"/>
                </a:solidFill>
                <a:latin typeface="Arial" panose="020B0604020202020204" pitchFamily="34" charset="0"/>
                <a:cs typeface="Arial" panose="020B0604020202020204" pitchFamily="34" charset="0"/>
              </a:rPr>
              <a:t>(B) Admitindo, adicionalmente, que o segundo estrevistado declarou reprovar as medidas, obtenha a (nova) distribuição a posteriori para </a:t>
            </a:r>
            <a:r>
              <a:rPr lang="pt-BR"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a:t>
            </a:r>
          </a:p>
          <a:p>
            <a:pPr algn="just"/>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(c) Admitindo que entre as dez primeiras pessoas entrevistadas exatamente 7 declaram aprovar as medidas, obtenha a distribuição a posteriori de </a:t>
            </a:r>
            <a:r>
              <a:rPr lang="el-GR"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a:t>
            </a:r>
          </a:p>
          <a:p>
            <a:pPr algn="just"/>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(desconsidere agora os itens (a), (b) e (c))</a:t>
            </a:r>
          </a:p>
          <a:p>
            <a:pPr algn="just"/>
            <a:r>
              <a:rPr lang="pt-BR" sz="1600" dirty="0">
                <a:solidFill>
                  <a:schemeClr val="bg1"/>
                </a:solidFill>
                <a:latin typeface="Arial" panose="020B0604020202020204" pitchFamily="34" charset="0"/>
                <a:cs typeface="Arial" panose="020B0604020202020204" pitchFamily="34" charset="0"/>
              </a:rPr>
              <a:t>(d) Admitindo que as primeiras n pessoas declararam reprovar tais medidas, obtenha a distribuição a posteriori de </a:t>
            </a:r>
            <a:r>
              <a:rPr lang="el-GR" dirty="0">
                <a:solidFill>
                  <a:schemeClr val="bg1"/>
                </a:solidFill>
                <a:latin typeface="Arial" panose="020B0604020202020204" pitchFamily="34" charset="0"/>
                <a:cs typeface="Arial" panose="020B0604020202020204" pitchFamily="34" charset="0"/>
              </a:rPr>
              <a:t>ϴ</a:t>
            </a:r>
            <a:r>
              <a:rPr lang="el-GR" sz="1600" dirty="0">
                <a:solidFill>
                  <a:schemeClr val="bg1"/>
                </a:solidFill>
                <a:latin typeface="Arial" panose="020B0604020202020204" pitchFamily="34" charset="0"/>
                <a:cs typeface="Arial" panose="020B0604020202020204" pitchFamily="34" charset="0"/>
              </a:rPr>
              <a:t>.</a:t>
            </a:r>
            <a:endParaRPr lang="pt-BR" dirty="0">
              <a:solidFill>
                <a:schemeClr val="bg1"/>
              </a:solidFill>
              <a:latin typeface="Arial" panose="020B0604020202020204" pitchFamily="34" charset="0"/>
              <a:cs typeface="Arial" panose="020B0604020202020204" pitchFamily="34" charset="0"/>
            </a:endParaRPr>
          </a:p>
          <a:p>
            <a:pPr algn="ctr"/>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21186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EAE48-830B-4487-A07E-F0BF96CEBB15}"/>
              </a:ext>
            </a:extLst>
          </p:cNvPr>
          <p:cNvSpPr>
            <a:spLocks noGrp="1"/>
          </p:cNvSpPr>
          <p:nvPr>
            <p:ph type="ctrTitle"/>
          </p:nvPr>
        </p:nvSpPr>
        <p:spPr>
          <a:xfrm>
            <a:off x="1557071" y="1029197"/>
            <a:ext cx="9099255" cy="825688"/>
          </a:xfrm>
        </p:spPr>
        <p:txBody>
          <a:bodyPr anchor="ctr">
            <a:normAutofit/>
          </a:bodyPr>
          <a:lstStyle/>
          <a:p>
            <a:pPr algn="ctr"/>
            <a:r>
              <a:rPr lang="pt-BR" sz="2400" b="1" dirty="0">
                <a:solidFill>
                  <a:srgbClr val="454545"/>
                </a:solidFill>
              </a:rPr>
              <a:t>Amostra aleatória simples (AAS)</a:t>
            </a:r>
          </a:p>
        </p:txBody>
      </p:sp>
      <p:sp>
        <p:nvSpPr>
          <p:cNvPr id="3" name="Subtitle 2">
            <a:extLst>
              <a:ext uri="{FF2B5EF4-FFF2-40B4-BE49-F238E27FC236}">
                <a16:creationId xmlns:a16="http://schemas.microsoft.com/office/drawing/2014/main" id="{1BF70408-A7A9-4262-8E1D-F35219C7E7C9}"/>
              </a:ext>
            </a:extLst>
          </p:cNvPr>
          <p:cNvSpPr>
            <a:spLocks noGrp="1"/>
          </p:cNvSpPr>
          <p:nvPr>
            <p:ph type="subTitle" idx="1"/>
          </p:nvPr>
        </p:nvSpPr>
        <p:spPr>
          <a:xfrm>
            <a:off x="1535372" y="1771650"/>
            <a:ext cx="9120954" cy="3105958"/>
          </a:xfrm>
        </p:spPr>
        <p:txBody>
          <a:bodyPr>
            <a:normAutofit/>
          </a:bodyPr>
          <a:lstStyle/>
          <a:p>
            <a:pPr algn="just">
              <a:lnSpc>
                <a:spcPct val="150000"/>
              </a:lnSpc>
            </a:pPr>
            <a:r>
              <a:rPr lang="pt-BR" sz="2400" dirty="0">
                <a:solidFill>
                  <a:schemeClr val="bg1"/>
                </a:solidFill>
              </a:rPr>
              <a:t>•</a:t>
            </a:r>
            <a:r>
              <a:rPr lang="pt-BR" dirty="0">
                <a:solidFill>
                  <a:schemeClr val="bg1"/>
                </a:solidFill>
              </a:rPr>
              <a:t> </a:t>
            </a:r>
            <a:r>
              <a:rPr lang="pt-BR" sz="1600" dirty="0">
                <a:solidFill>
                  <a:schemeClr val="bg1"/>
                </a:solidFill>
              </a:rPr>
              <a:t>X = (X</a:t>
            </a:r>
            <a:r>
              <a:rPr lang="pt-BR" sz="1100" dirty="0">
                <a:solidFill>
                  <a:schemeClr val="bg1"/>
                </a:solidFill>
              </a:rPr>
              <a:t>1</a:t>
            </a:r>
            <a:r>
              <a:rPr lang="pt-BR" sz="1600" dirty="0">
                <a:solidFill>
                  <a:schemeClr val="bg1"/>
                </a:solidFill>
              </a:rPr>
              <a:t>,...,X</a:t>
            </a:r>
            <a:r>
              <a:rPr lang="pt-BR" sz="1100" dirty="0">
                <a:solidFill>
                  <a:schemeClr val="bg1"/>
                </a:solidFill>
              </a:rPr>
              <a:t>N</a:t>
            </a:r>
            <a:r>
              <a:rPr lang="pt-BR" sz="1600" dirty="0">
                <a:solidFill>
                  <a:schemeClr val="bg1"/>
                </a:solidFill>
              </a:rPr>
              <a:t>) É UMA AMOSTRA ALEATÓRIA SIMPLES (aas) SE AS VARIÁVEIS ALEATÓRIAS (OBSERVAÇÕES) X</a:t>
            </a:r>
            <a:r>
              <a:rPr lang="pt-BR" sz="1100" dirty="0">
                <a:solidFill>
                  <a:schemeClr val="bg1"/>
                </a:solidFill>
              </a:rPr>
              <a:t>1</a:t>
            </a:r>
            <a:r>
              <a:rPr lang="pt-BR" sz="1600" dirty="0">
                <a:solidFill>
                  <a:schemeClr val="bg1"/>
                </a:solidFill>
              </a:rPr>
              <a:t>,...,X</a:t>
            </a:r>
            <a:r>
              <a:rPr lang="pt-BR" sz="1100" dirty="0">
                <a:solidFill>
                  <a:schemeClr val="bg1"/>
                </a:solidFill>
              </a:rPr>
              <a:t>N</a:t>
            </a:r>
            <a:r>
              <a:rPr lang="pt-BR" sz="1600" dirty="0">
                <a:solidFill>
                  <a:schemeClr val="bg1"/>
                </a:solidFill>
              </a:rPr>
              <a:t> SÃO, DADO O PARÂMETRO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INDEPENDENTES E IDENTICAMENTE DISTRIBUÍDAS</a:t>
            </a:r>
            <a:r>
              <a:rPr lang="pt-BR" sz="1600" dirty="0">
                <a:solidFill>
                  <a:schemeClr val="bg1"/>
                </a:solidFill>
              </a:rPr>
              <a:t> </a:t>
            </a:r>
          </a:p>
          <a:p>
            <a:pPr algn="just">
              <a:lnSpc>
                <a:spcPct val="150000"/>
              </a:lnSpc>
            </a:pPr>
            <a:endParaRPr lang="pt-BR" sz="1600" dirty="0">
              <a:solidFill>
                <a:schemeClr val="bg1"/>
              </a:solidFill>
            </a:endParaRPr>
          </a:p>
          <a:p>
            <a:pPr algn="just">
              <a:lnSpc>
                <a:spcPct val="150000"/>
              </a:lnSpc>
            </a:pPr>
            <a:r>
              <a:rPr lang="pt-BR" sz="2400" dirty="0">
                <a:solidFill>
                  <a:schemeClr val="bg1"/>
                </a:solidFill>
              </a:rPr>
              <a:t>•</a:t>
            </a:r>
            <a:r>
              <a:rPr lang="pt-BR" sz="1600" dirty="0">
                <a:solidFill>
                  <a:schemeClr val="bg1"/>
                </a:solidFill>
              </a:rPr>
              <a:t> AMOSTRAS ALEATÓRIAS SIMPLES TRAZEM SIMPLIFICAÇÕES NOS CÁLCULOS (EXATOS E APROXIMADOS) DE DIVERSOS PROCEDIMENTOS ESTATÍSTICOS (COMO VEREMOS ADIANTE)</a:t>
            </a:r>
          </a:p>
          <a:p>
            <a:pPr algn="just">
              <a:lnSpc>
                <a:spcPct val="150000"/>
              </a:lnSpc>
            </a:pPr>
            <a:endParaRPr lang="pt-BR" sz="1600" dirty="0">
              <a:solidFill>
                <a:schemeClr val="bg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294250"/>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9BA03-A142-4ECD-B74D-8A2710451CF7}"/>
              </a:ext>
            </a:extLst>
          </p:cNvPr>
          <p:cNvSpPr>
            <a:spLocks noGrp="1"/>
          </p:cNvSpPr>
          <p:nvPr>
            <p:ph type="ctrTitle"/>
          </p:nvPr>
        </p:nvSpPr>
        <p:spPr>
          <a:xfrm>
            <a:off x="1557071" y="1029196"/>
            <a:ext cx="9099255" cy="574017"/>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7428352-35BC-49E2-8EDD-F706AEC93D97}"/>
              </a:ext>
            </a:extLst>
          </p:cNvPr>
          <p:cNvSpPr>
            <a:spLocks noGrp="1"/>
          </p:cNvSpPr>
          <p:nvPr>
            <p:ph type="subTitle" idx="1"/>
          </p:nvPr>
        </p:nvSpPr>
        <p:spPr>
          <a:xfrm>
            <a:off x="1535372" y="1603213"/>
            <a:ext cx="9120954" cy="3486981"/>
          </a:xfrm>
        </p:spPr>
        <p:txBody>
          <a:bodyPr>
            <a:normAutofit fontScale="92500" lnSpcReduction="20000"/>
          </a:bodyPr>
          <a:lstStyle/>
          <a:p>
            <a:pPr algn="just"/>
            <a:r>
              <a:rPr lang="pt-BR" dirty="0">
                <a:solidFill>
                  <a:schemeClr val="bg1"/>
                </a:solidFill>
                <a:latin typeface="Arial" panose="020B0604020202020204" pitchFamily="34" charset="0"/>
                <a:cs typeface="Arial" panose="020B0604020202020204" pitchFamily="34" charset="0"/>
              </a:rPr>
              <a:t>Suporemos que X = (X</a:t>
            </a:r>
            <a:r>
              <a:rPr lang="pt-BR" sz="14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,...,X</a:t>
            </a:r>
            <a:r>
              <a:rPr lang="pt-BR" sz="14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 é uma aas do modelo bernoulli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onde X</a:t>
            </a:r>
            <a:r>
              <a:rPr lang="pt-BR" sz="1100" dirty="0">
                <a:solidFill>
                  <a:schemeClr val="bg1"/>
                </a:solidFill>
                <a:latin typeface="Arial" panose="020B0604020202020204" pitchFamily="34" charset="0"/>
                <a:cs typeface="Arial" panose="020B0604020202020204" pitchFamily="34" charset="0"/>
              </a:rPr>
              <a:t>j</a:t>
            </a:r>
            <a:r>
              <a:rPr lang="pt-BR" dirty="0">
                <a:solidFill>
                  <a:schemeClr val="bg1"/>
                </a:solidFill>
                <a:latin typeface="Arial" panose="020B0604020202020204" pitchFamily="34" charset="0"/>
                <a:cs typeface="Arial" panose="020B0604020202020204" pitchFamily="34" charset="0"/>
              </a:rPr>
              <a:t> = 1 se o j-ésimo morador entrevistado declara aprovar as medidas do governo local quanto à covid-19, e x</a:t>
            </a:r>
            <a:r>
              <a:rPr lang="pt-BR" sz="1100" dirty="0">
                <a:solidFill>
                  <a:schemeClr val="bg1"/>
                </a:solidFill>
                <a:latin typeface="Arial" panose="020B0604020202020204" pitchFamily="34" charset="0"/>
                <a:cs typeface="Arial" panose="020B0604020202020204" pitchFamily="34" charset="0"/>
              </a:rPr>
              <a:t>j</a:t>
            </a:r>
            <a:r>
              <a:rPr lang="pt-BR" dirty="0">
                <a:solidFill>
                  <a:schemeClr val="bg1"/>
                </a:solidFill>
                <a:latin typeface="Arial" panose="020B0604020202020204" pitchFamily="34" charset="0"/>
                <a:cs typeface="Arial" panose="020B0604020202020204" pitchFamily="34" charset="0"/>
              </a:rPr>
              <a:t> = 0, caso contrário, j = 1,2,...,n. No item (a), devemos obter</a:t>
            </a:r>
          </a:p>
          <a:p>
            <a:pPr algn="just"/>
            <a:endParaRPr lang="pt-BR" dirty="0">
              <a:solidFill>
                <a:schemeClr val="bg1"/>
              </a:solidFill>
              <a:latin typeface="Arial" panose="020B0604020202020204" pitchFamily="34" charset="0"/>
              <a:cs typeface="Arial" panose="020B0604020202020204" pitchFamily="34" charset="0"/>
            </a:endParaRPr>
          </a:p>
          <a:p>
            <a:pPr algn="ctr"/>
            <a:r>
              <a:rPr lang="pt-BR" sz="2800" b="1" dirty="0">
                <a:solidFill>
                  <a:srgbClr val="C00000"/>
                </a:solidFill>
                <a:latin typeface="Arial" panose="020B0604020202020204" pitchFamily="34" charset="0"/>
                <a:cs typeface="Arial" panose="020B0604020202020204" pitchFamily="34" charset="0"/>
              </a:rPr>
              <a:t>P(ϴ = k/4 | X</a:t>
            </a:r>
            <a:r>
              <a:rPr lang="pt-BR" b="1" dirty="0">
                <a:solidFill>
                  <a:srgbClr val="C00000"/>
                </a:solidFill>
                <a:latin typeface="Arial" panose="020B0604020202020204" pitchFamily="34" charset="0"/>
                <a:cs typeface="Arial" panose="020B0604020202020204" pitchFamily="34" charset="0"/>
              </a:rPr>
              <a:t>1</a:t>
            </a:r>
            <a:r>
              <a:rPr lang="pt-BR" sz="2800" b="1" dirty="0">
                <a:solidFill>
                  <a:srgbClr val="C00000"/>
                </a:solidFill>
                <a:latin typeface="Arial" panose="020B0604020202020204" pitchFamily="34" charset="0"/>
                <a:cs typeface="Arial" panose="020B0604020202020204" pitchFamily="34" charset="0"/>
              </a:rPr>
              <a:t> = 1) , k = 1,2,3.</a:t>
            </a:r>
          </a:p>
          <a:p>
            <a:pPr algn="just"/>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A priori,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1/4) =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2/4) =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3/4) = 1/3. assim, pelo </a:t>
            </a:r>
            <a:r>
              <a:rPr lang="pt-BR" sz="2400" b="1" u="sng" dirty="0">
                <a:solidFill>
                  <a:schemeClr val="bg1"/>
                </a:solidFill>
                <a:latin typeface="Arial" panose="020B0604020202020204" pitchFamily="34" charset="0"/>
                <a:cs typeface="Arial" panose="020B0604020202020204" pitchFamily="34" charset="0"/>
              </a:rPr>
              <a:t>teorema de Bayes </a:t>
            </a:r>
            <a:r>
              <a:rPr lang="pt-BR" dirty="0">
                <a:solidFill>
                  <a:schemeClr val="bg1"/>
                </a:solidFill>
                <a:latin typeface="Arial" panose="020B0604020202020204" pitchFamily="34" charset="0"/>
                <a:cs typeface="Arial" panose="020B0604020202020204" pitchFamily="34" charset="0"/>
              </a:rPr>
              <a:t> , temos:</a:t>
            </a:r>
            <a:endParaRPr lang="pt-BR" dirty="0">
              <a:solidFill>
                <a:schemeClr val="accent1"/>
              </a:solidFill>
            </a:endParaRPr>
          </a:p>
          <a:p>
            <a:pPr algn="just"/>
            <a:endParaRPr lang="pt-BR" dirty="0">
              <a:solidFill>
                <a:schemeClr val="accent1"/>
              </a:solidFill>
            </a:endParaRPr>
          </a:p>
          <a:p>
            <a:pPr algn="ctr"/>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81754"/>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04854C-5C33-460F-85B9-4A25E3766C7B}"/>
              </a:ext>
            </a:extLst>
          </p:cNvPr>
          <p:cNvSpPr>
            <a:spLocks noGrp="1"/>
          </p:cNvSpPr>
          <p:nvPr>
            <p:ph type="ctrTitle"/>
          </p:nvPr>
        </p:nvSpPr>
        <p:spPr>
          <a:xfrm>
            <a:off x="1557071" y="1018830"/>
            <a:ext cx="9099255" cy="486120"/>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C16E0365-E535-4225-96DF-6291FE7F88A4}"/>
                  </a:ext>
                </a:extLst>
              </p:cNvPr>
              <p:cNvSpPr>
                <a:spLocks noGrp="1"/>
              </p:cNvSpPr>
              <p:nvPr>
                <p:ph type="subTitle" idx="1"/>
              </p:nvPr>
            </p:nvSpPr>
            <p:spPr>
              <a:xfrm>
                <a:off x="1034493" y="1516379"/>
                <a:ext cx="10122408" cy="3573815"/>
              </a:xfrm>
            </p:spPr>
            <p:txBody>
              <a:bodyPr>
                <a:normAutofit/>
              </a:bodyPr>
              <a:lstStyle/>
              <a:p>
                <a:pPr marL="342900" indent="-342900" algn="just">
                  <a:buAutoNum type="alphaUcParenBoth"/>
                </a:pPr>
                <a:r>
                  <a:rPr lang="pt-BR" sz="1600" dirty="0">
                    <a:solidFill>
                      <a:schemeClr val="bg1"/>
                    </a:solidFill>
                    <a:latin typeface="Arial" panose="020B0604020202020204" pitchFamily="34" charset="0"/>
                    <a:cs typeface="Arial" panose="020B0604020202020204" pitchFamily="34" charset="0"/>
                  </a:rPr>
                  <a:t>Nesse caso, devemos obter</a:t>
                </a:r>
              </a:p>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1/4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1)    =</a:t>
                </a:r>
              </a:p>
              <a:p>
                <a:pPr algn="ctr"/>
                <a:endParaRPr lang="pt-BR" sz="14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i="1">
                              <a:solidFill>
                                <a:schemeClr val="bg1"/>
                              </a:solidFill>
                              <a:latin typeface="Cambria Math" panose="02040503050406030204" pitchFamily="18" charset="0"/>
                            </a:rPr>
                          </m:ctrlPr>
                        </m:fPr>
                        <m:num>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1 = 1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m:t>
                          </m:r>
                          <m:r>
                            <m:rPr>
                              <m:nor/>
                            </m:rPr>
                            <a:rPr lang="pt-BR" b="0" i="0" dirty="0" smtClean="0">
                              <a:solidFill>
                                <a:schemeClr val="bg1"/>
                              </a:solidFill>
                              <a:latin typeface="Arial" panose="020B0604020202020204" pitchFamily="34" charset="0"/>
                              <a:cs typeface="Arial" panose="020B0604020202020204" pitchFamily="34" charset="0"/>
                            </a:rPr>
                            <m:t>1</m:t>
                          </m:r>
                          <m:r>
                            <m:rPr>
                              <m:nor/>
                            </m:rPr>
                            <a:rPr lang="pt-BR" dirty="0">
                              <a:solidFill>
                                <a:schemeClr val="bg1"/>
                              </a:solidFill>
                              <a:latin typeface="Arial" panose="020B0604020202020204" pitchFamily="34" charset="0"/>
                              <a:cs typeface="Arial" panose="020B0604020202020204" pitchFamily="34" charset="0"/>
                            </a:rPr>
                            <m:t>/4)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m:t>
                          </m:r>
                          <m:r>
                            <m:rPr>
                              <m:nor/>
                            </m:rPr>
                            <a:rPr lang="pt-BR" b="0" i="0" dirty="0" smtClean="0">
                              <a:solidFill>
                                <a:schemeClr val="bg1"/>
                              </a:solidFill>
                              <a:latin typeface="Arial" panose="020B0604020202020204" pitchFamily="34" charset="0"/>
                              <a:cs typeface="Arial" panose="020B0604020202020204" pitchFamily="34" charset="0"/>
                            </a:rPr>
                            <m:t>1</m:t>
                          </m:r>
                          <m:r>
                            <m:rPr>
                              <m:nor/>
                            </m:rPr>
                            <a:rPr lang="pt-BR" dirty="0">
                              <a:solidFill>
                                <a:schemeClr val="bg1"/>
                              </a:solidFill>
                              <a:latin typeface="Arial" panose="020B0604020202020204" pitchFamily="34" charset="0"/>
                              <a:cs typeface="Arial" panose="020B0604020202020204" pitchFamily="34" charset="0"/>
                            </a:rPr>
                            <m:t>/4</m:t>
                          </m:r>
                          <m:r>
                            <a:rPr lang="pt-BR" i="1" dirty="0">
                              <a:solidFill>
                                <a:schemeClr val="bg1"/>
                              </a:solidFill>
                              <a:latin typeface="Cambria Math" panose="02040503050406030204" pitchFamily="18" charset="0"/>
                              <a:cs typeface="Arial" panose="020B0604020202020204" pitchFamily="34" charset="0"/>
                            </a:rPr>
                            <m:t>)</m:t>
                          </m:r>
                        </m:num>
                        <m:den>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1 = 1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1/4)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1/4) + </m:t>
                          </m:r>
                          <m:r>
                            <m:rPr>
                              <m:nor/>
                            </m:rPr>
                            <a:rPr lang="pt-BR" dirty="0">
                              <a:solidFill>
                                <a:schemeClr val="bg1"/>
                              </a:solidFill>
                            </a:rPr>
                            <m:t>P</m:t>
                          </m:r>
                          <m:r>
                            <m:rPr>
                              <m:nor/>
                            </m:rPr>
                            <a:rPr lang="pt-BR" dirty="0">
                              <a:solidFill>
                                <a:schemeClr val="bg1"/>
                              </a:solidFill>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1 = 1 | </m:t>
                          </m:r>
                          <m:r>
                            <m:rPr>
                              <m:nor/>
                            </m:rPr>
                            <a:rPr lang="el-GR" dirty="0">
                              <a:solidFill>
                                <a:schemeClr val="bg1"/>
                              </a:solidFill>
                              <a:latin typeface="Arial" panose="020B0604020202020204" pitchFamily="34"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2/4)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2/4) + </m:t>
                          </m:r>
                          <m:r>
                            <m:rPr>
                              <m:nor/>
                            </m:rPr>
                            <a:rPr lang="pt-BR" dirty="0">
                              <a:solidFill>
                                <a:schemeClr val="bg1"/>
                              </a:solidFill>
                              <a:latin typeface="Arial" panose="020B0604020202020204" pitchFamily="34" charset="0"/>
                              <a:cs typeface="Arial" panose="020B0604020202020204" pitchFamily="34" charset="0"/>
                            </a:rPr>
                            <m:t>P</m:t>
                          </m:r>
                          <m:r>
                            <m:rPr>
                              <m:nor/>
                            </m:rPr>
                            <a:rPr lang="pt-BR" dirty="0">
                              <a:solidFill>
                                <a:schemeClr val="bg1"/>
                              </a:solidFill>
                              <a:latin typeface="Arial" panose="020B0604020202020204" pitchFamily="34" charset="0"/>
                              <a:cs typeface="Arial" panose="020B0604020202020204" pitchFamily="34" charset="0"/>
                            </a:rPr>
                            <m:t>(</m:t>
                          </m:r>
                          <m:r>
                            <m:rPr>
                              <m:nor/>
                            </m:rPr>
                            <a:rPr lang="pt-BR" dirty="0">
                              <a:solidFill>
                                <a:schemeClr val="bg1"/>
                              </a:solidFill>
                              <a:latin typeface="Arial" panose="020B0604020202020204" pitchFamily="34" charset="0"/>
                              <a:cs typeface="Arial" panose="020B0604020202020204" pitchFamily="34" charset="0"/>
                            </a:rPr>
                            <m:t>x</m:t>
                          </m:r>
                          <m:r>
                            <m:rPr>
                              <m:nor/>
                            </m:rPr>
                            <a:rPr lang="pt-BR" dirty="0">
                              <a:solidFill>
                                <a:schemeClr val="bg1"/>
                              </a:solidFill>
                              <a:latin typeface="Arial" panose="020B0604020202020204" pitchFamily="34" charset="0"/>
                              <a:cs typeface="Arial" panose="020B0604020202020204" pitchFamily="34" charset="0"/>
                            </a:rPr>
                            <m:t>1 =1 | </m:t>
                          </m:r>
                          <m:r>
                            <m:rPr>
                              <m:sty m:val="p"/>
                            </m:rPr>
                            <a:rPr lang="el-GR" i="1" dirty="0">
                              <a:solidFill>
                                <a:schemeClr val="bg1"/>
                              </a:solidFill>
                              <a:latin typeface="Cambria Math" panose="02040503050406030204" pitchFamily="18" charset="0"/>
                              <a:cs typeface="Arial" panose="020B0604020202020204" pitchFamily="34" charset="0"/>
                            </a:rPr>
                            <m:t>ϴ</m:t>
                          </m:r>
                          <m:r>
                            <a:rPr lang="pt-BR" i="1" dirty="0">
                              <a:solidFill>
                                <a:schemeClr val="bg1"/>
                              </a:solidFill>
                              <a:latin typeface="Cambria Math" panose="02040503050406030204" pitchFamily="18" charset="0"/>
                              <a:cs typeface="Arial" panose="020B0604020202020204" pitchFamily="34" charset="0"/>
                            </a:rPr>
                            <m:t>=</m:t>
                          </m:r>
                          <m:r>
                            <m:rPr>
                              <m:nor/>
                            </m:rPr>
                            <a:rPr lang="pt-BR" dirty="0">
                              <a:solidFill>
                                <a:schemeClr val="bg1"/>
                              </a:solidFill>
                              <a:latin typeface="Cambria Math" panose="02040503050406030204" pitchFamily="18" charset="0"/>
                              <a:cs typeface="Arial" panose="020B0604020202020204" pitchFamily="34" charset="0"/>
                            </a:rPr>
                            <m:t>3/4)</m:t>
                          </m:r>
                          <m:r>
                            <m:rPr>
                              <m:nor/>
                            </m:rPr>
                            <a:rPr lang="pt-BR" dirty="0">
                              <a:solidFill>
                                <a:schemeClr val="bg1"/>
                              </a:solidFill>
                              <a:latin typeface="Cambria Math" panose="02040503050406030204" pitchFamily="18" charset="0"/>
                              <a:cs typeface="Arial" panose="020B0604020202020204" pitchFamily="34" charset="0"/>
                            </a:rPr>
                            <m:t>P</m:t>
                          </m:r>
                          <m:r>
                            <m:rPr>
                              <m:nor/>
                            </m:rPr>
                            <a:rPr lang="pt-BR" dirty="0">
                              <a:solidFill>
                                <a:schemeClr val="bg1"/>
                              </a:solidFill>
                              <a:latin typeface="Cambria Math" panose="02040503050406030204" pitchFamily="18" charset="0"/>
                              <a:cs typeface="Arial" panose="020B0604020202020204" pitchFamily="34" charset="0"/>
                            </a:rPr>
                            <m:t>(</m:t>
                          </m:r>
                          <m:r>
                            <m:rPr>
                              <m:sty m:val="p"/>
                            </m:rPr>
                            <a:rPr lang="el-GR" i="1" dirty="0">
                              <a:solidFill>
                                <a:schemeClr val="bg1"/>
                              </a:solidFill>
                              <a:latin typeface="Cambria Math" panose="02040503050406030204" pitchFamily="18" charset="0"/>
                              <a:cs typeface="Arial" panose="020B0604020202020204" pitchFamily="34" charset="0"/>
                            </a:rPr>
                            <m:t>ϴ</m:t>
                          </m:r>
                          <m:r>
                            <m:rPr>
                              <m:nor/>
                            </m:rPr>
                            <a:rPr lang="pt-BR" dirty="0">
                              <a:solidFill>
                                <a:schemeClr val="bg1"/>
                              </a:solidFill>
                              <a:latin typeface="Arial" panose="020B0604020202020204" pitchFamily="34" charset="0"/>
                              <a:cs typeface="Arial" panose="020B0604020202020204" pitchFamily="34" charset="0"/>
                            </a:rPr>
                            <m:t> = 3/4) </m:t>
                          </m:r>
                        </m:den>
                      </m:f>
                    </m:oMath>
                  </m:oMathPara>
                </a14:m>
                <a:endParaRPr lang="pt-BR" dirty="0">
                  <a:solidFill>
                    <a:schemeClr val="bg1"/>
                  </a:solidFill>
                </a:endParaRPr>
              </a:p>
              <a:p>
                <a:pPr algn="ctr"/>
                <a:endParaRPr lang="pt-BR" sz="1400" dirty="0">
                  <a:solidFill>
                    <a:schemeClr val="bg1"/>
                  </a:solidFill>
                </a:endParaRPr>
              </a:p>
              <a:p>
                <a:pPr algn="ctr"/>
                <a:r>
                  <a:rPr lang="pt-BR" sz="2400" dirty="0">
                    <a:solidFill>
                      <a:schemeClr val="bg1"/>
                    </a:solidFill>
                  </a:rPr>
                  <a:t>=  </a:t>
                </a:r>
                <a14:m>
                  <m:oMath xmlns:m="http://schemas.openxmlformats.org/officeDocument/2006/math">
                    <m:f>
                      <m:fPr>
                        <m:ctrlPr>
                          <a:rPr lang="pt-BR" sz="2400" i="1">
                            <a:solidFill>
                              <a:schemeClr val="bg1"/>
                            </a:solidFill>
                            <a:latin typeface="Cambria Math" panose="02040503050406030204" pitchFamily="18" charset="0"/>
                          </a:rPr>
                        </m:ctrlPr>
                      </m:fPr>
                      <m:num>
                        <m:sSup>
                          <m:sSupPr>
                            <m:ctrlPr>
                              <a:rPr lang="pt-BR" sz="2400" i="1">
                                <a:solidFill>
                                  <a:schemeClr val="bg1"/>
                                </a:solidFill>
                                <a:latin typeface="Cambria Math" panose="02040503050406030204" pitchFamily="18" charset="0"/>
                              </a:rPr>
                            </m:ctrlPr>
                          </m:sSupPr>
                          <m:e>
                            <m:r>
                              <a:rPr lang="pt-BR" sz="2400" b="0" i="1" smtClean="0">
                                <a:solidFill>
                                  <a:schemeClr val="bg1"/>
                                </a:solidFill>
                                <a:latin typeface="Cambria Math" panose="02040503050406030204" pitchFamily="18" charset="0"/>
                              </a:rPr>
                              <m:t>(</m:t>
                            </m:r>
                            <m:f>
                              <m:fPr>
                                <m:ctrlPr>
                                  <a:rPr lang="pt-BR" sz="2400" b="0" i="1" smtClean="0">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1</m:t>
                                </m:r>
                              </m:num>
                              <m:den>
                                <m:r>
                                  <a:rPr lang="pt-BR" sz="2400" b="0" i="1" smtClean="0">
                                    <a:solidFill>
                                      <a:schemeClr val="bg1"/>
                                    </a:solidFill>
                                    <a:latin typeface="Cambria Math" panose="02040503050406030204" pitchFamily="18" charset="0"/>
                                  </a:rPr>
                                  <m:t>4</m:t>
                                </m:r>
                              </m:den>
                            </m:f>
                            <m:r>
                              <a:rPr lang="pt-BR" sz="2400" b="0" i="1" smtClean="0">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 </m:t>
                            </m:r>
                          </m:sup>
                        </m:sSup>
                        <m:r>
                          <a:rPr lang="pt-BR" sz="2400" i="1">
                            <a:solidFill>
                              <a:schemeClr val="bg1"/>
                            </a:solidFill>
                            <a:latin typeface="Cambria Math" panose="02040503050406030204" pitchFamily="18" charset="0"/>
                          </a:rPr>
                          <m:t> (</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r>
                          <a:rPr lang="pt-BR" sz="2400" i="1">
                            <a:solidFill>
                              <a:schemeClr val="bg1"/>
                            </a:solidFill>
                            <a:latin typeface="Cambria Math" panose="02040503050406030204" pitchFamily="18" charset="0"/>
                          </a:rPr>
                          <m:t>)</m:t>
                        </m:r>
                      </m:num>
                      <m:den>
                        <m:d>
                          <m:dPr>
                            <m:ctrlPr>
                              <a:rPr lang="pt-BR" sz="2400" b="0" i="1" smtClean="0">
                                <a:solidFill>
                                  <a:schemeClr val="bg1"/>
                                </a:solidFill>
                                <a:latin typeface="Cambria Math" panose="02040503050406030204" pitchFamily="18" charset="0"/>
                              </a:rPr>
                            </m:ctrlPr>
                          </m:dPr>
                          <m:e>
                            <m:f>
                              <m:fPr>
                                <m:ctrlPr>
                                  <a:rPr lang="pt-BR" sz="2400" b="0" i="1" smtClean="0">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1</m:t>
                                </m:r>
                              </m:num>
                              <m:den>
                                <m:r>
                                  <a:rPr lang="pt-BR" sz="2400" b="0" i="1" smtClean="0">
                                    <a:solidFill>
                                      <a:schemeClr val="bg1"/>
                                    </a:solidFill>
                                    <a:latin typeface="Cambria Math" panose="02040503050406030204" pitchFamily="18" charset="0"/>
                                  </a:rPr>
                                  <m:t>4</m:t>
                                </m:r>
                              </m:den>
                            </m:f>
                          </m:e>
                        </m:d>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e>
                        </m:d>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2</m:t>
                                    </m:r>
                                  </m:num>
                                  <m:den>
                                    <m:r>
                                      <a:rPr lang="pt-BR" sz="2400" i="1">
                                        <a:solidFill>
                                          <a:schemeClr val="bg1"/>
                                        </a:solidFill>
                                        <a:latin typeface="Cambria Math" panose="02040503050406030204" pitchFamily="18" charset="0"/>
                                      </a:rPr>
                                      <m:t>4</m:t>
                                    </m:r>
                                  </m:den>
                                </m:f>
                              </m:e>
                            </m:d>
                          </m:e>
                          <m:sup>
                            <m:r>
                              <a:rPr lang="pt-BR" sz="2400" i="1">
                                <a:solidFill>
                                  <a:schemeClr val="bg1"/>
                                </a:solidFill>
                                <a:latin typeface="Cambria Math" panose="02040503050406030204" pitchFamily="18" charset="0"/>
                              </a:rPr>
                              <m:t> </m:t>
                            </m:r>
                          </m:sup>
                        </m:sSup>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e>
                        </m:d>
                        <m:r>
                          <a:rPr lang="pt-BR" sz="2400" i="1">
                            <a:solidFill>
                              <a:schemeClr val="bg1"/>
                            </a:solidFill>
                            <a:latin typeface="Cambria Math" panose="02040503050406030204" pitchFamily="18" charset="0"/>
                          </a:rPr>
                          <m:t>   +    </m:t>
                        </m:r>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3</m:t>
                                </m:r>
                              </m:num>
                              <m:den>
                                <m:r>
                                  <a:rPr lang="pt-BR" sz="2400" i="1">
                                    <a:solidFill>
                                      <a:schemeClr val="bg1"/>
                                    </a:solidFill>
                                    <a:latin typeface="Cambria Math" panose="02040503050406030204" pitchFamily="18" charset="0"/>
                                  </a:rPr>
                                  <m:t>4</m:t>
                                </m:r>
                              </m:den>
                            </m:f>
                          </m:e>
                        </m:d>
                        <m:r>
                          <a:rPr lang="pt-BR" sz="2400" i="1">
                            <a:solidFill>
                              <a:schemeClr val="bg1"/>
                            </a:solidFill>
                            <a:latin typeface="Cambria Math" panose="02040503050406030204" pitchFamily="18" charset="0"/>
                          </a:rPr>
                          <m:t> (</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r>
                          <a:rPr lang="pt-BR" sz="2400" i="1">
                            <a:solidFill>
                              <a:schemeClr val="bg1"/>
                            </a:solidFill>
                            <a:latin typeface="Cambria Math" panose="02040503050406030204" pitchFamily="18" charset="0"/>
                          </a:rPr>
                          <m:t>)</m:t>
                        </m:r>
                      </m:den>
                    </m:f>
                  </m:oMath>
                </a14:m>
                <a:r>
                  <a:rPr lang="pt-BR" sz="2400" dirty="0">
                    <a:solidFill>
                      <a:schemeClr val="bg1"/>
                    </a:solidFill>
                  </a:rPr>
                  <a:t>    =    </a:t>
                </a:r>
                <a14:m>
                  <m:oMath xmlns:m="http://schemas.openxmlformats.org/officeDocument/2006/math">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1  +  2 +  3</m:t>
                        </m:r>
                      </m:den>
                    </m:f>
                  </m:oMath>
                </a14:m>
                <a:r>
                  <a:rPr lang="pt-BR" sz="2400" dirty="0">
                    <a:solidFill>
                      <a:schemeClr val="bg1"/>
                    </a:solidFill>
                  </a:rPr>
                  <a:t>   =  </a:t>
                </a:r>
                <a14:m>
                  <m:oMath xmlns:m="http://schemas.openxmlformats.org/officeDocument/2006/math">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6</m:t>
                        </m:r>
                      </m:den>
                    </m:f>
                  </m:oMath>
                </a14:m>
                <a:r>
                  <a:rPr lang="pt-BR" sz="2400" dirty="0">
                    <a:solidFill>
                      <a:schemeClr val="bg1"/>
                    </a:solidFill>
                  </a:rPr>
                  <a:t>   =  16,67% </a:t>
                </a:r>
              </a:p>
              <a:p>
                <a:pPr algn="ctr"/>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C16E0365-E535-4225-96DF-6291FE7F88A4}"/>
                  </a:ext>
                </a:extLst>
              </p:cNvPr>
              <p:cNvSpPr>
                <a:spLocks noGrp="1" noRot="1" noChangeAspect="1" noMove="1" noResize="1" noEditPoints="1" noAdjustHandles="1" noChangeArrowheads="1" noChangeShapeType="1" noTextEdit="1"/>
              </p:cNvSpPr>
              <p:nvPr>
                <p:ph type="subTitle" idx="1"/>
              </p:nvPr>
            </p:nvSpPr>
            <p:spPr>
              <a:xfrm>
                <a:off x="1034493" y="1516379"/>
                <a:ext cx="10122408" cy="3573815"/>
              </a:xfrm>
              <a:blipFill>
                <a:blip r:embed="rId2"/>
                <a:stretch>
                  <a:fillRect l="-24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527217"/>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2F937-56F7-4601-A76A-B22F052C1E35}"/>
              </a:ext>
            </a:extLst>
          </p:cNvPr>
          <p:cNvSpPr>
            <a:spLocks noGrp="1"/>
          </p:cNvSpPr>
          <p:nvPr>
            <p:ph type="ctrTitle"/>
          </p:nvPr>
        </p:nvSpPr>
        <p:spPr>
          <a:xfrm>
            <a:off x="1557071" y="1029197"/>
            <a:ext cx="9099255" cy="43765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48310F52-0FB2-4AEF-A03A-5C47B7334671}"/>
                  </a:ext>
                </a:extLst>
              </p:cNvPr>
              <p:cNvSpPr>
                <a:spLocks noGrp="1"/>
              </p:cNvSpPr>
              <p:nvPr>
                <p:ph type="subTitle" idx="1"/>
              </p:nvPr>
            </p:nvSpPr>
            <p:spPr>
              <a:xfrm>
                <a:off x="1034493" y="1466851"/>
                <a:ext cx="10122408" cy="3623343"/>
              </a:xfrm>
            </p:spPr>
            <p:txBody>
              <a:bodyPr>
                <a:normAutofit fontScale="92500"/>
              </a:bodyPr>
              <a:lstStyle/>
              <a:p>
                <a:pPr algn="just"/>
                <a:r>
                  <a:rPr lang="pt-BR" sz="1600" dirty="0">
                    <a:solidFill>
                      <a:schemeClr val="bg1"/>
                    </a:solidFill>
                    <a:latin typeface="Arial" panose="020B0604020202020204" pitchFamily="34" charset="0"/>
                    <a:cs typeface="Arial" panose="020B0604020202020204" pitchFamily="34" charset="0"/>
                  </a:rPr>
                  <a:t>Analogamente :     </a:t>
                </a:r>
              </a:p>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2/4 | x</a:t>
                </a:r>
                <a:r>
                  <a:rPr lang="pt-BR" sz="11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1)    =</a:t>
                </a:r>
              </a:p>
              <a:p>
                <a:pPr algn="ctr"/>
                <a:endParaRPr lang="pt-BR" sz="16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000" i="1">
                              <a:solidFill>
                                <a:schemeClr val="bg1"/>
                              </a:solidFill>
                              <a:latin typeface="Cambria Math" panose="02040503050406030204" pitchFamily="18" charset="0"/>
                            </a:rPr>
                          </m:ctrlPr>
                        </m:fPr>
                        <m:num>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1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/4</m:t>
                          </m:r>
                          <m:r>
                            <a:rPr lang="pt-BR" sz="2000" i="1" dirty="0">
                              <a:solidFill>
                                <a:schemeClr val="bg1"/>
                              </a:solidFill>
                              <a:latin typeface="Cambria Math" panose="02040503050406030204" pitchFamily="18" charset="0"/>
                              <a:cs typeface="Arial" panose="020B0604020202020204" pitchFamily="34" charset="0"/>
                            </a:rPr>
                            <m:t>)</m:t>
                          </m:r>
                        </m:num>
                        <m:den>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1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 + </m:t>
                          </m:r>
                          <m:r>
                            <m:rPr>
                              <m:nor/>
                            </m:rPr>
                            <a:rPr lang="pt-BR" sz="2000" dirty="0">
                              <a:solidFill>
                                <a:schemeClr val="bg1"/>
                              </a:solidFill>
                            </a:rPr>
                            <m:t>P</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 1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2/4)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2/4) +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dirty="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dirty="0">
                              <a:solidFill>
                                <a:schemeClr val="bg1"/>
                              </a:solidFill>
                              <a:latin typeface="Arial" panose="020B0604020202020204" pitchFamily="34" charset="0"/>
                              <a:cs typeface="Arial" panose="020B0604020202020204" pitchFamily="34" charset="0"/>
                            </a:rPr>
                            <m:t>1 =1 | </m:t>
                          </m:r>
                          <m:r>
                            <m:rPr>
                              <m:sty m:val="p"/>
                            </m:rPr>
                            <a:rPr lang="el-GR" sz="2000" i="1" dirty="0">
                              <a:solidFill>
                                <a:schemeClr val="bg1"/>
                              </a:solidFill>
                              <a:latin typeface="Cambria Math" panose="02040503050406030204" pitchFamily="18" charset="0"/>
                              <a:cs typeface="Arial" panose="020B0604020202020204" pitchFamily="34" charset="0"/>
                            </a:rPr>
                            <m:t>ϴ</m:t>
                          </m:r>
                          <m:r>
                            <a:rPr lang="pt-BR" sz="2000" i="1" dirty="0">
                              <a:solidFill>
                                <a:schemeClr val="bg1"/>
                              </a:solidFill>
                              <a:latin typeface="Cambria Math" panose="02040503050406030204" pitchFamily="18" charset="0"/>
                              <a:cs typeface="Arial" panose="020B0604020202020204" pitchFamily="34" charset="0"/>
                            </a:rPr>
                            <m:t>=</m:t>
                          </m:r>
                          <m:r>
                            <m:rPr>
                              <m:nor/>
                            </m:rPr>
                            <a:rPr lang="pt-BR" sz="2000" dirty="0">
                              <a:solidFill>
                                <a:schemeClr val="bg1"/>
                              </a:solidFill>
                              <a:latin typeface="Cambria Math" panose="02040503050406030204" pitchFamily="18" charset="0"/>
                              <a:cs typeface="Arial" panose="020B0604020202020204" pitchFamily="34" charset="0"/>
                            </a:rPr>
                            <m:t>3/4)</m:t>
                          </m:r>
                          <m:r>
                            <m:rPr>
                              <m:nor/>
                            </m:rPr>
                            <a:rPr lang="pt-BR" sz="2000" dirty="0">
                              <a:solidFill>
                                <a:schemeClr val="bg1"/>
                              </a:solidFill>
                              <a:latin typeface="Cambria Math" panose="02040503050406030204" pitchFamily="18" charset="0"/>
                              <a:cs typeface="Arial" panose="020B0604020202020204" pitchFamily="34" charset="0"/>
                            </a:rPr>
                            <m:t>P</m:t>
                          </m:r>
                          <m:r>
                            <m:rPr>
                              <m:nor/>
                            </m:rPr>
                            <a:rPr lang="pt-BR" sz="2000" dirty="0">
                              <a:solidFill>
                                <a:schemeClr val="bg1"/>
                              </a:solidFill>
                              <a:latin typeface="Cambria Math" panose="02040503050406030204" pitchFamily="18"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3/4) </m:t>
                          </m:r>
                        </m:den>
                      </m:f>
                    </m:oMath>
                  </m:oMathPara>
                </a14:m>
                <a:endParaRPr lang="pt-BR" sz="2000" dirty="0">
                  <a:solidFill>
                    <a:schemeClr val="bg1"/>
                  </a:solidFill>
                </a:endParaRPr>
              </a:p>
              <a:p>
                <a:pPr algn="ctr"/>
                <a:endParaRPr lang="pt-BR" sz="1600" dirty="0">
                  <a:solidFill>
                    <a:schemeClr val="bg1"/>
                  </a:solidFill>
                </a:endParaRPr>
              </a:p>
              <a:p>
                <a:pPr algn="ctr"/>
                <a:r>
                  <a:rPr lang="pt-BR" sz="2600" dirty="0">
                    <a:solidFill>
                      <a:schemeClr val="bg1"/>
                    </a:solidFill>
                  </a:rPr>
                  <a:t>=  </a:t>
                </a:r>
                <a14:m>
                  <m:oMath xmlns:m="http://schemas.openxmlformats.org/officeDocument/2006/math">
                    <m:f>
                      <m:fPr>
                        <m:ctrlPr>
                          <a:rPr lang="pt-BR" sz="2600" i="1">
                            <a:solidFill>
                              <a:schemeClr val="bg1"/>
                            </a:solidFill>
                            <a:latin typeface="Cambria Math" panose="02040503050406030204" pitchFamily="18" charset="0"/>
                          </a:rPr>
                        </m:ctrlPr>
                      </m:fPr>
                      <m:num>
                        <m:sSup>
                          <m:sSupPr>
                            <m:ctrlPr>
                              <a:rPr lang="pt-BR" sz="2600" i="1">
                                <a:solidFill>
                                  <a:schemeClr val="bg1"/>
                                </a:solidFill>
                                <a:latin typeface="Cambria Math" panose="02040503050406030204" pitchFamily="18" charset="0"/>
                              </a:rPr>
                            </m:ctrlPr>
                          </m:sSupPr>
                          <m:e>
                            <m:r>
                              <a:rPr lang="pt-BR" sz="2600" i="1">
                                <a:solidFill>
                                  <a:schemeClr val="bg1"/>
                                </a:solidFill>
                                <a:latin typeface="Cambria Math" panose="02040503050406030204" pitchFamily="18" charset="0"/>
                              </a:rPr>
                              <m:t>(</m:t>
                            </m:r>
                            <m:f>
                              <m:fPr>
                                <m:ctrlPr>
                                  <a:rPr lang="pt-BR" sz="2600" i="1">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2</m:t>
                                </m:r>
                              </m:num>
                              <m:den>
                                <m:r>
                                  <a:rPr lang="pt-BR" sz="2600" i="1">
                                    <a:solidFill>
                                      <a:schemeClr val="bg1"/>
                                    </a:solidFill>
                                    <a:latin typeface="Cambria Math" panose="02040503050406030204" pitchFamily="18" charset="0"/>
                                  </a:rPr>
                                  <m:t>4</m:t>
                                </m:r>
                              </m:den>
                            </m:f>
                            <m:r>
                              <a:rPr lang="pt-BR" sz="2600" i="1">
                                <a:solidFill>
                                  <a:schemeClr val="bg1"/>
                                </a:solidFill>
                                <a:latin typeface="Cambria Math" panose="02040503050406030204" pitchFamily="18" charset="0"/>
                              </a:rPr>
                              <m:t>)</m:t>
                            </m:r>
                          </m:e>
                          <m:sup>
                            <m:r>
                              <a:rPr lang="pt-BR" sz="2600" i="1">
                                <a:solidFill>
                                  <a:schemeClr val="bg1"/>
                                </a:solidFill>
                                <a:latin typeface="Cambria Math" panose="02040503050406030204" pitchFamily="18" charset="0"/>
                              </a:rPr>
                              <m:t> </m:t>
                            </m:r>
                          </m:sup>
                        </m:sSup>
                        <m:r>
                          <a:rPr lang="pt-BR" sz="2600" i="1">
                            <a:solidFill>
                              <a:schemeClr val="bg1"/>
                            </a:solidFill>
                            <a:latin typeface="Cambria Math" panose="02040503050406030204" pitchFamily="18" charset="0"/>
                          </a:rPr>
                          <m:t> (</m:t>
                        </m:r>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1</m:t>
                            </m:r>
                          </m:num>
                          <m:den>
                            <m:r>
                              <a:rPr lang="pt-BR" sz="2600" i="1">
                                <a:solidFill>
                                  <a:schemeClr val="bg1"/>
                                </a:solidFill>
                                <a:latin typeface="Cambria Math" panose="02040503050406030204" pitchFamily="18" charset="0"/>
                              </a:rPr>
                              <m:t>3</m:t>
                            </m:r>
                          </m:den>
                        </m:f>
                        <m:r>
                          <a:rPr lang="pt-BR" sz="2600" i="1">
                            <a:solidFill>
                              <a:schemeClr val="bg1"/>
                            </a:solidFill>
                            <a:latin typeface="Cambria Math" panose="02040503050406030204" pitchFamily="18" charset="0"/>
                          </a:rPr>
                          <m:t>)</m:t>
                        </m:r>
                      </m:num>
                      <m:den>
                        <m:d>
                          <m:dPr>
                            <m:ctrlPr>
                              <a:rPr lang="pt-BR" sz="2600" b="0" i="1" smtClean="0">
                                <a:solidFill>
                                  <a:schemeClr val="bg1"/>
                                </a:solidFill>
                                <a:latin typeface="Cambria Math" panose="02040503050406030204" pitchFamily="18" charset="0"/>
                              </a:rPr>
                            </m:ctrlPr>
                          </m:dPr>
                          <m:e>
                            <m:f>
                              <m:fPr>
                                <m:ctrlPr>
                                  <a:rPr lang="pt-BR" sz="2600" b="0" i="1" smtClean="0">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1</m:t>
                                </m:r>
                              </m:num>
                              <m:den>
                                <m:r>
                                  <a:rPr lang="pt-BR" sz="2600" b="0" i="1" smtClean="0">
                                    <a:solidFill>
                                      <a:schemeClr val="bg1"/>
                                    </a:solidFill>
                                    <a:latin typeface="Cambria Math" panose="02040503050406030204" pitchFamily="18" charset="0"/>
                                  </a:rPr>
                                  <m:t>4</m:t>
                                </m:r>
                              </m:den>
                            </m:f>
                          </m:e>
                        </m:d>
                        <m:d>
                          <m:dPr>
                            <m:ctrlPr>
                              <a:rPr lang="pt-BR" sz="2600" i="1">
                                <a:solidFill>
                                  <a:schemeClr val="bg1"/>
                                </a:solidFill>
                                <a:latin typeface="Cambria Math" panose="02040503050406030204" pitchFamily="18" charset="0"/>
                              </a:rPr>
                            </m:ctrlPr>
                          </m:dPr>
                          <m:e>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1</m:t>
                                </m:r>
                              </m:num>
                              <m:den>
                                <m:r>
                                  <a:rPr lang="pt-BR" sz="2600" i="1">
                                    <a:solidFill>
                                      <a:schemeClr val="bg1"/>
                                    </a:solidFill>
                                    <a:latin typeface="Cambria Math" panose="02040503050406030204" pitchFamily="18" charset="0"/>
                                  </a:rPr>
                                  <m:t>3</m:t>
                                </m:r>
                              </m:den>
                            </m:f>
                          </m:e>
                        </m:d>
                        <m:r>
                          <a:rPr lang="pt-BR" sz="2600" i="1">
                            <a:solidFill>
                              <a:schemeClr val="bg1"/>
                            </a:solidFill>
                            <a:latin typeface="Cambria Math" panose="02040503050406030204" pitchFamily="18" charset="0"/>
                          </a:rPr>
                          <m:t>   +    </m:t>
                        </m:r>
                        <m:sSup>
                          <m:sSupPr>
                            <m:ctrlPr>
                              <a:rPr lang="pt-BR" sz="2600" i="1">
                                <a:solidFill>
                                  <a:schemeClr val="bg1"/>
                                </a:solidFill>
                                <a:latin typeface="Cambria Math" panose="02040503050406030204" pitchFamily="18" charset="0"/>
                              </a:rPr>
                            </m:ctrlPr>
                          </m:sSupPr>
                          <m:e>
                            <m:d>
                              <m:dPr>
                                <m:ctrlPr>
                                  <a:rPr lang="pt-BR" sz="2600" i="1">
                                    <a:solidFill>
                                      <a:schemeClr val="bg1"/>
                                    </a:solidFill>
                                    <a:latin typeface="Cambria Math" panose="02040503050406030204" pitchFamily="18" charset="0"/>
                                  </a:rPr>
                                </m:ctrlPr>
                              </m:dPr>
                              <m:e>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2</m:t>
                                    </m:r>
                                  </m:num>
                                  <m:den>
                                    <m:r>
                                      <a:rPr lang="pt-BR" sz="2600" i="1">
                                        <a:solidFill>
                                          <a:schemeClr val="bg1"/>
                                        </a:solidFill>
                                        <a:latin typeface="Cambria Math" panose="02040503050406030204" pitchFamily="18" charset="0"/>
                                      </a:rPr>
                                      <m:t>4</m:t>
                                    </m:r>
                                  </m:den>
                                </m:f>
                              </m:e>
                            </m:d>
                          </m:e>
                          <m:sup>
                            <m:r>
                              <a:rPr lang="pt-BR" sz="2600" i="1">
                                <a:solidFill>
                                  <a:schemeClr val="bg1"/>
                                </a:solidFill>
                                <a:latin typeface="Cambria Math" panose="02040503050406030204" pitchFamily="18" charset="0"/>
                              </a:rPr>
                              <m:t> </m:t>
                            </m:r>
                          </m:sup>
                        </m:sSup>
                        <m:d>
                          <m:dPr>
                            <m:ctrlPr>
                              <a:rPr lang="pt-BR" sz="2600" i="1">
                                <a:solidFill>
                                  <a:schemeClr val="bg1"/>
                                </a:solidFill>
                                <a:latin typeface="Cambria Math" panose="02040503050406030204" pitchFamily="18" charset="0"/>
                              </a:rPr>
                            </m:ctrlPr>
                          </m:dPr>
                          <m:e>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1</m:t>
                                </m:r>
                              </m:num>
                              <m:den>
                                <m:r>
                                  <a:rPr lang="pt-BR" sz="2600" i="1">
                                    <a:solidFill>
                                      <a:schemeClr val="bg1"/>
                                    </a:solidFill>
                                    <a:latin typeface="Cambria Math" panose="02040503050406030204" pitchFamily="18" charset="0"/>
                                  </a:rPr>
                                  <m:t>3</m:t>
                                </m:r>
                              </m:den>
                            </m:f>
                          </m:e>
                        </m:d>
                        <m:r>
                          <a:rPr lang="pt-BR" sz="2600" i="1">
                            <a:solidFill>
                              <a:schemeClr val="bg1"/>
                            </a:solidFill>
                            <a:latin typeface="Cambria Math" panose="02040503050406030204" pitchFamily="18" charset="0"/>
                          </a:rPr>
                          <m:t>   +    </m:t>
                        </m:r>
                        <m:d>
                          <m:dPr>
                            <m:ctrlPr>
                              <a:rPr lang="pt-BR" sz="2600" i="1">
                                <a:solidFill>
                                  <a:schemeClr val="bg1"/>
                                </a:solidFill>
                                <a:latin typeface="Cambria Math" panose="02040503050406030204" pitchFamily="18" charset="0"/>
                              </a:rPr>
                            </m:ctrlPr>
                          </m:dPr>
                          <m:e>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3</m:t>
                                </m:r>
                              </m:num>
                              <m:den>
                                <m:r>
                                  <a:rPr lang="pt-BR" sz="2600" i="1">
                                    <a:solidFill>
                                      <a:schemeClr val="bg1"/>
                                    </a:solidFill>
                                    <a:latin typeface="Cambria Math" panose="02040503050406030204" pitchFamily="18" charset="0"/>
                                  </a:rPr>
                                  <m:t>4</m:t>
                                </m:r>
                              </m:den>
                            </m:f>
                          </m:e>
                        </m:d>
                        <m:r>
                          <a:rPr lang="pt-BR" sz="2600" i="1">
                            <a:solidFill>
                              <a:schemeClr val="bg1"/>
                            </a:solidFill>
                            <a:latin typeface="Cambria Math" panose="02040503050406030204" pitchFamily="18" charset="0"/>
                          </a:rPr>
                          <m:t> (</m:t>
                        </m:r>
                        <m:f>
                          <m:fPr>
                            <m:ctrlPr>
                              <a:rPr lang="pt-BR" sz="2600" i="1">
                                <a:solidFill>
                                  <a:schemeClr val="bg1"/>
                                </a:solidFill>
                                <a:latin typeface="Cambria Math" panose="02040503050406030204" pitchFamily="18" charset="0"/>
                              </a:rPr>
                            </m:ctrlPr>
                          </m:fPr>
                          <m:num>
                            <m:r>
                              <a:rPr lang="pt-BR" sz="2600" i="1">
                                <a:solidFill>
                                  <a:schemeClr val="bg1"/>
                                </a:solidFill>
                                <a:latin typeface="Cambria Math" panose="02040503050406030204" pitchFamily="18" charset="0"/>
                              </a:rPr>
                              <m:t>1</m:t>
                            </m:r>
                          </m:num>
                          <m:den>
                            <m:r>
                              <a:rPr lang="pt-BR" sz="2600" i="1">
                                <a:solidFill>
                                  <a:schemeClr val="bg1"/>
                                </a:solidFill>
                                <a:latin typeface="Cambria Math" panose="02040503050406030204" pitchFamily="18" charset="0"/>
                              </a:rPr>
                              <m:t>3</m:t>
                            </m:r>
                          </m:den>
                        </m:f>
                        <m:r>
                          <a:rPr lang="pt-BR" sz="2600" i="1">
                            <a:solidFill>
                              <a:schemeClr val="bg1"/>
                            </a:solidFill>
                            <a:latin typeface="Cambria Math" panose="02040503050406030204" pitchFamily="18" charset="0"/>
                          </a:rPr>
                          <m:t>)</m:t>
                        </m:r>
                      </m:den>
                    </m:f>
                  </m:oMath>
                </a14:m>
                <a:r>
                  <a:rPr lang="pt-BR" sz="2600" dirty="0">
                    <a:solidFill>
                      <a:schemeClr val="bg1"/>
                    </a:solidFill>
                  </a:rPr>
                  <a:t>    =    </a:t>
                </a:r>
                <a14:m>
                  <m:oMath xmlns:m="http://schemas.openxmlformats.org/officeDocument/2006/math">
                    <m:f>
                      <m:fPr>
                        <m:ctrlPr>
                          <a:rPr lang="pt-BR" sz="2600" i="1">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2</m:t>
                        </m:r>
                      </m:num>
                      <m:den>
                        <m:r>
                          <a:rPr lang="pt-BR" sz="2600" i="1">
                            <a:solidFill>
                              <a:schemeClr val="bg1"/>
                            </a:solidFill>
                            <a:latin typeface="Cambria Math" panose="02040503050406030204" pitchFamily="18" charset="0"/>
                          </a:rPr>
                          <m:t>1  +  2 +  3</m:t>
                        </m:r>
                      </m:den>
                    </m:f>
                  </m:oMath>
                </a14:m>
                <a:r>
                  <a:rPr lang="pt-BR" sz="2600" dirty="0">
                    <a:solidFill>
                      <a:schemeClr val="bg1"/>
                    </a:solidFill>
                  </a:rPr>
                  <a:t>   =  </a:t>
                </a:r>
                <a14:m>
                  <m:oMath xmlns:m="http://schemas.openxmlformats.org/officeDocument/2006/math">
                    <m:f>
                      <m:fPr>
                        <m:ctrlPr>
                          <a:rPr lang="pt-BR" sz="2600" i="1">
                            <a:solidFill>
                              <a:schemeClr val="bg1"/>
                            </a:solidFill>
                            <a:latin typeface="Cambria Math" panose="02040503050406030204" pitchFamily="18" charset="0"/>
                          </a:rPr>
                        </m:ctrlPr>
                      </m:fPr>
                      <m:num>
                        <m:r>
                          <a:rPr lang="pt-BR" sz="2600" b="0" i="1" smtClean="0">
                            <a:solidFill>
                              <a:schemeClr val="bg1"/>
                            </a:solidFill>
                            <a:latin typeface="Cambria Math" panose="02040503050406030204" pitchFamily="18" charset="0"/>
                          </a:rPr>
                          <m:t>2</m:t>
                        </m:r>
                      </m:num>
                      <m:den>
                        <m:r>
                          <a:rPr lang="pt-BR" sz="2600" i="1">
                            <a:solidFill>
                              <a:schemeClr val="bg1"/>
                            </a:solidFill>
                            <a:latin typeface="Cambria Math" panose="02040503050406030204" pitchFamily="18" charset="0"/>
                          </a:rPr>
                          <m:t>6</m:t>
                        </m:r>
                      </m:den>
                    </m:f>
                  </m:oMath>
                </a14:m>
                <a:r>
                  <a:rPr lang="pt-BR" sz="2600" dirty="0">
                    <a:solidFill>
                      <a:schemeClr val="bg1"/>
                    </a:solidFill>
                  </a:rPr>
                  <a:t>   =  33,33% </a:t>
                </a:r>
              </a:p>
              <a:p>
                <a:pPr algn="ctr"/>
                <a:endParaRPr lang="pt-BR" sz="1600"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48310F52-0FB2-4AEF-A03A-5C47B7334671}"/>
                  </a:ext>
                </a:extLst>
              </p:cNvPr>
              <p:cNvSpPr>
                <a:spLocks noGrp="1" noRot="1" noChangeAspect="1" noMove="1" noResize="1" noEditPoints="1" noAdjustHandles="1" noChangeArrowheads="1" noChangeShapeType="1" noTextEdit="1"/>
              </p:cNvSpPr>
              <p:nvPr>
                <p:ph type="subTitle" idx="1"/>
              </p:nvPr>
            </p:nvSpPr>
            <p:spPr>
              <a:xfrm>
                <a:off x="1034493" y="1466851"/>
                <a:ext cx="10122408" cy="3623343"/>
              </a:xfrm>
              <a:blipFill>
                <a:blip r:embed="rId2"/>
                <a:stretch>
                  <a:fillRect l="-24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294167"/>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EFED44-4070-423C-ABB6-001201BE930E}"/>
              </a:ext>
            </a:extLst>
          </p:cNvPr>
          <p:cNvSpPr>
            <a:spLocks noGrp="1"/>
          </p:cNvSpPr>
          <p:nvPr>
            <p:ph type="ctrTitle"/>
          </p:nvPr>
        </p:nvSpPr>
        <p:spPr>
          <a:xfrm>
            <a:off x="1557071" y="1029196"/>
            <a:ext cx="9099255" cy="50432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E0FD076-8E94-4C4C-8A2A-416B227E19F9}"/>
              </a:ext>
            </a:extLst>
          </p:cNvPr>
          <p:cNvSpPr>
            <a:spLocks noGrp="1"/>
          </p:cNvSpPr>
          <p:nvPr>
            <p:ph type="subTitle" idx="1"/>
          </p:nvPr>
        </p:nvSpPr>
        <p:spPr>
          <a:xfrm>
            <a:off x="1034493" y="1533525"/>
            <a:ext cx="10122408" cy="3556669"/>
          </a:xfrm>
        </p:spPr>
        <p:txBody>
          <a:bodyPr>
            <a:normAutofit/>
          </a:bodyPr>
          <a:lstStyle/>
          <a:p>
            <a:pPr algn="just"/>
            <a:r>
              <a:rPr lang="pt-BR" dirty="0">
                <a:solidFill>
                  <a:schemeClr val="accent1"/>
                </a:solidFill>
                <a:latin typeface="Arial" panose="020B0604020202020204" pitchFamily="34" charset="0"/>
                <a:cs typeface="Arial" panose="020B0604020202020204" pitchFamily="34" charset="0"/>
              </a:rPr>
              <a:t>         A priori</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accent1"/>
                </a:solidFill>
                <a:latin typeface="Arial" panose="020B0604020202020204" pitchFamily="34" charset="0"/>
                <a:cs typeface="Arial" panose="020B0604020202020204" pitchFamily="34" charset="0"/>
              </a:rPr>
              <a:t>         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1)      </a:t>
            </a:r>
            <a:r>
              <a:rPr lang="pt-BR" dirty="0">
                <a:solidFill>
                  <a:srgbClr val="FFFF00"/>
                </a:solidFill>
                <a:latin typeface="Arial" panose="020B0604020202020204" pitchFamily="34" charset="0"/>
                <a:cs typeface="Arial" panose="020B0604020202020204" pitchFamily="34" charset="0"/>
              </a:rPr>
              <a:t>(INTERPRETAR)</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EABB0D90-B9EC-487B-89AE-35D4884C8868}"/>
              </a:ext>
            </a:extLst>
          </p:cNvPr>
          <p:cNvGraphicFramePr>
            <a:graphicFrameLocks noGrp="1"/>
          </p:cNvGraphicFramePr>
          <p:nvPr>
            <p:extLst>
              <p:ext uri="{D42A27DB-BD31-4B8C-83A1-F6EECF244321}">
                <p14:modId xmlns:p14="http://schemas.microsoft.com/office/powerpoint/2010/main" val="3231643078"/>
              </p:ext>
            </p:extLst>
          </p:nvPr>
        </p:nvGraphicFramePr>
        <p:xfrm>
          <a:off x="1641382" y="2071688"/>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739055984"/>
                    </a:ext>
                  </a:extLst>
                </a:gridCol>
                <a:gridCol w="2032000">
                  <a:extLst>
                    <a:ext uri="{9D8B030D-6E8A-4147-A177-3AD203B41FA5}">
                      <a16:colId xmlns:a16="http://schemas.microsoft.com/office/drawing/2014/main" val="1889404009"/>
                    </a:ext>
                  </a:extLst>
                </a:gridCol>
                <a:gridCol w="2032000">
                  <a:extLst>
                    <a:ext uri="{9D8B030D-6E8A-4147-A177-3AD203B41FA5}">
                      <a16:colId xmlns:a16="http://schemas.microsoft.com/office/drawing/2014/main" val="3704576909"/>
                    </a:ext>
                  </a:extLst>
                </a:gridCol>
                <a:gridCol w="2032000">
                  <a:extLst>
                    <a:ext uri="{9D8B030D-6E8A-4147-A177-3AD203B41FA5}">
                      <a16:colId xmlns:a16="http://schemas.microsoft.com/office/drawing/2014/main" val="3182315639"/>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1/4</a:t>
                      </a:r>
                    </a:p>
                  </a:txBody>
                  <a:tcPr>
                    <a:solidFill>
                      <a:schemeClr val="tx1"/>
                    </a:solidFill>
                  </a:tcPr>
                </a:tc>
                <a:tc>
                  <a:txBody>
                    <a:bodyPr/>
                    <a:lstStyle/>
                    <a:p>
                      <a:pPr algn="ctr"/>
                      <a:r>
                        <a:rPr lang="pt-BR" b="0" dirty="0">
                          <a:solidFill>
                            <a:schemeClr val="bg1"/>
                          </a:solidFill>
                        </a:rPr>
                        <a:t>2/4</a:t>
                      </a:r>
                    </a:p>
                  </a:txBody>
                  <a:tcPr>
                    <a:solidFill>
                      <a:schemeClr val="tx1"/>
                    </a:solidFill>
                  </a:tcPr>
                </a:tc>
                <a:tc>
                  <a:txBody>
                    <a:bodyPr/>
                    <a:lstStyle/>
                    <a:p>
                      <a:pPr algn="ctr"/>
                      <a:r>
                        <a:rPr lang="pt-BR" b="0" dirty="0">
                          <a:solidFill>
                            <a:schemeClr val="bg1"/>
                          </a:solidFill>
                        </a:rPr>
                        <a:t>3/4</a:t>
                      </a:r>
                    </a:p>
                  </a:txBody>
                  <a:tcPr>
                    <a:solidFill>
                      <a:schemeClr val="tx1"/>
                    </a:solidFill>
                  </a:tcPr>
                </a:tc>
                <a:extLst>
                  <a:ext uri="{0D108BD9-81ED-4DB2-BD59-A6C34878D82A}">
                    <a16:rowId xmlns:a16="http://schemas.microsoft.com/office/drawing/2014/main" val="4284703704"/>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a:t>
                      </a:r>
                      <a:endParaRPr lang="pt-BR" b="0" dirty="0">
                        <a:solidFill>
                          <a:schemeClr val="bg1"/>
                        </a:solidFill>
                      </a:endParaRPr>
                    </a:p>
                  </a:txBody>
                  <a:tcPr>
                    <a:solidFill>
                      <a:schemeClr val="tx1"/>
                    </a:solidFill>
                  </a:tcPr>
                </a:tc>
                <a:tc>
                  <a:txBody>
                    <a:bodyPr/>
                    <a:lstStyle/>
                    <a:p>
                      <a:pPr algn="ctr"/>
                      <a:r>
                        <a:rPr lang="pt-BR" b="0" dirty="0">
                          <a:solidFill>
                            <a:schemeClr val="bg1"/>
                          </a:solidFill>
                        </a:rPr>
                        <a:t>1/3</a:t>
                      </a:r>
                    </a:p>
                  </a:txBody>
                  <a:tcPr>
                    <a:solidFill>
                      <a:schemeClr val="tx1"/>
                    </a:solidFill>
                  </a:tcPr>
                </a:tc>
                <a:tc>
                  <a:txBody>
                    <a:bodyPr/>
                    <a:lstStyle/>
                    <a:p>
                      <a:pPr algn="ctr"/>
                      <a:r>
                        <a:rPr lang="pt-BR" b="0" dirty="0">
                          <a:solidFill>
                            <a:schemeClr val="bg1"/>
                          </a:solidFill>
                        </a:rPr>
                        <a:t>1/3</a:t>
                      </a:r>
                    </a:p>
                  </a:txBody>
                  <a:tcPr>
                    <a:solidFill>
                      <a:schemeClr val="tx1"/>
                    </a:solidFill>
                  </a:tcPr>
                </a:tc>
                <a:tc>
                  <a:txBody>
                    <a:bodyPr/>
                    <a:lstStyle/>
                    <a:p>
                      <a:pPr algn="ctr"/>
                      <a:r>
                        <a:rPr lang="pt-BR" b="0" dirty="0">
                          <a:solidFill>
                            <a:schemeClr val="bg1"/>
                          </a:solidFill>
                        </a:rPr>
                        <a:t>1/3</a:t>
                      </a:r>
                    </a:p>
                  </a:txBody>
                  <a:tcPr>
                    <a:solidFill>
                      <a:schemeClr val="tx1"/>
                    </a:solidFill>
                  </a:tcPr>
                </a:tc>
                <a:extLst>
                  <a:ext uri="{0D108BD9-81ED-4DB2-BD59-A6C34878D82A}">
                    <a16:rowId xmlns:a16="http://schemas.microsoft.com/office/drawing/2014/main" val="4147153631"/>
                  </a:ext>
                </a:extLst>
              </a:tr>
            </a:tbl>
          </a:graphicData>
        </a:graphic>
      </p:graphicFrame>
      <p:graphicFrame>
        <p:nvGraphicFramePr>
          <p:cNvPr id="6" name="Table 6">
            <a:extLst>
              <a:ext uri="{FF2B5EF4-FFF2-40B4-BE49-F238E27FC236}">
                <a16:creationId xmlns:a16="http://schemas.microsoft.com/office/drawing/2014/main" id="{0E09B528-7F7D-4086-8C59-302841915B80}"/>
              </a:ext>
            </a:extLst>
          </p:cNvPr>
          <p:cNvGraphicFramePr>
            <a:graphicFrameLocks noGrp="1"/>
          </p:cNvGraphicFramePr>
          <p:nvPr>
            <p:extLst>
              <p:ext uri="{D42A27DB-BD31-4B8C-83A1-F6EECF244321}">
                <p14:modId xmlns:p14="http://schemas.microsoft.com/office/powerpoint/2010/main" val="466111198"/>
              </p:ext>
            </p:extLst>
          </p:nvPr>
        </p:nvGraphicFramePr>
        <p:xfrm>
          <a:off x="1641382" y="3823496"/>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00819072"/>
                    </a:ext>
                  </a:extLst>
                </a:gridCol>
                <a:gridCol w="2032000">
                  <a:extLst>
                    <a:ext uri="{9D8B030D-6E8A-4147-A177-3AD203B41FA5}">
                      <a16:colId xmlns:a16="http://schemas.microsoft.com/office/drawing/2014/main" val="2464769431"/>
                    </a:ext>
                  </a:extLst>
                </a:gridCol>
                <a:gridCol w="2032000">
                  <a:extLst>
                    <a:ext uri="{9D8B030D-6E8A-4147-A177-3AD203B41FA5}">
                      <a16:colId xmlns:a16="http://schemas.microsoft.com/office/drawing/2014/main" val="1304511032"/>
                    </a:ext>
                  </a:extLst>
                </a:gridCol>
                <a:gridCol w="2032000">
                  <a:extLst>
                    <a:ext uri="{9D8B030D-6E8A-4147-A177-3AD203B41FA5}">
                      <a16:colId xmlns:a16="http://schemas.microsoft.com/office/drawing/2014/main" val="2704639061"/>
                    </a:ext>
                  </a:extLst>
                </a:gridCol>
              </a:tblGrid>
              <a:tr h="370840">
                <a:tc>
                  <a:txBody>
                    <a:bodyPr/>
                    <a:lstStyle/>
                    <a:p>
                      <a:pPr algn="ctr"/>
                      <a:r>
                        <a:rPr lang="pt-BR" dirty="0">
                          <a:solidFill>
                            <a:schemeClr val="bg1"/>
                          </a:solidFill>
                        </a:rPr>
                        <a:t>J</a:t>
                      </a:r>
                    </a:p>
                  </a:txBody>
                  <a:tcPr>
                    <a:solidFill>
                      <a:schemeClr val="tx1"/>
                    </a:solidFill>
                  </a:tcPr>
                </a:tc>
                <a:tc>
                  <a:txBody>
                    <a:bodyPr/>
                    <a:lstStyle/>
                    <a:p>
                      <a:pPr algn="ctr"/>
                      <a:r>
                        <a:rPr lang="pt-BR" dirty="0">
                          <a:solidFill>
                            <a:schemeClr val="bg1"/>
                          </a:solidFill>
                        </a:rPr>
                        <a:t>1/4</a:t>
                      </a:r>
                    </a:p>
                  </a:txBody>
                  <a:tcPr>
                    <a:solidFill>
                      <a:schemeClr val="tx1"/>
                    </a:solidFill>
                  </a:tcPr>
                </a:tc>
                <a:tc>
                  <a:txBody>
                    <a:bodyPr/>
                    <a:lstStyle/>
                    <a:p>
                      <a:pPr algn="ctr"/>
                      <a:r>
                        <a:rPr lang="pt-BR" dirty="0">
                          <a:solidFill>
                            <a:schemeClr val="bg1"/>
                          </a:solidFill>
                        </a:rPr>
                        <a:t>2/4</a:t>
                      </a:r>
                    </a:p>
                  </a:txBody>
                  <a:tcPr>
                    <a:solidFill>
                      <a:schemeClr val="tx1"/>
                    </a:solidFill>
                  </a:tcPr>
                </a:tc>
                <a:tc>
                  <a:txBody>
                    <a:bodyPr/>
                    <a:lstStyle/>
                    <a:p>
                      <a:pPr algn="ctr"/>
                      <a:r>
                        <a:rPr lang="pt-BR" dirty="0">
                          <a:solidFill>
                            <a:schemeClr val="bg1"/>
                          </a:solidFill>
                        </a:rPr>
                        <a:t>3/4</a:t>
                      </a:r>
                    </a:p>
                  </a:txBody>
                  <a:tcPr>
                    <a:solidFill>
                      <a:schemeClr val="tx1"/>
                    </a:solidFill>
                  </a:tcPr>
                </a:tc>
                <a:extLst>
                  <a:ext uri="{0D108BD9-81ED-4DB2-BD59-A6C34878D82A}">
                    <a16:rowId xmlns:a16="http://schemas.microsoft.com/office/drawing/2014/main" val="2050404906"/>
                  </a:ext>
                </a:extLst>
              </a:tr>
              <a:tr h="370840">
                <a:tc>
                  <a:txBody>
                    <a:bodyPr/>
                    <a:lstStyle/>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1)</a:t>
                      </a:r>
                      <a:endParaRPr lang="pt-BR" dirty="0">
                        <a:solidFill>
                          <a:schemeClr val="bg1"/>
                        </a:solidFill>
                      </a:endParaRPr>
                    </a:p>
                  </a:txBody>
                  <a:tcPr>
                    <a:solidFill>
                      <a:schemeClr val="tx1"/>
                    </a:solidFill>
                  </a:tcPr>
                </a:tc>
                <a:tc>
                  <a:txBody>
                    <a:bodyPr/>
                    <a:lstStyle/>
                    <a:p>
                      <a:pPr algn="ctr"/>
                      <a:r>
                        <a:rPr lang="pt-BR" dirty="0">
                          <a:solidFill>
                            <a:schemeClr val="bg1"/>
                          </a:solidFill>
                        </a:rPr>
                        <a:t>1/6</a:t>
                      </a:r>
                    </a:p>
                  </a:txBody>
                  <a:tcPr>
                    <a:solidFill>
                      <a:schemeClr val="tx1"/>
                    </a:solidFill>
                  </a:tcPr>
                </a:tc>
                <a:tc>
                  <a:txBody>
                    <a:bodyPr/>
                    <a:lstStyle/>
                    <a:p>
                      <a:pPr algn="ctr"/>
                      <a:r>
                        <a:rPr lang="pt-BR" dirty="0">
                          <a:solidFill>
                            <a:schemeClr val="bg1"/>
                          </a:solidFill>
                        </a:rPr>
                        <a:t>1/3</a:t>
                      </a:r>
                    </a:p>
                  </a:txBody>
                  <a:tcPr>
                    <a:solidFill>
                      <a:schemeClr val="tx1"/>
                    </a:solidFill>
                  </a:tcPr>
                </a:tc>
                <a:tc>
                  <a:txBody>
                    <a:bodyPr/>
                    <a:lstStyle/>
                    <a:p>
                      <a:pPr algn="ctr"/>
                      <a:r>
                        <a:rPr lang="pt-BR" dirty="0">
                          <a:solidFill>
                            <a:schemeClr val="bg1"/>
                          </a:solidFill>
                        </a:rPr>
                        <a:t>1/2</a:t>
                      </a:r>
                    </a:p>
                  </a:txBody>
                  <a:tcPr>
                    <a:solidFill>
                      <a:schemeClr val="tx1"/>
                    </a:solidFill>
                  </a:tcPr>
                </a:tc>
                <a:extLst>
                  <a:ext uri="{0D108BD9-81ED-4DB2-BD59-A6C34878D82A}">
                    <a16:rowId xmlns:a16="http://schemas.microsoft.com/office/drawing/2014/main" val="618223769"/>
                  </a:ext>
                </a:extLst>
              </a:tr>
            </a:tbl>
          </a:graphicData>
        </a:graphic>
      </p:graphicFrame>
    </p:spTree>
    <p:extLst>
      <p:ext uri="{BB962C8B-B14F-4D97-AF65-F5344CB8AC3E}">
        <p14:creationId xmlns:p14="http://schemas.microsoft.com/office/powerpoint/2010/main" val="4039434479"/>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DA3C6A-6A74-48E6-84A4-C0D64163392C}"/>
              </a:ext>
            </a:extLst>
          </p:cNvPr>
          <p:cNvSpPr>
            <a:spLocks noGrp="1"/>
          </p:cNvSpPr>
          <p:nvPr>
            <p:ph type="ctrTitle"/>
          </p:nvPr>
        </p:nvSpPr>
        <p:spPr>
          <a:xfrm>
            <a:off x="1557071" y="1029197"/>
            <a:ext cx="9099255" cy="47575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CF62855D-EE51-4F1C-BFA4-6D4A560EC1DD}"/>
                  </a:ext>
                </a:extLst>
              </p:cNvPr>
              <p:cNvSpPr>
                <a:spLocks noGrp="1"/>
              </p:cNvSpPr>
              <p:nvPr>
                <p:ph type="subTitle" idx="1"/>
              </p:nvPr>
            </p:nvSpPr>
            <p:spPr>
              <a:xfrm>
                <a:off x="1034493" y="1504951"/>
                <a:ext cx="10122408" cy="3585243"/>
              </a:xfrm>
            </p:spPr>
            <p:txBody>
              <a:bodyPr>
                <a:normAutofit fontScale="85000" lnSpcReduction="20000"/>
              </a:bodyPr>
              <a:lstStyle/>
              <a:p>
                <a:pPr algn="just"/>
                <a:r>
                  <a:rPr lang="pt-BR" sz="1600" dirty="0">
                    <a:solidFill>
                      <a:schemeClr val="bg1"/>
                    </a:solidFill>
                    <a:latin typeface="Arial" panose="020B0604020202020204" pitchFamily="34" charset="0"/>
                    <a:cs typeface="Arial" panose="020B0604020202020204" pitchFamily="34" charset="0"/>
                  </a:rPr>
                  <a:t>(B) Seja P* a distribuição de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dado x</a:t>
                </a:r>
                <a:r>
                  <a:rPr lang="pt-BR" sz="105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1.  vamos obter agora  </a:t>
                </a:r>
                <a:r>
                  <a:rPr lang="pt-BR" sz="2000" dirty="0">
                    <a:solidFill>
                      <a:schemeClr val="bg1"/>
                    </a:solidFill>
                    <a:latin typeface="Arial" panose="020B0604020202020204" pitchFamily="34" charset="0"/>
                    <a:cs typeface="Arial" panose="020B0604020202020204" pitchFamily="34" charset="0"/>
                  </a:rPr>
                  <a:t> </a:t>
                </a:r>
                <a:r>
                  <a:rPr lang="pt-BR" sz="2000" b="1" dirty="0">
                    <a:solidFill>
                      <a:srgbClr val="C00000"/>
                    </a:solidFill>
                    <a:latin typeface="Arial" panose="020B0604020202020204" pitchFamily="34" charset="0"/>
                    <a:cs typeface="Arial" panose="020B0604020202020204" pitchFamily="34" charset="0"/>
                  </a:rPr>
                  <a:t>P*(ϴ = j/4 | X</a:t>
                </a:r>
                <a:r>
                  <a:rPr lang="pt-BR" sz="1200" b="1" dirty="0">
                    <a:solidFill>
                      <a:srgbClr val="C00000"/>
                    </a:solidFill>
                    <a:latin typeface="Arial" panose="020B0604020202020204" pitchFamily="34" charset="0"/>
                    <a:cs typeface="Arial" panose="020B0604020202020204" pitchFamily="34" charset="0"/>
                  </a:rPr>
                  <a:t>2</a:t>
                </a:r>
                <a:r>
                  <a:rPr lang="pt-BR" sz="2000" b="1" dirty="0">
                    <a:solidFill>
                      <a:srgbClr val="C00000"/>
                    </a:solidFill>
                    <a:latin typeface="Arial" panose="020B0604020202020204" pitchFamily="34" charset="0"/>
                    <a:cs typeface="Arial" panose="020B0604020202020204" pitchFamily="34" charset="0"/>
                  </a:rPr>
                  <a:t> = 0)</a:t>
                </a:r>
                <a:r>
                  <a:rPr lang="pt-BR" sz="2000" b="1" dirty="0">
                    <a:solidFill>
                      <a:schemeClr val="bg1"/>
                    </a:solidFill>
                    <a:latin typeface="Arial" panose="020B0604020202020204" pitchFamily="34" charset="0"/>
                    <a:cs typeface="Arial" panose="020B0604020202020204" pitchFamily="34" charset="0"/>
                  </a:rPr>
                  <a:t>.</a:t>
                </a:r>
              </a:p>
              <a:p>
                <a:pPr algn="just"/>
                <a:r>
                  <a:rPr lang="pt-BR" sz="1600" dirty="0">
                    <a:solidFill>
                      <a:schemeClr val="bg1"/>
                    </a:solidFill>
                    <a:latin typeface="Arial" panose="020B0604020202020204" pitchFamily="34" charset="0"/>
                    <a:cs typeface="Arial" panose="020B0604020202020204" pitchFamily="34" charset="0"/>
                  </a:rPr>
                  <a:t>Pela sequencialidade do teorema de bayes, temos que:</a:t>
                </a:r>
              </a:p>
              <a:p>
                <a:pPr algn="ctr"/>
                <a:r>
                  <a:rPr lang="pt-BR" sz="2100" dirty="0">
                    <a:solidFill>
                      <a:schemeClr val="bg1"/>
                    </a:solidFill>
                  </a:rPr>
                  <a:t>P*(</a:t>
                </a:r>
                <a:r>
                  <a:rPr lang="el-GR" sz="2100" dirty="0">
                    <a:solidFill>
                      <a:schemeClr val="bg1"/>
                    </a:solidFill>
                    <a:latin typeface="Arial" panose="020B0604020202020204" pitchFamily="34" charset="0"/>
                    <a:cs typeface="Arial" panose="020B0604020202020204" pitchFamily="34" charset="0"/>
                  </a:rPr>
                  <a:t>ϴ</a:t>
                </a:r>
                <a:r>
                  <a:rPr lang="pt-BR" sz="2100" dirty="0">
                    <a:solidFill>
                      <a:schemeClr val="bg1"/>
                    </a:solidFill>
                    <a:latin typeface="Arial" panose="020B0604020202020204" pitchFamily="34" charset="0"/>
                    <a:cs typeface="Arial" panose="020B0604020202020204" pitchFamily="34" charset="0"/>
                  </a:rPr>
                  <a:t> = 1/4 | x</a:t>
                </a:r>
                <a:r>
                  <a:rPr lang="pt-BR" sz="1400" dirty="0">
                    <a:solidFill>
                      <a:schemeClr val="bg1"/>
                    </a:solidFill>
                    <a:latin typeface="Arial" panose="020B0604020202020204" pitchFamily="34" charset="0"/>
                    <a:cs typeface="Arial" panose="020B0604020202020204" pitchFamily="34" charset="0"/>
                  </a:rPr>
                  <a:t>2</a:t>
                </a:r>
                <a:r>
                  <a:rPr lang="pt-BR" sz="2100" dirty="0">
                    <a:solidFill>
                      <a:schemeClr val="bg1"/>
                    </a:solidFill>
                    <a:latin typeface="Arial" panose="020B0604020202020204" pitchFamily="34" charset="0"/>
                    <a:cs typeface="Arial" panose="020B0604020202020204" pitchFamily="34" charset="0"/>
                  </a:rPr>
                  <a:t> = 0)    =</a:t>
                </a:r>
              </a:p>
              <a:p>
                <a:pPr algn="ctr"/>
                <a:endParaRPr lang="pt-BR" sz="16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000" i="1">
                              <a:solidFill>
                                <a:schemeClr val="bg1"/>
                              </a:solidFill>
                              <a:latin typeface="Cambria Math" panose="02040503050406030204" pitchFamily="18" charset="0"/>
                            </a:rPr>
                          </m:ctrlPr>
                        </m:fPr>
                        <m:num>
                          <m:r>
                            <m:rPr>
                              <m:nor/>
                            </m:rPr>
                            <a:rPr lang="pt-BR" sz="2000" dirty="0">
                              <a:solidFill>
                                <a:schemeClr val="bg1"/>
                              </a:solidFill>
                            </a:rPr>
                            <m:t>P</m:t>
                          </m:r>
                          <m:r>
                            <m:rPr>
                              <m:nor/>
                            </m:rPr>
                            <a:rPr lang="pt-BR" sz="2000" b="0" i="0" dirty="0" smtClean="0">
                              <a:solidFill>
                                <a:schemeClr val="bg1"/>
                              </a:solidFill>
                            </a:rPr>
                            <m:t>∗</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0</m:t>
                          </m:r>
                          <m:r>
                            <m:rPr>
                              <m:nor/>
                            </m:rPr>
                            <a:rPr lang="pt-BR" sz="2000" dirty="0">
                              <a:solidFill>
                                <a:schemeClr val="bg1"/>
                              </a:solidFill>
                              <a:latin typeface="Arial" panose="020B0604020202020204" pitchFamily="34" charset="0"/>
                              <a:cs typeface="Arial" panose="020B0604020202020204" pitchFamily="34" charset="0"/>
                            </a:rPr>
                            <m:t>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b="0" i="0" dirty="0" smtClean="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m:t>
                          </m:r>
                          <m:r>
                            <a:rPr lang="pt-BR" sz="2000" i="1" dirty="0">
                              <a:solidFill>
                                <a:schemeClr val="bg1"/>
                              </a:solidFill>
                              <a:latin typeface="Cambria Math" panose="02040503050406030204" pitchFamily="18" charset="0"/>
                              <a:cs typeface="Arial" panose="020B0604020202020204" pitchFamily="34" charset="0"/>
                            </a:rPr>
                            <m:t>)</m:t>
                          </m:r>
                        </m:num>
                        <m:den>
                          <m:r>
                            <m:rPr>
                              <m:nor/>
                            </m:rPr>
                            <a:rPr lang="pt-BR" sz="2000" dirty="0">
                              <a:solidFill>
                                <a:schemeClr val="bg1"/>
                              </a:solidFill>
                            </a:rPr>
                            <m:t>P</m:t>
                          </m:r>
                          <m:r>
                            <m:rPr>
                              <m:nor/>
                            </m:rPr>
                            <a:rPr lang="pt-BR" sz="2000" b="0" i="0" dirty="0" smtClean="0">
                              <a:solidFill>
                                <a:schemeClr val="bg1"/>
                              </a:solidFill>
                            </a:rPr>
                            <m:t>∗</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0</m:t>
                          </m:r>
                          <m:r>
                            <m:rPr>
                              <m:nor/>
                            </m:rPr>
                            <a:rPr lang="pt-BR" sz="2000" dirty="0">
                              <a:solidFill>
                                <a:schemeClr val="bg1"/>
                              </a:solidFill>
                              <a:latin typeface="Arial" panose="020B0604020202020204" pitchFamily="34" charset="0"/>
                              <a:cs typeface="Arial" panose="020B0604020202020204" pitchFamily="34" charset="0"/>
                            </a:rPr>
                            <m:t>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b="0" i="0" dirty="0" smtClean="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1/4) + </m:t>
                          </m:r>
                          <m:r>
                            <m:rPr>
                              <m:nor/>
                            </m:rPr>
                            <a:rPr lang="pt-BR" sz="2000" dirty="0">
                              <a:solidFill>
                                <a:schemeClr val="bg1"/>
                              </a:solidFill>
                            </a:rPr>
                            <m:t>P</m:t>
                          </m:r>
                          <m:r>
                            <m:rPr>
                              <m:nor/>
                            </m:rPr>
                            <a:rPr lang="pt-BR" sz="2000" b="0" i="0" dirty="0" smtClean="0">
                              <a:solidFill>
                                <a:schemeClr val="bg1"/>
                              </a:solidFill>
                            </a:rPr>
                            <m:t>∗</m:t>
                          </m:r>
                          <m:r>
                            <m:rPr>
                              <m:nor/>
                            </m:rPr>
                            <a:rPr lang="pt-BR" sz="2000" dirty="0">
                              <a:solidFill>
                                <a:schemeClr val="bg1"/>
                              </a:solidFill>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 = </m:t>
                          </m:r>
                          <m:r>
                            <m:rPr>
                              <m:nor/>
                            </m:rPr>
                            <a:rPr lang="pt-BR" sz="2000" b="0" i="0" dirty="0" smtClean="0">
                              <a:solidFill>
                                <a:schemeClr val="bg1"/>
                              </a:solidFill>
                              <a:latin typeface="Arial" panose="020B0604020202020204" pitchFamily="34" charset="0"/>
                              <a:cs typeface="Arial" panose="020B0604020202020204" pitchFamily="34" charset="0"/>
                            </a:rPr>
                            <m:t>0</m:t>
                          </m:r>
                          <m:r>
                            <m:rPr>
                              <m:nor/>
                            </m:rPr>
                            <a:rPr lang="pt-BR" sz="2000" dirty="0">
                              <a:solidFill>
                                <a:schemeClr val="bg1"/>
                              </a:solidFill>
                              <a:latin typeface="Arial" panose="020B0604020202020204" pitchFamily="34" charset="0"/>
                              <a:cs typeface="Arial" panose="020B0604020202020204" pitchFamily="34" charset="0"/>
                            </a:rPr>
                            <m:t> | </m:t>
                          </m:r>
                          <m:r>
                            <m:rPr>
                              <m:nor/>
                            </m:rPr>
                            <a:rPr lang="el-GR" sz="2000" dirty="0">
                              <a:solidFill>
                                <a:schemeClr val="bg1"/>
                              </a:solidFill>
                              <a:latin typeface="Arial" panose="020B0604020202020204" pitchFamily="34"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2/4)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b="0" i="0" dirty="0" smtClean="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2/4) + </m:t>
                          </m:r>
                          <m:r>
                            <m:rPr>
                              <m:nor/>
                            </m:rPr>
                            <a:rPr lang="pt-BR" sz="2000" dirty="0">
                              <a:solidFill>
                                <a:schemeClr val="bg1"/>
                              </a:solidFill>
                              <a:latin typeface="Arial" panose="020B0604020202020204" pitchFamily="34" charset="0"/>
                              <a:cs typeface="Arial" panose="020B0604020202020204" pitchFamily="34" charset="0"/>
                            </a:rPr>
                            <m:t>P</m:t>
                          </m:r>
                          <m:r>
                            <m:rPr>
                              <m:nor/>
                            </m:rPr>
                            <a:rPr lang="pt-BR" sz="2000" b="0" i="0" dirty="0" smtClean="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m:t>
                          </m:r>
                          <m:r>
                            <m:rPr>
                              <m:nor/>
                            </m:rPr>
                            <a:rPr lang="pt-BR" sz="2000" dirty="0">
                              <a:solidFill>
                                <a:schemeClr val="bg1"/>
                              </a:solidFill>
                              <a:latin typeface="Arial" panose="020B0604020202020204" pitchFamily="34" charset="0"/>
                              <a:cs typeface="Arial" panose="020B0604020202020204" pitchFamily="34" charset="0"/>
                            </a:rPr>
                            <m:t>x</m:t>
                          </m:r>
                          <m:r>
                            <m:rPr>
                              <m:nor/>
                            </m:rPr>
                            <a:rPr lang="pt-BR" sz="2000" b="0" i="0" dirty="0" smtClean="0">
                              <a:solidFill>
                                <a:schemeClr val="bg1"/>
                              </a:solidFill>
                              <a:latin typeface="Arial" panose="020B0604020202020204" pitchFamily="34" charset="0"/>
                              <a:cs typeface="Arial" panose="020B0604020202020204" pitchFamily="34" charset="0"/>
                            </a:rPr>
                            <m:t>2</m:t>
                          </m:r>
                          <m:r>
                            <m:rPr>
                              <m:nor/>
                            </m:rPr>
                            <a:rPr lang="pt-BR" sz="2000" dirty="0">
                              <a:solidFill>
                                <a:schemeClr val="bg1"/>
                              </a:solidFill>
                              <a:latin typeface="Arial" panose="020B0604020202020204" pitchFamily="34" charset="0"/>
                              <a:cs typeface="Arial" panose="020B0604020202020204" pitchFamily="34" charset="0"/>
                            </a:rPr>
                            <m:t> =</m:t>
                          </m:r>
                          <m:r>
                            <m:rPr>
                              <m:nor/>
                            </m:rPr>
                            <a:rPr lang="pt-BR" sz="2000" b="0" i="0" dirty="0" smtClean="0">
                              <a:solidFill>
                                <a:schemeClr val="bg1"/>
                              </a:solidFill>
                              <a:latin typeface="Arial" panose="020B0604020202020204" pitchFamily="34" charset="0"/>
                              <a:cs typeface="Arial" panose="020B0604020202020204" pitchFamily="34" charset="0"/>
                            </a:rPr>
                            <m:t> 0</m:t>
                          </m:r>
                          <m:r>
                            <m:rPr>
                              <m:nor/>
                            </m:rPr>
                            <a:rPr lang="pt-BR" sz="2000" dirty="0">
                              <a:solidFill>
                                <a:schemeClr val="bg1"/>
                              </a:solidFill>
                              <a:latin typeface="Arial" panose="020B0604020202020204" pitchFamily="34" charset="0"/>
                              <a:cs typeface="Arial" panose="020B0604020202020204" pitchFamily="34" charset="0"/>
                            </a:rPr>
                            <m:t> | </m:t>
                          </m:r>
                          <m:r>
                            <m:rPr>
                              <m:sty m:val="p"/>
                            </m:rPr>
                            <a:rPr lang="el-GR" sz="2000" i="1" dirty="0">
                              <a:solidFill>
                                <a:schemeClr val="bg1"/>
                              </a:solidFill>
                              <a:latin typeface="Cambria Math" panose="02040503050406030204" pitchFamily="18" charset="0"/>
                              <a:cs typeface="Arial" panose="020B0604020202020204" pitchFamily="34" charset="0"/>
                            </a:rPr>
                            <m:t>ϴ</m:t>
                          </m:r>
                          <m:r>
                            <a:rPr lang="pt-BR" sz="2000" i="1" dirty="0">
                              <a:solidFill>
                                <a:schemeClr val="bg1"/>
                              </a:solidFill>
                              <a:latin typeface="Cambria Math" panose="02040503050406030204" pitchFamily="18" charset="0"/>
                              <a:cs typeface="Arial" panose="020B0604020202020204" pitchFamily="34" charset="0"/>
                            </a:rPr>
                            <m:t>=</m:t>
                          </m:r>
                          <m:r>
                            <m:rPr>
                              <m:nor/>
                            </m:rPr>
                            <a:rPr lang="pt-BR" sz="2000" dirty="0">
                              <a:solidFill>
                                <a:schemeClr val="bg1"/>
                              </a:solidFill>
                              <a:latin typeface="Cambria Math" panose="02040503050406030204" pitchFamily="18" charset="0"/>
                              <a:cs typeface="Arial" panose="020B0604020202020204" pitchFamily="34" charset="0"/>
                            </a:rPr>
                            <m:t>3/4)</m:t>
                          </m:r>
                          <m:r>
                            <m:rPr>
                              <m:nor/>
                            </m:rPr>
                            <a:rPr lang="pt-BR" sz="2000" dirty="0">
                              <a:solidFill>
                                <a:schemeClr val="bg1"/>
                              </a:solidFill>
                              <a:latin typeface="Cambria Math" panose="02040503050406030204" pitchFamily="18" charset="0"/>
                              <a:cs typeface="Arial" panose="020B0604020202020204" pitchFamily="34" charset="0"/>
                            </a:rPr>
                            <m:t>P</m:t>
                          </m:r>
                          <m:r>
                            <m:rPr>
                              <m:nor/>
                            </m:rPr>
                            <a:rPr lang="pt-BR" sz="2000" b="0" i="0" dirty="0" smtClean="0">
                              <a:solidFill>
                                <a:schemeClr val="bg1"/>
                              </a:solidFill>
                              <a:latin typeface="Cambria Math" panose="02040503050406030204" pitchFamily="18" charset="0"/>
                              <a:cs typeface="Arial" panose="020B0604020202020204" pitchFamily="34" charset="0"/>
                            </a:rPr>
                            <m:t>∗</m:t>
                          </m:r>
                          <m:r>
                            <m:rPr>
                              <m:nor/>
                            </m:rPr>
                            <a:rPr lang="pt-BR" sz="2000" dirty="0">
                              <a:solidFill>
                                <a:schemeClr val="bg1"/>
                              </a:solidFill>
                              <a:latin typeface="Cambria Math" panose="02040503050406030204" pitchFamily="18" charset="0"/>
                              <a:cs typeface="Arial" panose="020B0604020202020204" pitchFamily="34" charset="0"/>
                            </a:rPr>
                            <m:t>(</m:t>
                          </m:r>
                          <m:r>
                            <m:rPr>
                              <m:sty m:val="p"/>
                            </m:rPr>
                            <a:rPr lang="el-GR" sz="2000" i="1" dirty="0">
                              <a:solidFill>
                                <a:schemeClr val="bg1"/>
                              </a:solidFill>
                              <a:latin typeface="Cambria Math" panose="02040503050406030204" pitchFamily="18" charset="0"/>
                              <a:cs typeface="Arial" panose="020B0604020202020204" pitchFamily="34" charset="0"/>
                            </a:rPr>
                            <m:t>ϴ</m:t>
                          </m:r>
                          <m:r>
                            <m:rPr>
                              <m:nor/>
                            </m:rPr>
                            <a:rPr lang="pt-BR" sz="2000" dirty="0">
                              <a:solidFill>
                                <a:schemeClr val="bg1"/>
                              </a:solidFill>
                              <a:latin typeface="Arial" panose="020B0604020202020204" pitchFamily="34" charset="0"/>
                              <a:cs typeface="Arial" panose="020B0604020202020204" pitchFamily="34" charset="0"/>
                            </a:rPr>
                            <m:t> = 3/4) </m:t>
                          </m:r>
                        </m:den>
                      </m:f>
                    </m:oMath>
                  </m:oMathPara>
                </a14:m>
                <a:endParaRPr lang="pt-BR" sz="2000" dirty="0">
                  <a:solidFill>
                    <a:schemeClr val="bg1"/>
                  </a:solidFill>
                </a:endParaRPr>
              </a:p>
              <a:p>
                <a:pPr algn="ctr"/>
                <a:endParaRPr lang="pt-BR" dirty="0">
                  <a:solidFill>
                    <a:schemeClr val="bg1"/>
                  </a:solidFill>
                </a:endParaRPr>
              </a:p>
              <a:p>
                <a:pPr algn="ctr"/>
                <a:r>
                  <a:rPr lang="pt-BR" sz="2800" dirty="0">
                    <a:solidFill>
                      <a:schemeClr val="bg1"/>
                    </a:solidFill>
                  </a:rPr>
                  <a:t>=  </a:t>
                </a:r>
                <a14:m>
                  <m:oMath xmlns:m="http://schemas.openxmlformats.org/officeDocument/2006/math">
                    <m:f>
                      <m:fPr>
                        <m:ctrlPr>
                          <a:rPr lang="pt-BR" sz="2800" i="1">
                            <a:solidFill>
                              <a:schemeClr val="bg1"/>
                            </a:solidFill>
                            <a:latin typeface="Cambria Math" panose="02040503050406030204" pitchFamily="18" charset="0"/>
                          </a:rPr>
                        </m:ctrlPr>
                      </m:fPr>
                      <m:num>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 </m:t>
                            </m:r>
                          </m:sup>
                        </m:sSup>
                        <m:r>
                          <a:rPr lang="pt-BR" sz="2800" i="1">
                            <a:solidFill>
                              <a:schemeClr val="bg1"/>
                            </a:solidFill>
                            <a:latin typeface="Cambria Math" panose="02040503050406030204" pitchFamily="18" charset="0"/>
                          </a:rPr>
                          <m:t> (</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6</m:t>
                            </m:r>
                          </m:den>
                        </m:f>
                        <m:r>
                          <a:rPr lang="pt-BR" sz="2800" i="1">
                            <a:solidFill>
                              <a:schemeClr val="bg1"/>
                            </a:solidFill>
                            <a:latin typeface="Cambria Math" panose="02040503050406030204" pitchFamily="18" charset="0"/>
                          </a:rPr>
                          <m:t>)</m:t>
                        </m:r>
                      </m:num>
                      <m:den>
                        <m:d>
                          <m:dPr>
                            <m:ctrlPr>
                              <a:rPr lang="pt-BR" sz="2800" b="0" i="1" smtClean="0">
                                <a:solidFill>
                                  <a:schemeClr val="bg1"/>
                                </a:solidFill>
                                <a:latin typeface="Cambria Math" panose="02040503050406030204" pitchFamily="18" charset="0"/>
                              </a:rPr>
                            </m:ctrlPr>
                          </m:dPr>
                          <m:e>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3</m:t>
                                </m:r>
                              </m:num>
                              <m:den>
                                <m:r>
                                  <a:rPr lang="pt-BR" sz="2800" b="0" i="1" smtClean="0">
                                    <a:solidFill>
                                      <a:schemeClr val="bg1"/>
                                    </a:solidFill>
                                    <a:latin typeface="Cambria Math" panose="02040503050406030204" pitchFamily="18" charset="0"/>
                                  </a:rPr>
                                  <m:t>4</m:t>
                                </m:r>
                              </m:den>
                            </m:f>
                          </m:e>
                        </m:d>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6</m:t>
                                </m:r>
                              </m:den>
                            </m:f>
                          </m:e>
                        </m:d>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e>
                            </m:d>
                          </m:e>
                          <m:sup>
                            <m:r>
                              <a:rPr lang="pt-BR" sz="2800" i="1">
                                <a:solidFill>
                                  <a:schemeClr val="bg1"/>
                                </a:solidFill>
                                <a:latin typeface="Cambria Math" panose="02040503050406030204" pitchFamily="18" charset="0"/>
                              </a:rPr>
                              <m:t> </m:t>
                            </m:r>
                          </m:sup>
                        </m:sSup>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2</m:t>
                                </m:r>
                              </m:num>
                              <m:den>
                                <m:r>
                                  <a:rPr lang="pt-BR" sz="2800" b="0" i="1" smtClean="0">
                                    <a:solidFill>
                                      <a:schemeClr val="bg1"/>
                                    </a:solidFill>
                                    <a:latin typeface="Cambria Math" panose="02040503050406030204" pitchFamily="18" charset="0"/>
                                  </a:rPr>
                                  <m:t>6</m:t>
                                </m:r>
                              </m:den>
                            </m:f>
                          </m:e>
                        </m:d>
                        <m:r>
                          <a:rPr lang="pt-BR" sz="2800" i="1">
                            <a:solidFill>
                              <a:schemeClr val="bg1"/>
                            </a:solidFill>
                            <a:latin typeface="Cambria Math" panose="02040503050406030204" pitchFamily="18" charset="0"/>
                          </a:rPr>
                          <m:t>   +    </m:t>
                        </m:r>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4</m:t>
                                </m:r>
                              </m:den>
                            </m:f>
                          </m:e>
                        </m:d>
                        <m:r>
                          <a:rPr lang="pt-BR" sz="2800" i="1">
                            <a:solidFill>
                              <a:schemeClr val="bg1"/>
                            </a:solidFill>
                            <a:latin typeface="Cambria Math" panose="02040503050406030204" pitchFamily="18" charset="0"/>
                          </a:rPr>
                          <m:t> (</m:t>
                        </m:r>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3</m:t>
                            </m:r>
                          </m:num>
                          <m:den>
                            <m:r>
                              <a:rPr lang="pt-BR" sz="2800" b="0" i="1" smtClean="0">
                                <a:solidFill>
                                  <a:schemeClr val="bg1"/>
                                </a:solidFill>
                                <a:latin typeface="Cambria Math" panose="02040503050406030204" pitchFamily="18" charset="0"/>
                              </a:rPr>
                              <m:t>6</m:t>
                            </m:r>
                          </m:den>
                        </m:f>
                        <m:r>
                          <a:rPr lang="pt-BR" sz="2800" i="1">
                            <a:solidFill>
                              <a:schemeClr val="bg1"/>
                            </a:solidFill>
                            <a:latin typeface="Cambria Math" panose="02040503050406030204" pitchFamily="18" charset="0"/>
                          </a:rPr>
                          <m:t>)</m:t>
                        </m:r>
                      </m:den>
                    </m:f>
                  </m:oMath>
                </a14:m>
                <a:r>
                  <a:rPr lang="pt-BR" sz="2800" dirty="0">
                    <a:solidFill>
                      <a:schemeClr val="bg1"/>
                    </a:solidFill>
                  </a:rPr>
                  <a:t>    =    </a:t>
                </a:r>
                <a14:m>
                  <m:oMath xmlns:m="http://schemas.openxmlformats.org/officeDocument/2006/math">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3</m:t>
                        </m:r>
                      </m:num>
                      <m:den>
                        <m:r>
                          <a:rPr lang="pt-BR" sz="2800" b="0" i="1" smtClean="0">
                            <a:solidFill>
                              <a:schemeClr val="bg1"/>
                            </a:solidFill>
                            <a:latin typeface="Cambria Math" panose="02040503050406030204" pitchFamily="18" charset="0"/>
                          </a:rPr>
                          <m:t>3</m:t>
                        </m:r>
                        <m:r>
                          <a:rPr lang="pt-BR" sz="2800" i="1">
                            <a:solidFill>
                              <a:schemeClr val="bg1"/>
                            </a:solidFill>
                            <a:latin typeface="Cambria Math" panose="02040503050406030204" pitchFamily="18" charset="0"/>
                          </a:rPr>
                          <m:t>  +  </m:t>
                        </m:r>
                        <m:r>
                          <a:rPr lang="pt-BR" sz="2800" b="0" i="1" smtClean="0">
                            <a:solidFill>
                              <a:schemeClr val="bg1"/>
                            </a:solidFill>
                            <a:latin typeface="Cambria Math" panose="02040503050406030204" pitchFamily="18" charset="0"/>
                          </a:rPr>
                          <m:t>4</m:t>
                        </m:r>
                        <m:r>
                          <a:rPr lang="pt-BR" sz="2800" i="1">
                            <a:solidFill>
                              <a:schemeClr val="bg1"/>
                            </a:solidFill>
                            <a:latin typeface="Cambria Math" panose="02040503050406030204" pitchFamily="18" charset="0"/>
                          </a:rPr>
                          <m:t> +  3</m:t>
                        </m:r>
                      </m:den>
                    </m:f>
                  </m:oMath>
                </a14:m>
                <a:r>
                  <a:rPr lang="pt-BR" sz="2800" dirty="0">
                    <a:solidFill>
                      <a:schemeClr val="bg1"/>
                    </a:solidFill>
                  </a:rPr>
                  <a:t>   =  </a:t>
                </a:r>
                <a14:m>
                  <m:oMath xmlns:m="http://schemas.openxmlformats.org/officeDocument/2006/math">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3</m:t>
                        </m:r>
                      </m:num>
                      <m:den>
                        <m:r>
                          <a:rPr lang="pt-BR" sz="2800" b="0" i="1" smtClean="0">
                            <a:solidFill>
                              <a:schemeClr val="bg1"/>
                            </a:solidFill>
                            <a:latin typeface="Cambria Math" panose="02040503050406030204" pitchFamily="18" charset="0"/>
                          </a:rPr>
                          <m:t>10</m:t>
                        </m:r>
                      </m:den>
                    </m:f>
                  </m:oMath>
                </a14:m>
                <a:endParaRPr lang="pt-BR" sz="2800" dirty="0">
                  <a:solidFill>
                    <a:schemeClr val="bg1"/>
                  </a:solidFill>
                </a:endParaRPr>
              </a:p>
              <a:p>
                <a:pPr algn="ctr"/>
                <a:endParaRPr lang="pt-BR" sz="2800" dirty="0">
                  <a:solidFill>
                    <a:schemeClr val="bg1"/>
                  </a:solidFill>
                  <a:latin typeface="Arial" panose="020B0604020202020204" pitchFamily="34" charset="0"/>
                  <a:cs typeface="Arial" panose="020B0604020202020204" pitchFamily="34" charset="0"/>
                </a:endParaRPr>
              </a:p>
              <a:p>
                <a:pPr algn="just"/>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CF62855D-EE51-4F1C-BFA4-6D4A560EC1DD}"/>
                  </a:ext>
                </a:extLst>
              </p:cNvPr>
              <p:cNvSpPr>
                <a:spLocks noGrp="1" noRot="1" noChangeAspect="1" noMove="1" noResize="1" noEditPoints="1" noAdjustHandles="1" noChangeArrowheads="1" noChangeShapeType="1" noTextEdit="1"/>
              </p:cNvSpPr>
              <p:nvPr>
                <p:ph type="subTitle" idx="1"/>
              </p:nvPr>
            </p:nvSpPr>
            <p:spPr>
              <a:xfrm>
                <a:off x="1034493" y="1504951"/>
                <a:ext cx="10122408" cy="3585243"/>
              </a:xfrm>
              <a:blipFill>
                <a:blip r:embed="rId2"/>
                <a:stretch>
                  <a:fillRect l="-18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400042"/>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72A73C-2088-48C0-844D-2EADEBAEB89B}"/>
              </a:ext>
            </a:extLst>
          </p:cNvPr>
          <p:cNvSpPr>
            <a:spLocks noGrp="1"/>
          </p:cNvSpPr>
          <p:nvPr>
            <p:ph type="ctrTitle"/>
          </p:nvPr>
        </p:nvSpPr>
        <p:spPr>
          <a:xfrm>
            <a:off x="1557071" y="1018830"/>
            <a:ext cx="9099255" cy="584383"/>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EB0F8742-7E45-4EEF-BC68-925A46D0CE5B}"/>
                  </a:ext>
                </a:extLst>
              </p:cNvPr>
              <p:cNvSpPr>
                <a:spLocks noGrp="1"/>
              </p:cNvSpPr>
              <p:nvPr>
                <p:ph type="subTitle" idx="1"/>
              </p:nvPr>
            </p:nvSpPr>
            <p:spPr>
              <a:xfrm>
                <a:off x="1034493" y="1614642"/>
                <a:ext cx="10122408" cy="3475552"/>
              </a:xfrm>
            </p:spPr>
            <p:txBody>
              <a:bodyPr>
                <a:normAutofit fontScale="70000" lnSpcReduction="20000"/>
              </a:bodyPr>
              <a:lstStyle/>
              <a:p>
                <a:pPr algn="just"/>
                <a:r>
                  <a:rPr lang="pt-BR" sz="1600" dirty="0">
                    <a:solidFill>
                      <a:schemeClr val="bg1"/>
                    </a:solidFill>
                    <a:latin typeface="Arial" panose="020B0604020202020204" pitchFamily="34" charset="0"/>
                    <a:cs typeface="Arial" panose="020B0604020202020204" pitchFamily="34" charset="0"/>
                  </a:rPr>
                  <a:t>Analogamente :</a:t>
                </a:r>
              </a:p>
              <a:p>
                <a:pPr algn="ctr"/>
                <a:r>
                  <a:rPr lang="pt-BR" sz="2600" dirty="0">
                    <a:solidFill>
                      <a:schemeClr val="bg1"/>
                    </a:solidFill>
                  </a:rPr>
                  <a:t>P*(</a:t>
                </a:r>
                <a:r>
                  <a:rPr lang="el-GR" sz="2600" dirty="0">
                    <a:solidFill>
                      <a:schemeClr val="bg1"/>
                    </a:solidFill>
                    <a:latin typeface="Arial" panose="020B0604020202020204" pitchFamily="34" charset="0"/>
                    <a:cs typeface="Arial" panose="020B0604020202020204" pitchFamily="34" charset="0"/>
                  </a:rPr>
                  <a:t>ϴ</a:t>
                </a:r>
                <a:r>
                  <a:rPr lang="pt-BR" sz="2600" dirty="0">
                    <a:solidFill>
                      <a:schemeClr val="bg1"/>
                    </a:solidFill>
                    <a:latin typeface="Arial" panose="020B0604020202020204" pitchFamily="34" charset="0"/>
                    <a:cs typeface="Arial" panose="020B0604020202020204" pitchFamily="34" charset="0"/>
                  </a:rPr>
                  <a:t> = 2/4 | x</a:t>
                </a:r>
                <a:r>
                  <a:rPr lang="pt-BR" sz="1700" dirty="0">
                    <a:solidFill>
                      <a:schemeClr val="bg1"/>
                    </a:solidFill>
                    <a:latin typeface="Arial" panose="020B0604020202020204" pitchFamily="34" charset="0"/>
                    <a:cs typeface="Arial" panose="020B0604020202020204" pitchFamily="34" charset="0"/>
                  </a:rPr>
                  <a:t>2</a:t>
                </a:r>
                <a:r>
                  <a:rPr lang="pt-BR" sz="2600" dirty="0">
                    <a:solidFill>
                      <a:schemeClr val="bg1"/>
                    </a:solidFill>
                    <a:latin typeface="Arial" panose="020B0604020202020204" pitchFamily="34" charset="0"/>
                    <a:cs typeface="Arial" panose="020B0604020202020204" pitchFamily="34" charset="0"/>
                  </a:rPr>
                  <a:t> = 0)    </a:t>
                </a:r>
                <a:r>
                  <a:rPr lang="pt-BR" dirty="0">
                    <a:solidFill>
                      <a:schemeClr val="bg1"/>
                    </a:solidFill>
                    <a:latin typeface="Arial" panose="020B0604020202020204" pitchFamily="34" charset="0"/>
                    <a:cs typeface="Arial" panose="020B0604020202020204" pitchFamily="34" charset="0"/>
                  </a:rPr>
                  <a:t>=</a:t>
                </a:r>
              </a:p>
              <a:p>
                <a:pPr algn="ctr"/>
                <a:endParaRPr lang="pt-BR" sz="12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400" i="1">
                              <a:solidFill>
                                <a:schemeClr val="bg1"/>
                              </a:solidFill>
                              <a:latin typeface="Cambria Math" panose="02040503050406030204" pitchFamily="18" charset="0"/>
                            </a:rPr>
                          </m:ctrlPr>
                        </m:fPr>
                        <m:num>
                          <m:r>
                            <m:rPr>
                              <m:nor/>
                            </m:rPr>
                            <a:rPr lang="pt-BR" sz="2400" dirty="0">
                              <a:solidFill>
                                <a:schemeClr val="bg1"/>
                              </a:solidFill>
                            </a:rPr>
                            <m:t>P</m:t>
                          </m:r>
                          <m:r>
                            <m:rPr>
                              <m:nor/>
                            </m:rPr>
                            <a:rPr lang="pt-BR" sz="2400" dirty="0">
                              <a:solidFill>
                                <a:schemeClr val="bg1"/>
                              </a:solidFill>
                            </a:rPr>
                            <m:t>∗(</m:t>
                          </m:r>
                          <m:r>
                            <m:rPr>
                              <m:nor/>
                            </m:rPr>
                            <a:rPr lang="pt-BR" sz="2400" dirty="0">
                              <a:solidFill>
                                <a:schemeClr val="bg1"/>
                              </a:solidFill>
                              <a:latin typeface="Arial" panose="020B0604020202020204" pitchFamily="34" charset="0"/>
                              <a:cs typeface="Arial" panose="020B0604020202020204" pitchFamily="34" charset="0"/>
                            </a:rPr>
                            <m:t>x</m:t>
                          </m:r>
                          <m:r>
                            <m:rPr>
                              <m:nor/>
                            </m:rPr>
                            <a:rPr lang="pt-BR" sz="2400" dirty="0">
                              <a:solidFill>
                                <a:schemeClr val="bg1"/>
                              </a:solidFill>
                              <a:latin typeface="Arial" panose="020B0604020202020204" pitchFamily="34" charset="0"/>
                              <a:cs typeface="Arial" panose="020B0604020202020204" pitchFamily="34" charset="0"/>
                            </a:rPr>
                            <m:t>2 = 0 | </m:t>
                          </m:r>
                          <m:r>
                            <m:rPr>
                              <m:nor/>
                            </m:rPr>
                            <a:rPr lang="el-GR" sz="2400" dirty="0">
                              <a:solidFill>
                                <a:schemeClr val="bg1"/>
                              </a:solidFill>
                              <a:latin typeface="Arial" panose="020B0604020202020204" pitchFamily="34"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m:t>
                          </m:r>
                          <m:r>
                            <m:rPr>
                              <m:nor/>
                            </m:rPr>
                            <a:rPr lang="pt-BR" sz="2400" b="0" i="0" dirty="0" smtClean="0">
                              <a:solidFill>
                                <a:schemeClr val="bg1"/>
                              </a:solidFill>
                              <a:latin typeface="Arial" panose="020B0604020202020204" pitchFamily="34" charset="0"/>
                              <a:cs typeface="Arial" panose="020B0604020202020204" pitchFamily="34" charset="0"/>
                            </a:rPr>
                            <m:t>2</m:t>
                          </m:r>
                          <m:r>
                            <m:rPr>
                              <m:nor/>
                            </m:rPr>
                            <a:rPr lang="pt-BR" sz="2400" dirty="0">
                              <a:solidFill>
                                <a:schemeClr val="bg1"/>
                              </a:solidFill>
                              <a:latin typeface="Arial" panose="020B0604020202020204" pitchFamily="34" charset="0"/>
                              <a:cs typeface="Arial" panose="020B0604020202020204" pitchFamily="34" charset="0"/>
                            </a:rPr>
                            <m:t>/4) </m:t>
                          </m:r>
                          <m:r>
                            <m:rPr>
                              <m:nor/>
                            </m:rPr>
                            <a:rPr lang="pt-BR" sz="2400" dirty="0">
                              <a:solidFill>
                                <a:schemeClr val="bg1"/>
                              </a:solidFill>
                              <a:latin typeface="Arial" panose="020B0604020202020204" pitchFamily="34" charset="0"/>
                              <a:cs typeface="Arial" panose="020B0604020202020204" pitchFamily="34" charset="0"/>
                            </a:rPr>
                            <m:t>P</m:t>
                          </m:r>
                          <m:r>
                            <m:rPr>
                              <m:nor/>
                            </m:rPr>
                            <a:rPr lang="pt-BR" sz="2400" dirty="0">
                              <a:solidFill>
                                <a:schemeClr val="bg1"/>
                              </a:solidFill>
                              <a:latin typeface="Arial" panose="020B0604020202020204" pitchFamily="34" charset="0"/>
                              <a:cs typeface="Arial" panose="020B0604020202020204" pitchFamily="34" charset="0"/>
                            </a:rPr>
                            <m:t>∗(</m:t>
                          </m:r>
                          <m:r>
                            <m:rPr>
                              <m:sty m:val="p"/>
                            </m:rPr>
                            <a:rPr lang="el-GR" sz="2400" i="1" dirty="0">
                              <a:solidFill>
                                <a:schemeClr val="bg1"/>
                              </a:solidFill>
                              <a:latin typeface="Cambria Math" panose="02040503050406030204" pitchFamily="18"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m:t>
                          </m:r>
                          <m:r>
                            <m:rPr>
                              <m:nor/>
                            </m:rPr>
                            <a:rPr lang="pt-BR" sz="2400" b="0" i="0" dirty="0" smtClean="0">
                              <a:solidFill>
                                <a:schemeClr val="bg1"/>
                              </a:solidFill>
                              <a:latin typeface="Arial" panose="020B0604020202020204" pitchFamily="34" charset="0"/>
                              <a:cs typeface="Arial" panose="020B0604020202020204" pitchFamily="34" charset="0"/>
                            </a:rPr>
                            <m:t>2</m:t>
                          </m:r>
                          <m:r>
                            <m:rPr>
                              <m:nor/>
                            </m:rPr>
                            <a:rPr lang="pt-BR" sz="2400" dirty="0">
                              <a:solidFill>
                                <a:schemeClr val="bg1"/>
                              </a:solidFill>
                              <a:latin typeface="Arial" panose="020B0604020202020204" pitchFamily="34" charset="0"/>
                              <a:cs typeface="Arial" panose="020B0604020202020204" pitchFamily="34" charset="0"/>
                            </a:rPr>
                            <m:t>/4</m:t>
                          </m:r>
                          <m:r>
                            <a:rPr lang="pt-BR" sz="2400" i="1" dirty="0">
                              <a:solidFill>
                                <a:schemeClr val="bg1"/>
                              </a:solidFill>
                              <a:latin typeface="Cambria Math" panose="02040503050406030204" pitchFamily="18" charset="0"/>
                              <a:cs typeface="Arial" panose="020B0604020202020204" pitchFamily="34" charset="0"/>
                            </a:rPr>
                            <m:t>)</m:t>
                          </m:r>
                        </m:num>
                        <m:den>
                          <m:r>
                            <m:rPr>
                              <m:nor/>
                            </m:rPr>
                            <a:rPr lang="pt-BR" sz="2400" dirty="0">
                              <a:solidFill>
                                <a:schemeClr val="bg1"/>
                              </a:solidFill>
                            </a:rPr>
                            <m:t>P</m:t>
                          </m:r>
                          <m:r>
                            <m:rPr>
                              <m:nor/>
                            </m:rPr>
                            <a:rPr lang="pt-BR" sz="2400" dirty="0">
                              <a:solidFill>
                                <a:schemeClr val="bg1"/>
                              </a:solidFill>
                            </a:rPr>
                            <m:t>∗(</m:t>
                          </m:r>
                          <m:r>
                            <m:rPr>
                              <m:nor/>
                            </m:rPr>
                            <a:rPr lang="pt-BR" sz="2400" dirty="0">
                              <a:solidFill>
                                <a:schemeClr val="bg1"/>
                              </a:solidFill>
                              <a:latin typeface="Arial" panose="020B0604020202020204" pitchFamily="34" charset="0"/>
                              <a:cs typeface="Arial" panose="020B0604020202020204" pitchFamily="34" charset="0"/>
                            </a:rPr>
                            <m:t>x</m:t>
                          </m:r>
                          <m:r>
                            <m:rPr>
                              <m:nor/>
                            </m:rPr>
                            <a:rPr lang="pt-BR" sz="2400" dirty="0">
                              <a:solidFill>
                                <a:schemeClr val="bg1"/>
                              </a:solidFill>
                              <a:latin typeface="Arial" panose="020B0604020202020204" pitchFamily="34" charset="0"/>
                              <a:cs typeface="Arial" panose="020B0604020202020204" pitchFamily="34" charset="0"/>
                            </a:rPr>
                            <m:t>2 = 0 | </m:t>
                          </m:r>
                          <m:r>
                            <m:rPr>
                              <m:nor/>
                            </m:rPr>
                            <a:rPr lang="el-GR" sz="2400" dirty="0">
                              <a:solidFill>
                                <a:schemeClr val="bg1"/>
                              </a:solidFill>
                              <a:latin typeface="Arial" panose="020B0604020202020204" pitchFamily="34"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1/4) </m:t>
                          </m:r>
                          <m:r>
                            <m:rPr>
                              <m:nor/>
                            </m:rPr>
                            <a:rPr lang="pt-BR" sz="2400" dirty="0">
                              <a:solidFill>
                                <a:schemeClr val="bg1"/>
                              </a:solidFill>
                              <a:latin typeface="Arial" panose="020B0604020202020204" pitchFamily="34" charset="0"/>
                              <a:cs typeface="Arial" panose="020B0604020202020204" pitchFamily="34" charset="0"/>
                            </a:rPr>
                            <m:t>P</m:t>
                          </m:r>
                          <m:r>
                            <m:rPr>
                              <m:nor/>
                            </m:rPr>
                            <a:rPr lang="pt-BR" sz="2400" dirty="0">
                              <a:solidFill>
                                <a:schemeClr val="bg1"/>
                              </a:solidFill>
                              <a:latin typeface="Arial" panose="020B0604020202020204" pitchFamily="34" charset="0"/>
                              <a:cs typeface="Arial" panose="020B0604020202020204" pitchFamily="34" charset="0"/>
                            </a:rPr>
                            <m:t>∗(</m:t>
                          </m:r>
                          <m:r>
                            <m:rPr>
                              <m:sty m:val="p"/>
                            </m:rPr>
                            <a:rPr lang="el-GR" sz="2400" i="1" dirty="0">
                              <a:solidFill>
                                <a:schemeClr val="bg1"/>
                              </a:solidFill>
                              <a:latin typeface="Cambria Math" panose="02040503050406030204" pitchFamily="18"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1/4) + </m:t>
                          </m:r>
                          <m:r>
                            <m:rPr>
                              <m:nor/>
                            </m:rPr>
                            <a:rPr lang="pt-BR" sz="2400" dirty="0">
                              <a:solidFill>
                                <a:schemeClr val="bg1"/>
                              </a:solidFill>
                            </a:rPr>
                            <m:t>P</m:t>
                          </m:r>
                          <m:r>
                            <m:rPr>
                              <m:nor/>
                            </m:rPr>
                            <a:rPr lang="pt-BR" sz="2400" dirty="0">
                              <a:solidFill>
                                <a:schemeClr val="bg1"/>
                              </a:solidFill>
                            </a:rPr>
                            <m:t>∗(</m:t>
                          </m:r>
                          <m:r>
                            <m:rPr>
                              <m:nor/>
                            </m:rPr>
                            <a:rPr lang="pt-BR" sz="2400" dirty="0">
                              <a:solidFill>
                                <a:schemeClr val="bg1"/>
                              </a:solidFill>
                              <a:latin typeface="Arial" panose="020B0604020202020204" pitchFamily="34" charset="0"/>
                              <a:cs typeface="Arial" panose="020B0604020202020204" pitchFamily="34" charset="0"/>
                            </a:rPr>
                            <m:t>x</m:t>
                          </m:r>
                          <m:r>
                            <m:rPr>
                              <m:nor/>
                            </m:rPr>
                            <a:rPr lang="pt-BR" sz="2400" dirty="0">
                              <a:solidFill>
                                <a:schemeClr val="bg1"/>
                              </a:solidFill>
                              <a:latin typeface="Arial" panose="020B0604020202020204" pitchFamily="34" charset="0"/>
                              <a:cs typeface="Arial" panose="020B0604020202020204" pitchFamily="34" charset="0"/>
                            </a:rPr>
                            <m:t>2 = 0 | </m:t>
                          </m:r>
                          <m:r>
                            <m:rPr>
                              <m:nor/>
                            </m:rPr>
                            <a:rPr lang="el-GR" sz="2400" dirty="0">
                              <a:solidFill>
                                <a:schemeClr val="bg1"/>
                              </a:solidFill>
                              <a:latin typeface="Arial" panose="020B0604020202020204" pitchFamily="34"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2/4) </m:t>
                          </m:r>
                          <m:r>
                            <m:rPr>
                              <m:nor/>
                            </m:rPr>
                            <a:rPr lang="pt-BR" sz="2400" dirty="0">
                              <a:solidFill>
                                <a:schemeClr val="bg1"/>
                              </a:solidFill>
                              <a:latin typeface="Arial" panose="020B0604020202020204" pitchFamily="34" charset="0"/>
                              <a:cs typeface="Arial" panose="020B0604020202020204" pitchFamily="34" charset="0"/>
                            </a:rPr>
                            <m:t>P</m:t>
                          </m:r>
                          <m:r>
                            <m:rPr>
                              <m:nor/>
                            </m:rPr>
                            <a:rPr lang="pt-BR" sz="2400" dirty="0">
                              <a:solidFill>
                                <a:schemeClr val="bg1"/>
                              </a:solidFill>
                              <a:latin typeface="Arial" panose="020B0604020202020204" pitchFamily="34" charset="0"/>
                              <a:cs typeface="Arial" panose="020B0604020202020204" pitchFamily="34" charset="0"/>
                            </a:rPr>
                            <m:t>∗(</m:t>
                          </m:r>
                          <m:r>
                            <m:rPr>
                              <m:sty m:val="p"/>
                            </m:rPr>
                            <a:rPr lang="el-GR" sz="2400" i="1" dirty="0">
                              <a:solidFill>
                                <a:schemeClr val="bg1"/>
                              </a:solidFill>
                              <a:latin typeface="Cambria Math" panose="02040503050406030204" pitchFamily="18"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2/4) + </m:t>
                          </m:r>
                          <m:r>
                            <m:rPr>
                              <m:nor/>
                            </m:rPr>
                            <a:rPr lang="pt-BR" sz="2400" dirty="0">
                              <a:solidFill>
                                <a:schemeClr val="bg1"/>
                              </a:solidFill>
                              <a:latin typeface="Arial" panose="020B0604020202020204" pitchFamily="34" charset="0"/>
                              <a:cs typeface="Arial" panose="020B0604020202020204" pitchFamily="34" charset="0"/>
                            </a:rPr>
                            <m:t>P</m:t>
                          </m:r>
                          <m:r>
                            <m:rPr>
                              <m:nor/>
                            </m:rPr>
                            <a:rPr lang="pt-BR" sz="2400" dirty="0">
                              <a:solidFill>
                                <a:schemeClr val="bg1"/>
                              </a:solidFill>
                              <a:latin typeface="Arial" panose="020B0604020202020204" pitchFamily="34" charset="0"/>
                              <a:cs typeface="Arial" panose="020B0604020202020204" pitchFamily="34" charset="0"/>
                            </a:rPr>
                            <m:t>∗(</m:t>
                          </m:r>
                          <m:r>
                            <m:rPr>
                              <m:nor/>
                            </m:rPr>
                            <a:rPr lang="pt-BR" sz="2400" dirty="0">
                              <a:solidFill>
                                <a:schemeClr val="bg1"/>
                              </a:solidFill>
                              <a:latin typeface="Arial" panose="020B0604020202020204" pitchFamily="34" charset="0"/>
                              <a:cs typeface="Arial" panose="020B0604020202020204" pitchFamily="34" charset="0"/>
                            </a:rPr>
                            <m:t>x</m:t>
                          </m:r>
                          <m:r>
                            <m:rPr>
                              <m:nor/>
                            </m:rPr>
                            <a:rPr lang="pt-BR" sz="2400" dirty="0">
                              <a:solidFill>
                                <a:schemeClr val="bg1"/>
                              </a:solidFill>
                              <a:latin typeface="Arial" panose="020B0604020202020204" pitchFamily="34" charset="0"/>
                              <a:cs typeface="Arial" panose="020B0604020202020204" pitchFamily="34" charset="0"/>
                            </a:rPr>
                            <m:t>2 = 0 | </m:t>
                          </m:r>
                          <m:r>
                            <m:rPr>
                              <m:sty m:val="p"/>
                            </m:rPr>
                            <a:rPr lang="el-GR" sz="2400" i="1" dirty="0">
                              <a:solidFill>
                                <a:schemeClr val="bg1"/>
                              </a:solidFill>
                              <a:latin typeface="Cambria Math" panose="02040503050406030204" pitchFamily="18" charset="0"/>
                              <a:cs typeface="Arial" panose="020B0604020202020204" pitchFamily="34" charset="0"/>
                            </a:rPr>
                            <m:t>ϴ</m:t>
                          </m:r>
                          <m:r>
                            <a:rPr lang="pt-BR" sz="2400" i="1" dirty="0">
                              <a:solidFill>
                                <a:schemeClr val="bg1"/>
                              </a:solidFill>
                              <a:latin typeface="Cambria Math" panose="02040503050406030204" pitchFamily="18" charset="0"/>
                              <a:cs typeface="Arial" panose="020B0604020202020204" pitchFamily="34" charset="0"/>
                            </a:rPr>
                            <m:t>=</m:t>
                          </m:r>
                          <m:r>
                            <m:rPr>
                              <m:nor/>
                            </m:rPr>
                            <a:rPr lang="pt-BR" sz="2400" dirty="0">
                              <a:solidFill>
                                <a:schemeClr val="bg1"/>
                              </a:solidFill>
                              <a:latin typeface="Cambria Math" panose="02040503050406030204" pitchFamily="18" charset="0"/>
                              <a:cs typeface="Arial" panose="020B0604020202020204" pitchFamily="34" charset="0"/>
                            </a:rPr>
                            <m:t>3/4)</m:t>
                          </m:r>
                          <m:r>
                            <m:rPr>
                              <m:nor/>
                            </m:rPr>
                            <a:rPr lang="pt-BR" sz="2400" dirty="0">
                              <a:solidFill>
                                <a:schemeClr val="bg1"/>
                              </a:solidFill>
                              <a:latin typeface="Cambria Math" panose="02040503050406030204" pitchFamily="18" charset="0"/>
                              <a:cs typeface="Arial" panose="020B0604020202020204" pitchFamily="34" charset="0"/>
                            </a:rPr>
                            <m:t>P</m:t>
                          </m:r>
                          <m:r>
                            <m:rPr>
                              <m:nor/>
                            </m:rPr>
                            <a:rPr lang="pt-BR" sz="2400" dirty="0">
                              <a:solidFill>
                                <a:schemeClr val="bg1"/>
                              </a:solidFill>
                              <a:latin typeface="Cambria Math" panose="02040503050406030204" pitchFamily="18" charset="0"/>
                              <a:cs typeface="Arial" panose="020B0604020202020204" pitchFamily="34" charset="0"/>
                            </a:rPr>
                            <m:t>∗(</m:t>
                          </m:r>
                          <m:r>
                            <m:rPr>
                              <m:sty m:val="p"/>
                            </m:rPr>
                            <a:rPr lang="el-GR" sz="2400" i="1" dirty="0">
                              <a:solidFill>
                                <a:schemeClr val="bg1"/>
                              </a:solidFill>
                              <a:latin typeface="Cambria Math" panose="02040503050406030204" pitchFamily="18" charset="0"/>
                              <a:cs typeface="Arial" panose="020B0604020202020204" pitchFamily="34" charset="0"/>
                            </a:rPr>
                            <m:t>ϴ</m:t>
                          </m:r>
                          <m:r>
                            <m:rPr>
                              <m:nor/>
                            </m:rPr>
                            <a:rPr lang="pt-BR" sz="2400" dirty="0">
                              <a:solidFill>
                                <a:schemeClr val="bg1"/>
                              </a:solidFill>
                              <a:latin typeface="Arial" panose="020B0604020202020204" pitchFamily="34" charset="0"/>
                              <a:cs typeface="Arial" panose="020B0604020202020204" pitchFamily="34" charset="0"/>
                            </a:rPr>
                            <m:t> = 3/4) </m:t>
                          </m:r>
                        </m:den>
                      </m:f>
                    </m:oMath>
                  </m:oMathPara>
                </a14:m>
                <a:endParaRPr lang="pt-BR" sz="2400" dirty="0">
                  <a:solidFill>
                    <a:schemeClr val="bg1"/>
                  </a:solidFill>
                </a:endParaRPr>
              </a:p>
              <a:p>
                <a:pPr algn="ctr"/>
                <a:endParaRPr lang="pt-BR" sz="1600" dirty="0">
                  <a:solidFill>
                    <a:schemeClr val="bg1"/>
                  </a:solidFill>
                </a:endParaRPr>
              </a:p>
              <a:p>
                <a:pPr algn="ctr"/>
                <a:r>
                  <a:rPr lang="pt-BR" sz="3400" dirty="0">
                    <a:solidFill>
                      <a:schemeClr val="bg1"/>
                    </a:solidFill>
                  </a:rPr>
                  <a:t>=  </a:t>
                </a:r>
                <a14:m>
                  <m:oMath xmlns:m="http://schemas.openxmlformats.org/officeDocument/2006/math">
                    <m:f>
                      <m:fPr>
                        <m:ctrlPr>
                          <a:rPr lang="pt-BR" sz="3400" i="1">
                            <a:solidFill>
                              <a:schemeClr val="bg1"/>
                            </a:solidFill>
                            <a:latin typeface="Cambria Math" panose="02040503050406030204" pitchFamily="18" charset="0"/>
                          </a:rPr>
                        </m:ctrlPr>
                      </m:fPr>
                      <m:num>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 </m:t>
                            </m:r>
                          </m:sup>
                        </m:sSup>
                        <m:r>
                          <a:rPr lang="pt-BR" sz="3400" i="1">
                            <a:solidFill>
                              <a:schemeClr val="bg1"/>
                            </a:solidFill>
                            <a:latin typeface="Cambria Math" panose="02040503050406030204" pitchFamily="18" charset="0"/>
                          </a:rPr>
                          <m:t> (</m:t>
                        </m:r>
                        <m:f>
                          <m:fPr>
                            <m:ctrlPr>
                              <a:rPr lang="pt-BR" sz="3400" i="1">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6</m:t>
                            </m:r>
                          </m:den>
                        </m:f>
                        <m:r>
                          <a:rPr lang="pt-BR" sz="3400" i="1">
                            <a:solidFill>
                              <a:schemeClr val="bg1"/>
                            </a:solidFill>
                            <a:latin typeface="Cambria Math" panose="02040503050406030204" pitchFamily="18" charset="0"/>
                          </a:rPr>
                          <m:t>)</m:t>
                        </m:r>
                      </m:num>
                      <m:den>
                        <m:d>
                          <m:dPr>
                            <m:ctrlPr>
                              <a:rPr lang="pt-BR" sz="3400" b="0" i="1" smtClean="0">
                                <a:solidFill>
                                  <a:schemeClr val="bg1"/>
                                </a:solidFill>
                                <a:latin typeface="Cambria Math" panose="02040503050406030204" pitchFamily="18" charset="0"/>
                              </a:rPr>
                            </m:ctrlPr>
                          </m:dPr>
                          <m:e>
                            <m:f>
                              <m:fPr>
                                <m:ctrlPr>
                                  <a:rPr lang="pt-BR" sz="3400" b="0" i="1" smtClean="0">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3</m:t>
                                </m:r>
                              </m:num>
                              <m:den>
                                <m:r>
                                  <a:rPr lang="pt-BR" sz="3400" b="0" i="1" smtClean="0">
                                    <a:solidFill>
                                      <a:schemeClr val="bg1"/>
                                    </a:solidFill>
                                    <a:latin typeface="Cambria Math" panose="02040503050406030204" pitchFamily="18" charset="0"/>
                                  </a:rPr>
                                  <m:t>4</m:t>
                                </m:r>
                              </m:den>
                            </m:f>
                          </m:e>
                        </m:d>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6</m:t>
                                </m:r>
                              </m:den>
                            </m:f>
                          </m:e>
                        </m:d>
                        <m:r>
                          <a:rPr lang="pt-BR" sz="3400" i="1">
                            <a:solidFill>
                              <a:schemeClr val="bg1"/>
                            </a:solidFill>
                            <a:latin typeface="Cambria Math" panose="02040503050406030204" pitchFamily="18" charset="0"/>
                          </a:rPr>
                          <m:t>   +    </m:t>
                        </m:r>
                        <m:sSup>
                          <m:sSupPr>
                            <m:ctrlPr>
                              <a:rPr lang="pt-BR" sz="3400" i="1">
                                <a:solidFill>
                                  <a:schemeClr val="bg1"/>
                                </a:solidFill>
                                <a:latin typeface="Cambria Math" panose="02040503050406030204" pitchFamily="18" charset="0"/>
                              </a:rPr>
                            </m:ctrlPr>
                          </m:sSupPr>
                          <m:e>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4</m:t>
                                    </m:r>
                                  </m:den>
                                </m:f>
                              </m:e>
                            </m:d>
                          </m:e>
                          <m:sup>
                            <m:r>
                              <a:rPr lang="pt-BR" sz="3400" i="1">
                                <a:solidFill>
                                  <a:schemeClr val="bg1"/>
                                </a:solidFill>
                                <a:latin typeface="Cambria Math" panose="02040503050406030204" pitchFamily="18" charset="0"/>
                              </a:rPr>
                              <m:t> </m:t>
                            </m:r>
                          </m:sup>
                        </m:sSup>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6</m:t>
                                </m:r>
                              </m:den>
                            </m:f>
                          </m:e>
                        </m:d>
                        <m:r>
                          <a:rPr lang="pt-BR" sz="3400" i="1">
                            <a:solidFill>
                              <a:schemeClr val="bg1"/>
                            </a:solidFill>
                            <a:latin typeface="Cambria Math" panose="02040503050406030204" pitchFamily="18" charset="0"/>
                          </a:rPr>
                          <m:t>   +    </m:t>
                        </m:r>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4</m:t>
                                </m:r>
                              </m:den>
                            </m:f>
                          </m:e>
                        </m:d>
                        <m:r>
                          <a:rPr lang="pt-BR" sz="3400" i="1">
                            <a:solidFill>
                              <a:schemeClr val="bg1"/>
                            </a:solidFill>
                            <a:latin typeface="Cambria Math" panose="02040503050406030204" pitchFamily="18" charset="0"/>
                          </a:rPr>
                          <m:t> (</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3</m:t>
                            </m:r>
                          </m:num>
                          <m:den>
                            <m:r>
                              <a:rPr lang="pt-BR" sz="3400" i="1">
                                <a:solidFill>
                                  <a:schemeClr val="bg1"/>
                                </a:solidFill>
                                <a:latin typeface="Cambria Math" panose="02040503050406030204" pitchFamily="18" charset="0"/>
                              </a:rPr>
                              <m:t>6</m:t>
                            </m:r>
                          </m:den>
                        </m:f>
                        <m:r>
                          <a:rPr lang="pt-BR" sz="3400" i="1">
                            <a:solidFill>
                              <a:schemeClr val="bg1"/>
                            </a:solidFill>
                            <a:latin typeface="Cambria Math" panose="02040503050406030204" pitchFamily="18" charset="0"/>
                          </a:rPr>
                          <m:t>)</m:t>
                        </m:r>
                      </m:den>
                    </m:f>
                  </m:oMath>
                </a14:m>
                <a:r>
                  <a:rPr lang="pt-BR" sz="3400" dirty="0">
                    <a:solidFill>
                      <a:schemeClr val="bg1"/>
                    </a:solidFill>
                  </a:rPr>
                  <a:t>    =    </a:t>
                </a:r>
                <a14:m>
                  <m:oMath xmlns:m="http://schemas.openxmlformats.org/officeDocument/2006/math">
                    <m:f>
                      <m:fPr>
                        <m:ctrlPr>
                          <a:rPr lang="pt-BR" sz="3400" i="1">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4</m:t>
                        </m:r>
                      </m:num>
                      <m:den>
                        <m:r>
                          <a:rPr lang="pt-BR" sz="3400" i="1">
                            <a:solidFill>
                              <a:schemeClr val="bg1"/>
                            </a:solidFill>
                            <a:latin typeface="Cambria Math" panose="02040503050406030204" pitchFamily="18" charset="0"/>
                          </a:rPr>
                          <m:t>3  +  4 +  3</m:t>
                        </m:r>
                      </m:den>
                    </m:f>
                  </m:oMath>
                </a14:m>
                <a:r>
                  <a:rPr lang="pt-BR" sz="3400" dirty="0">
                    <a:solidFill>
                      <a:schemeClr val="bg1"/>
                    </a:solidFill>
                  </a:rPr>
                  <a:t>   =  </a:t>
                </a:r>
                <a14:m>
                  <m:oMath xmlns:m="http://schemas.openxmlformats.org/officeDocument/2006/math">
                    <m:f>
                      <m:fPr>
                        <m:ctrlPr>
                          <a:rPr lang="pt-BR" sz="3400" i="1">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4</m:t>
                        </m:r>
                      </m:num>
                      <m:den>
                        <m:r>
                          <a:rPr lang="pt-BR" sz="3400" i="1">
                            <a:solidFill>
                              <a:schemeClr val="bg1"/>
                            </a:solidFill>
                            <a:latin typeface="Cambria Math" panose="02040503050406030204" pitchFamily="18" charset="0"/>
                          </a:rPr>
                          <m:t>10</m:t>
                        </m:r>
                      </m:den>
                    </m:f>
                  </m:oMath>
                </a14:m>
                <a:endParaRPr lang="pt-BR" sz="3400" dirty="0">
                  <a:solidFill>
                    <a:schemeClr val="bg1"/>
                  </a:solidFill>
                </a:endParaRPr>
              </a:p>
              <a:p>
                <a:pPr algn="ctr"/>
                <a:endParaRPr lang="pt-BR" sz="1600"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EB0F8742-7E45-4EEF-BC68-925A46D0CE5B}"/>
                  </a:ext>
                </a:extLst>
              </p:cNvPr>
              <p:cNvSpPr>
                <a:spLocks noGrp="1" noRot="1" noChangeAspect="1" noMove="1" noResize="1" noEditPoints="1" noAdjustHandles="1" noChangeArrowheads="1" noChangeShapeType="1" noTextEdit="1"/>
              </p:cNvSpPr>
              <p:nvPr>
                <p:ph type="subTitle" idx="1"/>
              </p:nvPr>
            </p:nvSpPr>
            <p:spPr>
              <a:xfrm>
                <a:off x="1034493" y="1614642"/>
                <a:ext cx="10122408" cy="3475552"/>
              </a:xfrm>
              <a:blipFill>
                <a:blip r:embed="rId2"/>
                <a:stretch>
                  <a:fillRect/>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644829"/>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F2DCCB-B517-4D7E-B8FA-D3F212FB9EC4}"/>
              </a:ext>
            </a:extLst>
          </p:cNvPr>
          <p:cNvSpPr>
            <a:spLocks noGrp="1"/>
          </p:cNvSpPr>
          <p:nvPr>
            <p:ph type="ctrTitle"/>
          </p:nvPr>
        </p:nvSpPr>
        <p:spPr>
          <a:xfrm>
            <a:off x="1557071" y="1018830"/>
            <a:ext cx="9099255" cy="45754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163D40F-E05D-4CDA-9F9A-3269CB995736}"/>
              </a:ext>
            </a:extLst>
          </p:cNvPr>
          <p:cNvSpPr>
            <a:spLocks noGrp="1"/>
          </p:cNvSpPr>
          <p:nvPr>
            <p:ph type="subTitle" idx="1"/>
          </p:nvPr>
        </p:nvSpPr>
        <p:spPr>
          <a:xfrm>
            <a:off x="1034493" y="1487804"/>
            <a:ext cx="10122408" cy="3602391"/>
          </a:xfrm>
        </p:spPr>
        <p:txBody>
          <a:bodyPr>
            <a:normAutofit fontScale="92500" lnSpcReduction="20000"/>
          </a:bodyPr>
          <a:lstStyle/>
          <a:p>
            <a:pPr algn="just"/>
            <a:r>
              <a:rPr lang="pt-BR" dirty="0">
                <a:solidFill>
                  <a:schemeClr val="accent1"/>
                </a:solidFill>
                <a:latin typeface="Arial" panose="020B0604020202020204" pitchFamily="34" charset="0"/>
                <a:cs typeface="Arial" panose="020B0604020202020204" pitchFamily="34" charset="0"/>
              </a:rPr>
              <a:t>      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1)</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r>
              <a:rPr lang="pt-BR" dirty="0">
                <a:solidFill>
                  <a:schemeClr val="accent1"/>
                </a:solidFill>
                <a:latin typeface="Arial" panose="020B0604020202020204" pitchFamily="34" charset="0"/>
                <a:cs typeface="Arial" panose="020B0604020202020204" pitchFamily="34" charset="0"/>
              </a:rPr>
              <a:t>      </a:t>
            </a:r>
          </a:p>
          <a:p>
            <a:pPr algn="just"/>
            <a:r>
              <a:rPr lang="pt-BR" dirty="0">
                <a:solidFill>
                  <a:schemeClr val="accent1"/>
                </a:solidFill>
                <a:latin typeface="Arial" panose="020B0604020202020204" pitchFamily="34" charset="0"/>
                <a:cs typeface="Arial" panose="020B0604020202020204" pitchFamily="34" charset="0"/>
              </a:rPr>
              <a:t>      A posteriori (dado x</a:t>
            </a:r>
            <a:r>
              <a:rPr lang="pt-BR" sz="1200" dirty="0">
                <a:solidFill>
                  <a:schemeClr val="accent1"/>
                </a:solidFill>
                <a:latin typeface="Arial" panose="020B0604020202020204" pitchFamily="34" charset="0"/>
                <a:cs typeface="Arial" panose="020B0604020202020204" pitchFamily="34" charset="0"/>
              </a:rPr>
              <a:t>1</a:t>
            </a:r>
            <a:r>
              <a:rPr lang="pt-BR" dirty="0">
                <a:solidFill>
                  <a:schemeClr val="accent1"/>
                </a:solidFill>
                <a:latin typeface="Arial" panose="020B0604020202020204" pitchFamily="34" charset="0"/>
                <a:cs typeface="Arial" panose="020B0604020202020204" pitchFamily="34" charset="0"/>
              </a:rPr>
              <a:t> = 1, </a:t>
            </a:r>
            <a:r>
              <a:rPr lang="pt-BR" sz="2000" dirty="0">
                <a:solidFill>
                  <a:srgbClr val="00B050"/>
                </a:solidFill>
                <a:latin typeface="Arial" panose="020B0604020202020204" pitchFamily="34" charset="0"/>
                <a:cs typeface="Arial" panose="020B0604020202020204" pitchFamily="34" charset="0"/>
              </a:rPr>
              <a:t>x</a:t>
            </a:r>
            <a:r>
              <a:rPr lang="pt-BR" sz="1400" dirty="0">
                <a:solidFill>
                  <a:srgbClr val="00B050"/>
                </a:solidFill>
                <a:latin typeface="Arial" panose="020B0604020202020204" pitchFamily="34" charset="0"/>
                <a:cs typeface="Arial" panose="020B0604020202020204" pitchFamily="34" charset="0"/>
              </a:rPr>
              <a:t>2</a:t>
            </a:r>
            <a:r>
              <a:rPr lang="pt-BR" sz="2000" dirty="0">
                <a:solidFill>
                  <a:srgbClr val="00B050"/>
                </a:solidFill>
                <a:latin typeface="Arial" panose="020B0604020202020204" pitchFamily="34" charset="0"/>
                <a:cs typeface="Arial" panose="020B0604020202020204" pitchFamily="34" charset="0"/>
              </a:rPr>
              <a:t> = 0</a:t>
            </a:r>
            <a:r>
              <a:rPr lang="pt-BR" dirty="0">
                <a:solidFill>
                  <a:schemeClr val="accent1"/>
                </a:solidFill>
                <a:latin typeface="Arial" panose="020B0604020202020204" pitchFamily="34" charset="0"/>
                <a:cs typeface="Arial" panose="020B0604020202020204" pitchFamily="34" charset="0"/>
              </a:rPr>
              <a:t>)    </a:t>
            </a:r>
            <a:r>
              <a:rPr lang="pt-BR" dirty="0">
                <a:solidFill>
                  <a:srgbClr val="FFFF00"/>
                </a:solidFill>
                <a:latin typeface="Arial" panose="020B0604020202020204" pitchFamily="34" charset="0"/>
                <a:cs typeface="Arial" panose="020B0604020202020204" pitchFamily="34" charset="0"/>
              </a:rPr>
              <a:t>(interpretar)</a:t>
            </a:r>
          </a:p>
          <a:p>
            <a:pPr algn="just"/>
            <a:r>
              <a:rPr lang="pt-BR" dirty="0">
                <a:solidFill>
                  <a:schemeClr val="accent1"/>
                </a:solidFill>
                <a:latin typeface="Arial" panose="020B0604020202020204" pitchFamily="34" charset="0"/>
                <a:cs typeface="Arial" panose="020B0604020202020204" pitchFamily="34" charset="0"/>
              </a:rPr>
              <a:t>          </a:t>
            </a:r>
          </a:p>
          <a:p>
            <a:pPr algn="just"/>
            <a:endParaRPr lang="pt-BR" dirty="0">
              <a:solidFill>
                <a:schemeClr val="accent1"/>
              </a:solidFill>
              <a:latin typeface="Arial" panose="020B0604020202020204" pitchFamily="34" charset="0"/>
              <a:cs typeface="Arial" panose="020B0604020202020204" pitchFamily="34" charset="0"/>
            </a:endParaRPr>
          </a:p>
          <a:p>
            <a:pPr algn="just"/>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      Note que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1), j = 1/4, 2/4, 3/4.</a:t>
            </a:r>
          </a:p>
          <a:p>
            <a:pPr algn="just"/>
            <a:endParaRPr lang="pt-BR" dirty="0">
              <a:solidFill>
                <a:schemeClr val="accent1"/>
              </a:solidFill>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15F04AC1-FABF-4889-87FD-5A13B9B7B341}"/>
              </a:ext>
            </a:extLst>
          </p:cNvPr>
          <p:cNvGraphicFramePr>
            <a:graphicFrameLocks noGrp="1"/>
          </p:cNvGraphicFramePr>
          <p:nvPr>
            <p:extLst>
              <p:ext uri="{D42A27DB-BD31-4B8C-83A1-F6EECF244321}">
                <p14:modId xmlns:p14="http://schemas.microsoft.com/office/powerpoint/2010/main" val="2167845161"/>
              </p:ext>
            </p:extLst>
          </p:nvPr>
        </p:nvGraphicFramePr>
        <p:xfrm>
          <a:off x="1481584" y="2008046"/>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40794008"/>
                    </a:ext>
                  </a:extLst>
                </a:gridCol>
                <a:gridCol w="2032000">
                  <a:extLst>
                    <a:ext uri="{9D8B030D-6E8A-4147-A177-3AD203B41FA5}">
                      <a16:colId xmlns:a16="http://schemas.microsoft.com/office/drawing/2014/main" val="2009236611"/>
                    </a:ext>
                  </a:extLst>
                </a:gridCol>
                <a:gridCol w="2032000">
                  <a:extLst>
                    <a:ext uri="{9D8B030D-6E8A-4147-A177-3AD203B41FA5}">
                      <a16:colId xmlns:a16="http://schemas.microsoft.com/office/drawing/2014/main" val="415491796"/>
                    </a:ext>
                  </a:extLst>
                </a:gridCol>
                <a:gridCol w="2032000">
                  <a:extLst>
                    <a:ext uri="{9D8B030D-6E8A-4147-A177-3AD203B41FA5}">
                      <a16:colId xmlns:a16="http://schemas.microsoft.com/office/drawing/2014/main" val="3323895770"/>
                    </a:ext>
                  </a:extLst>
                </a:gridCol>
              </a:tblGrid>
              <a:tr h="370840">
                <a:tc>
                  <a:txBody>
                    <a:bodyPr/>
                    <a:lstStyle/>
                    <a:p>
                      <a:pPr algn="ctr"/>
                      <a:r>
                        <a:rPr lang="pt-BR" b="0" dirty="0">
                          <a:solidFill>
                            <a:schemeClr val="bg1"/>
                          </a:solidFill>
                        </a:rPr>
                        <a:t>j</a:t>
                      </a:r>
                    </a:p>
                  </a:txBody>
                  <a:tcPr>
                    <a:solidFill>
                      <a:schemeClr val="tx1"/>
                    </a:solidFill>
                  </a:tcPr>
                </a:tc>
                <a:tc>
                  <a:txBody>
                    <a:bodyPr/>
                    <a:lstStyle/>
                    <a:p>
                      <a:pPr algn="ctr"/>
                      <a:r>
                        <a:rPr lang="pt-BR" b="0" dirty="0">
                          <a:solidFill>
                            <a:schemeClr val="bg1"/>
                          </a:solidFill>
                        </a:rPr>
                        <a:t>1/4</a:t>
                      </a:r>
                    </a:p>
                  </a:txBody>
                  <a:tcPr>
                    <a:solidFill>
                      <a:schemeClr val="tx1"/>
                    </a:solidFill>
                  </a:tcPr>
                </a:tc>
                <a:tc>
                  <a:txBody>
                    <a:bodyPr/>
                    <a:lstStyle/>
                    <a:p>
                      <a:pPr algn="ctr"/>
                      <a:r>
                        <a:rPr lang="pt-BR" b="0" dirty="0">
                          <a:solidFill>
                            <a:schemeClr val="bg1"/>
                          </a:solidFill>
                        </a:rPr>
                        <a:t>2/4</a:t>
                      </a:r>
                    </a:p>
                  </a:txBody>
                  <a:tcPr>
                    <a:solidFill>
                      <a:schemeClr val="tx1"/>
                    </a:solidFill>
                  </a:tcPr>
                </a:tc>
                <a:tc>
                  <a:txBody>
                    <a:bodyPr/>
                    <a:lstStyle/>
                    <a:p>
                      <a:pPr algn="ctr"/>
                      <a:r>
                        <a:rPr lang="pt-BR" b="0" dirty="0">
                          <a:solidFill>
                            <a:schemeClr val="bg1"/>
                          </a:solidFill>
                        </a:rPr>
                        <a:t>3/4</a:t>
                      </a:r>
                    </a:p>
                  </a:txBody>
                  <a:tcPr>
                    <a:solidFill>
                      <a:schemeClr val="tx1"/>
                    </a:solidFill>
                  </a:tcPr>
                </a:tc>
                <a:extLst>
                  <a:ext uri="{0D108BD9-81ED-4DB2-BD59-A6C34878D82A}">
                    <a16:rowId xmlns:a16="http://schemas.microsoft.com/office/drawing/2014/main" val="3502024760"/>
                  </a:ext>
                </a:extLst>
              </a:tr>
              <a:tr h="370840">
                <a:tc>
                  <a:txBody>
                    <a:bodyPr/>
                    <a:lstStyle/>
                    <a:p>
                      <a:pPr algn="ctr"/>
                      <a:r>
                        <a:rPr lang="pt-BR" b="0" dirty="0">
                          <a:solidFill>
                            <a:schemeClr val="bg1"/>
                          </a:solidFill>
                        </a:rPr>
                        <a:t>P*(</a:t>
                      </a:r>
                      <a:r>
                        <a:rPr lang="el-GR" b="0" dirty="0">
                          <a:solidFill>
                            <a:schemeClr val="bg1"/>
                          </a:solidFill>
                          <a:latin typeface="Arial" panose="020B0604020202020204" pitchFamily="34" charset="0"/>
                          <a:cs typeface="Arial" panose="020B0604020202020204" pitchFamily="34" charset="0"/>
                        </a:rPr>
                        <a:t>ϴ</a:t>
                      </a:r>
                      <a:r>
                        <a:rPr lang="pt-BR" b="0" dirty="0">
                          <a:solidFill>
                            <a:schemeClr val="bg1"/>
                          </a:solidFill>
                          <a:latin typeface="Arial" panose="020B0604020202020204" pitchFamily="34" charset="0"/>
                          <a:cs typeface="Arial" panose="020B0604020202020204" pitchFamily="34" charset="0"/>
                        </a:rPr>
                        <a:t> = j)</a:t>
                      </a:r>
                      <a:endParaRPr lang="pt-BR" b="0" dirty="0">
                        <a:solidFill>
                          <a:schemeClr val="bg1"/>
                        </a:solidFill>
                      </a:endParaRPr>
                    </a:p>
                  </a:txBody>
                  <a:tcPr>
                    <a:solidFill>
                      <a:schemeClr val="tx1"/>
                    </a:solidFill>
                  </a:tcPr>
                </a:tc>
                <a:tc>
                  <a:txBody>
                    <a:bodyPr/>
                    <a:lstStyle/>
                    <a:p>
                      <a:pPr algn="ctr"/>
                      <a:r>
                        <a:rPr lang="pt-BR" b="0" dirty="0">
                          <a:solidFill>
                            <a:schemeClr val="bg1"/>
                          </a:solidFill>
                        </a:rPr>
                        <a:t>1/6</a:t>
                      </a:r>
                    </a:p>
                  </a:txBody>
                  <a:tcPr>
                    <a:solidFill>
                      <a:schemeClr val="tx1"/>
                    </a:solidFill>
                  </a:tcPr>
                </a:tc>
                <a:tc>
                  <a:txBody>
                    <a:bodyPr/>
                    <a:lstStyle/>
                    <a:p>
                      <a:pPr algn="ctr"/>
                      <a:r>
                        <a:rPr lang="pt-BR" b="0" dirty="0">
                          <a:solidFill>
                            <a:schemeClr val="bg1"/>
                          </a:solidFill>
                        </a:rPr>
                        <a:t>2/6</a:t>
                      </a:r>
                    </a:p>
                  </a:txBody>
                  <a:tcPr>
                    <a:solidFill>
                      <a:schemeClr val="tx1"/>
                    </a:solidFill>
                  </a:tcPr>
                </a:tc>
                <a:tc>
                  <a:txBody>
                    <a:bodyPr/>
                    <a:lstStyle/>
                    <a:p>
                      <a:pPr algn="ctr"/>
                      <a:r>
                        <a:rPr lang="pt-BR" b="0" dirty="0">
                          <a:solidFill>
                            <a:schemeClr val="bg1"/>
                          </a:solidFill>
                        </a:rPr>
                        <a:t>3/6</a:t>
                      </a:r>
                    </a:p>
                  </a:txBody>
                  <a:tcPr>
                    <a:solidFill>
                      <a:schemeClr val="tx1"/>
                    </a:solidFill>
                  </a:tcPr>
                </a:tc>
                <a:extLst>
                  <a:ext uri="{0D108BD9-81ED-4DB2-BD59-A6C34878D82A}">
                    <a16:rowId xmlns:a16="http://schemas.microsoft.com/office/drawing/2014/main" val="3608506932"/>
                  </a:ext>
                </a:extLst>
              </a:tr>
            </a:tbl>
          </a:graphicData>
        </a:graphic>
      </p:graphicFrame>
      <p:graphicFrame>
        <p:nvGraphicFramePr>
          <p:cNvPr id="6" name="Table 6">
            <a:extLst>
              <a:ext uri="{FF2B5EF4-FFF2-40B4-BE49-F238E27FC236}">
                <a16:creationId xmlns:a16="http://schemas.microsoft.com/office/drawing/2014/main" id="{B0F79433-35BD-4E4B-82FD-55923E44D6B9}"/>
              </a:ext>
            </a:extLst>
          </p:cNvPr>
          <p:cNvGraphicFramePr>
            <a:graphicFrameLocks noGrp="1"/>
          </p:cNvGraphicFramePr>
          <p:nvPr>
            <p:extLst>
              <p:ext uri="{D42A27DB-BD31-4B8C-83A1-F6EECF244321}">
                <p14:modId xmlns:p14="http://schemas.microsoft.com/office/powerpoint/2010/main" val="2369552985"/>
              </p:ext>
            </p:extLst>
          </p:nvPr>
        </p:nvGraphicFramePr>
        <p:xfrm>
          <a:off x="1481584" y="3550184"/>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756153813"/>
                    </a:ext>
                  </a:extLst>
                </a:gridCol>
                <a:gridCol w="2032000">
                  <a:extLst>
                    <a:ext uri="{9D8B030D-6E8A-4147-A177-3AD203B41FA5}">
                      <a16:colId xmlns:a16="http://schemas.microsoft.com/office/drawing/2014/main" val="3915079160"/>
                    </a:ext>
                  </a:extLst>
                </a:gridCol>
                <a:gridCol w="2032000">
                  <a:extLst>
                    <a:ext uri="{9D8B030D-6E8A-4147-A177-3AD203B41FA5}">
                      <a16:colId xmlns:a16="http://schemas.microsoft.com/office/drawing/2014/main" val="253385112"/>
                    </a:ext>
                  </a:extLst>
                </a:gridCol>
                <a:gridCol w="2032000">
                  <a:extLst>
                    <a:ext uri="{9D8B030D-6E8A-4147-A177-3AD203B41FA5}">
                      <a16:colId xmlns:a16="http://schemas.microsoft.com/office/drawing/2014/main" val="2576351959"/>
                    </a:ext>
                  </a:extLst>
                </a:gridCol>
              </a:tblGrid>
              <a:tr h="370840">
                <a:tc>
                  <a:txBody>
                    <a:bodyPr/>
                    <a:lstStyle/>
                    <a:p>
                      <a:pPr algn="ctr"/>
                      <a:r>
                        <a:rPr lang="pt-BR" dirty="0">
                          <a:solidFill>
                            <a:schemeClr val="bg1"/>
                          </a:solidFill>
                        </a:rPr>
                        <a:t>j</a:t>
                      </a:r>
                    </a:p>
                  </a:txBody>
                  <a:tcPr>
                    <a:solidFill>
                      <a:schemeClr val="tx1"/>
                    </a:solidFill>
                  </a:tcPr>
                </a:tc>
                <a:tc>
                  <a:txBody>
                    <a:bodyPr/>
                    <a:lstStyle/>
                    <a:p>
                      <a:pPr algn="ctr"/>
                      <a:r>
                        <a:rPr lang="pt-BR" dirty="0">
                          <a:solidFill>
                            <a:schemeClr val="bg1"/>
                          </a:solidFill>
                        </a:rPr>
                        <a:t>1/4</a:t>
                      </a:r>
                    </a:p>
                  </a:txBody>
                  <a:tcPr>
                    <a:solidFill>
                      <a:schemeClr val="tx1"/>
                    </a:solidFill>
                  </a:tcPr>
                </a:tc>
                <a:tc>
                  <a:txBody>
                    <a:bodyPr/>
                    <a:lstStyle/>
                    <a:p>
                      <a:pPr algn="ctr"/>
                      <a:r>
                        <a:rPr lang="pt-BR" dirty="0">
                          <a:solidFill>
                            <a:schemeClr val="bg1"/>
                          </a:solidFill>
                        </a:rPr>
                        <a:t>2/4</a:t>
                      </a:r>
                    </a:p>
                  </a:txBody>
                  <a:tcPr>
                    <a:solidFill>
                      <a:schemeClr val="tx1"/>
                    </a:solidFill>
                  </a:tcPr>
                </a:tc>
                <a:tc>
                  <a:txBody>
                    <a:bodyPr/>
                    <a:lstStyle/>
                    <a:p>
                      <a:pPr algn="ctr"/>
                      <a:r>
                        <a:rPr lang="pt-BR" dirty="0">
                          <a:solidFill>
                            <a:schemeClr val="bg1"/>
                          </a:solidFill>
                        </a:rPr>
                        <a:t>3/4</a:t>
                      </a:r>
                    </a:p>
                  </a:txBody>
                  <a:tcPr>
                    <a:solidFill>
                      <a:schemeClr val="tx1"/>
                    </a:solidFill>
                  </a:tcPr>
                </a:tc>
                <a:extLst>
                  <a:ext uri="{0D108BD9-81ED-4DB2-BD59-A6C34878D82A}">
                    <a16:rowId xmlns:a16="http://schemas.microsoft.com/office/drawing/2014/main" val="2091120364"/>
                  </a:ext>
                </a:extLst>
              </a:tr>
              <a:tr h="370840">
                <a:tc>
                  <a:txBody>
                    <a:bodyPr/>
                    <a:lstStyle/>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0)</a:t>
                      </a:r>
                      <a:endParaRPr lang="pt-BR" dirty="0">
                        <a:solidFill>
                          <a:schemeClr val="bg1"/>
                        </a:solidFill>
                      </a:endParaRPr>
                    </a:p>
                  </a:txBody>
                  <a:tcPr>
                    <a:solidFill>
                      <a:schemeClr val="tx1"/>
                    </a:solidFill>
                  </a:tcPr>
                </a:tc>
                <a:tc>
                  <a:txBody>
                    <a:bodyPr/>
                    <a:lstStyle/>
                    <a:p>
                      <a:pPr algn="ctr"/>
                      <a:r>
                        <a:rPr lang="pt-BR" dirty="0">
                          <a:solidFill>
                            <a:schemeClr val="bg1"/>
                          </a:solidFill>
                        </a:rPr>
                        <a:t>3/10</a:t>
                      </a:r>
                    </a:p>
                  </a:txBody>
                  <a:tcPr>
                    <a:solidFill>
                      <a:schemeClr val="tx1"/>
                    </a:solidFill>
                  </a:tcPr>
                </a:tc>
                <a:tc>
                  <a:txBody>
                    <a:bodyPr/>
                    <a:lstStyle/>
                    <a:p>
                      <a:pPr algn="ctr"/>
                      <a:r>
                        <a:rPr lang="pt-BR" dirty="0">
                          <a:solidFill>
                            <a:schemeClr val="bg1"/>
                          </a:solidFill>
                        </a:rPr>
                        <a:t>4/10</a:t>
                      </a:r>
                    </a:p>
                  </a:txBody>
                  <a:tcPr>
                    <a:solidFill>
                      <a:schemeClr val="tx1"/>
                    </a:solidFill>
                  </a:tcPr>
                </a:tc>
                <a:tc>
                  <a:txBody>
                    <a:bodyPr/>
                    <a:lstStyle/>
                    <a:p>
                      <a:pPr algn="ctr"/>
                      <a:r>
                        <a:rPr lang="pt-BR" dirty="0">
                          <a:solidFill>
                            <a:schemeClr val="bg1"/>
                          </a:solidFill>
                        </a:rPr>
                        <a:t>3/10</a:t>
                      </a:r>
                    </a:p>
                  </a:txBody>
                  <a:tcPr>
                    <a:solidFill>
                      <a:schemeClr val="tx1"/>
                    </a:solidFill>
                  </a:tcPr>
                </a:tc>
                <a:extLst>
                  <a:ext uri="{0D108BD9-81ED-4DB2-BD59-A6C34878D82A}">
                    <a16:rowId xmlns:a16="http://schemas.microsoft.com/office/drawing/2014/main" val="3372466843"/>
                  </a:ext>
                </a:extLst>
              </a:tr>
            </a:tbl>
          </a:graphicData>
        </a:graphic>
      </p:graphicFrame>
    </p:spTree>
    <p:extLst>
      <p:ext uri="{BB962C8B-B14F-4D97-AF65-F5344CB8AC3E}">
        <p14:creationId xmlns:p14="http://schemas.microsoft.com/office/powerpoint/2010/main" val="2423727466"/>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E41DBE-DF9A-4EDA-AA1F-DC220CC51BDD}"/>
              </a:ext>
            </a:extLst>
          </p:cNvPr>
          <p:cNvSpPr>
            <a:spLocks noGrp="1"/>
          </p:cNvSpPr>
          <p:nvPr>
            <p:ph type="ctrTitle"/>
          </p:nvPr>
        </p:nvSpPr>
        <p:spPr>
          <a:xfrm>
            <a:off x="1557071" y="1029197"/>
            <a:ext cx="9099255" cy="48337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0239B3AE-1AC8-451B-A87D-1EAAE7CD1D25}"/>
                  </a:ext>
                </a:extLst>
              </p:cNvPr>
              <p:cNvSpPr>
                <a:spLocks noGrp="1"/>
              </p:cNvSpPr>
              <p:nvPr>
                <p:ph type="subTitle" idx="1"/>
              </p:nvPr>
            </p:nvSpPr>
            <p:spPr>
              <a:xfrm>
                <a:off x="1034493" y="1524002"/>
                <a:ext cx="10122408" cy="3566194"/>
              </a:xfrm>
            </p:spPr>
            <p:txBody>
              <a:bodyPr>
                <a:normAutofit fontScale="62500" lnSpcReduction="20000"/>
              </a:bodyPr>
              <a:lstStyle/>
              <a:p>
                <a:pPr algn="just"/>
                <a:r>
                  <a:rPr lang="pt-BR" sz="2600" dirty="0">
                    <a:solidFill>
                      <a:schemeClr val="bg1"/>
                    </a:solidFill>
                    <a:latin typeface="Arial" panose="020B0604020202020204" pitchFamily="34" charset="0"/>
                    <a:cs typeface="Arial" panose="020B0604020202020204" pitchFamily="34" charset="0"/>
                  </a:rPr>
                  <a:t>(c) Nesse caso, devemos obter</a:t>
                </a:r>
              </a:p>
              <a:p>
                <a:pPr algn="ctr"/>
                <a:r>
                  <a:rPr lang="pt-BR" sz="2600" dirty="0">
                    <a:solidFill>
                      <a:schemeClr val="bg1"/>
                    </a:solidFill>
                  </a:rPr>
                  <a:t>P(</a:t>
                </a:r>
                <a:r>
                  <a:rPr lang="el-GR" sz="2600" dirty="0">
                    <a:solidFill>
                      <a:schemeClr val="bg1"/>
                    </a:solidFill>
                    <a:latin typeface="Arial" panose="020B0604020202020204" pitchFamily="34" charset="0"/>
                    <a:cs typeface="Arial" panose="020B0604020202020204" pitchFamily="34" charset="0"/>
                  </a:rPr>
                  <a:t>ϴ</a:t>
                </a:r>
                <a:r>
                  <a:rPr lang="pt-BR" sz="2600" dirty="0">
                    <a:solidFill>
                      <a:schemeClr val="bg1"/>
                    </a:solidFill>
                    <a:latin typeface="Arial" panose="020B0604020202020204" pitchFamily="34" charset="0"/>
                    <a:cs typeface="Arial" panose="020B0604020202020204" pitchFamily="34" charset="0"/>
                  </a:rPr>
                  <a:t> = 1/4 | x</a:t>
                </a:r>
                <a:r>
                  <a:rPr lang="pt-BR" sz="1700" dirty="0">
                    <a:solidFill>
                      <a:schemeClr val="bg1"/>
                    </a:solidFill>
                    <a:latin typeface="Arial" panose="020B0604020202020204" pitchFamily="34" charset="0"/>
                    <a:cs typeface="Arial" panose="020B0604020202020204" pitchFamily="34" charset="0"/>
                  </a:rPr>
                  <a:t>1</a:t>
                </a:r>
                <a:r>
                  <a:rPr lang="pt-BR" sz="2600" dirty="0">
                    <a:solidFill>
                      <a:schemeClr val="bg1"/>
                    </a:solidFill>
                    <a:latin typeface="Arial" panose="020B0604020202020204" pitchFamily="34" charset="0"/>
                    <a:cs typeface="Arial" panose="020B0604020202020204" pitchFamily="34" charset="0"/>
                  </a:rPr>
                  <a:t> + X</a:t>
                </a:r>
                <a:r>
                  <a:rPr lang="pt-BR" sz="1700" dirty="0">
                    <a:solidFill>
                      <a:schemeClr val="bg1"/>
                    </a:solidFill>
                    <a:latin typeface="Arial" panose="020B0604020202020204" pitchFamily="34" charset="0"/>
                    <a:cs typeface="Arial" panose="020B0604020202020204" pitchFamily="34" charset="0"/>
                  </a:rPr>
                  <a:t>2</a:t>
                </a:r>
                <a:r>
                  <a:rPr lang="pt-BR" sz="2600" dirty="0">
                    <a:solidFill>
                      <a:schemeClr val="bg1"/>
                    </a:solidFill>
                    <a:latin typeface="Arial" panose="020B0604020202020204" pitchFamily="34" charset="0"/>
                    <a:cs typeface="Arial" panose="020B0604020202020204" pitchFamily="34" charset="0"/>
                  </a:rPr>
                  <a:t> + ... + X</a:t>
                </a:r>
                <a:r>
                  <a:rPr lang="pt-BR" sz="1700" dirty="0">
                    <a:solidFill>
                      <a:schemeClr val="bg1"/>
                    </a:solidFill>
                    <a:latin typeface="Arial" panose="020B0604020202020204" pitchFamily="34" charset="0"/>
                    <a:cs typeface="Arial" panose="020B0604020202020204" pitchFamily="34" charset="0"/>
                  </a:rPr>
                  <a:t>10</a:t>
                </a:r>
                <a:r>
                  <a:rPr lang="pt-BR" sz="2600" dirty="0">
                    <a:solidFill>
                      <a:schemeClr val="bg1"/>
                    </a:solidFill>
                    <a:latin typeface="Arial" panose="020B0604020202020204" pitchFamily="34" charset="0"/>
                    <a:cs typeface="Arial" panose="020B0604020202020204" pitchFamily="34" charset="0"/>
                  </a:rPr>
                  <a:t> = 7)    =</a:t>
                </a:r>
              </a:p>
              <a:p>
                <a:pPr algn="ctr"/>
                <a:endParaRPr lang="pt-BR" sz="16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600" i="1">
                              <a:solidFill>
                                <a:schemeClr val="bg1"/>
                              </a:solidFill>
                              <a:latin typeface="Cambria Math" panose="02040503050406030204" pitchFamily="18" charset="0"/>
                            </a:rPr>
                          </m:ctrlPr>
                        </m:fPr>
                        <m:num>
                          <m:r>
                            <m:rPr>
                              <m:nor/>
                            </m:rPr>
                            <a:rPr lang="pt-BR" sz="2600" dirty="0">
                              <a:solidFill>
                                <a:schemeClr val="bg1"/>
                              </a:solidFill>
                            </a:rPr>
                            <m:t>P</m:t>
                          </m:r>
                          <m:r>
                            <m:rPr>
                              <m:nor/>
                            </m:rPr>
                            <a:rPr lang="pt-BR" sz="2600" dirty="0">
                              <a:solidFill>
                                <a:schemeClr val="bg1"/>
                              </a:solidFill>
                            </a:rPr>
                            <m:t>(</m:t>
                          </m:r>
                          <m:nary>
                            <m:naryPr>
                              <m:chr m:val="∑"/>
                              <m:ctrlPr>
                                <a:rPr lang="pt-BR" sz="2600" i="1" dirty="0">
                                  <a:solidFill>
                                    <a:schemeClr val="bg1"/>
                                  </a:solidFill>
                                  <a:latin typeface="Cambria Math" panose="02040503050406030204" pitchFamily="18" charset="0"/>
                                </a:rPr>
                              </m:ctrlPr>
                            </m:naryPr>
                            <m:sub>
                              <m:r>
                                <m:rPr>
                                  <m:brk m:alnAt="23"/>
                                </m:rPr>
                                <a:rPr lang="pt-BR" sz="2600" i="1" dirty="0">
                                  <a:solidFill>
                                    <a:schemeClr val="bg1"/>
                                  </a:solidFill>
                                  <a:latin typeface="Cambria Math" panose="02040503050406030204" pitchFamily="18" charset="0"/>
                                </a:rPr>
                                <m:t>𝑖</m:t>
                              </m:r>
                              <m:r>
                                <a:rPr lang="pt-BR" sz="2600" i="1" dirty="0">
                                  <a:solidFill>
                                    <a:schemeClr val="bg1"/>
                                  </a:solidFill>
                                  <a:latin typeface="Cambria Math" panose="02040503050406030204" pitchFamily="18" charset="0"/>
                                </a:rPr>
                                <m:t>=1</m:t>
                              </m:r>
                            </m:sub>
                            <m:sup>
                              <m:r>
                                <a:rPr lang="pt-BR" sz="2600" i="1" dirty="0">
                                  <a:solidFill>
                                    <a:schemeClr val="bg1"/>
                                  </a:solidFill>
                                  <a:latin typeface="Cambria Math" panose="02040503050406030204" pitchFamily="18" charset="0"/>
                                </a:rPr>
                                <m:t>10</m:t>
                              </m:r>
                            </m:sup>
                            <m:e>
                              <m:r>
                                <a:rPr lang="pt-BR" sz="2600" i="1" dirty="0">
                                  <a:solidFill>
                                    <a:schemeClr val="bg1"/>
                                  </a:solidFill>
                                  <a:latin typeface="Cambria Math" panose="02040503050406030204" pitchFamily="18" charset="0"/>
                                </a:rPr>
                                <m:t>𝑋𝑖</m:t>
                              </m:r>
                              <m:r>
                                <a:rPr lang="pt-BR" sz="2600" i="1" dirty="0">
                                  <a:solidFill>
                                    <a:schemeClr val="bg1"/>
                                  </a:solidFill>
                                  <a:latin typeface="Cambria Math" panose="02040503050406030204" pitchFamily="18" charset="0"/>
                                </a:rPr>
                                <m:t>=7</m:t>
                              </m:r>
                            </m:e>
                          </m:nary>
                          <m:r>
                            <m:rPr>
                              <m:nor/>
                            </m:rPr>
                            <a:rPr lang="pt-BR" sz="2600" dirty="0">
                              <a:solidFill>
                                <a:schemeClr val="bg1"/>
                              </a:solidFill>
                              <a:latin typeface="Arial" panose="020B0604020202020204" pitchFamily="34" charset="0"/>
                              <a:cs typeface="Arial" panose="020B0604020202020204" pitchFamily="34" charset="0"/>
                            </a:rPr>
                            <m:t> | </m:t>
                          </m:r>
                          <m:r>
                            <m:rPr>
                              <m:nor/>
                            </m:rPr>
                            <a:rPr lang="el-GR" sz="2600" dirty="0">
                              <a:solidFill>
                                <a:schemeClr val="bg1"/>
                              </a:solidFill>
                              <a:latin typeface="Arial" panose="020B0604020202020204" pitchFamily="34"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1/4) </m:t>
                          </m:r>
                          <m:r>
                            <m:rPr>
                              <m:nor/>
                            </m:rPr>
                            <a:rPr lang="pt-BR" sz="2600" dirty="0">
                              <a:solidFill>
                                <a:schemeClr val="bg1"/>
                              </a:solidFill>
                              <a:latin typeface="Arial" panose="020B0604020202020204" pitchFamily="34" charset="0"/>
                              <a:cs typeface="Arial" panose="020B0604020202020204" pitchFamily="34" charset="0"/>
                            </a:rPr>
                            <m:t>P</m:t>
                          </m:r>
                          <m:r>
                            <m:rPr>
                              <m:nor/>
                            </m:rPr>
                            <a:rPr lang="pt-BR" sz="2600" dirty="0">
                              <a:solidFill>
                                <a:schemeClr val="bg1"/>
                              </a:solidFill>
                              <a:latin typeface="Arial" panose="020B0604020202020204" pitchFamily="34" charset="0"/>
                              <a:cs typeface="Arial" panose="020B0604020202020204" pitchFamily="34" charset="0"/>
                            </a:rPr>
                            <m:t>(</m:t>
                          </m:r>
                          <m:r>
                            <m:rPr>
                              <m:sty m:val="p"/>
                            </m:rPr>
                            <a:rPr lang="el-GR" sz="2600" i="1" dirty="0">
                              <a:solidFill>
                                <a:schemeClr val="bg1"/>
                              </a:solidFill>
                              <a:latin typeface="Cambria Math" panose="02040503050406030204" pitchFamily="18"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1/4</m:t>
                          </m:r>
                          <m:r>
                            <a:rPr lang="pt-BR" sz="2600" i="1" dirty="0">
                              <a:solidFill>
                                <a:schemeClr val="bg1"/>
                              </a:solidFill>
                              <a:latin typeface="Cambria Math" panose="02040503050406030204" pitchFamily="18" charset="0"/>
                              <a:cs typeface="Arial" panose="020B0604020202020204" pitchFamily="34" charset="0"/>
                            </a:rPr>
                            <m:t>)</m:t>
                          </m:r>
                        </m:num>
                        <m:den>
                          <m:r>
                            <m:rPr>
                              <m:nor/>
                            </m:rPr>
                            <a:rPr lang="pt-BR" sz="2600" dirty="0">
                              <a:solidFill>
                                <a:schemeClr val="bg1"/>
                              </a:solidFill>
                            </a:rPr>
                            <m:t>P</m:t>
                          </m:r>
                          <m:r>
                            <m:rPr>
                              <m:nor/>
                            </m:rPr>
                            <a:rPr lang="pt-BR" sz="2600" dirty="0">
                              <a:solidFill>
                                <a:schemeClr val="bg1"/>
                              </a:solidFill>
                            </a:rPr>
                            <m:t>(</m:t>
                          </m:r>
                          <m:nary>
                            <m:naryPr>
                              <m:chr m:val="∑"/>
                              <m:ctrlPr>
                                <a:rPr lang="pt-BR" sz="2600" i="1" dirty="0">
                                  <a:solidFill>
                                    <a:schemeClr val="bg1"/>
                                  </a:solidFill>
                                  <a:latin typeface="Cambria Math" panose="02040503050406030204" pitchFamily="18" charset="0"/>
                                </a:rPr>
                              </m:ctrlPr>
                            </m:naryPr>
                            <m:sub>
                              <m:r>
                                <m:rPr>
                                  <m:brk m:alnAt="23"/>
                                </m:rPr>
                                <a:rPr lang="pt-BR" sz="2600" i="1" dirty="0">
                                  <a:solidFill>
                                    <a:schemeClr val="bg1"/>
                                  </a:solidFill>
                                  <a:latin typeface="Cambria Math" panose="02040503050406030204" pitchFamily="18" charset="0"/>
                                </a:rPr>
                                <m:t>𝑖</m:t>
                              </m:r>
                              <m:r>
                                <a:rPr lang="pt-BR" sz="2600" i="1" dirty="0">
                                  <a:solidFill>
                                    <a:schemeClr val="bg1"/>
                                  </a:solidFill>
                                  <a:latin typeface="Cambria Math" panose="02040503050406030204" pitchFamily="18" charset="0"/>
                                </a:rPr>
                                <m:t>=1</m:t>
                              </m:r>
                            </m:sub>
                            <m:sup>
                              <m:r>
                                <a:rPr lang="pt-BR" sz="2600" i="1" dirty="0">
                                  <a:solidFill>
                                    <a:schemeClr val="bg1"/>
                                  </a:solidFill>
                                  <a:latin typeface="Cambria Math" panose="02040503050406030204" pitchFamily="18" charset="0"/>
                                </a:rPr>
                                <m:t>10</m:t>
                              </m:r>
                            </m:sup>
                            <m:e>
                              <m:r>
                                <a:rPr lang="pt-BR" sz="2600" i="1" dirty="0">
                                  <a:solidFill>
                                    <a:schemeClr val="bg1"/>
                                  </a:solidFill>
                                  <a:latin typeface="Cambria Math" panose="02040503050406030204" pitchFamily="18" charset="0"/>
                                </a:rPr>
                                <m:t>𝑋𝑖</m:t>
                              </m:r>
                              <m:r>
                                <a:rPr lang="pt-BR" sz="2600" i="1" dirty="0">
                                  <a:solidFill>
                                    <a:schemeClr val="bg1"/>
                                  </a:solidFill>
                                  <a:latin typeface="Cambria Math" panose="02040503050406030204" pitchFamily="18" charset="0"/>
                                </a:rPr>
                                <m:t>=7</m:t>
                              </m:r>
                            </m:e>
                          </m:nary>
                          <m:r>
                            <m:rPr>
                              <m:nor/>
                            </m:rPr>
                            <a:rPr lang="pt-BR" sz="2600" dirty="0">
                              <a:solidFill>
                                <a:schemeClr val="bg1"/>
                              </a:solidFill>
                              <a:latin typeface="Arial" panose="020B0604020202020204" pitchFamily="34" charset="0"/>
                              <a:cs typeface="Arial" panose="020B0604020202020204" pitchFamily="34" charset="0"/>
                            </a:rPr>
                            <m:t> | </m:t>
                          </m:r>
                          <m:r>
                            <m:rPr>
                              <m:nor/>
                            </m:rPr>
                            <a:rPr lang="el-GR" sz="2600" dirty="0">
                              <a:solidFill>
                                <a:schemeClr val="bg1"/>
                              </a:solidFill>
                              <a:latin typeface="Arial" panose="020B0604020202020204" pitchFamily="34"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1/4) </m:t>
                          </m:r>
                          <m:r>
                            <m:rPr>
                              <m:nor/>
                            </m:rPr>
                            <a:rPr lang="pt-BR" sz="2600" dirty="0">
                              <a:solidFill>
                                <a:schemeClr val="bg1"/>
                              </a:solidFill>
                              <a:latin typeface="Arial" panose="020B0604020202020204" pitchFamily="34" charset="0"/>
                              <a:cs typeface="Arial" panose="020B0604020202020204" pitchFamily="34" charset="0"/>
                            </a:rPr>
                            <m:t>P</m:t>
                          </m:r>
                          <m:r>
                            <m:rPr>
                              <m:nor/>
                            </m:rPr>
                            <a:rPr lang="pt-BR" sz="2600" dirty="0">
                              <a:solidFill>
                                <a:schemeClr val="bg1"/>
                              </a:solidFill>
                              <a:latin typeface="Arial" panose="020B0604020202020204" pitchFamily="34" charset="0"/>
                              <a:cs typeface="Arial" panose="020B0604020202020204" pitchFamily="34" charset="0"/>
                            </a:rPr>
                            <m:t>(</m:t>
                          </m:r>
                          <m:r>
                            <m:rPr>
                              <m:sty m:val="p"/>
                            </m:rPr>
                            <a:rPr lang="el-GR" sz="2600" i="1" dirty="0">
                              <a:solidFill>
                                <a:schemeClr val="bg1"/>
                              </a:solidFill>
                              <a:latin typeface="Cambria Math" panose="02040503050406030204" pitchFamily="18"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1/4) + </m:t>
                          </m:r>
                          <m:r>
                            <m:rPr>
                              <m:nor/>
                            </m:rPr>
                            <a:rPr lang="pt-BR" sz="2600" dirty="0">
                              <a:solidFill>
                                <a:schemeClr val="bg1"/>
                              </a:solidFill>
                            </a:rPr>
                            <m:t>P</m:t>
                          </m:r>
                          <m:r>
                            <m:rPr>
                              <m:nor/>
                            </m:rPr>
                            <a:rPr lang="pt-BR" sz="2600" dirty="0">
                              <a:solidFill>
                                <a:schemeClr val="bg1"/>
                              </a:solidFill>
                            </a:rPr>
                            <m:t>(</m:t>
                          </m:r>
                          <m:nary>
                            <m:naryPr>
                              <m:chr m:val="∑"/>
                              <m:ctrlPr>
                                <a:rPr lang="pt-BR" sz="2600" i="1" dirty="0">
                                  <a:solidFill>
                                    <a:schemeClr val="bg1"/>
                                  </a:solidFill>
                                  <a:latin typeface="Cambria Math" panose="02040503050406030204" pitchFamily="18" charset="0"/>
                                </a:rPr>
                              </m:ctrlPr>
                            </m:naryPr>
                            <m:sub>
                              <m:r>
                                <m:rPr>
                                  <m:brk m:alnAt="23"/>
                                </m:rPr>
                                <a:rPr lang="pt-BR" sz="2600" i="1" dirty="0">
                                  <a:solidFill>
                                    <a:schemeClr val="bg1"/>
                                  </a:solidFill>
                                  <a:latin typeface="Cambria Math" panose="02040503050406030204" pitchFamily="18" charset="0"/>
                                </a:rPr>
                                <m:t>𝑖</m:t>
                              </m:r>
                              <m:r>
                                <a:rPr lang="pt-BR" sz="2600" i="1" dirty="0">
                                  <a:solidFill>
                                    <a:schemeClr val="bg1"/>
                                  </a:solidFill>
                                  <a:latin typeface="Cambria Math" panose="02040503050406030204" pitchFamily="18" charset="0"/>
                                </a:rPr>
                                <m:t>=1</m:t>
                              </m:r>
                            </m:sub>
                            <m:sup>
                              <m:r>
                                <a:rPr lang="pt-BR" sz="2600" i="1" dirty="0">
                                  <a:solidFill>
                                    <a:schemeClr val="bg1"/>
                                  </a:solidFill>
                                  <a:latin typeface="Cambria Math" panose="02040503050406030204" pitchFamily="18" charset="0"/>
                                </a:rPr>
                                <m:t>10</m:t>
                              </m:r>
                            </m:sup>
                            <m:e>
                              <m:r>
                                <a:rPr lang="pt-BR" sz="2600" i="1" dirty="0">
                                  <a:solidFill>
                                    <a:schemeClr val="bg1"/>
                                  </a:solidFill>
                                  <a:latin typeface="Cambria Math" panose="02040503050406030204" pitchFamily="18" charset="0"/>
                                </a:rPr>
                                <m:t>𝑋𝑖</m:t>
                              </m:r>
                              <m:r>
                                <a:rPr lang="pt-BR" sz="2600" i="1" dirty="0">
                                  <a:solidFill>
                                    <a:schemeClr val="bg1"/>
                                  </a:solidFill>
                                  <a:latin typeface="Cambria Math" panose="02040503050406030204" pitchFamily="18" charset="0"/>
                                </a:rPr>
                                <m:t>=7</m:t>
                              </m:r>
                            </m:e>
                          </m:nary>
                          <m:r>
                            <m:rPr>
                              <m:nor/>
                            </m:rPr>
                            <a:rPr lang="pt-BR" sz="2600" dirty="0">
                              <a:solidFill>
                                <a:schemeClr val="bg1"/>
                              </a:solidFill>
                              <a:latin typeface="Arial" panose="020B0604020202020204" pitchFamily="34" charset="0"/>
                              <a:cs typeface="Arial" panose="020B0604020202020204" pitchFamily="34" charset="0"/>
                            </a:rPr>
                            <m:t> | </m:t>
                          </m:r>
                          <m:r>
                            <m:rPr>
                              <m:nor/>
                            </m:rPr>
                            <a:rPr lang="el-GR" sz="2600" dirty="0">
                              <a:solidFill>
                                <a:schemeClr val="bg1"/>
                              </a:solidFill>
                              <a:latin typeface="Arial" panose="020B0604020202020204" pitchFamily="34"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2/4) </m:t>
                          </m:r>
                          <m:r>
                            <m:rPr>
                              <m:nor/>
                            </m:rPr>
                            <a:rPr lang="pt-BR" sz="2600" dirty="0">
                              <a:solidFill>
                                <a:schemeClr val="bg1"/>
                              </a:solidFill>
                              <a:latin typeface="Arial" panose="020B0604020202020204" pitchFamily="34" charset="0"/>
                              <a:cs typeface="Arial" panose="020B0604020202020204" pitchFamily="34" charset="0"/>
                            </a:rPr>
                            <m:t>P</m:t>
                          </m:r>
                          <m:r>
                            <m:rPr>
                              <m:nor/>
                            </m:rPr>
                            <a:rPr lang="pt-BR" sz="2600" dirty="0">
                              <a:solidFill>
                                <a:schemeClr val="bg1"/>
                              </a:solidFill>
                              <a:latin typeface="Arial" panose="020B0604020202020204" pitchFamily="34" charset="0"/>
                              <a:cs typeface="Arial" panose="020B0604020202020204" pitchFamily="34" charset="0"/>
                            </a:rPr>
                            <m:t>(</m:t>
                          </m:r>
                          <m:r>
                            <m:rPr>
                              <m:sty m:val="p"/>
                            </m:rPr>
                            <a:rPr lang="el-GR" sz="2600" i="1" dirty="0">
                              <a:solidFill>
                                <a:schemeClr val="bg1"/>
                              </a:solidFill>
                              <a:latin typeface="Cambria Math" panose="02040503050406030204" pitchFamily="18"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2/4) + </m:t>
                          </m:r>
                          <m:r>
                            <m:rPr>
                              <m:nor/>
                            </m:rPr>
                            <a:rPr lang="pt-BR" sz="2600" dirty="0">
                              <a:solidFill>
                                <a:schemeClr val="bg1"/>
                              </a:solidFill>
                              <a:latin typeface="Arial" panose="020B0604020202020204" pitchFamily="34" charset="0"/>
                              <a:cs typeface="Arial" panose="020B0604020202020204" pitchFamily="34" charset="0"/>
                            </a:rPr>
                            <m:t>P</m:t>
                          </m:r>
                          <m:r>
                            <m:rPr>
                              <m:nor/>
                            </m:rPr>
                            <a:rPr lang="pt-BR" sz="2600" dirty="0">
                              <a:solidFill>
                                <a:schemeClr val="bg1"/>
                              </a:solidFill>
                              <a:latin typeface="Arial" panose="020B0604020202020204" pitchFamily="34" charset="0"/>
                              <a:cs typeface="Arial" panose="020B0604020202020204" pitchFamily="34" charset="0"/>
                            </a:rPr>
                            <m:t>(</m:t>
                          </m:r>
                          <m:nary>
                            <m:naryPr>
                              <m:chr m:val="∑"/>
                              <m:ctrlPr>
                                <a:rPr lang="pt-BR" sz="2600" i="1" dirty="0">
                                  <a:solidFill>
                                    <a:schemeClr val="bg1"/>
                                  </a:solidFill>
                                  <a:latin typeface="Cambria Math" panose="02040503050406030204" pitchFamily="18" charset="0"/>
                                  <a:cs typeface="Arial" panose="020B0604020202020204" pitchFamily="34" charset="0"/>
                                </a:rPr>
                              </m:ctrlPr>
                            </m:naryPr>
                            <m:sub>
                              <m:r>
                                <m:rPr>
                                  <m:brk m:alnAt="23"/>
                                </m:rPr>
                                <a:rPr lang="pt-BR" sz="2600" i="1" dirty="0">
                                  <a:solidFill>
                                    <a:schemeClr val="bg1"/>
                                  </a:solidFill>
                                  <a:latin typeface="Cambria Math" panose="02040503050406030204" pitchFamily="18" charset="0"/>
                                  <a:cs typeface="Arial" panose="020B0604020202020204" pitchFamily="34" charset="0"/>
                                </a:rPr>
                                <m:t>𝑖</m:t>
                              </m:r>
                              <m:r>
                                <a:rPr lang="pt-BR" sz="2600" i="1" dirty="0">
                                  <a:solidFill>
                                    <a:schemeClr val="bg1"/>
                                  </a:solidFill>
                                  <a:latin typeface="Cambria Math" panose="02040503050406030204" pitchFamily="18" charset="0"/>
                                  <a:cs typeface="Arial" panose="020B0604020202020204" pitchFamily="34" charset="0"/>
                                </a:rPr>
                                <m:t>=1</m:t>
                              </m:r>
                            </m:sub>
                            <m:sup>
                              <m:r>
                                <a:rPr lang="pt-BR" sz="2600" i="1" dirty="0">
                                  <a:solidFill>
                                    <a:schemeClr val="bg1"/>
                                  </a:solidFill>
                                  <a:latin typeface="Cambria Math" panose="02040503050406030204" pitchFamily="18" charset="0"/>
                                  <a:cs typeface="Arial" panose="020B0604020202020204" pitchFamily="34" charset="0"/>
                                </a:rPr>
                                <m:t>10</m:t>
                              </m:r>
                            </m:sup>
                            <m:e>
                              <m:r>
                                <a:rPr lang="pt-BR" sz="2600" i="1" dirty="0">
                                  <a:solidFill>
                                    <a:schemeClr val="bg1"/>
                                  </a:solidFill>
                                  <a:latin typeface="Cambria Math" panose="02040503050406030204" pitchFamily="18" charset="0"/>
                                  <a:cs typeface="Arial" panose="020B0604020202020204" pitchFamily="34" charset="0"/>
                                </a:rPr>
                                <m:t>𝑋𝑖</m:t>
                              </m:r>
                              <m:r>
                                <a:rPr lang="pt-BR" sz="2600" i="1" dirty="0">
                                  <a:solidFill>
                                    <a:schemeClr val="bg1"/>
                                  </a:solidFill>
                                  <a:latin typeface="Cambria Math" panose="02040503050406030204" pitchFamily="18" charset="0"/>
                                  <a:cs typeface="Arial" panose="020B0604020202020204" pitchFamily="34" charset="0"/>
                                </a:rPr>
                                <m:t>=7</m:t>
                              </m:r>
                            </m:e>
                          </m:nary>
                          <m:r>
                            <m:rPr>
                              <m:nor/>
                            </m:rPr>
                            <a:rPr lang="pt-BR" sz="2600" dirty="0">
                              <a:solidFill>
                                <a:schemeClr val="bg1"/>
                              </a:solidFill>
                              <a:latin typeface="Arial" panose="020B0604020202020204" pitchFamily="34" charset="0"/>
                              <a:cs typeface="Arial" panose="020B0604020202020204" pitchFamily="34" charset="0"/>
                            </a:rPr>
                            <m:t> | </m:t>
                          </m:r>
                          <m:r>
                            <m:rPr>
                              <m:sty m:val="p"/>
                            </m:rPr>
                            <a:rPr lang="el-GR" sz="2600" i="1" dirty="0">
                              <a:solidFill>
                                <a:schemeClr val="bg1"/>
                              </a:solidFill>
                              <a:latin typeface="Cambria Math" panose="02040503050406030204" pitchFamily="18" charset="0"/>
                              <a:cs typeface="Arial" panose="020B0604020202020204" pitchFamily="34" charset="0"/>
                            </a:rPr>
                            <m:t>ϴ</m:t>
                          </m:r>
                          <m:r>
                            <a:rPr lang="pt-BR" sz="2600" i="1" dirty="0">
                              <a:solidFill>
                                <a:schemeClr val="bg1"/>
                              </a:solidFill>
                              <a:latin typeface="Cambria Math" panose="02040503050406030204" pitchFamily="18" charset="0"/>
                              <a:cs typeface="Arial" panose="020B0604020202020204" pitchFamily="34" charset="0"/>
                            </a:rPr>
                            <m:t>=</m:t>
                          </m:r>
                          <m:r>
                            <m:rPr>
                              <m:nor/>
                            </m:rPr>
                            <a:rPr lang="pt-BR" sz="2600" dirty="0">
                              <a:solidFill>
                                <a:schemeClr val="bg1"/>
                              </a:solidFill>
                              <a:latin typeface="Cambria Math" panose="02040503050406030204" pitchFamily="18" charset="0"/>
                              <a:cs typeface="Arial" panose="020B0604020202020204" pitchFamily="34" charset="0"/>
                            </a:rPr>
                            <m:t>3/4)</m:t>
                          </m:r>
                          <m:r>
                            <m:rPr>
                              <m:nor/>
                            </m:rPr>
                            <a:rPr lang="pt-BR" sz="2600" dirty="0">
                              <a:solidFill>
                                <a:schemeClr val="bg1"/>
                              </a:solidFill>
                              <a:latin typeface="Cambria Math" panose="02040503050406030204" pitchFamily="18" charset="0"/>
                              <a:cs typeface="Arial" panose="020B0604020202020204" pitchFamily="34" charset="0"/>
                            </a:rPr>
                            <m:t>P</m:t>
                          </m:r>
                          <m:r>
                            <m:rPr>
                              <m:nor/>
                            </m:rPr>
                            <a:rPr lang="pt-BR" sz="2600" dirty="0">
                              <a:solidFill>
                                <a:schemeClr val="bg1"/>
                              </a:solidFill>
                              <a:latin typeface="Cambria Math" panose="02040503050406030204" pitchFamily="18" charset="0"/>
                              <a:cs typeface="Arial" panose="020B0604020202020204" pitchFamily="34" charset="0"/>
                            </a:rPr>
                            <m:t>(</m:t>
                          </m:r>
                          <m:r>
                            <m:rPr>
                              <m:sty m:val="p"/>
                            </m:rPr>
                            <a:rPr lang="el-GR" sz="2600" i="1" dirty="0">
                              <a:solidFill>
                                <a:schemeClr val="bg1"/>
                              </a:solidFill>
                              <a:latin typeface="Cambria Math" panose="02040503050406030204" pitchFamily="18" charset="0"/>
                              <a:cs typeface="Arial" panose="020B0604020202020204" pitchFamily="34" charset="0"/>
                            </a:rPr>
                            <m:t>ϴ</m:t>
                          </m:r>
                          <m:r>
                            <m:rPr>
                              <m:nor/>
                            </m:rPr>
                            <a:rPr lang="pt-BR" sz="2600" dirty="0">
                              <a:solidFill>
                                <a:schemeClr val="bg1"/>
                              </a:solidFill>
                              <a:latin typeface="Arial" panose="020B0604020202020204" pitchFamily="34" charset="0"/>
                              <a:cs typeface="Arial" panose="020B0604020202020204" pitchFamily="34" charset="0"/>
                            </a:rPr>
                            <m:t> = 3/4) </m:t>
                          </m:r>
                        </m:den>
                      </m:f>
                    </m:oMath>
                  </m:oMathPara>
                </a14:m>
                <a:endParaRPr lang="pt-BR" sz="2600" dirty="0">
                  <a:solidFill>
                    <a:schemeClr val="bg1"/>
                  </a:solidFill>
                </a:endParaRPr>
              </a:p>
              <a:p>
                <a:pPr algn="ctr"/>
                <a:endParaRPr lang="pt-BR" sz="1900" dirty="0">
                  <a:solidFill>
                    <a:schemeClr val="bg1"/>
                  </a:solidFill>
                </a:endParaRPr>
              </a:p>
              <a:p>
                <a:pPr algn="ctr"/>
                <a:endParaRPr lang="pt-BR" sz="3200" dirty="0">
                  <a:solidFill>
                    <a:schemeClr val="bg1"/>
                  </a:solidFill>
                </a:endParaRPr>
              </a:p>
              <a:p>
                <a:pPr algn="ctr"/>
                <a:r>
                  <a:rPr lang="pt-BR" sz="3400" dirty="0">
                    <a:solidFill>
                      <a:schemeClr val="bg1"/>
                    </a:solidFill>
                  </a:rPr>
                  <a:t>=  </a:t>
                </a:r>
                <a14:m>
                  <m:oMath xmlns:m="http://schemas.openxmlformats.org/officeDocument/2006/math">
                    <m:f>
                      <m:fPr>
                        <m:ctrlPr>
                          <a:rPr lang="pt-BR" sz="3400" i="1">
                            <a:solidFill>
                              <a:schemeClr val="bg1"/>
                            </a:solidFill>
                            <a:latin typeface="Cambria Math" panose="02040503050406030204" pitchFamily="18" charset="0"/>
                          </a:rPr>
                        </m:ctrlPr>
                      </m:fPr>
                      <m:num>
                        <m:d>
                          <m:dPr>
                            <m:ctrlPr>
                              <a:rPr lang="pt-BR" sz="3400" i="1" smtClean="0">
                                <a:solidFill>
                                  <a:srgbClr val="FF0000"/>
                                </a:solidFill>
                                <a:latin typeface="Cambria Math" panose="02040503050406030204" pitchFamily="18" charset="0"/>
                              </a:rPr>
                            </m:ctrlPr>
                          </m:dPr>
                          <m:e>
                            <m:f>
                              <m:fPr>
                                <m:type m:val="noBar"/>
                                <m:ctrlPr>
                                  <a:rPr lang="pt-BR" sz="3400" i="1" smtClean="0">
                                    <a:solidFill>
                                      <a:srgbClr val="FF0000"/>
                                    </a:solidFill>
                                    <a:latin typeface="Cambria Math" panose="02040503050406030204" pitchFamily="18" charset="0"/>
                                  </a:rPr>
                                </m:ctrlPr>
                              </m:fPr>
                              <m:num>
                                <m:r>
                                  <a:rPr lang="pt-BR" sz="3400" b="0" i="1" smtClean="0">
                                    <a:solidFill>
                                      <a:srgbClr val="FF0000"/>
                                    </a:solidFill>
                                    <a:latin typeface="Cambria Math" panose="02040503050406030204" pitchFamily="18" charset="0"/>
                                  </a:rPr>
                                  <m:t>10</m:t>
                                </m:r>
                              </m:num>
                              <m:den>
                                <m:r>
                                  <a:rPr lang="pt-BR" sz="3400" b="0" i="1" smtClean="0">
                                    <a:solidFill>
                                      <a:srgbClr val="FF0000"/>
                                    </a:solidFill>
                                    <a:latin typeface="Cambria Math" panose="02040503050406030204" pitchFamily="18" charset="0"/>
                                  </a:rPr>
                                  <m:t>7</m:t>
                                </m:r>
                              </m:den>
                            </m:f>
                          </m:e>
                        </m:d>
                        <m:sSup>
                          <m:sSupPr>
                            <m:ctrlPr>
                              <a:rPr lang="pt-BR" sz="3400" i="1">
                                <a:solidFill>
                                  <a:schemeClr val="bg1"/>
                                </a:solidFill>
                                <a:latin typeface="Cambria Math" panose="02040503050406030204" pitchFamily="18" charset="0"/>
                              </a:rPr>
                            </m:ctrlPr>
                          </m:sSupPr>
                          <m:e>
                            <m:r>
                              <a:rPr lang="pt-BR" sz="3400" b="0" i="1" smtClean="0">
                                <a:solidFill>
                                  <a:schemeClr val="bg1"/>
                                </a:solidFill>
                                <a:latin typeface="Cambria Math" panose="02040503050406030204" pitchFamily="18" charset="0"/>
                              </a:rPr>
                              <m:t> </m:t>
                            </m:r>
                            <m:sSup>
                              <m:sSupPr>
                                <m:ctrlPr>
                                  <a:rPr lang="pt-BR" sz="3400" b="0" i="1" smtClean="0">
                                    <a:solidFill>
                                      <a:schemeClr val="bg1"/>
                                    </a:solidFill>
                                    <a:latin typeface="Cambria Math" panose="02040503050406030204" pitchFamily="18" charset="0"/>
                                  </a:rPr>
                                </m:ctrlPr>
                              </m:sSupPr>
                              <m:e>
                                <m:r>
                                  <a:rPr lang="pt-BR" sz="3400" b="0" i="1" smtClean="0">
                                    <a:solidFill>
                                      <a:schemeClr val="bg1"/>
                                    </a:solidFill>
                                    <a:latin typeface="Cambria Math" panose="02040503050406030204" pitchFamily="18" charset="0"/>
                                  </a:rPr>
                                  <m:t>(</m:t>
                                </m:r>
                                <m:f>
                                  <m:fPr>
                                    <m:ctrlPr>
                                      <a:rPr lang="pt-BR" sz="3400" b="0" i="1" smtClean="0">
                                        <a:solidFill>
                                          <a:schemeClr val="bg1"/>
                                        </a:solidFill>
                                        <a:latin typeface="Cambria Math" panose="02040503050406030204" pitchFamily="18" charset="0"/>
                                      </a:rPr>
                                    </m:ctrlPr>
                                  </m:fPr>
                                  <m:num>
                                    <m:r>
                                      <a:rPr lang="pt-BR" sz="3400" b="0" i="1" smtClean="0">
                                        <a:solidFill>
                                          <a:schemeClr val="bg1"/>
                                        </a:solidFill>
                                        <a:latin typeface="Cambria Math" panose="02040503050406030204" pitchFamily="18" charset="0"/>
                                      </a:rPr>
                                      <m:t>1</m:t>
                                    </m:r>
                                  </m:num>
                                  <m:den>
                                    <m:r>
                                      <a:rPr lang="pt-BR" sz="3400" b="0" i="1" smtClean="0">
                                        <a:solidFill>
                                          <a:schemeClr val="bg1"/>
                                        </a:solidFill>
                                        <a:latin typeface="Cambria Math" panose="02040503050406030204" pitchFamily="18" charset="0"/>
                                      </a:rPr>
                                      <m:t>4</m:t>
                                    </m:r>
                                  </m:den>
                                </m:f>
                                <m:r>
                                  <a:rPr lang="pt-BR" sz="3400" b="0" i="1" smtClean="0">
                                    <a:solidFill>
                                      <a:schemeClr val="bg1"/>
                                    </a:solidFill>
                                    <a:latin typeface="Cambria Math" panose="02040503050406030204" pitchFamily="18" charset="0"/>
                                  </a:rPr>
                                  <m:t>)</m:t>
                                </m:r>
                              </m:e>
                              <m:sup>
                                <m:r>
                                  <a:rPr lang="pt-BR" sz="3400" b="0" i="1" smtClean="0">
                                    <a:solidFill>
                                      <a:schemeClr val="bg1"/>
                                    </a:solidFill>
                                    <a:latin typeface="Cambria Math" panose="02040503050406030204" pitchFamily="18" charset="0"/>
                                  </a:rPr>
                                  <m:t>7</m:t>
                                </m:r>
                              </m:sup>
                            </m:sSup>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3</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3</m:t>
                            </m:r>
                          </m:sup>
                        </m:sSup>
                        <m:r>
                          <a:rPr lang="pt-BR" sz="3400" i="1">
                            <a:solidFill>
                              <a:schemeClr val="bg1"/>
                            </a:solidFill>
                            <a:latin typeface="Cambria Math" panose="02040503050406030204" pitchFamily="18" charset="0"/>
                          </a:rPr>
                          <m:t> (</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3</m:t>
                            </m:r>
                          </m:den>
                        </m:f>
                        <m:r>
                          <a:rPr lang="pt-BR" sz="3400" i="1">
                            <a:solidFill>
                              <a:schemeClr val="bg1"/>
                            </a:solidFill>
                            <a:latin typeface="Cambria Math" panose="02040503050406030204" pitchFamily="18" charset="0"/>
                          </a:rPr>
                          <m:t>)</m:t>
                        </m:r>
                      </m:num>
                      <m:den>
                        <m:sSup>
                          <m:sSupPr>
                            <m:ctrlPr>
                              <a:rPr lang="pt-BR" sz="3400" i="1">
                                <a:solidFill>
                                  <a:schemeClr val="bg1"/>
                                </a:solidFill>
                                <a:latin typeface="Cambria Math" panose="02040503050406030204" pitchFamily="18" charset="0"/>
                              </a:rPr>
                            </m:ctrlPr>
                          </m:sSupPr>
                          <m:e>
                            <m:d>
                              <m:dPr>
                                <m:ctrlPr>
                                  <a:rPr lang="pt-BR" sz="3400" i="1" smtClean="0">
                                    <a:solidFill>
                                      <a:srgbClr val="FF0000"/>
                                    </a:solidFill>
                                    <a:latin typeface="Cambria Math" panose="02040503050406030204" pitchFamily="18" charset="0"/>
                                  </a:rPr>
                                </m:ctrlPr>
                              </m:dPr>
                              <m:e>
                                <m:f>
                                  <m:fPr>
                                    <m:type m:val="noBar"/>
                                    <m:ctrlPr>
                                      <a:rPr lang="pt-BR" sz="3400" i="1" smtClean="0">
                                        <a:solidFill>
                                          <a:srgbClr val="FF0000"/>
                                        </a:solidFill>
                                        <a:latin typeface="Cambria Math" panose="02040503050406030204" pitchFamily="18" charset="0"/>
                                      </a:rPr>
                                    </m:ctrlPr>
                                  </m:fPr>
                                  <m:num>
                                    <m:r>
                                      <a:rPr lang="pt-BR" sz="3400" b="0" i="1" smtClean="0">
                                        <a:solidFill>
                                          <a:srgbClr val="FF0000"/>
                                        </a:solidFill>
                                        <a:latin typeface="Cambria Math" panose="02040503050406030204" pitchFamily="18" charset="0"/>
                                      </a:rPr>
                                      <m:t>10</m:t>
                                    </m:r>
                                  </m:num>
                                  <m:den>
                                    <m:r>
                                      <a:rPr lang="pt-BR" sz="3400" b="0" i="1" smtClean="0">
                                        <a:solidFill>
                                          <a:srgbClr val="FF0000"/>
                                        </a:solidFill>
                                        <a:latin typeface="Cambria Math" panose="02040503050406030204" pitchFamily="18" charset="0"/>
                                      </a:rPr>
                                      <m:t>7</m:t>
                                    </m:r>
                                  </m:den>
                                </m:f>
                              </m:e>
                            </m:d>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7</m:t>
                            </m:r>
                          </m:sup>
                        </m:sSup>
                        <m:r>
                          <a:rPr lang="pt-BR" sz="3400" i="1">
                            <a:solidFill>
                              <a:schemeClr val="bg1"/>
                            </a:solidFill>
                            <a:latin typeface="Cambria Math" panose="02040503050406030204" pitchFamily="18" charset="0"/>
                          </a:rPr>
                          <m:t> </m:t>
                        </m:r>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3</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3</m:t>
                            </m:r>
                          </m:sup>
                        </m:sSup>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3</m:t>
                                </m:r>
                              </m:den>
                            </m:f>
                          </m:e>
                        </m:d>
                        <m:r>
                          <a:rPr lang="pt-BR" sz="3400" i="1">
                            <a:solidFill>
                              <a:schemeClr val="bg1"/>
                            </a:solidFill>
                            <a:latin typeface="Cambria Math" panose="02040503050406030204" pitchFamily="18" charset="0"/>
                          </a:rPr>
                          <m:t>   +    </m:t>
                        </m:r>
                        <m:d>
                          <m:dPr>
                            <m:ctrlPr>
                              <a:rPr lang="pt-BR" sz="3400" i="1" smtClean="0">
                                <a:solidFill>
                                  <a:srgbClr val="FF0000"/>
                                </a:solidFill>
                                <a:latin typeface="Cambria Math" panose="02040503050406030204" pitchFamily="18" charset="0"/>
                              </a:rPr>
                            </m:ctrlPr>
                          </m:dPr>
                          <m:e>
                            <m:f>
                              <m:fPr>
                                <m:type m:val="noBar"/>
                                <m:ctrlPr>
                                  <a:rPr lang="pt-BR" sz="3400" i="1" smtClean="0">
                                    <a:solidFill>
                                      <a:srgbClr val="FF0000"/>
                                    </a:solidFill>
                                    <a:latin typeface="Cambria Math" panose="02040503050406030204" pitchFamily="18" charset="0"/>
                                  </a:rPr>
                                </m:ctrlPr>
                              </m:fPr>
                              <m:num>
                                <m:r>
                                  <a:rPr lang="pt-BR" sz="3400" b="0" i="1" smtClean="0">
                                    <a:solidFill>
                                      <a:srgbClr val="FF0000"/>
                                    </a:solidFill>
                                    <a:latin typeface="Cambria Math" panose="02040503050406030204" pitchFamily="18" charset="0"/>
                                  </a:rPr>
                                  <m:t>10</m:t>
                                </m:r>
                              </m:num>
                              <m:den>
                                <m:r>
                                  <a:rPr lang="pt-BR" sz="3400" b="0" i="1" smtClean="0">
                                    <a:solidFill>
                                      <a:srgbClr val="FF0000"/>
                                    </a:solidFill>
                                    <a:latin typeface="Cambria Math" panose="02040503050406030204" pitchFamily="18" charset="0"/>
                                  </a:rPr>
                                  <m:t>7</m:t>
                                </m:r>
                              </m:den>
                            </m:f>
                          </m:e>
                        </m:d>
                        <m:sSup>
                          <m:sSupPr>
                            <m:ctrlPr>
                              <a:rPr lang="pt-BR" sz="3400" i="1">
                                <a:solidFill>
                                  <a:schemeClr val="bg1"/>
                                </a:solidFill>
                                <a:latin typeface="Cambria Math" panose="02040503050406030204" pitchFamily="18" charset="0"/>
                              </a:rPr>
                            </m:ctrlPr>
                          </m:sSupPr>
                          <m:e>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7</m:t>
                                </m:r>
                              </m:sup>
                            </m:sSup>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2</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3</m:t>
                                </m:r>
                              </m:sup>
                            </m:sSup>
                          </m:e>
                          <m:sup>
                            <m:r>
                              <a:rPr lang="pt-BR" sz="3400" i="1">
                                <a:solidFill>
                                  <a:schemeClr val="bg1"/>
                                </a:solidFill>
                                <a:latin typeface="Cambria Math" panose="02040503050406030204" pitchFamily="18" charset="0"/>
                              </a:rPr>
                              <m:t> </m:t>
                            </m:r>
                          </m:sup>
                        </m:sSup>
                        <m:d>
                          <m:dPr>
                            <m:ctrlPr>
                              <a:rPr lang="pt-BR" sz="3400" i="1">
                                <a:solidFill>
                                  <a:schemeClr val="bg1"/>
                                </a:solidFill>
                                <a:latin typeface="Cambria Math" panose="02040503050406030204" pitchFamily="18" charset="0"/>
                              </a:rPr>
                            </m:ctrlPr>
                          </m:dPr>
                          <m:e>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3</m:t>
                                </m:r>
                              </m:den>
                            </m:f>
                          </m:e>
                        </m:d>
                        <m:r>
                          <a:rPr lang="pt-BR" sz="3400" i="1">
                            <a:solidFill>
                              <a:schemeClr val="bg1"/>
                            </a:solidFill>
                            <a:latin typeface="Cambria Math" panose="02040503050406030204" pitchFamily="18" charset="0"/>
                          </a:rPr>
                          <m:t>   + </m:t>
                        </m:r>
                        <m:sSup>
                          <m:sSupPr>
                            <m:ctrlPr>
                              <a:rPr lang="pt-BR" sz="3400" i="1">
                                <a:solidFill>
                                  <a:schemeClr val="bg1"/>
                                </a:solidFill>
                                <a:latin typeface="Cambria Math" panose="02040503050406030204" pitchFamily="18" charset="0"/>
                              </a:rPr>
                            </m:ctrlPr>
                          </m:sSupPr>
                          <m:e>
                            <m:d>
                              <m:dPr>
                                <m:ctrlPr>
                                  <a:rPr lang="pt-BR" sz="3400" i="1" smtClean="0">
                                    <a:solidFill>
                                      <a:srgbClr val="FF0000"/>
                                    </a:solidFill>
                                    <a:latin typeface="Cambria Math" panose="02040503050406030204" pitchFamily="18" charset="0"/>
                                  </a:rPr>
                                </m:ctrlPr>
                              </m:dPr>
                              <m:e>
                                <m:f>
                                  <m:fPr>
                                    <m:type m:val="noBar"/>
                                    <m:ctrlPr>
                                      <a:rPr lang="pt-BR" sz="3400" i="1" smtClean="0">
                                        <a:solidFill>
                                          <a:srgbClr val="FF0000"/>
                                        </a:solidFill>
                                        <a:latin typeface="Cambria Math" panose="02040503050406030204" pitchFamily="18" charset="0"/>
                                      </a:rPr>
                                    </m:ctrlPr>
                                  </m:fPr>
                                  <m:num>
                                    <m:r>
                                      <a:rPr lang="pt-BR" sz="3400" b="0" i="1" smtClean="0">
                                        <a:solidFill>
                                          <a:srgbClr val="FF0000"/>
                                        </a:solidFill>
                                        <a:latin typeface="Cambria Math" panose="02040503050406030204" pitchFamily="18" charset="0"/>
                                      </a:rPr>
                                      <m:t>10</m:t>
                                    </m:r>
                                  </m:num>
                                  <m:den>
                                    <m:r>
                                      <a:rPr lang="pt-BR" sz="3400" b="0" i="1" smtClean="0">
                                        <a:solidFill>
                                          <a:srgbClr val="FF0000"/>
                                        </a:solidFill>
                                        <a:latin typeface="Cambria Math" panose="02040503050406030204" pitchFamily="18" charset="0"/>
                                      </a:rPr>
                                      <m:t>7</m:t>
                                    </m:r>
                                  </m:den>
                                </m:f>
                              </m:e>
                            </m:d>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3</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7</m:t>
                            </m:r>
                          </m:sup>
                        </m:sSup>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4</m:t>
                                </m:r>
                              </m:den>
                            </m:f>
                            <m:r>
                              <a:rPr lang="pt-BR" sz="3400" i="1">
                                <a:solidFill>
                                  <a:schemeClr val="bg1"/>
                                </a:solidFill>
                                <a:latin typeface="Cambria Math" panose="02040503050406030204" pitchFamily="18" charset="0"/>
                              </a:rPr>
                              <m:t>)</m:t>
                            </m:r>
                          </m:e>
                          <m:sup>
                            <m:r>
                              <a:rPr lang="pt-BR" sz="3400" i="1">
                                <a:solidFill>
                                  <a:schemeClr val="bg1"/>
                                </a:solidFill>
                                <a:latin typeface="Cambria Math" panose="02040503050406030204" pitchFamily="18" charset="0"/>
                              </a:rPr>
                              <m:t>3</m:t>
                            </m:r>
                          </m:sup>
                        </m:sSup>
                        <m:r>
                          <a:rPr lang="pt-BR" sz="3400" i="1">
                            <a:solidFill>
                              <a:schemeClr val="bg1"/>
                            </a:solidFill>
                            <a:latin typeface="Cambria Math" panose="02040503050406030204" pitchFamily="18" charset="0"/>
                          </a:rPr>
                          <m:t>(</m:t>
                        </m:r>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1</m:t>
                            </m:r>
                          </m:num>
                          <m:den>
                            <m:r>
                              <a:rPr lang="pt-BR" sz="3400" i="1">
                                <a:solidFill>
                                  <a:schemeClr val="bg1"/>
                                </a:solidFill>
                                <a:latin typeface="Cambria Math" panose="02040503050406030204" pitchFamily="18" charset="0"/>
                              </a:rPr>
                              <m:t>3</m:t>
                            </m:r>
                          </m:den>
                        </m:f>
                        <m:r>
                          <a:rPr lang="pt-BR" sz="3400" i="1">
                            <a:solidFill>
                              <a:schemeClr val="bg1"/>
                            </a:solidFill>
                            <a:latin typeface="Cambria Math" panose="02040503050406030204" pitchFamily="18" charset="0"/>
                          </a:rPr>
                          <m:t>)</m:t>
                        </m:r>
                      </m:den>
                    </m:f>
                  </m:oMath>
                </a14:m>
                <a:r>
                  <a:rPr lang="pt-BR" sz="3400" dirty="0">
                    <a:solidFill>
                      <a:schemeClr val="bg1"/>
                    </a:solidFill>
                  </a:rPr>
                  <a:t>    =    </a:t>
                </a:r>
                <a14:m>
                  <m:oMath xmlns:m="http://schemas.openxmlformats.org/officeDocument/2006/math">
                    <m:f>
                      <m:fPr>
                        <m:ctrlPr>
                          <a:rPr lang="pt-BR" sz="3400" i="1">
                            <a:solidFill>
                              <a:schemeClr val="bg1"/>
                            </a:solidFill>
                            <a:latin typeface="Cambria Math" panose="02040503050406030204" pitchFamily="18" charset="0"/>
                          </a:rPr>
                        </m:ctrlPr>
                      </m:fPr>
                      <m:num>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3</m:t>
                            </m:r>
                          </m:e>
                          <m:sup>
                            <m:r>
                              <a:rPr lang="pt-BR" sz="3400" i="1">
                                <a:solidFill>
                                  <a:schemeClr val="bg1"/>
                                </a:solidFill>
                                <a:latin typeface="Cambria Math" panose="02040503050406030204" pitchFamily="18" charset="0"/>
                              </a:rPr>
                              <m:t>3</m:t>
                            </m:r>
                          </m:sup>
                        </m:sSup>
                      </m:num>
                      <m:den>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3</m:t>
                            </m:r>
                          </m:e>
                          <m:sup>
                            <m:r>
                              <a:rPr lang="pt-BR" sz="3400" i="1">
                                <a:solidFill>
                                  <a:schemeClr val="bg1"/>
                                </a:solidFill>
                                <a:latin typeface="Cambria Math" panose="02040503050406030204" pitchFamily="18" charset="0"/>
                              </a:rPr>
                              <m:t>3</m:t>
                            </m:r>
                          </m:sup>
                        </m:sSup>
                        <m:r>
                          <a:rPr lang="pt-BR" sz="3400" i="1">
                            <a:solidFill>
                              <a:schemeClr val="bg1"/>
                            </a:solidFill>
                            <a:latin typeface="Cambria Math" panose="02040503050406030204" pitchFamily="18" charset="0"/>
                          </a:rPr>
                          <m:t>  +  </m:t>
                        </m:r>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2</m:t>
                            </m:r>
                          </m:e>
                          <m:sup>
                            <m:r>
                              <a:rPr lang="pt-BR" sz="3400" i="1">
                                <a:solidFill>
                                  <a:schemeClr val="bg1"/>
                                </a:solidFill>
                                <a:latin typeface="Cambria Math" panose="02040503050406030204" pitchFamily="18" charset="0"/>
                              </a:rPr>
                              <m:t>10</m:t>
                            </m:r>
                          </m:sup>
                        </m:sSup>
                        <m:r>
                          <a:rPr lang="pt-BR" sz="3400" i="1">
                            <a:solidFill>
                              <a:schemeClr val="bg1"/>
                            </a:solidFill>
                            <a:latin typeface="Cambria Math" panose="02040503050406030204" pitchFamily="18" charset="0"/>
                          </a:rPr>
                          <m:t> +  </m:t>
                        </m:r>
                        <m:sSup>
                          <m:sSupPr>
                            <m:ctrlPr>
                              <a:rPr lang="pt-BR" sz="3400" i="1">
                                <a:solidFill>
                                  <a:schemeClr val="bg1"/>
                                </a:solidFill>
                                <a:latin typeface="Cambria Math" panose="02040503050406030204" pitchFamily="18" charset="0"/>
                              </a:rPr>
                            </m:ctrlPr>
                          </m:sSupPr>
                          <m:e>
                            <m:r>
                              <a:rPr lang="pt-BR" sz="3400" i="1">
                                <a:solidFill>
                                  <a:schemeClr val="bg1"/>
                                </a:solidFill>
                                <a:latin typeface="Cambria Math" panose="02040503050406030204" pitchFamily="18" charset="0"/>
                              </a:rPr>
                              <m:t>3</m:t>
                            </m:r>
                          </m:e>
                          <m:sup>
                            <m:r>
                              <a:rPr lang="pt-BR" sz="3400" i="1">
                                <a:solidFill>
                                  <a:schemeClr val="bg1"/>
                                </a:solidFill>
                                <a:latin typeface="Cambria Math" panose="02040503050406030204" pitchFamily="18" charset="0"/>
                              </a:rPr>
                              <m:t>7</m:t>
                            </m:r>
                          </m:sup>
                        </m:sSup>
                      </m:den>
                    </m:f>
                  </m:oMath>
                </a14:m>
                <a:r>
                  <a:rPr lang="pt-BR" sz="3400" dirty="0">
                    <a:solidFill>
                      <a:schemeClr val="bg1"/>
                    </a:solidFill>
                  </a:rPr>
                  <a:t>   =  </a:t>
                </a:r>
                <a14:m>
                  <m:oMath xmlns:m="http://schemas.openxmlformats.org/officeDocument/2006/math">
                    <m:f>
                      <m:fPr>
                        <m:ctrlPr>
                          <a:rPr lang="pt-BR" sz="3400" i="1">
                            <a:solidFill>
                              <a:schemeClr val="bg1"/>
                            </a:solidFill>
                            <a:latin typeface="Cambria Math" panose="02040503050406030204" pitchFamily="18" charset="0"/>
                          </a:rPr>
                        </m:ctrlPr>
                      </m:fPr>
                      <m:num>
                        <m:r>
                          <a:rPr lang="pt-BR" sz="3400" i="1">
                            <a:solidFill>
                              <a:schemeClr val="bg1"/>
                            </a:solidFill>
                            <a:latin typeface="Cambria Math" panose="02040503050406030204" pitchFamily="18" charset="0"/>
                          </a:rPr>
                          <m:t>27</m:t>
                        </m:r>
                      </m:num>
                      <m:den>
                        <m:r>
                          <a:rPr lang="pt-BR" sz="3400" i="1">
                            <a:solidFill>
                              <a:schemeClr val="bg1"/>
                            </a:solidFill>
                            <a:latin typeface="Cambria Math" panose="02040503050406030204" pitchFamily="18" charset="0"/>
                          </a:rPr>
                          <m:t>27</m:t>
                        </m:r>
                        <m:r>
                          <a:rPr lang="pt-BR" sz="3400" b="0" i="1" smtClean="0">
                            <a:solidFill>
                              <a:schemeClr val="bg1"/>
                            </a:solidFill>
                            <a:latin typeface="Cambria Math" panose="02040503050406030204" pitchFamily="18" charset="0"/>
                          </a:rPr>
                          <m:t> +  1024 +  2187</m:t>
                        </m:r>
                      </m:den>
                    </m:f>
                  </m:oMath>
                </a14:m>
                <a:r>
                  <a:rPr lang="pt-BR" sz="3400" dirty="0">
                    <a:solidFill>
                      <a:schemeClr val="bg1"/>
                    </a:solidFill>
                  </a:rPr>
                  <a:t>   </a:t>
                </a:r>
              </a:p>
              <a:p>
                <a:pPr algn="just"/>
                <a:endParaRPr lang="pt-BR" sz="3400"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0239B3AE-1AC8-451B-A87D-1EAAE7CD1D25}"/>
                  </a:ext>
                </a:extLst>
              </p:cNvPr>
              <p:cNvSpPr>
                <a:spLocks noGrp="1" noRot="1" noChangeAspect="1" noMove="1" noResize="1" noEditPoints="1" noAdjustHandles="1" noChangeArrowheads="1" noChangeShapeType="1" noTextEdit="1"/>
              </p:cNvSpPr>
              <p:nvPr>
                <p:ph type="subTitle" idx="1"/>
              </p:nvPr>
            </p:nvSpPr>
            <p:spPr>
              <a:xfrm>
                <a:off x="1034493" y="1524002"/>
                <a:ext cx="10122408" cy="3566194"/>
              </a:xfrm>
              <a:blipFill>
                <a:blip r:embed="rId2"/>
                <a:stretch>
                  <a:fillRect l="-36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913909"/>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8AA13-72DF-4FCE-AEF1-0B4E317398AF}"/>
              </a:ext>
            </a:extLst>
          </p:cNvPr>
          <p:cNvSpPr>
            <a:spLocks noGrp="1"/>
          </p:cNvSpPr>
          <p:nvPr>
            <p:ph type="ctrTitle"/>
          </p:nvPr>
        </p:nvSpPr>
        <p:spPr>
          <a:xfrm>
            <a:off x="1557071" y="1029196"/>
            <a:ext cx="9099255" cy="574017"/>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1397BA38-F30B-44E0-A26A-9489CDF10345}"/>
                  </a:ext>
                </a:extLst>
              </p:cNvPr>
              <p:cNvSpPr>
                <a:spLocks noGrp="1"/>
              </p:cNvSpPr>
              <p:nvPr>
                <p:ph type="subTitle" idx="1"/>
              </p:nvPr>
            </p:nvSpPr>
            <p:spPr>
              <a:xfrm>
                <a:off x="1034493" y="1603213"/>
                <a:ext cx="10122408" cy="3486981"/>
              </a:xfrm>
            </p:spPr>
            <p:txBody>
              <a:bodyPr>
                <a:normAutofit fontScale="92500"/>
              </a:bodyPr>
              <a:lstStyle/>
              <a:p>
                <a:pPr algn="just"/>
                <a:r>
                  <a:rPr lang="pt-BR" sz="1700" dirty="0">
                    <a:solidFill>
                      <a:schemeClr val="bg1"/>
                    </a:solidFill>
                    <a:latin typeface="Arial" panose="020B0604020202020204" pitchFamily="34" charset="0"/>
                    <a:cs typeface="Arial" panose="020B0604020202020204" pitchFamily="34" charset="0"/>
                  </a:rPr>
                  <a:t>Assim, </a:t>
                </a:r>
                <a:r>
                  <a:rPr lang="pt-BR" sz="1700" dirty="0">
                    <a:solidFill>
                      <a:schemeClr val="bg1"/>
                    </a:solidFill>
                  </a:rPr>
                  <a:t>P(</a:t>
                </a:r>
                <a:r>
                  <a:rPr lang="el-GR" sz="1700" dirty="0">
                    <a:solidFill>
                      <a:schemeClr val="bg1"/>
                    </a:solidFill>
                    <a:latin typeface="Arial" panose="020B0604020202020204" pitchFamily="34" charset="0"/>
                    <a:cs typeface="Arial" panose="020B0604020202020204" pitchFamily="34" charset="0"/>
                  </a:rPr>
                  <a:t>ϴ</a:t>
                </a:r>
                <a:r>
                  <a:rPr lang="pt-BR" sz="1700" dirty="0">
                    <a:solidFill>
                      <a:schemeClr val="bg1"/>
                    </a:solidFill>
                    <a:latin typeface="Arial" panose="020B0604020202020204" pitchFamily="34" charset="0"/>
                    <a:cs typeface="Arial" panose="020B0604020202020204" pitchFamily="34" charset="0"/>
                  </a:rPr>
                  <a:t> = 1/4 | x1 + X2 + ... + X10 = 7)  =  27/3238  =  </a:t>
                </a:r>
                <a:r>
                  <a:rPr lang="pt-BR" sz="1700" b="1" dirty="0">
                    <a:solidFill>
                      <a:schemeClr val="bg1"/>
                    </a:solidFill>
                    <a:latin typeface="Arial" panose="020B0604020202020204" pitchFamily="34" charset="0"/>
                    <a:cs typeface="Arial" panose="020B0604020202020204" pitchFamily="34" charset="0"/>
                  </a:rPr>
                  <a:t>0,0083</a:t>
                </a:r>
                <a:r>
                  <a:rPr lang="pt-BR" sz="1700" dirty="0">
                    <a:solidFill>
                      <a:schemeClr val="bg1"/>
                    </a:solidFill>
                    <a:latin typeface="Arial" panose="020B0604020202020204" pitchFamily="34" charset="0"/>
                    <a:cs typeface="Arial" panose="020B0604020202020204" pitchFamily="34" charset="0"/>
                  </a:rPr>
                  <a:t>.  analogamente,</a:t>
                </a:r>
              </a:p>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2/4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 + X</a:t>
                </a:r>
                <a:r>
                  <a:rPr lang="pt-BR" sz="1200" dirty="0">
                    <a:solidFill>
                      <a:schemeClr val="bg1"/>
                    </a:solidFill>
                    <a:latin typeface="Arial" panose="020B0604020202020204" pitchFamily="34" charset="0"/>
                    <a:cs typeface="Arial" panose="020B0604020202020204" pitchFamily="34" charset="0"/>
                  </a:rPr>
                  <a:t>10</a:t>
                </a:r>
                <a:r>
                  <a:rPr lang="pt-BR" dirty="0">
                    <a:solidFill>
                      <a:schemeClr val="bg1"/>
                    </a:solidFill>
                    <a:latin typeface="Arial" panose="020B0604020202020204" pitchFamily="34" charset="0"/>
                    <a:cs typeface="Arial" panose="020B0604020202020204" pitchFamily="34" charset="0"/>
                  </a:rPr>
                  <a:t> = 7)    =</a:t>
                </a:r>
              </a:p>
              <a:p>
                <a:pPr algn="ctr"/>
                <a:endParaRPr lang="pt-BR" sz="12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1700" i="1">
                              <a:solidFill>
                                <a:schemeClr val="bg1"/>
                              </a:solidFill>
                              <a:latin typeface="Cambria Math" panose="02040503050406030204" pitchFamily="18" charset="0"/>
                            </a:rPr>
                          </m:ctrlPr>
                        </m:fPr>
                        <m:num>
                          <m:r>
                            <m:rPr>
                              <m:nor/>
                            </m:rPr>
                            <a:rPr lang="pt-BR" sz="1700" dirty="0">
                              <a:solidFill>
                                <a:schemeClr val="bg1"/>
                              </a:solidFill>
                            </a:rPr>
                            <m:t>P</m:t>
                          </m:r>
                          <m:r>
                            <m:rPr>
                              <m:nor/>
                            </m:rPr>
                            <a:rPr lang="pt-BR" sz="1700" dirty="0">
                              <a:solidFill>
                                <a:schemeClr val="bg1"/>
                              </a:solidFill>
                            </a:rPr>
                            <m:t>(</m:t>
                          </m:r>
                          <m:nary>
                            <m:naryPr>
                              <m:chr m:val="∑"/>
                              <m:ctrlPr>
                                <a:rPr lang="pt-BR" sz="1700" i="1" dirty="0">
                                  <a:solidFill>
                                    <a:schemeClr val="bg1"/>
                                  </a:solidFill>
                                  <a:latin typeface="Cambria Math" panose="02040503050406030204" pitchFamily="18" charset="0"/>
                                </a:rPr>
                              </m:ctrlPr>
                            </m:naryPr>
                            <m:sub>
                              <m:r>
                                <m:rPr>
                                  <m:brk m:alnAt="23"/>
                                </m:rPr>
                                <a:rPr lang="pt-BR" sz="1700" i="1" dirty="0">
                                  <a:solidFill>
                                    <a:schemeClr val="bg1"/>
                                  </a:solidFill>
                                  <a:latin typeface="Cambria Math" panose="02040503050406030204" pitchFamily="18" charset="0"/>
                                </a:rPr>
                                <m:t>𝑖</m:t>
                              </m:r>
                              <m:r>
                                <a:rPr lang="pt-BR" sz="1700" i="1" dirty="0">
                                  <a:solidFill>
                                    <a:schemeClr val="bg1"/>
                                  </a:solidFill>
                                  <a:latin typeface="Cambria Math" panose="02040503050406030204" pitchFamily="18" charset="0"/>
                                </a:rPr>
                                <m:t>=1</m:t>
                              </m:r>
                            </m:sub>
                            <m:sup>
                              <m:r>
                                <a:rPr lang="pt-BR" sz="1700" i="1" dirty="0">
                                  <a:solidFill>
                                    <a:schemeClr val="bg1"/>
                                  </a:solidFill>
                                  <a:latin typeface="Cambria Math" panose="02040503050406030204" pitchFamily="18" charset="0"/>
                                </a:rPr>
                                <m:t>10</m:t>
                              </m:r>
                            </m:sup>
                            <m:e>
                              <m:r>
                                <a:rPr lang="pt-BR" sz="1700" i="1" dirty="0">
                                  <a:solidFill>
                                    <a:schemeClr val="bg1"/>
                                  </a:solidFill>
                                  <a:latin typeface="Cambria Math" panose="02040503050406030204" pitchFamily="18" charset="0"/>
                                </a:rPr>
                                <m:t>𝑋𝑖</m:t>
                              </m:r>
                              <m:r>
                                <a:rPr lang="pt-BR" sz="1700" i="1" dirty="0">
                                  <a:solidFill>
                                    <a:schemeClr val="bg1"/>
                                  </a:solidFill>
                                  <a:latin typeface="Cambria Math" panose="02040503050406030204" pitchFamily="18" charset="0"/>
                                </a:rPr>
                                <m:t>=7</m:t>
                              </m:r>
                            </m:e>
                          </m:nary>
                          <m:r>
                            <m:rPr>
                              <m:nor/>
                            </m:rPr>
                            <a:rPr lang="pt-BR" sz="1700" dirty="0">
                              <a:solidFill>
                                <a:schemeClr val="bg1"/>
                              </a:solidFill>
                              <a:latin typeface="Arial" panose="020B0604020202020204" pitchFamily="34" charset="0"/>
                              <a:cs typeface="Arial" panose="020B0604020202020204" pitchFamily="34" charset="0"/>
                            </a:rPr>
                            <m:t> | </m:t>
                          </m:r>
                          <m:r>
                            <m:rPr>
                              <m:nor/>
                            </m:rPr>
                            <a:rPr lang="el-GR" sz="1700" dirty="0">
                              <a:solidFill>
                                <a:schemeClr val="bg1"/>
                              </a:solidFill>
                              <a:latin typeface="Arial" panose="020B0604020202020204" pitchFamily="34"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m:t>
                          </m:r>
                          <m:r>
                            <m:rPr>
                              <m:nor/>
                            </m:rPr>
                            <a:rPr lang="pt-BR" sz="1700" b="0" i="0" dirty="0" smtClean="0">
                              <a:solidFill>
                                <a:schemeClr val="bg1"/>
                              </a:solidFill>
                              <a:latin typeface="Arial" panose="020B0604020202020204" pitchFamily="34" charset="0"/>
                              <a:cs typeface="Arial" panose="020B0604020202020204" pitchFamily="34" charset="0"/>
                            </a:rPr>
                            <m:t>2</m:t>
                          </m:r>
                          <m:r>
                            <m:rPr>
                              <m:nor/>
                            </m:rPr>
                            <a:rPr lang="pt-BR" sz="1700" dirty="0">
                              <a:solidFill>
                                <a:schemeClr val="bg1"/>
                              </a:solidFill>
                              <a:latin typeface="Arial" panose="020B0604020202020204" pitchFamily="34" charset="0"/>
                              <a:cs typeface="Arial" panose="020B0604020202020204" pitchFamily="34" charset="0"/>
                            </a:rPr>
                            <m:t>/4) </m:t>
                          </m:r>
                          <m:r>
                            <m:rPr>
                              <m:nor/>
                            </m:rPr>
                            <a:rPr lang="pt-BR" sz="1700" dirty="0">
                              <a:solidFill>
                                <a:schemeClr val="bg1"/>
                              </a:solidFill>
                              <a:latin typeface="Arial" panose="020B0604020202020204" pitchFamily="34" charset="0"/>
                              <a:cs typeface="Arial" panose="020B0604020202020204" pitchFamily="34" charset="0"/>
                            </a:rPr>
                            <m:t>P</m:t>
                          </m:r>
                          <m:r>
                            <m:rPr>
                              <m:nor/>
                            </m:rPr>
                            <a:rPr lang="pt-BR" sz="1700" dirty="0">
                              <a:solidFill>
                                <a:schemeClr val="bg1"/>
                              </a:solidFill>
                              <a:latin typeface="Arial" panose="020B0604020202020204" pitchFamily="34" charset="0"/>
                              <a:cs typeface="Arial" panose="020B0604020202020204" pitchFamily="34" charset="0"/>
                            </a:rPr>
                            <m:t>(</m:t>
                          </m:r>
                          <m:r>
                            <m:rPr>
                              <m:sty m:val="p"/>
                            </m:rPr>
                            <a:rPr lang="el-GR" sz="1700" i="1" dirty="0">
                              <a:solidFill>
                                <a:schemeClr val="bg1"/>
                              </a:solidFill>
                              <a:latin typeface="Cambria Math" panose="02040503050406030204" pitchFamily="18"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m:t>
                          </m:r>
                          <m:r>
                            <m:rPr>
                              <m:nor/>
                            </m:rPr>
                            <a:rPr lang="pt-BR" sz="1700" b="0" i="0" dirty="0" smtClean="0">
                              <a:solidFill>
                                <a:schemeClr val="bg1"/>
                              </a:solidFill>
                              <a:latin typeface="Arial" panose="020B0604020202020204" pitchFamily="34" charset="0"/>
                              <a:cs typeface="Arial" panose="020B0604020202020204" pitchFamily="34" charset="0"/>
                            </a:rPr>
                            <m:t>2</m:t>
                          </m:r>
                          <m:r>
                            <m:rPr>
                              <m:nor/>
                            </m:rPr>
                            <a:rPr lang="pt-BR" sz="1700" dirty="0">
                              <a:solidFill>
                                <a:schemeClr val="bg1"/>
                              </a:solidFill>
                              <a:latin typeface="Arial" panose="020B0604020202020204" pitchFamily="34" charset="0"/>
                              <a:cs typeface="Arial" panose="020B0604020202020204" pitchFamily="34" charset="0"/>
                            </a:rPr>
                            <m:t>/4</m:t>
                          </m:r>
                          <m:r>
                            <a:rPr lang="pt-BR" sz="1700" i="1" dirty="0">
                              <a:solidFill>
                                <a:schemeClr val="bg1"/>
                              </a:solidFill>
                              <a:latin typeface="Cambria Math" panose="02040503050406030204" pitchFamily="18" charset="0"/>
                              <a:cs typeface="Arial" panose="020B0604020202020204" pitchFamily="34" charset="0"/>
                            </a:rPr>
                            <m:t>)</m:t>
                          </m:r>
                        </m:num>
                        <m:den>
                          <m:r>
                            <m:rPr>
                              <m:nor/>
                            </m:rPr>
                            <a:rPr lang="pt-BR" sz="1700" dirty="0">
                              <a:solidFill>
                                <a:schemeClr val="bg1"/>
                              </a:solidFill>
                            </a:rPr>
                            <m:t>P</m:t>
                          </m:r>
                          <m:r>
                            <m:rPr>
                              <m:nor/>
                            </m:rPr>
                            <a:rPr lang="pt-BR" sz="1700" dirty="0">
                              <a:solidFill>
                                <a:schemeClr val="bg1"/>
                              </a:solidFill>
                            </a:rPr>
                            <m:t>(</m:t>
                          </m:r>
                          <m:nary>
                            <m:naryPr>
                              <m:chr m:val="∑"/>
                              <m:ctrlPr>
                                <a:rPr lang="pt-BR" sz="1700" i="1" dirty="0">
                                  <a:solidFill>
                                    <a:schemeClr val="bg1"/>
                                  </a:solidFill>
                                  <a:latin typeface="Cambria Math" panose="02040503050406030204" pitchFamily="18" charset="0"/>
                                </a:rPr>
                              </m:ctrlPr>
                            </m:naryPr>
                            <m:sub>
                              <m:r>
                                <m:rPr>
                                  <m:brk m:alnAt="23"/>
                                </m:rPr>
                                <a:rPr lang="pt-BR" sz="1700" i="1" dirty="0">
                                  <a:solidFill>
                                    <a:schemeClr val="bg1"/>
                                  </a:solidFill>
                                  <a:latin typeface="Cambria Math" panose="02040503050406030204" pitchFamily="18" charset="0"/>
                                </a:rPr>
                                <m:t>𝑖</m:t>
                              </m:r>
                              <m:r>
                                <a:rPr lang="pt-BR" sz="1700" i="1" dirty="0">
                                  <a:solidFill>
                                    <a:schemeClr val="bg1"/>
                                  </a:solidFill>
                                  <a:latin typeface="Cambria Math" panose="02040503050406030204" pitchFamily="18" charset="0"/>
                                </a:rPr>
                                <m:t>=1</m:t>
                              </m:r>
                            </m:sub>
                            <m:sup>
                              <m:r>
                                <a:rPr lang="pt-BR" sz="1700" i="1" dirty="0">
                                  <a:solidFill>
                                    <a:schemeClr val="bg1"/>
                                  </a:solidFill>
                                  <a:latin typeface="Cambria Math" panose="02040503050406030204" pitchFamily="18" charset="0"/>
                                </a:rPr>
                                <m:t>10</m:t>
                              </m:r>
                            </m:sup>
                            <m:e>
                              <m:r>
                                <a:rPr lang="pt-BR" sz="1700" i="1" dirty="0">
                                  <a:solidFill>
                                    <a:schemeClr val="bg1"/>
                                  </a:solidFill>
                                  <a:latin typeface="Cambria Math" panose="02040503050406030204" pitchFamily="18" charset="0"/>
                                </a:rPr>
                                <m:t>𝑋𝑖</m:t>
                              </m:r>
                              <m:r>
                                <a:rPr lang="pt-BR" sz="1700" i="1" dirty="0">
                                  <a:solidFill>
                                    <a:schemeClr val="bg1"/>
                                  </a:solidFill>
                                  <a:latin typeface="Cambria Math" panose="02040503050406030204" pitchFamily="18" charset="0"/>
                                </a:rPr>
                                <m:t>=7</m:t>
                              </m:r>
                            </m:e>
                          </m:nary>
                          <m:r>
                            <m:rPr>
                              <m:nor/>
                            </m:rPr>
                            <a:rPr lang="pt-BR" sz="1700" dirty="0">
                              <a:solidFill>
                                <a:schemeClr val="bg1"/>
                              </a:solidFill>
                              <a:latin typeface="Arial" panose="020B0604020202020204" pitchFamily="34" charset="0"/>
                              <a:cs typeface="Arial" panose="020B0604020202020204" pitchFamily="34" charset="0"/>
                            </a:rPr>
                            <m:t> | </m:t>
                          </m:r>
                          <m:r>
                            <m:rPr>
                              <m:nor/>
                            </m:rPr>
                            <a:rPr lang="el-GR" sz="1700" dirty="0">
                              <a:solidFill>
                                <a:schemeClr val="bg1"/>
                              </a:solidFill>
                              <a:latin typeface="Arial" panose="020B0604020202020204" pitchFamily="34"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1/4) </m:t>
                          </m:r>
                          <m:r>
                            <m:rPr>
                              <m:nor/>
                            </m:rPr>
                            <a:rPr lang="pt-BR" sz="1700" dirty="0">
                              <a:solidFill>
                                <a:schemeClr val="bg1"/>
                              </a:solidFill>
                              <a:latin typeface="Arial" panose="020B0604020202020204" pitchFamily="34" charset="0"/>
                              <a:cs typeface="Arial" panose="020B0604020202020204" pitchFamily="34" charset="0"/>
                            </a:rPr>
                            <m:t>P</m:t>
                          </m:r>
                          <m:r>
                            <m:rPr>
                              <m:nor/>
                            </m:rPr>
                            <a:rPr lang="pt-BR" sz="1700" dirty="0">
                              <a:solidFill>
                                <a:schemeClr val="bg1"/>
                              </a:solidFill>
                              <a:latin typeface="Arial" panose="020B0604020202020204" pitchFamily="34" charset="0"/>
                              <a:cs typeface="Arial" panose="020B0604020202020204" pitchFamily="34" charset="0"/>
                            </a:rPr>
                            <m:t>(</m:t>
                          </m:r>
                          <m:r>
                            <m:rPr>
                              <m:sty m:val="p"/>
                            </m:rPr>
                            <a:rPr lang="el-GR" sz="1700" i="1" dirty="0">
                              <a:solidFill>
                                <a:schemeClr val="bg1"/>
                              </a:solidFill>
                              <a:latin typeface="Cambria Math" panose="02040503050406030204" pitchFamily="18"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1/4) + </m:t>
                          </m:r>
                          <m:r>
                            <m:rPr>
                              <m:nor/>
                            </m:rPr>
                            <a:rPr lang="pt-BR" sz="1700" dirty="0">
                              <a:solidFill>
                                <a:schemeClr val="bg1"/>
                              </a:solidFill>
                            </a:rPr>
                            <m:t>P</m:t>
                          </m:r>
                          <m:r>
                            <m:rPr>
                              <m:nor/>
                            </m:rPr>
                            <a:rPr lang="pt-BR" sz="1700" dirty="0">
                              <a:solidFill>
                                <a:schemeClr val="bg1"/>
                              </a:solidFill>
                            </a:rPr>
                            <m:t>(</m:t>
                          </m:r>
                          <m:nary>
                            <m:naryPr>
                              <m:chr m:val="∑"/>
                              <m:ctrlPr>
                                <a:rPr lang="pt-BR" sz="1700" i="1" dirty="0">
                                  <a:solidFill>
                                    <a:schemeClr val="bg1"/>
                                  </a:solidFill>
                                  <a:latin typeface="Cambria Math" panose="02040503050406030204" pitchFamily="18" charset="0"/>
                                </a:rPr>
                              </m:ctrlPr>
                            </m:naryPr>
                            <m:sub>
                              <m:r>
                                <m:rPr>
                                  <m:brk m:alnAt="23"/>
                                </m:rPr>
                                <a:rPr lang="pt-BR" sz="1700" i="1" dirty="0">
                                  <a:solidFill>
                                    <a:schemeClr val="bg1"/>
                                  </a:solidFill>
                                  <a:latin typeface="Cambria Math" panose="02040503050406030204" pitchFamily="18" charset="0"/>
                                </a:rPr>
                                <m:t>𝑖</m:t>
                              </m:r>
                              <m:r>
                                <a:rPr lang="pt-BR" sz="1700" i="1" dirty="0">
                                  <a:solidFill>
                                    <a:schemeClr val="bg1"/>
                                  </a:solidFill>
                                  <a:latin typeface="Cambria Math" panose="02040503050406030204" pitchFamily="18" charset="0"/>
                                </a:rPr>
                                <m:t>=1</m:t>
                              </m:r>
                            </m:sub>
                            <m:sup>
                              <m:r>
                                <a:rPr lang="pt-BR" sz="1700" i="1" dirty="0">
                                  <a:solidFill>
                                    <a:schemeClr val="bg1"/>
                                  </a:solidFill>
                                  <a:latin typeface="Cambria Math" panose="02040503050406030204" pitchFamily="18" charset="0"/>
                                </a:rPr>
                                <m:t>10</m:t>
                              </m:r>
                            </m:sup>
                            <m:e>
                              <m:r>
                                <a:rPr lang="pt-BR" sz="1700" i="1" dirty="0">
                                  <a:solidFill>
                                    <a:schemeClr val="bg1"/>
                                  </a:solidFill>
                                  <a:latin typeface="Cambria Math" panose="02040503050406030204" pitchFamily="18" charset="0"/>
                                </a:rPr>
                                <m:t>𝑋𝑖</m:t>
                              </m:r>
                              <m:r>
                                <a:rPr lang="pt-BR" sz="1700" i="1" dirty="0">
                                  <a:solidFill>
                                    <a:schemeClr val="bg1"/>
                                  </a:solidFill>
                                  <a:latin typeface="Cambria Math" panose="02040503050406030204" pitchFamily="18" charset="0"/>
                                </a:rPr>
                                <m:t>=7</m:t>
                              </m:r>
                            </m:e>
                          </m:nary>
                          <m:r>
                            <m:rPr>
                              <m:nor/>
                            </m:rPr>
                            <a:rPr lang="pt-BR" sz="1700" dirty="0">
                              <a:solidFill>
                                <a:schemeClr val="bg1"/>
                              </a:solidFill>
                              <a:latin typeface="Arial" panose="020B0604020202020204" pitchFamily="34" charset="0"/>
                              <a:cs typeface="Arial" panose="020B0604020202020204" pitchFamily="34" charset="0"/>
                            </a:rPr>
                            <m:t> | </m:t>
                          </m:r>
                          <m:r>
                            <m:rPr>
                              <m:nor/>
                            </m:rPr>
                            <a:rPr lang="el-GR" sz="1700" dirty="0">
                              <a:solidFill>
                                <a:schemeClr val="bg1"/>
                              </a:solidFill>
                              <a:latin typeface="Arial" panose="020B0604020202020204" pitchFamily="34"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2/4) </m:t>
                          </m:r>
                          <m:r>
                            <m:rPr>
                              <m:nor/>
                            </m:rPr>
                            <a:rPr lang="pt-BR" sz="1700" dirty="0">
                              <a:solidFill>
                                <a:schemeClr val="bg1"/>
                              </a:solidFill>
                              <a:latin typeface="Arial" panose="020B0604020202020204" pitchFamily="34" charset="0"/>
                              <a:cs typeface="Arial" panose="020B0604020202020204" pitchFamily="34" charset="0"/>
                            </a:rPr>
                            <m:t>P</m:t>
                          </m:r>
                          <m:r>
                            <m:rPr>
                              <m:nor/>
                            </m:rPr>
                            <a:rPr lang="pt-BR" sz="1700" dirty="0">
                              <a:solidFill>
                                <a:schemeClr val="bg1"/>
                              </a:solidFill>
                              <a:latin typeface="Arial" panose="020B0604020202020204" pitchFamily="34" charset="0"/>
                              <a:cs typeface="Arial" panose="020B0604020202020204" pitchFamily="34" charset="0"/>
                            </a:rPr>
                            <m:t>(</m:t>
                          </m:r>
                          <m:r>
                            <m:rPr>
                              <m:sty m:val="p"/>
                            </m:rPr>
                            <a:rPr lang="el-GR" sz="1700" i="1" dirty="0">
                              <a:solidFill>
                                <a:schemeClr val="bg1"/>
                              </a:solidFill>
                              <a:latin typeface="Cambria Math" panose="02040503050406030204" pitchFamily="18"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2/4) + </m:t>
                          </m:r>
                          <m:r>
                            <m:rPr>
                              <m:nor/>
                            </m:rPr>
                            <a:rPr lang="pt-BR" sz="1700" dirty="0">
                              <a:solidFill>
                                <a:schemeClr val="bg1"/>
                              </a:solidFill>
                              <a:latin typeface="Arial" panose="020B0604020202020204" pitchFamily="34" charset="0"/>
                              <a:cs typeface="Arial" panose="020B0604020202020204" pitchFamily="34" charset="0"/>
                            </a:rPr>
                            <m:t>P</m:t>
                          </m:r>
                          <m:r>
                            <m:rPr>
                              <m:nor/>
                            </m:rPr>
                            <a:rPr lang="pt-BR" sz="1700" dirty="0">
                              <a:solidFill>
                                <a:schemeClr val="bg1"/>
                              </a:solidFill>
                              <a:latin typeface="Arial" panose="020B0604020202020204" pitchFamily="34" charset="0"/>
                              <a:cs typeface="Arial" panose="020B0604020202020204" pitchFamily="34" charset="0"/>
                            </a:rPr>
                            <m:t>(</m:t>
                          </m:r>
                          <m:nary>
                            <m:naryPr>
                              <m:chr m:val="∑"/>
                              <m:ctrlPr>
                                <a:rPr lang="pt-BR" sz="1700" i="1" dirty="0">
                                  <a:solidFill>
                                    <a:schemeClr val="bg1"/>
                                  </a:solidFill>
                                  <a:latin typeface="Cambria Math" panose="02040503050406030204" pitchFamily="18" charset="0"/>
                                  <a:cs typeface="Arial" panose="020B0604020202020204" pitchFamily="34" charset="0"/>
                                </a:rPr>
                              </m:ctrlPr>
                            </m:naryPr>
                            <m:sub>
                              <m:r>
                                <m:rPr>
                                  <m:brk m:alnAt="23"/>
                                </m:rPr>
                                <a:rPr lang="pt-BR" sz="1700" i="1" dirty="0">
                                  <a:solidFill>
                                    <a:schemeClr val="bg1"/>
                                  </a:solidFill>
                                  <a:latin typeface="Cambria Math" panose="02040503050406030204" pitchFamily="18" charset="0"/>
                                  <a:cs typeface="Arial" panose="020B0604020202020204" pitchFamily="34" charset="0"/>
                                </a:rPr>
                                <m:t>𝑖</m:t>
                              </m:r>
                              <m:r>
                                <a:rPr lang="pt-BR" sz="1700" i="1" dirty="0">
                                  <a:solidFill>
                                    <a:schemeClr val="bg1"/>
                                  </a:solidFill>
                                  <a:latin typeface="Cambria Math" panose="02040503050406030204" pitchFamily="18" charset="0"/>
                                  <a:cs typeface="Arial" panose="020B0604020202020204" pitchFamily="34" charset="0"/>
                                </a:rPr>
                                <m:t>=1</m:t>
                              </m:r>
                            </m:sub>
                            <m:sup>
                              <m:r>
                                <a:rPr lang="pt-BR" sz="1700" i="1" dirty="0">
                                  <a:solidFill>
                                    <a:schemeClr val="bg1"/>
                                  </a:solidFill>
                                  <a:latin typeface="Cambria Math" panose="02040503050406030204" pitchFamily="18" charset="0"/>
                                  <a:cs typeface="Arial" panose="020B0604020202020204" pitchFamily="34" charset="0"/>
                                </a:rPr>
                                <m:t>10</m:t>
                              </m:r>
                            </m:sup>
                            <m:e>
                              <m:r>
                                <a:rPr lang="pt-BR" sz="1700" i="1" dirty="0">
                                  <a:solidFill>
                                    <a:schemeClr val="bg1"/>
                                  </a:solidFill>
                                  <a:latin typeface="Cambria Math" panose="02040503050406030204" pitchFamily="18" charset="0"/>
                                  <a:cs typeface="Arial" panose="020B0604020202020204" pitchFamily="34" charset="0"/>
                                </a:rPr>
                                <m:t>𝑋𝑖</m:t>
                              </m:r>
                              <m:r>
                                <a:rPr lang="pt-BR" sz="1700" i="1" dirty="0">
                                  <a:solidFill>
                                    <a:schemeClr val="bg1"/>
                                  </a:solidFill>
                                  <a:latin typeface="Cambria Math" panose="02040503050406030204" pitchFamily="18" charset="0"/>
                                  <a:cs typeface="Arial" panose="020B0604020202020204" pitchFamily="34" charset="0"/>
                                </a:rPr>
                                <m:t>=7</m:t>
                              </m:r>
                            </m:e>
                          </m:nary>
                          <m:r>
                            <m:rPr>
                              <m:nor/>
                            </m:rPr>
                            <a:rPr lang="pt-BR" sz="1700" dirty="0">
                              <a:solidFill>
                                <a:schemeClr val="bg1"/>
                              </a:solidFill>
                              <a:latin typeface="Arial" panose="020B0604020202020204" pitchFamily="34" charset="0"/>
                              <a:cs typeface="Arial" panose="020B0604020202020204" pitchFamily="34" charset="0"/>
                            </a:rPr>
                            <m:t> | </m:t>
                          </m:r>
                          <m:r>
                            <m:rPr>
                              <m:sty m:val="p"/>
                            </m:rPr>
                            <a:rPr lang="el-GR" sz="1700" i="1" dirty="0">
                              <a:solidFill>
                                <a:schemeClr val="bg1"/>
                              </a:solidFill>
                              <a:latin typeface="Cambria Math" panose="02040503050406030204" pitchFamily="18" charset="0"/>
                              <a:cs typeface="Arial" panose="020B0604020202020204" pitchFamily="34" charset="0"/>
                            </a:rPr>
                            <m:t>ϴ</m:t>
                          </m:r>
                          <m:r>
                            <a:rPr lang="pt-BR" sz="1700" i="1" dirty="0">
                              <a:solidFill>
                                <a:schemeClr val="bg1"/>
                              </a:solidFill>
                              <a:latin typeface="Cambria Math" panose="02040503050406030204" pitchFamily="18" charset="0"/>
                              <a:cs typeface="Arial" panose="020B0604020202020204" pitchFamily="34" charset="0"/>
                            </a:rPr>
                            <m:t>=</m:t>
                          </m:r>
                          <m:r>
                            <m:rPr>
                              <m:nor/>
                            </m:rPr>
                            <a:rPr lang="pt-BR" sz="1700" dirty="0">
                              <a:solidFill>
                                <a:schemeClr val="bg1"/>
                              </a:solidFill>
                              <a:latin typeface="Cambria Math" panose="02040503050406030204" pitchFamily="18" charset="0"/>
                              <a:cs typeface="Arial" panose="020B0604020202020204" pitchFamily="34" charset="0"/>
                            </a:rPr>
                            <m:t>3/4)</m:t>
                          </m:r>
                          <m:r>
                            <m:rPr>
                              <m:nor/>
                            </m:rPr>
                            <a:rPr lang="pt-BR" sz="1700" dirty="0">
                              <a:solidFill>
                                <a:schemeClr val="bg1"/>
                              </a:solidFill>
                              <a:latin typeface="Cambria Math" panose="02040503050406030204" pitchFamily="18" charset="0"/>
                              <a:cs typeface="Arial" panose="020B0604020202020204" pitchFamily="34" charset="0"/>
                            </a:rPr>
                            <m:t>P</m:t>
                          </m:r>
                          <m:r>
                            <m:rPr>
                              <m:nor/>
                            </m:rPr>
                            <a:rPr lang="pt-BR" sz="1700" dirty="0">
                              <a:solidFill>
                                <a:schemeClr val="bg1"/>
                              </a:solidFill>
                              <a:latin typeface="Cambria Math" panose="02040503050406030204" pitchFamily="18" charset="0"/>
                              <a:cs typeface="Arial" panose="020B0604020202020204" pitchFamily="34" charset="0"/>
                            </a:rPr>
                            <m:t>(</m:t>
                          </m:r>
                          <m:r>
                            <m:rPr>
                              <m:sty m:val="p"/>
                            </m:rPr>
                            <a:rPr lang="el-GR" sz="1700" i="1" dirty="0">
                              <a:solidFill>
                                <a:schemeClr val="bg1"/>
                              </a:solidFill>
                              <a:latin typeface="Cambria Math" panose="02040503050406030204" pitchFamily="18" charset="0"/>
                              <a:cs typeface="Arial" panose="020B0604020202020204" pitchFamily="34" charset="0"/>
                            </a:rPr>
                            <m:t>ϴ</m:t>
                          </m:r>
                          <m:r>
                            <m:rPr>
                              <m:nor/>
                            </m:rPr>
                            <a:rPr lang="pt-BR" sz="1700" dirty="0">
                              <a:solidFill>
                                <a:schemeClr val="bg1"/>
                              </a:solidFill>
                              <a:latin typeface="Arial" panose="020B0604020202020204" pitchFamily="34" charset="0"/>
                              <a:cs typeface="Arial" panose="020B0604020202020204" pitchFamily="34" charset="0"/>
                            </a:rPr>
                            <m:t> = 3/4) </m:t>
                          </m:r>
                        </m:den>
                      </m:f>
                    </m:oMath>
                  </m:oMathPara>
                </a14:m>
                <a:endParaRPr lang="pt-BR" sz="1700" dirty="0">
                  <a:solidFill>
                    <a:schemeClr val="bg1"/>
                  </a:solidFill>
                </a:endParaRPr>
              </a:p>
              <a:p>
                <a:pPr algn="ctr"/>
                <a:endParaRPr lang="pt-BR" sz="1600" dirty="0">
                  <a:solidFill>
                    <a:schemeClr val="bg1"/>
                  </a:solidFill>
                </a:endParaRPr>
              </a:p>
              <a:p>
                <a:pPr algn="ctr"/>
                <a:r>
                  <a:rPr lang="pt-BR" sz="2400" dirty="0">
                    <a:solidFill>
                      <a:schemeClr val="bg1"/>
                    </a:solidFill>
                  </a:rPr>
                  <a:t>=  </a:t>
                </a:r>
                <a14:m>
                  <m:oMath xmlns:m="http://schemas.openxmlformats.org/officeDocument/2006/math">
                    <m:f>
                      <m:fPr>
                        <m:ctrlPr>
                          <a:rPr lang="pt-BR" sz="2400" i="1">
                            <a:solidFill>
                              <a:schemeClr val="bg1"/>
                            </a:solidFill>
                            <a:latin typeface="Cambria Math" panose="02040503050406030204" pitchFamily="18" charset="0"/>
                          </a:rPr>
                        </m:ctrlPr>
                      </m:fPr>
                      <m:num>
                        <m:d>
                          <m:dPr>
                            <m:ctrlPr>
                              <a:rPr lang="pt-BR" sz="2400" i="1" smtClean="0">
                                <a:solidFill>
                                  <a:srgbClr val="FF0000"/>
                                </a:solidFill>
                                <a:latin typeface="Cambria Math" panose="02040503050406030204" pitchFamily="18" charset="0"/>
                              </a:rPr>
                            </m:ctrlPr>
                          </m:dPr>
                          <m:e>
                            <m:f>
                              <m:fPr>
                                <m:type m:val="noBar"/>
                                <m:ctrlPr>
                                  <a:rPr lang="pt-BR" sz="2400" i="1" smtClean="0">
                                    <a:solidFill>
                                      <a:srgbClr val="FF0000"/>
                                    </a:solidFill>
                                    <a:latin typeface="Cambria Math" panose="02040503050406030204" pitchFamily="18" charset="0"/>
                                  </a:rPr>
                                </m:ctrlPr>
                              </m:fPr>
                              <m:num>
                                <m:r>
                                  <a:rPr lang="pt-BR" sz="2400" b="0" i="1" smtClean="0">
                                    <a:solidFill>
                                      <a:srgbClr val="FF0000"/>
                                    </a:solidFill>
                                    <a:latin typeface="Cambria Math" panose="02040503050406030204" pitchFamily="18" charset="0"/>
                                  </a:rPr>
                                  <m:t>10</m:t>
                                </m:r>
                              </m:num>
                              <m:den>
                                <m:r>
                                  <a:rPr lang="pt-BR" sz="2400" b="0" i="1" smtClean="0">
                                    <a:solidFill>
                                      <a:srgbClr val="FF0000"/>
                                    </a:solidFill>
                                    <a:latin typeface="Cambria Math" panose="02040503050406030204" pitchFamily="18" charset="0"/>
                                  </a:rPr>
                                  <m:t>7</m:t>
                                </m:r>
                              </m:den>
                            </m:f>
                          </m:e>
                        </m:d>
                        <m:sSup>
                          <m:sSupPr>
                            <m:ctrlPr>
                              <a:rPr lang="pt-BR" sz="2400" i="1" smtClean="0">
                                <a:solidFill>
                                  <a:schemeClr val="bg1"/>
                                </a:solidFill>
                                <a:latin typeface="Cambria Math" panose="02040503050406030204" pitchFamily="18" charset="0"/>
                              </a:rPr>
                            </m:ctrlPr>
                          </m:sSupPr>
                          <m:e>
                            <m:r>
                              <a:rPr lang="pt-BR" sz="2400" b="0" i="1" smtClean="0">
                                <a:solidFill>
                                  <a:schemeClr val="bg1"/>
                                </a:solidFill>
                                <a:latin typeface="Cambria Math" panose="02040503050406030204" pitchFamily="18" charset="0"/>
                              </a:rPr>
                              <m:t>(</m:t>
                            </m:r>
                            <m:f>
                              <m:fPr>
                                <m:ctrlPr>
                                  <a:rPr lang="pt-BR" sz="2400" b="0" i="1" smtClean="0">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2</m:t>
                                </m:r>
                              </m:num>
                              <m:den>
                                <m:r>
                                  <a:rPr lang="pt-BR" sz="2400" b="0" i="1" smtClean="0">
                                    <a:solidFill>
                                      <a:schemeClr val="bg1"/>
                                    </a:solidFill>
                                    <a:latin typeface="Cambria Math" panose="02040503050406030204" pitchFamily="18" charset="0"/>
                                  </a:rPr>
                                  <m:t>4</m:t>
                                </m:r>
                              </m:den>
                            </m:f>
                            <m:r>
                              <a:rPr lang="pt-BR" sz="2400" b="0" i="1" smtClean="0">
                                <a:solidFill>
                                  <a:schemeClr val="bg1"/>
                                </a:solidFill>
                                <a:latin typeface="Cambria Math" panose="02040503050406030204" pitchFamily="18" charset="0"/>
                              </a:rPr>
                              <m:t>)</m:t>
                            </m:r>
                          </m:e>
                          <m:sup>
                            <m:r>
                              <a:rPr lang="pt-BR" sz="2400" b="0" i="1" smtClean="0">
                                <a:solidFill>
                                  <a:schemeClr val="bg1"/>
                                </a:solidFill>
                                <a:latin typeface="Cambria Math" panose="02040503050406030204" pitchFamily="18" charset="0"/>
                              </a:rPr>
                              <m:t>7</m:t>
                            </m:r>
                          </m:sup>
                        </m:sSup>
                        <m:sSup>
                          <m:sSupPr>
                            <m:ctrlPr>
                              <a:rPr lang="pt-BR" sz="2400" i="1" smtClean="0">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2</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3</m:t>
                            </m:r>
                          </m:sup>
                        </m:sSup>
                        <m:r>
                          <a:rPr lang="pt-BR" sz="2400" i="1">
                            <a:solidFill>
                              <a:schemeClr val="bg1"/>
                            </a:solidFill>
                            <a:latin typeface="Cambria Math" panose="02040503050406030204" pitchFamily="18" charset="0"/>
                          </a:rPr>
                          <m:t> (</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r>
                          <a:rPr lang="pt-BR" sz="2400" i="1">
                            <a:solidFill>
                              <a:schemeClr val="bg1"/>
                            </a:solidFill>
                            <a:latin typeface="Cambria Math" panose="02040503050406030204" pitchFamily="18" charset="0"/>
                          </a:rPr>
                          <m:t>)</m:t>
                        </m:r>
                      </m:num>
                      <m:den>
                        <m:sSup>
                          <m:sSupPr>
                            <m:ctrlPr>
                              <a:rPr lang="pt-BR" sz="2400" i="1">
                                <a:solidFill>
                                  <a:schemeClr val="bg1"/>
                                </a:solidFill>
                                <a:latin typeface="Cambria Math" panose="02040503050406030204" pitchFamily="18" charset="0"/>
                              </a:rPr>
                            </m:ctrlPr>
                          </m:sSupPr>
                          <m:e>
                            <m:d>
                              <m:dPr>
                                <m:ctrlPr>
                                  <a:rPr lang="pt-BR" sz="2400" i="1" smtClean="0">
                                    <a:solidFill>
                                      <a:srgbClr val="C00000"/>
                                    </a:solidFill>
                                    <a:latin typeface="Cambria Math" panose="02040503050406030204" pitchFamily="18" charset="0"/>
                                  </a:rPr>
                                </m:ctrlPr>
                              </m:dPr>
                              <m:e>
                                <m:f>
                                  <m:fPr>
                                    <m:type m:val="noBar"/>
                                    <m:ctrlPr>
                                      <a:rPr lang="pt-BR" sz="2400" i="1" smtClean="0">
                                        <a:solidFill>
                                          <a:srgbClr val="C00000"/>
                                        </a:solidFill>
                                        <a:latin typeface="Cambria Math" panose="02040503050406030204" pitchFamily="18" charset="0"/>
                                      </a:rPr>
                                    </m:ctrlPr>
                                  </m:fPr>
                                  <m:num>
                                    <m:r>
                                      <a:rPr lang="pt-BR" sz="2400" b="0" i="1" smtClean="0">
                                        <a:solidFill>
                                          <a:srgbClr val="C00000"/>
                                        </a:solidFill>
                                        <a:latin typeface="Cambria Math" panose="02040503050406030204" pitchFamily="18" charset="0"/>
                                      </a:rPr>
                                      <m:t>10</m:t>
                                    </m:r>
                                  </m:num>
                                  <m:den>
                                    <m:r>
                                      <a:rPr lang="pt-BR" sz="2400" b="0" i="1" smtClean="0">
                                        <a:solidFill>
                                          <a:srgbClr val="C00000"/>
                                        </a:solidFill>
                                        <a:latin typeface="Cambria Math" panose="02040503050406030204" pitchFamily="18" charset="0"/>
                                      </a:rPr>
                                      <m:t>7</m:t>
                                    </m:r>
                                  </m:den>
                                </m:f>
                              </m:e>
                            </m:d>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7</m:t>
                            </m:r>
                          </m:sup>
                        </m:sSup>
                        <m:r>
                          <a:rPr lang="pt-BR" sz="2400" i="1">
                            <a:solidFill>
                              <a:schemeClr val="bg1"/>
                            </a:solidFill>
                            <a:latin typeface="Cambria Math" panose="02040503050406030204" pitchFamily="18" charset="0"/>
                          </a:rPr>
                          <m:t> </m:t>
                        </m:r>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3</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3</m:t>
                            </m:r>
                          </m:sup>
                        </m:sSup>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e>
                        </m:d>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sSup>
                              <m:sSupPr>
                                <m:ctrlPr>
                                  <a:rPr lang="pt-BR" sz="2400" i="1">
                                    <a:solidFill>
                                      <a:schemeClr val="bg1"/>
                                    </a:solidFill>
                                    <a:latin typeface="Cambria Math" panose="02040503050406030204" pitchFamily="18" charset="0"/>
                                  </a:rPr>
                                </m:ctrlPr>
                              </m:sSupPr>
                              <m:e>
                                <m:d>
                                  <m:dPr>
                                    <m:ctrlPr>
                                      <a:rPr lang="pt-BR" sz="2400" i="1" smtClean="0">
                                        <a:solidFill>
                                          <a:srgbClr val="C00000"/>
                                        </a:solidFill>
                                        <a:latin typeface="Cambria Math" panose="02040503050406030204" pitchFamily="18" charset="0"/>
                                      </a:rPr>
                                    </m:ctrlPr>
                                  </m:dPr>
                                  <m:e>
                                    <m:f>
                                      <m:fPr>
                                        <m:type m:val="noBar"/>
                                        <m:ctrlPr>
                                          <a:rPr lang="pt-BR" sz="2400" i="1" smtClean="0">
                                            <a:solidFill>
                                              <a:srgbClr val="C00000"/>
                                            </a:solidFill>
                                            <a:latin typeface="Cambria Math" panose="02040503050406030204" pitchFamily="18" charset="0"/>
                                          </a:rPr>
                                        </m:ctrlPr>
                                      </m:fPr>
                                      <m:num>
                                        <m:r>
                                          <a:rPr lang="pt-BR" sz="2400" b="0" i="1" smtClean="0">
                                            <a:solidFill>
                                              <a:srgbClr val="C00000"/>
                                            </a:solidFill>
                                            <a:latin typeface="Cambria Math" panose="02040503050406030204" pitchFamily="18" charset="0"/>
                                          </a:rPr>
                                          <m:t>10</m:t>
                                        </m:r>
                                      </m:num>
                                      <m:den>
                                        <m:r>
                                          <a:rPr lang="pt-BR" sz="2400" b="0" i="1" smtClean="0">
                                            <a:solidFill>
                                              <a:srgbClr val="C00000"/>
                                            </a:solidFill>
                                            <a:latin typeface="Cambria Math" panose="02040503050406030204" pitchFamily="18" charset="0"/>
                                          </a:rPr>
                                          <m:t>7</m:t>
                                        </m:r>
                                      </m:den>
                                    </m:f>
                                  </m:e>
                                </m:d>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2</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7</m:t>
                                </m:r>
                              </m:sup>
                            </m:sSup>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2</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3</m:t>
                                </m:r>
                              </m:sup>
                            </m:sSup>
                          </m:e>
                          <m:sup>
                            <m:r>
                              <a:rPr lang="pt-BR" sz="2400" i="1">
                                <a:solidFill>
                                  <a:schemeClr val="bg1"/>
                                </a:solidFill>
                                <a:latin typeface="Cambria Math" panose="02040503050406030204" pitchFamily="18" charset="0"/>
                              </a:rPr>
                              <m:t> </m:t>
                            </m:r>
                          </m:sup>
                        </m:sSup>
                        <m:d>
                          <m:dPr>
                            <m:ctrlPr>
                              <a:rPr lang="pt-BR" sz="2400" i="1">
                                <a:solidFill>
                                  <a:schemeClr val="bg1"/>
                                </a:solidFill>
                                <a:latin typeface="Cambria Math" panose="02040503050406030204" pitchFamily="18" charset="0"/>
                              </a:rPr>
                            </m:ctrlPr>
                          </m:dPr>
                          <m:e>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e>
                        </m:d>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d>
                              <m:dPr>
                                <m:ctrlPr>
                                  <a:rPr lang="pt-BR" sz="2400" i="1" smtClean="0">
                                    <a:solidFill>
                                      <a:srgbClr val="C00000"/>
                                    </a:solidFill>
                                    <a:latin typeface="Cambria Math" panose="02040503050406030204" pitchFamily="18" charset="0"/>
                                  </a:rPr>
                                </m:ctrlPr>
                              </m:dPr>
                              <m:e>
                                <m:f>
                                  <m:fPr>
                                    <m:type m:val="noBar"/>
                                    <m:ctrlPr>
                                      <a:rPr lang="pt-BR" sz="2400" i="1" smtClean="0">
                                        <a:solidFill>
                                          <a:srgbClr val="C00000"/>
                                        </a:solidFill>
                                        <a:latin typeface="Cambria Math" panose="02040503050406030204" pitchFamily="18" charset="0"/>
                                      </a:rPr>
                                    </m:ctrlPr>
                                  </m:fPr>
                                  <m:num>
                                    <m:r>
                                      <a:rPr lang="pt-BR" sz="2400" b="0" i="1" smtClean="0">
                                        <a:solidFill>
                                          <a:srgbClr val="C00000"/>
                                        </a:solidFill>
                                        <a:latin typeface="Cambria Math" panose="02040503050406030204" pitchFamily="18" charset="0"/>
                                      </a:rPr>
                                      <m:t>10</m:t>
                                    </m:r>
                                  </m:num>
                                  <m:den>
                                    <m:r>
                                      <a:rPr lang="pt-BR" sz="2400" b="0" i="1" smtClean="0">
                                        <a:solidFill>
                                          <a:srgbClr val="C00000"/>
                                        </a:solidFill>
                                        <a:latin typeface="Cambria Math" panose="02040503050406030204" pitchFamily="18" charset="0"/>
                                      </a:rPr>
                                      <m:t>7</m:t>
                                    </m:r>
                                  </m:den>
                                </m:f>
                              </m:e>
                            </m:d>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3</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7</m:t>
                            </m:r>
                          </m:sup>
                        </m:sSup>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4</m:t>
                                </m:r>
                              </m:den>
                            </m:f>
                            <m:r>
                              <a:rPr lang="pt-BR" sz="2400" i="1">
                                <a:solidFill>
                                  <a:schemeClr val="bg1"/>
                                </a:solidFill>
                                <a:latin typeface="Cambria Math" panose="02040503050406030204" pitchFamily="18" charset="0"/>
                              </a:rPr>
                              <m:t>)</m:t>
                            </m:r>
                          </m:e>
                          <m:sup>
                            <m:r>
                              <a:rPr lang="pt-BR" sz="2400" i="1">
                                <a:solidFill>
                                  <a:schemeClr val="bg1"/>
                                </a:solidFill>
                                <a:latin typeface="Cambria Math" panose="02040503050406030204" pitchFamily="18" charset="0"/>
                              </a:rPr>
                              <m:t>3</m:t>
                            </m:r>
                          </m:sup>
                        </m:sSup>
                        <m:r>
                          <a:rPr lang="pt-BR" sz="2400" i="1">
                            <a:solidFill>
                              <a:schemeClr val="bg1"/>
                            </a:solidFill>
                            <a:latin typeface="Cambria Math" panose="02040503050406030204" pitchFamily="18" charset="0"/>
                          </a:rPr>
                          <m:t>(</m:t>
                        </m:r>
                        <m:f>
                          <m:fPr>
                            <m:ctrlPr>
                              <a:rPr lang="pt-BR" sz="2400" i="1">
                                <a:solidFill>
                                  <a:schemeClr val="bg1"/>
                                </a:solidFill>
                                <a:latin typeface="Cambria Math" panose="02040503050406030204" pitchFamily="18" charset="0"/>
                              </a:rPr>
                            </m:ctrlPr>
                          </m:fPr>
                          <m:num>
                            <m:r>
                              <a:rPr lang="pt-BR" sz="2400" i="1">
                                <a:solidFill>
                                  <a:schemeClr val="bg1"/>
                                </a:solidFill>
                                <a:latin typeface="Cambria Math" panose="02040503050406030204" pitchFamily="18" charset="0"/>
                              </a:rPr>
                              <m:t>1</m:t>
                            </m:r>
                          </m:num>
                          <m:den>
                            <m:r>
                              <a:rPr lang="pt-BR" sz="2400" i="1">
                                <a:solidFill>
                                  <a:schemeClr val="bg1"/>
                                </a:solidFill>
                                <a:latin typeface="Cambria Math" panose="02040503050406030204" pitchFamily="18" charset="0"/>
                              </a:rPr>
                              <m:t>3</m:t>
                            </m:r>
                          </m:den>
                        </m:f>
                        <m:r>
                          <a:rPr lang="pt-BR" sz="2400" i="1">
                            <a:solidFill>
                              <a:schemeClr val="bg1"/>
                            </a:solidFill>
                            <a:latin typeface="Cambria Math" panose="02040503050406030204" pitchFamily="18" charset="0"/>
                          </a:rPr>
                          <m:t>)</m:t>
                        </m:r>
                      </m:den>
                    </m:f>
                  </m:oMath>
                </a14:m>
                <a:r>
                  <a:rPr lang="pt-BR" sz="2400" dirty="0">
                    <a:solidFill>
                      <a:schemeClr val="bg1"/>
                    </a:solidFill>
                  </a:rPr>
                  <a:t>    =    </a:t>
                </a:r>
                <a14:m>
                  <m:oMath xmlns:m="http://schemas.openxmlformats.org/officeDocument/2006/math">
                    <m:f>
                      <m:fPr>
                        <m:ctrlPr>
                          <a:rPr lang="pt-BR" sz="2400" i="1">
                            <a:solidFill>
                              <a:schemeClr val="bg1"/>
                            </a:solidFill>
                            <a:latin typeface="Cambria Math" panose="02040503050406030204" pitchFamily="18" charset="0"/>
                          </a:rPr>
                        </m:ctrlPr>
                      </m:fPr>
                      <m:num>
                        <m:sSup>
                          <m:sSupPr>
                            <m:ctrlPr>
                              <a:rPr lang="pt-BR" sz="2400" i="1">
                                <a:solidFill>
                                  <a:schemeClr val="bg1"/>
                                </a:solidFill>
                                <a:latin typeface="Cambria Math" panose="02040503050406030204" pitchFamily="18" charset="0"/>
                              </a:rPr>
                            </m:ctrlPr>
                          </m:sSupPr>
                          <m:e>
                            <m:r>
                              <a:rPr lang="pt-BR" sz="2400" b="0" i="1" smtClean="0">
                                <a:solidFill>
                                  <a:schemeClr val="bg1"/>
                                </a:solidFill>
                                <a:latin typeface="Cambria Math" panose="02040503050406030204" pitchFamily="18" charset="0"/>
                              </a:rPr>
                              <m:t>2</m:t>
                            </m:r>
                          </m:e>
                          <m:sup>
                            <m:r>
                              <a:rPr lang="pt-BR" sz="2400" b="0" i="1" smtClean="0">
                                <a:solidFill>
                                  <a:schemeClr val="bg1"/>
                                </a:solidFill>
                                <a:latin typeface="Cambria Math" panose="02040503050406030204" pitchFamily="18" charset="0"/>
                              </a:rPr>
                              <m:t>10</m:t>
                            </m:r>
                          </m:sup>
                        </m:sSup>
                      </m:num>
                      <m:den>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3</m:t>
                            </m:r>
                          </m:e>
                          <m:sup>
                            <m:r>
                              <a:rPr lang="pt-BR" sz="2400" i="1">
                                <a:solidFill>
                                  <a:schemeClr val="bg1"/>
                                </a:solidFill>
                                <a:latin typeface="Cambria Math" panose="02040503050406030204" pitchFamily="18" charset="0"/>
                              </a:rPr>
                              <m:t>3</m:t>
                            </m:r>
                          </m:sup>
                        </m:sSup>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2</m:t>
                            </m:r>
                          </m:e>
                          <m:sup>
                            <m:r>
                              <a:rPr lang="pt-BR" sz="2400" i="1">
                                <a:solidFill>
                                  <a:schemeClr val="bg1"/>
                                </a:solidFill>
                                <a:latin typeface="Cambria Math" panose="02040503050406030204" pitchFamily="18" charset="0"/>
                              </a:rPr>
                              <m:t>10</m:t>
                            </m:r>
                          </m:sup>
                        </m:sSup>
                        <m:r>
                          <a:rPr lang="pt-BR" sz="2400" i="1">
                            <a:solidFill>
                              <a:schemeClr val="bg1"/>
                            </a:solidFill>
                            <a:latin typeface="Cambria Math" panose="02040503050406030204" pitchFamily="18" charset="0"/>
                          </a:rPr>
                          <m:t> +  </m:t>
                        </m:r>
                        <m:sSup>
                          <m:sSupPr>
                            <m:ctrlPr>
                              <a:rPr lang="pt-BR" sz="2400" i="1">
                                <a:solidFill>
                                  <a:schemeClr val="bg1"/>
                                </a:solidFill>
                                <a:latin typeface="Cambria Math" panose="02040503050406030204" pitchFamily="18" charset="0"/>
                              </a:rPr>
                            </m:ctrlPr>
                          </m:sSupPr>
                          <m:e>
                            <m:r>
                              <a:rPr lang="pt-BR" sz="2400" i="1">
                                <a:solidFill>
                                  <a:schemeClr val="bg1"/>
                                </a:solidFill>
                                <a:latin typeface="Cambria Math" panose="02040503050406030204" pitchFamily="18" charset="0"/>
                              </a:rPr>
                              <m:t>3</m:t>
                            </m:r>
                          </m:e>
                          <m:sup>
                            <m:r>
                              <a:rPr lang="pt-BR" sz="2400" i="1">
                                <a:solidFill>
                                  <a:schemeClr val="bg1"/>
                                </a:solidFill>
                                <a:latin typeface="Cambria Math" panose="02040503050406030204" pitchFamily="18" charset="0"/>
                              </a:rPr>
                              <m:t>7</m:t>
                            </m:r>
                          </m:sup>
                        </m:sSup>
                      </m:den>
                    </m:f>
                  </m:oMath>
                </a14:m>
                <a:r>
                  <a:rPr lang="pt-BR" sz="2400" dirty="0">
                    <a:solidFill>
                      <a:schemeClr val="bg1"/>
                    </a:solidFill>
                  </a:rPr>
                  <a:t>   =  </a:t>
                </a:r>
                <a14:m>
                  <m:oMath xmlns:m="http://schemas.openxmlformats.org/officeDocument/2006/math">
                    <m:f>
                      <m:fPr>
                        <m:ctrlPr>
                          <a:rPr lang="pt-BR" sz="2400" i="1">
                            <a:solidFill>
                              <a:schemeClr val="bg1"/>
                            </a:solidFill>
                            <a:latin typeface="Cambria Math" panose="02040503050406030204" pitchFamily="18" charset="0"/>
                          </a:rPr>
                        </m:ctrlPr>
                      </m:fPr>
                      <m:num>
                        <m:r>
                          <a:rPr lang="pt-BR" sz="2400" b="0" i="1" smtClean="0">
                            <a:solidFill>
                              <a:schemeClr val="bg1"/>
                            </a:solidFill>
                            <a:latin typeface="Cambria Math" panose="02040503050406030204" pitchFamily="18" charset="0"/>
                          </a:rPr>
                          <m:t>1024</m:t>
                        </m:r>
                      </m:num>
                      <m:den>
                        <m:r>
                          <a:rPr lang="pt-BR" sz="2400" i="1">
                            <a:solidFill>
                              <a:schemeClr val="bg1"/>
                            </a:solidFill>
                            <a:latin typeface="Cambria Math" panose="02040503050406030204" pitchFamily="18" charset="0"/>
                          </a:rPr>
                          <m:t>27 +  1024 +  2187</m:t>
                        </m:r>
                      </m:den>
                    </m:f>
                  </m:oMath>
                </a14:m>
                <a:endParaRPr lang="pt-BR" sz="2400" dirty="0">
                  <a:solidFill>
                    <a:schemeClr val="accent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1397BA38-F30B-44E0-A26A-9489CDF10345}"/>
                  </a:ext>
                </a:extLst>
              </p:cNvPr>
              <p:cNvSpPr>
                <a:spLocks noGrp="1" noRot="1" noChangeAspect="1" noMove="1" noResize="1" noEditPoints="1" noAdjustHandles="1" noChangeArrowheads="1" noChangeShapeType="1" noTextEdit="1"/>
              </p:cNvSpPr>
              <p:nvPr>
                <p:ph type="subTitle" idx="1"/>
              </p:nvPr>
            </p:nvSpPr>
            <p:spPr>
              <a:xfrm>
                <a:off x="1034493" y="1603213"/>
                <a:ext cx="10122408" cy="3486981"/>
              </a:xfrm>
              <a:blipFill>
                <a:blip r:embed="rId2"/>
                <a:stretch>
                  <a:fillRect l="-783"/>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400401"/>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DC8E3D-CEF0-4924-B6CF-E4A685DD0A1C}"/>
              </a:ext>
            </a:extLst>
          </p:cNvPr>
          <p:cNvSpPr>
            <a:spLocks noGrp="1"/>
          </p:cNvSpPr>
          <p:nvPr>
            <p:ph type="ctrTitle"/>
          </p:nvPr>
        </p:nvSpPr>
        <p:spPr>
          <a:xfrm>
            <a:off x="1557071" y="1018830"/>
            <a:ext cx="9099255" cy="58438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385932C-C80B-47A1-A776-A9B58A92D52A}"/>
              </a:ext>
            </a:extLst>
          </p:cNvPr>
          <p:cNvSpPr>
            <a:spLocks noGrp="1"/>
          </p:cNvSpPr>
          <p:nvPr>
            <p:ph type="subTitle" idx="1"/>
          </p:nvPr>
        </p:nvSpPr>
        <p:spPr>
          <a:xfrm>
            <a:off x="1045494" y="1603213"/>
            <a:ext cx="10122408" cy="3486982"/>
          </a:xfrm>
        </p:spPr>
        <p:txBody>
          <a:bodyPr>
            <a:normAutofit/>
          </a:bodyPr>
          <a:lstStyle/>
          <a:p>
            <a:pPr algn="just"/>
            <a:r>
              <a:rPr lang="pt-BR" dirty="0">
                <a:solidFill>
                  <a:schemeClr val="bg1"/>
                </a:solidFill>
                <a:latin typeface="Arial" panose="020B0604020202020204" pitchFamily="34" charset="0"/>
                <a:cs typeface="Arial" panose="020B0604020202020204" pitchFamily="34" charset="0"/>
              </a:rPr>
              <a:t>Assim, </a:t>
            </a: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2/4 | x</a:t>
            </a:r>
            <a:r>
              <a:rPr lang="pt-BR" sz="11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X</a:t>
            </a:r>
            <a:r>
              <a:rPr lang="pt-BR" sz="11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 + X</a:t>
            </a:r>
            <a:r>
              <a:rPr lang="pt-BR" sz="1100" dirty="0">
                <a:solidFill>
                  <a:schemeClr val="bg1"/>
                </a:solidFill>
                <a:latin typeface="Arial" panose="020B0604020202020204" pitchFamily="34" charset="0"/>
                <a:cs typeface="Arial" panose="020B0604020202020204" pitchFamily="34" charset="0"/>
              </a:rPr>
              <a:t>10</a:t>
            </a:r>
            <a:r>
              <a:rPr lang="pt-BR" dirty="0">
                <a:solidFill>
                  <a:schemeClr val="bg1"/>
                </a:solidFill>
                <a:latin typeface="Arial" panose="020B0604020202020204" pitchFamily="34" charset="0"/>
                <a:cs typeface="Arial" panose="020B0604020202020204" pitchFamily="34" charset="0"/>
              </a:rPr>
              <a:t> = 7)  =  1024/3238  =  </a:t>
            </a:r>
            <a:r>
              <a:rPr lang="pt-BR" b="1" dirty="0">
                <a:solidFill>
                  <a:schemeClr val="bg1"/>
                </a:solidFill>
                <a:latin typeface="Arial" panose="020B0604020202020204" pitchFamily="34" charset="0"/>
                <a:cs typeface="Arial" panose="020B0604020202020204" pitchFamily="34" charset="0"/>
              </a:rPr>
              <a:t>0,3162</a:t>
            </a:r>
            <a:r>
              <a:rPr lang="pt-BR" dirty="0">
                <a:solidFill>
                  <a:schemeClr val="bg1"/>
                </a:solidFill>
                <a:latin typeface="Arial" panose="020B0604020202020204" pitchFamily="34" charset="0"/>
                <a:cs typeface="Arial" panose="020B0604020202020204" pitchFamily="34" charset="0"/>
              </a:rPr>
              <a:t>.  resumindo:</a:t>
            </a:r>
          </a:p>
          <a:p>
            <a:pPr algn="just"/>
            <a:endParaRPr lang="pt-BR" dirty="0">
              <a:solidFill>
                <a:schemeClr val="bg1"/>
              </a:solidFill>
              <a:latin typeface="Arial" panose="020B0604020202020204" pitchFamily="34" charset="0"/>
              <a:cs typeface="Arial" panose="020B0604020202020204" pitchFamily="34" charset="0"/>
            </a:endParaRPr>
          </a:p>
          <a:p>
            <a:pPr algn="just"/>
            <a:r>
              <a:rPr lang="pt-BR" dirty="0">
                <a:solidFill>
                  <a:srgbClr val="FF0000"/>
                </a:solidFill>
                <a:latin typeface="Arial" panose="020B0604020202020204" pitchFamily="34" charset="0"/>
                <a:cs typeface="Arial" panose="020B0604020202020204" pitchFamily="34" charset="0"/>
              </a:rPr>
              <a:t>A posteriori (dado x</a:t>
            </a:r>
            <a:r>
              <a:rPr lang="pt-BR" sz="1100" dirty="0">
                <a:solidFill>
                  <a:srgbClr val="FF0000"/>
                </a:solidFill>
                <a:latin typeface="Arial" panose="020B0604020202020204" pitchFamily="34" charset="0"/>
                <a:cs typeface="Arial" panose="020B0604020202020204" pitchFamily="34" charset="0"/>
              </a:rPr>
              <a:t>1</a:t>
            </a:r>
            <a:r>
              <a:rPr lang="pt-BR" dirty="0">
                <a:solidFill>
                  <a:srgbClr val="FF0000"/>
                </a:solidFill>
                <a:latin typeface="Arial" panose="020B0604020202020204" pitchFamily="34" charset="0"/>
                <a:cs typeface="Arial" panose="020B0604020202020204" pitchFamily="34" charset="0"/>
              </a:rPr>
              <a:t> + X</a:t>
            </a:r>
            <a:r>
              <a:rPr lang="pt-BR" sz="1100" dirty="0">
                <a:solidFill>
                  <a:srgbClr val="FF0000"/>
                </a:solidFill>
                <a:latin typeface="Arial" panose="020B0604020202020204" pitchFamily="34" charset="0"/>
                <a:cs typeface="Arial" panose="020B0604020202020204" pitchFamily="34" charset="0"/>
              </a:rPr>
              <a:t>2</a:t>
            </a:r>
            <a:r>
              <a:rPr lang="pt-BR" dirty="0">
                <a:solidFill>
                  <a:srgbClr val="FF0000"/>
                </a:solidFill>
                <a:latin typeface="Arial" panose="020B0604020202020204" pitchFamily="34" charset="0"/>
                <a:cs typeface="Arial" panose="020B0604020202020204" pitchFamily="34" charset="0"/>
              </a:rPr>
              <a:t> + ... + X</a:t>
            </a:r>
            <a:r>
              <a:rPr lang="pt-BR" sz="1100" dirty="0">
                <a:solidFill>
                  <a:srgbClr val="FF0000"/>
                </a:solidFill>
                <a:latin typeface="Arial" panose="020B0604020202020204" pitchFamily="34" charset="0"/>
                <a:cs typeface="Arial" panose="020B0604020202020204" pitchFamily="34" charset="0"/>
              </a:rPr>
              <a:t>10</a:t>
            </a:r>
            <a:r>
              <a:rPr lang="pt-BR" dirty="0">
                <a:solidFill>
                  <a:srgbClr val="FF0000"/>
                </a:solidFill>
                <a:latin typeface="Arial" panose="020B0604020202020204" pitchFamily="34" charset="0"/>
                <a:cs typeface="Arial" panose="020B0604020202020204" pitchFamily="34" charset="0"/>
              </a:rPr>
              <a:t> = 7)</a:t>
            </a:r>
          </a:p>
          <a:p>
            <a:pPr algn="just"/>
            <a:endParaRPr lang="pt-BR" dirty="0">
              <a:solidFill>
                <a:schemeClr val="bg1"/>
              </a:solidFill>
              <a:latin typeface="Arial" panose="020B0604020202020204" pitchFamily="34" charset="0"/>
              <a:cs typeface="Arial" panose="020B0604020202020204" pitchFamily="34" charset="0"/>
            </a:endParaRPr>
          </a:p>
          <a:p>
            <a:pPr algn="just"/>
            <a:endParaRPr lang="pt-BR" dirty="0">
              <a:solidFill>
                <a:srgbClr val="FF0000"/>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3B07CD65-4085-4BF4-8314-EA4CB388DE5C}"/>
                  </a:ext>
                </a:extLst>
              </p:cNvPr>
              <p:cNvGraphicFramePr>
                <a:graphicFrameLocks noGrp="1"/>
              </p:cNvGraphicFramePr>
              <p:nvPr>
                <p:extLst>
                  <p:ext uri="{D42A27DB-BD31-4B8C-83A1-F6EECF244321}">
                    <p14:modId xmlns:p14="http://schemas.microsoft.com/office/powerpoint/2010/main" val="99897766"/>
                  </p:ext>
                </p:extLst>
              </p:nvPr>
            </p:nvGraphicFramePr>
            <p:xfrm>
              <a:off x="1117600" y="3175637"/>
              <a:ext cx="8128000" cy="912470"/>
            </p:xfrm>
            <a:graphic>
              <a:graphicData uri="http://schemas.openxmlformats.org/drawingml/2006/table">
                <a:tbl>
                  <a:tblPr firstRow="1" bandRow="1">
                    <a:tableStyleId>{5C22544A-7EE6-4342-B048-85BDC9FD1C3A}</a:tableStyleId>
                  </a:tblPr>
                  <a:tblGrid>
                    <a:gridCol w="2495612">
                      <a:extLst>
                        <a:ext uri="{9D8B030D-6E8A-4147-A177-3AD203B41FA5}">
                          <a16:colId xmlns:a16="http://schemas.microsoft.com/office/drawing/2014/main" val="3846852938"/>
                        </a:ext>
                      </a:extLst>
                    </a:gridCol>
                    <a:gridCol w="1568388">
                      <a:extLst>
                        <a:ext uri="{9D8B030D-6E8A-4147-A177-3AD203B41FA5}">
                          <a16:colId xmlns:a16="http://schemas.microsoft.com/office/drawing/2014/main" val="2882205856"/>
                        </a:ext>
                      </a:extLst>
                    </a:gridCol>
                    <a:gridCol w="2032000">
                      <a:extLst>
                        <a:ext uri="{9D8B030D-6E8A-4147-A177-3AD203B41FA5}">
                          <a16:colId xmlns:a16="http://schemas.microsoft.com/office/drawing/2014/main" val="1381921026"/>
                        </a:ext>
                      </a:extLst>
                    </a:gridCol>
                    <a:gridCol w="2032000">
                      <a:extLst>
                        <a:ext uri="{9D8B030D-6E8A-4147-A177-3AD203B41FA5}">
                          <a16:colId xmlns:a16="http://schemas.microsoft.com/office/drawing/2014/main" val="791324986"/>
                        </a:ext>
                      </a:extLst>
                    </a:gridCol>
                  </a:tblGrid>
                  <a:tr h="334748">
                    <a:tc>
                      <a:txBody>
                        <a:bodyPr/>
                        <a:lstStyle/>
                        <a:p>
                          <a:pPr algn="ctr"/>
                          <a:r>
                            <a:rPr lang="pt-BR" dirty="0">
                              <a:solidFill>
                                <a:schemeClr val="bg1"/>
                              </a:solidFill>
                            </a:rPr>
                            <a:t>j</a:t>
                          </a:r>
                        </a:p>
                      </a:txBody>
                      <a:tcPr>
                        <a:solidFill>
                          <a:schemeClr val="tx1"/>
                        </a:solidFill>
                      </a:tcPr>
                    </a:tc>
                    <a:tc>
                      <a:txBody>
                        <a:bodyPr/>
                        <a:lstStyle/>
                        <a:p>
                          <a:pPr algn="ctr"/>
                          <a:r>
                            <a:rPr lang="pt-BR" dirty="0">
                              <a:solidFill>
                                <a:schemeClr val="bg1"/>
                              </a:solidFill>
                            </a:rPr>
                            <a:t>1/4</a:t>
                          </a:r>
                        </a:p>
                      </a:txBody>
                      <a:tcPr>
                        <a:solidFill>
                          <a:schemeClr val="tx1"/>
                        </a:solidFill>
                      </a:tcPr>
                    </a:tc>
                    <a:tc>
                      <a:txBody>
                        <a:bodyPr/>
                        <a:lstStyle/>
                        <a:p>
                          <a:pPr algn="ctr"/>
                          <a:r>
                            <a:rPr lang="pt-BR" dirty="0">
                              <a:solidFill>
                                <a:schemeClr val="bg1"/>
                              </a:solidFill>
                            </a:rPr>
                            <a:t>2/4</a:t>
                          </a:r>
                        </a:p>
                      </a:txBody>
                      <a:tcPr>
                        <a:solidFill>
                          <a:schemeClr val="tx1"/>
                        </a:solidFill>
                      </a:tcPr>
                    </a:tc>
                    <a:tc>
                      <a:txBody>
                        <a:bodyPr/>
                        <a:lstStyle/>
                        <a:p>
                          <a:pPr algn="ctr"/>
                          <a:r>
                            <a:rPr lang="pt-BR" dirty="0">
                              <a:solidFill>
                                <a:schemeClr val="bg1"/>
                              </a:solidFill>
                            </a:rPr>
                            <a:t>3/4</a:t>
                          </a:r>
                        </a:p>
                      </a:txBody>
                      <a:tcPr>
                        <a:solidFill>
                          <a:schemeClr val="tx1"/>
                        </a:solidFill>
                      </a:tcPr>
                    </a:tc>
                    <a:extLst>
                      <a:ext uri="{0D108BD9-81ED-4DB2-BD59-A6C34878D82A}">
                        <a16:rowId xmlns:a16="http://schemas.microsoft.com/office/drawing/2014/main" val="2601284604"/>
                      </a:ext>
                    </a:extLst>
                  </a:tr>
                  <a:tr h="546710">
                    <a:tc>
                      <a:txBody>
                        <a:bodyPr/>
                        <a:lstStyle/>
                        <a:p>
                          <a:pPr algn="ct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j | </a:t>
                          </a:r>
                          <a14:m>
                            <m:oMath xmlns:m="http://schemas.openxmlformats.org/officeDocument/2006/math">
                              <m:nary>
                                <m:naryPr>
                                  <m:chr m:val="∑"/>
                                  <m:ctrlPr>
                                    <a:rPr lang="pt-BR" i="1" smtClean="0">
                                      <a:solidFill>
                                        <a:schemeClr val="bg1"/>
                                      </a:solidFill>
                                      <a:latin typeface="Cambria Math" panose="02040503050406030204" pitchFamily="18" charset="0"/>
                                      <a:cs typeface="Arial" panose="020B0604020202020204" pitchFamily="34" charset="0"/>
                                    </a:rPr>
                                  </m:ctrlPr>
                                </m:naryPr>
                                <m:sub>
                                  <m:r>
                                    <m:rPr>
                                      <m:brk m:alnAt="23"/>
                                    </m:rPr>
                                    <a:rPr lang="pt-BR" b="0" i="1" smtClean="0">
                                      <a:solidFill>
                                        <a:schemeClr val="bg1"/>
                                      </a:solidFill>
                                      <a:latin typeface="Cambria Math" panose="02040503050406030204" pitchFamily="18" charset="0"/>
                                      <a:cs typeface="Arial" panose="020B0604020202020204" pitchFamily="34" charset="0"/>
                                    </a:rPr>
                                    <m:t>𝑖</m:t>
                                  </m:r>
                                  <m:r>
                                    <a:rPr lang="pt-BR" b="0" i="1" smtClean="0">
                                      <a:solidFill>
                                        <a:schemeClr val="bg1"/>
                                      </a:solidFill>
                                      <a:latin typeface="Cambria Math" panose="02040503050406030204" pitchFamily="18" charset="0"/>
                                      <a:cs typeface="Arial" panose="020B0604020202020204" pitchFamily="34" charset="0"/>
                                    </a:rPr>
                                    <m:t>=1</m:t>
                                  </m:r>
                                </m:sub>
                                <m:sup>
                                  <m:r>
                                    <a:rPr lang="pt-BR" b="0" i="1" smtClean="0">
                                      <a:solidFill>
                                        <a:schemeClr val="bg1"/>
                                      </a:solidFill>
                                      <a:latin typeface="Cambria Math" panose="02040503050406030204" pitchFamily="18" charset="0"/>
                                      <a:cs typeface="Arial" panose="020B0604020202020204" pitchFamily="34" charset="0"/>
                                    </a:rPr>
                                    <m:t>10</m:t>
                                  </m:r>
                                </m:sup>
                                <m:e>
                                  <m:r>
                                    <a:rPr lang="pt-BR" b="0" i="1" smtClean="0">
                                      <a:solidFill>
                                        <a:schemeClr val="bg1"/>
                                      </a:solidFill>
                                      <a:latin typeface="Cambria Math" panose="02040503050406030204" pitchFamily="18" charset="0"/>
                                      <a:cs typeface="Arial" panose="020B0604020202020204" pitchFamily="34" charset="0"/>
                                    </a:rPr>
                                    <m:t>𝑋𝑖</m:t>
                                  </m:r>
                                  <m:r>
                                    <a:rPr lang="pt-BR" b="0" i="1" smtClean="0">
                                      <a:solidFill>
                                        <a:schemeClr val="bg1"/>
                                      </a:solidFill>
                                      <a:latin typeface="Cambria Math" panose="02040503050406030204" pitchFamily="18" charset="0"/>
                                      <a:cs typeface="Arial" panose="020B0604020202020204" pitchFamily="34" charset="0"/>
                                    </a:rPr>
                                    <m:t>=7)</m:t>
                                  </m:r>
                                </m:e>
                              </m:nary>
                            </m:oMath>
                          </a14:m>
                          <a:endParaRPr lang="pt-BR" dirty="0">
                            <a:solidFill>
                              <a:schemeClr val="bg1"/>
                            </a:solidFill>
                          </a:endParaRPr>
                        </a:p>
                      </a:txBody>
                      <a:tcPr>
                        <a:solidFill>
                          <a:schemeClr val="tx1"/>
                        </a:solidFill>
                      </a:tcPr>
                    </a:tc>
                    <a:tc>
                      <a:txBody>
                        <a:bodyPr/>
                        <a:lstStyle/>
                        <a:p>
                          <a:pPr algn="ctr"/>
                          <a:r>
                            <a:rPr lang="pt-BR" dirty="0">
                              <a:solidFill>
                                <a:schemeClr val="bg1"/>
                              </a:solidFill>
                            </a:rPr>
                            <a:t>0,0084</a:t>
                          </a:r>
                        </a:p>
                      </a:txBody>
                      <a:tcPr>
                        <a:solidFill>
                          <a:schemeClr val="tx1"/>
                        </a:solidFill>
                      </a:tcPr>
                    </a:tc>
                    <a:tc>
                      <a:txBody>
                        <a:bodyPr/>
                        <a:lstStyle/>
                        <a:p>
                          <a:pPr algn="ctr"/>
                          <a:r>
                            <a:rPr lang="pt-BR" dirty="0">
                              <a:solidFill>
                                <a:schemeClr val="bg1"/>
                              </a:solidFill>
                            </a:rPr>
                            <a:t>0,3162</a:t>
                          </a:r>
                        </a:p>
                      </a:txBody>
                      <a:tcPr>
                        <a:solidFill>
                          <a:schemeClr val="tx1"/>
                        </a:solidFill>
                      </a:tcPr>
                    </a:tc>
                    <a:tc>
                      <a:txBody>
                        <a:bodyPr/>
                        <a:lstStyle/>
                        <a:p>
                          <a:pPr algn="ctr"/>
                          <a:r>
                            <a:rPr lang="pt-BR" dirty="0">
                              <a:solidFill>
                                <a:schemeClr val="bg1"/>
                              </a:solidFill>
                            </a:rPr>
                            <a:t>0,6754</a:t>
                          </a:r>
                        </a:p>
                      </a:txBody>
                      <a:tcPr>
                        <a:solidFill>
                          <a:schemeClr val="tx1"/>
                        </a:solidFill>
                      </a:tcPr>
                    </a:tc>
                    <a:extLst>
                      <a:ext uri="{0D108BD9-81ED-4DB2-BD59-A6C34878D82A}">
                        <a16:rowId xmlns:a16="http://schemas.microsoft.com/office/drawing/2014/main" val="1550652800"/>
                      </a:ext>
                    </a:extLst>
                  </a:tr>
                </a:tbl>
              </a:graphicData>
            </a:graphic>
          </p:graphicFrame>
        </mc:Choice>
        <mc:Fallback xmlns="">
          <p:graphicFrame>
            <p:nvGraphicFramePr>
              <p:cNvPr id="4" name="Table 4">
                <a:extLst>
                  <a:ext uri="{FF2B5EF4-FFF2-40B4-BE49-F238E27FC236}">
                    <a16:creationId xmlns:a16="http://schemas.microsoft.com/office/drawing/2014/main" id="{3B07CD65-4085-4BF4-8314-EA4CB388DE5C}"/>
                  </a:ext>
                </a:extLst>
              </p:cNvPr>
              <p:cNvGraphicFramePr>
                <a:graphicFrameLocks noGrp="1"/>
              </p:cNvGraphicFramePr>
              <p:nvPr>
                <p:extLst>
                  <p:ext uri="{D42A27DB-BD31-4B8C-83A1-F6EECF244321}">
                    <p14:modId xmlns:p14="http://schemas.microsoft.com/office/powerpoint/2010/main" val="99897766"/>
                  </p:ext>
                </p:extLst>
              </p:nvPr>
            </p:nvGraphicFramePr>
            <p:xfrm>
              <a:off x="1117600" y="3175637"/>
              <a:ext cx="8128000" cy="912470"/>
            </p:xfrm>
            <a:graphic>
              <a:graphicData uri="http://schemas.openxmlformats.org/drawingml/2006/table">
                <a:tbl>
                  <a:tblPr firstRow="1" bandRow="1">
                    <a:tableStyleId>{5C22544A-7EE6-4342-B048-85BDC9FD1C3A}</a:tableStyleId>
                  </a:tblPr>
                  <a:tblGrid>
                    <a:gridCol w="2495612">
                      <a:extLst>
                        <a:ext uri="{9D8B030D-6E8A-4147-A177-3AD203B41FA5}">
                          <a16:colId xmlns:a16="http://schemas.microsoft.com/office/drawing/2014/main" val="3846852938"/>
                        </a:ext>
                      </a:extLst>
                    </a:gridCol>
                    <a:gridCol w="1568388">
                      <a:extLst>
                        <a:ext uri="{9D8B030D-6E8A-4147-A177-3AD203B41FA5}">
                          <a16:colId xmlns:a16="http://schemas.microsoft.com/office/drawing/2014/main" val="2882205856"/>
                        </a:ext>
                      </a:extLst>
                    </a:gridCol>
                    <a:gridCol w="2032000">
                      <a:extLst>
                        <a:ext uri="{9D8B030D-6E8A-4147-A177-3AD203B41FA5}">
                          <a16:colId xmlns:a16="http://schemas.microsoft.com/office/drawing/2014/main" val="1381921026"/>
                        </a:ext>
                      </a:extLst>
                    </a:gridCol>
                    <a:gridCol w="2032000">
                      <a:extLst>
                        <a:ext uri="{9D8B030D-6E8A-4147-A177-3AD203B41FA5}">
                          <a16:colId xmlns:a16="http://schemas.microsoft.com/office/drawing/2014/main" val="791324986"/>
                        </a:ext>
                      </a:extLst>
                    </a:gridCol>
                  </a:tblGrid>
                  <a:tr h="365760">
                    <a:tc>
                      <a:txBody>
                        <a:bodyPr/>
                        <a:lstStyle/>
                        <a:p>
                          <a:pPr algn="ctr"/>
                          <a:r>
                            <a:rPr lang="pt-BR" dirty="0">
                              <a:solidFill>
                                <a:schemeClr val="bg1"/>
                              </a:solidFill>
                            </a:rPr>
                            <a:t>j</a:t>
                          </a:r>
                        </a:p>
                      </a:txBody>
                      <a:tcPr>
                        <a:solidFill>
                          <a:schemeClr val="tx1"/>
                        </a:solidFill>
                      </a:tcPr>
                    </a:tc>
                    <a:tc>
                      <a:txBody>
                        <a:bodyPr/>
                        <a:lstStyle/>
                        <a:p>
                          <a:pPr algn="ctr"/>
                          <a:r>
                            <a:rPr lang="pt-BR" dirty="0">
                              <a:solidFill>
                                <a:schemeClr val="bg1"/>
                              </a:solidFill>
                            </a:rPr>
                            <a:t>1/4</a:t>
                          </a:r>
                        </a:p>
                      </a:txBody>
                      <a:tcPr>
                        <a:solidFill>
                          <a:schemeClr val="tx1"/>
                        </a:solidFill>
                      </a:tcPr>
                    </a:tc>
                    <a:tc>
                      <a:txBody>
                        <a:bodyPr/>
                        <a:lstStyle/>
                        <a:p>
                          <a:pPr algn="ctr"/>
                          <a:r>
                            <a:rPr lang="pt-BR" dirty="0">
                              <a:solidFill>
                                <a:schemeClr val="bg1"/>
                              </a:solidFill>
                            </a:rPr>
                            <a:t>2/4</a:t>
                          </a:r>
                        </a:p>
                      </a:txBody>
                      <a:tcPr>
                        <a:solidFill>
                          <a:schemeClr val="tx1"/>
                        </a:solidFill>
                      </a:tcPr>
                    </a:tc>
                    <a:tc>
                      <a:txBody>
                        <a:bodyPr/>
                        <a:lstStyle/>
                        <a:p>
                          <a:pPr algn="ctr"/>
                          <a:r>
                            <a:rPr lang="pt-BR" dirty="0">
                              <a:solidFill>
                                <a:schemeClr val="bg1"/>
                              </a:solidFill>
                            </a:rPr>
                            <a:t>3/4</a:t>
                          </a:r>
                        </a:p>
                      </a:txBody>
                      <a:tcPr>
                        <a:solidFill>
                          <a:schemeClr val="tx1"/>
                        </a:solidFill>
                      </a:tcPr>
                    </a:tc>
                    <a:extLst>
                      <a:ext uri="{0D108BD9-81ED-4DB2-BD59-A6C34878D82A}">
                        <a16:rowId xmlns:a16="http://schemas.microsoft.com/office/drawing/2014/main" val="2601284604"/>
                      </a:ext>
                    </a:extLst>
                  </a:tr>
                  <a:tr h="546710">
                    <a:tc>
                      <a:txBody>
                        <a:bodyPr/>
                        <a:lstStyle/>
                        <a:p>
                          <a:endParaRPr lang="pt-BR"/>
                        </a:p>
                      </a:txBody>
                      <a:tcPr>
                        <a:blipFill>
                          <a:blip r:embed="rId3"/>
                          <a:stretch>
                            <a:fillRect l="-244" t="-77778" r="-226341" b="-95556"/>
                          </a:stretch>
                        </a:blipFill>
                      </a:tcPr>
                    </a:tc>
                    <a:tc>
                      <a:txBody>
                        <a:bodyPr/>
                        <a:lstStyle/>
                        <a:p>
                          <a:pPr algn="ctr"/>
                          <a:r>
                            <a:rPr lang="pt-BR" dirty="0">
                              <a:solidFill>
                                <a:schemeClr val="bg1"/>
                              </a:solidFill>
                            </a:rPr>
                            <a:t>0,0084</a:t>
                          </a:r>
                        </a:p>
                      </a:txBody>
                      <a:tcPr>
                        <a:solidFill>
                          <a:schemeClr val="tx1"/>
                        </a:solidFill>
                      </a:tcPr>
                    </a:tc>
                    <a:tc>
                      <a:txBody>
                        <a:bodyPr/>
                        <a:lstStyle/>
                        <a:p>
                          <a:pPr algn="ctr"/>
                          <a:r>
                            <a:rPr lang="pt-BR" dirty="0">
                              <a:solidFill>
                                <a:schemeClr val="bg1"/>
                              </a:solidFill>
                            </a:rPr>
                            <a:t>0,3162</a:t>
                          </a:r>
                        </a:p>
                      </a:txBody>
                      <a:tcPr>
                        <a:solidFill>
                          <a:schemeClr val="tx1"/>
                        </a:solidFill>
                      </a:tcPr>
                    </a:tc>
                    <a:tc>
                      <a:txBody>
                        <a:bodyPr/>
                        <a:lstStyle/>
                        <a:p>
                          <a:pPr algn="ctr"/>
                          <a:r>
                            <a:rPr lang="pt-BR" dirty="0">
                              <a:solidFill>
                                <a:schemeClr val="bg1"/>
                              </a:solidFill>
                            </a:rPr>
                            <a:t>0,6754</a:t>
                          </a:r>
                        </a:p>
                      </a:txBody>
                      <a:tcPr>
                        <a:solidFill>
                          <a:schemeClr val="tx1"/>
                        </a:solidFill>
                      </a:tcPr>
                    </a:tc>
                    <a:extLst>
                      <a:ext uri="{0D108BD9-81ED-4DB2-BD59-A6C34878D82A}">
                        <a16:rowId xmlns:a16="http://schemas.microsoft.com/office/drawing/2014/main" val="1550652800"/>
                      </a:ext>
                    </a:extLst>
                  </a:tr>
                </a:tbl>
              </a:graphicData>
            </a:graphic>
          </p:graphicFrame>
        </mc:Fallback>
      </mc:AlternateContent>
    </p:spTree>
    <p:extLst>
      <p:ext uri="{BB962C8B-B14F-4D97-AF65-F5344CB8AC3E}">
        <p14:creationId xmlns:p14="http://schemas.microsoft.com/office/powerpoint/2010/main" val="119970309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F1E1C2-F690-4BD0-ADF3-D9799E051EC4}"/>
              </a:ext>
            </a:extLst>
          </p:cNvPr>
          <p:cNvSpPr>
            <a:spLocks noGrp="1"/>
          </p:cNvSpPr>
          <p:nvPr>
            <p:ph type="ctrTitle"/>
          </p:nvPr>
        </p:nvSpPr>
        <p:spPr>
          <a:xfrm>
            <a:off x="1557071" y="1029196"/>
            <a:ext cx="9099255" cy="656729"/>
          </a:xfrm>
        </p:spPr>
        <p:txBody>
          <a:bodyPr anchor="ctr">
            <a:normAutofit/>
          </a:bodyPr>
          <a:lstStyle/>
          <a:p>
            <a:pPr algn="ctr"/>
            <a:r>
              <a:rPr lang="pt-BR" sz="2400" b="1" dirty="0">
                <a:solidFill>
                  <a:srgbClr val="454545"/>
                </a:solidFill>
              </a:rPr>
              <a:t>Amostra aleatória simples (AAS)</a:t>
            </a:r>
            <a:endParaRPr lang="pt-BR" sz="2400"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EB8AE977-1CF0-4443-B580-CB5E600C1546}"/>
                  </a:ext>
                </a:extLst>
              </p:cNvPr>
              <p:cNvSpPr>
                <a:spLocks noGrp="1"/>
              </p:cNvSpPr>
              <p:nvPr>
                <p:ph type="subTitle" idx="1"/>
              </p:nvPr>
            </p:nvSpPr>
            <p:spPr>
              <a:xfrm>
                <a:off x="1535372" y="1685925"/>
                <a:ext cx="9120954" cy="3191683"/>
              </a:xfrm>
            </p:spPr>
            <p:txBody>
              <a:bodyPr>
                <a:normAutofit lnSpcReduction="10000"/>
              </a:bodyPr>
              <a:lstStyle/>
              <a:p>
                <a:pPr algn="just">
                  <a:lnSpc>
                    <a:spcPct val="150000"/>
                  </a:lnSpc>
                </a:pPr>
                <a:r>
                  <a:rPr lang="pt-BR" sz="2800" dirty="0">
                    <a:solidFill>
                      <a:schemeClr val="bg1"/>
                    </a:solidFill>
                  </a:rPr>
                  <a:t>•</a:t>
                </a:r>
                <a:r>
                  <a:rPr lang="pt-BR" dirty="0">
                    <a:solidFill>
                      <a:schemeClr val="bg1"/>
                    </a:solidFill>
                  </a:rPr>
                  <a:t> </a:t>
                </a:r>
                <a:r>
                  <a:rPr lang="pt-BR" sz="1600" dirty="0">
                    <a:solidFill>
                      <a:schemeClr val="bg1"/>
                    </a:solidFill>
                  </a:rPr>
                  <a:t>Exemplo 1: n = 3. X = (X</a:t>
                </a:r>
                <a:r>
                  <a:rPr lang="pt-BR" sz="1200" dirty="0">
                    <a:solidFill>
                      <a:schemeClr val="bg1"/>
                    </a:solidFill>
                  </a:rPr>
                  <a:t>1</a:t>
                </a:r>
                <a:r>
                  <a:rPr lang="pt-BR" sz="1600" dirty="0">
                    <a:solidFill>
                      <a:schemeClr val="bg1"/>
                    </a:solidFill>
                  </a:rPr>
                  <a:t>,x</a:t>
                </a:r>
                <a:r>
                  <a:rPr lang="pt-BR" sz="1200" dirty="0">
                    <a:solidFill>
                      <a:schemeClr val="bg1"/>
                    </a:solidFill>
                  </a:rPr>
                  <a:t>2</a:t>
                </a:r>
                <a:r>
                  <a:rPr lang="pt-BR" sz="1600" dirty="0">
                    <a:solidFill>
                      <a:schemeClr val="bg1"/>
                    </a:solidFill>
                  </a:rPr>
                  <a:t>,X</a:t>
                </a:r>
                <a:r>
                  <a:rPr lang="pt-BR" sz="1200" dirty="0">
                    <a:solidFill>
                      <a:schemeClr val="bg1"/>
                    </a:solidFill>
                  </a:rPr>
                  <a:t>3</a:t>
                </a:r>
                <a:r>
                  <a:rPr lang="pt-BR" sz="1600" dirty="0">
                    <a:solidFill>
                      <a:schemeClr val="bg1"/>
                    </a:solidFill>
                  </a:rPr>
                  <a:t>) aas do modelo bernoulli(</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Isto é, </a:t>
                </a:r>
                <a:r>
                  <a:rPr lang="pt-BR" sz="1600" dirty="0">
                    <a:solidFill>
                      <a:schemeClr val="bg1"/>
                    </a:solidFill>
                  </a:rPr>
                  <a:t>X</a:t>
                </a:r>
                <a:r>
                  <a:rPr lang="pt-BR" sz="1200" dirty="0">
                    <a:solidFill>
                      <a:schemeClr val="bg1"/>
                    </a:solidFill>
                  </a:rPr>
                  <a:t>1</a:t>
                </a:r>
                <a:r>
                  <a:rPr lang="pt-BR" sz="1600" dirty="0">
                    <a:solidFill>
                      <a:schemeClr val="bg1"/>
                    </a:solidFill>
                  </a:rPr>
                  <a:t>,x</a:t>
                </a:r>
                <a:r>
                  <a:rPr lang="pt-BR" sz="1200" dirty="0">
                    <a:solidFill>
                      <a:schemeClr val="bg1"/>
                    </a:solidFill>
                  </a:rPr>
                  <a:t>2</a:t>
                </a:r>
                <a:r>
                  <a:rPr lang="pt-BR" sz="1600" dirty="0">
                    <a:solidFill>
                      <a:schemeClr val="bg1"/>
                    </a:solidFill>
                  </a:rPr>
                  <a:t>,X</a:t>
                </a:r>
                <a:r>
                  <a:rPr lang="pt-BR" sz="1200" dirty="0">
                    <a:solidFill>
                      <a:schemeClr val="bg1"/>
                    </a:solidFill>
                  </a:rPr>
                  <a:t>3</a:t>
                </a:r>
                <a:r>
                  <a:rPr lang="pt-BR" sz="1600" dirty="0">
                    <a:solidFill>
                      <a:schemeClr val="bg1"/>
                    </a:solidFill>
                  </a:rPr>
                  <a:t> SÃO, DADO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INDEPENDENTES E IDENTICAMENTE DISTRIBUÍDAS</a:t>
                </a:r>
                <a:r>
                  <a:rPr lang="pt-BR" sz="1600" dirty="0">
                    <a:solidFill>
                      <a:schemeClr val="bg1"/>
                    </a:solidFill>
                  </a:rPr>
                  <a:t> bernoulli(</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a:t>
                </a:r>
              </a:p>
              <a:p>
                <a:pPr algn="just">
                  <a:lnSpc>
                    <a:spcPct val="150000"/>
                  </a:lnSpc>
                </a:pPr>
                <a:endParaRPr lang="pt-BR" dirty="0">
                  <a:solidFill>
                    <a:schemeClr val="bg1"/>
                  </a:solidFill>
                  <a:latin typeface="Arial" panose="020B0604020202020204" pitchFamily="34" charset="0"/>
                  <a:cs typeface="Arial" panose="020B0604020202020204" pitchFamily="34" charset="0"/>
                </a:endParaRPr>
              </a:p>
              <a:p>
                <a:pPr algn="just">
                  <a:lnSpc>
                    <a:spcPct val="150000"/>
                  </a:lnSpc>
                </a:pPr>
                <a:r>
                  <a:rPr lang="pt-BR" sz="1600" dirty="0">
                    <a:solidFill>
                      <a:schemeClr val="bg1"/>
                    </a:solidFill>
                    <a:latin typeface="Arial" panose="020B0604020202020204" pitchFamily="34" charset="0"/>
                    <a:cs typeface="Arial" panose="020B0604020202020204" pitchFamily="34" charset="0"/>
                  </a:rPr>
                  <a:t>P(X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1, X</a:t>
                </a:r>
                <a:r>
                  <a:rPr lang="pt-BR" sz="12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3</a:t>
                </a:r>
                <a:r>
                  <a:rPr lang="pt-BR" sz="1600" dirty="0">
                    <a:solidFill>
                      <a:schemeClr val="bg1"/>
                    </a:solidFill>
                    <a:latin typeface="Arial" panose="020B0604020202020204" pitchFamily="34" charset="0"/>
                    <a:cs typeface="Arial" panose="020B0604020202020204" pitchFamily="34" charset="0"/>
                  </a:rPr>
                  <a:t> = 1|</a:t>
                </a:r>
                <a:r>
                  <a:rPr lang="el-GR" sz="1600" dirty="0">
                    <a:solidFill>
                      <a:schemeClr val="bg1"/>
                    </a:solidFill>
                    <a:latin typeface="Arial" panose="020B0604020202020204" pitchFamily="34" charset="0"/>
                    <a:cs typeface="Arial" panose="020B0604020202020204" pitchFamily="34" charset="0"/>
                  </a:rPr>
                  <a:t> ϴ</a:t>
                </a:r>
                <a:r>
                  <a:rPr lang="pt-BR" sz="1600" dirty="0">
                    <a:solidFill>
                      <a:schemeClr val="bg1"/>
                    </a:solidFill>
                    <a:latin typeface="Arial" panose="020B0604020202020204" pitchFamily="34" charset="0"/>
                    <a:cs typeface="Arial" panose="020B0604020202020204" pitchFamily="34" charset="0"/>
                  </a:rPr>
                  <a:t>) = P(X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1|</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)P(X</a:t>
                </a:r>
                <a:r>
                  <a:rPr lang="pt-BR" sz="12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0|</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P(x</a:t>
                </a:r>
                <a:r>
                  <a:rPr lang="pt-BR" sz="1200" dirty="0">
                    <a:solidFill>
                      <a:schemeClr val="bg1"/>
                    </a:solidFill>
                    <a:latin typeface="Arial" panose="020B0604020202020204" pitchFamily="34" charset="0"/>
                    <a:cs typeface="Arial" panose="020B0604020202020204" pitchFamily="34" charset="0"/>
                  </a:rPr>
                  <a:t>3</a:t>
                </a:r>
                <a:r>
                  <a:rPr lang="pt-BR" sz="1600" dirty="0">
                    <a:solidFill>
                      <a:schemeClr val="bg1"/>
                    </a:solidFill>
                    <a:latin typeface="Arial" panose="020B0604020202020204" pitchFamily="34" charset="0"/>
                    <a:cs typeface="Arial" panose="020B0604020202020204" pitchFamily="34" charset="0"/>
                  </a:rPr>
                  <a:t> = 1|</a:t>
                </a:r>
                <a:r>
                  <a:rPr lang="el-GR" sz="1600" dirty="0">
                    <a:solidFill>
                      <a:schemeClr val="bg1"/>
                    </a:solidFill>
                    <a:latin typeface="Arial" panose="020B0604020202020204" pitchFamily="34" charset="0"/>
                    <a:cs typeface="Arial" panose="020B0604020202020204" pitchFamily="34" charset="0"/>
                  </a:rPr>
                  <a:t> ϴ</a:t>
                </a:r>
                <a:r>
                  <a:rPr lang="pt-BR" sz="1600" dirty="0">
                    <a:solidFill>
                      <a:schemeClr val="bg1"/>
                    </a:solidFill>
                    <a:latin typeface="Arial" panose="020B0604020202020204" pitchFamily="34" charset="0"/>
                    <a:cs typeface="Arial" panose="020B0604020202020204" pitchFamily="34" charset="0"/>
                  </a:rPr>
                  <a:t>) =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(1-</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 </a:t>
                </a:r>
                <a14:m>
                  <m:oMath xmlns:m="http://schemas.openxmlformats.org/officeDocument/2006/math">
                    <m:sSup>
                      <m:sSupPr>
                        <m:ctrlPr>
                          <a:rPr lang="pt-BR" i="1" smtClean="0">
                            <a:solidFill>
                              <a:schemeClr val="bg1"/>
                            </a:solidFill>
                            <a:latin typeface="Cambria Math" panose="02040503050406030204" pitchFamily="18" charset="0"/>
                            <a:cs typeface="Arial" panose="020B0604020202020204" pitchFamily="34" charset="0"/>
                          </a:rPr>
                        </m:ctrlPr>
                      </m:sSupPr>
                      <m:e>
                        <m:r>
                          <m:rPr>
                            <m:sty m:val="p"/>
                          </m:rPr>
                          <a:rPr lang="el-GR" i="1" smtClean="0">
                            <a:solidFill>
                              <a:schemeClr val="bg1"/>
                            </a:solidFill>
                            <a:latin typeface="Cambria Math" panose="02040503050406030204" pitchFamily="18" charset="0"/>
                            <a:cs typeface="Arial" panose="020B0604020202020204" pitchFamily="34" charset="0"/>
                          </a:rPr>
                          <m:t>ϴ</m:t>
                        </m:r>
                      </m:e>
                      <m:sup>
                        <m:r>
                          <a:rPr lang="pt-BR" b="0" i="1" smtClean="0">
                            <a:solidFill>
                              <a:schemeClr val="bg1"/>
                            </a:solidFill>
                            <a:latin typeface="Cambria Math" panose="02040503050406030204" pitchFamily="18" charset="0"/>
                            <a:cs typeface="Arial" panose="020B0604020202020204" pitchFamily="34" charset="0"/>
                          </a:rPr>
                          <m:t>2</m:t>
                        </m:r>
                      </m:sup>
                    </m:sSup>
                  </m:oMath>
                </a14:m>
                <a:r>
                  <a:rPr lang="pt-BR" sz="1600" dirty="0">
                    <a:solidFill>
                      <a:schemeClr val="bg1"/>
                    </a:solidFill>
                  </a:rPr>
                  <a:t>(1-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a:t>
                </a: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r>
                  <a:rPr lang="pt-BR" sz="1600" dirty="0">
                    <a:solidFill>
                      <a:schemeClr val="bg1"/>
                    </a:solidFill>
                    <a:latin typeface="Arial" panose="020B0604020202020204" pitchFamily="34" charset="0"/>
                    <a:cs typeface="Arial" panose="020B0604020202020204" pitchFamily="34" charset="0"/>
                  </a:rPr>
                  <a:t>P(X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1, X</a:t>
                </a:r>
                <a:r>
                  <a:rPr lang="pt-BR" sz="12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0, x</a:t>
                </a:r>
                <a:r>
                  <a:rPr lang="pt-BR" sz="1200" dirty="0">
                    <a:solidFill>
                      <a:schemeClr val="bg1"/>
                    </a:solidFill>
                    <a:latin typeface="Arial" panose="020B0604020202020204" pitchFamily="34" charset="0"/>
                    <a:cs typeface="Arial" panose="020B0604020202020204" pitchFamily="34" charset="0"/>
                  </a:rPr>
                  <a:t>3</a:t>
                </a:r>
                <a:r>
                  <a:rPr lang="pt-BR" sz="1600" dirty="0">
                    <a:solidFill>
                      <a:schemeClr val="bg1"/>
                    </a:solidFill>
                    <a:latin typeface="Arial" panose="020B0604020202020204" pitchFamily="34" charset="0"/>
                    <a:cs typeface="Arial" panose="020B0604020202020204" pitchFamily="34" charset="0"/>
                  </a:rPr>
                  <a:t> = 0|</a:t>
                </a:r>
                <a:r>
                  <a:rPr lang="el-GR" sz="1600" dirty="0">
                    <a:solidFill>
                      <a:schemeClr val="bg1"/>
                    </a:solidFill>
                    <a:latin typeface="Arial" panose="020B0604020202020204" pitchFamily="34" charset="0"/>
                    <a:cs typeface="Arial" panose="020B0604020202020204" pitchFamily="34" charset="0"/>
                  </a:rPr>
                  <a:t> ϴ</a:t>
                </a:r>
                <a:r>
                  <a:rPr lang="pt-BR" sz="1600" dirty="0">
                    <a:solidFill>
                      <a:schemeClr val="bg1"/>
                    </a:solidFill>
                    <a:latin typeface="Arial" panose="020B0604020202020204" pitchFamily="34" charset="0"/>
                    <a:cs typeface="Arial" panose="020B0604020202020204" pitchFamily="34" charset="0"/>
                  </a:rPr>
                  <a:t>) = P(X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1|</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)P(X</a:t>
                </a:r>
                <a:r>
                  <a:rPr lang="pt-BR" sz="12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0|</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P(x</a:t>
                </a:r>
                <a:r>
                  <a:rPr lang="pt-BR" sz="1200" dirty="0">
                    <a:solidFill>
                      <a:schemeClr val="bg1"/>
                    </a:solidFill>
                    <a:latin typeface="Arial" panose="020B0604020202020204" pitchFamily="34" charset="0"/>
                    <a:cs typeface="Arial" panose="020B0604020202020204" pitchFamily="34" charset="0"/>
                  </a:rPr>
                  <a:t>3</a:t>
                </a:r>
                <a:r>
                  <a:rPr lang="pt-BR" sz="1600" dirty="0">
                    <a:solidFill>
                      <a:schemeClr val="bg1"/>
                    </a:solidFill>
                    <a:latin typeface="Arial" panose="020B0604020202020204" pitchFamily="34" charset="0"/>
                    <a:cs typeface="Arial" panose="020B0604020202020204" pitchFamily="34" charset="0"/>
                  </a:rPr>
                  <a:t> = 0|</a:t>
                </a:r>
                <a:r>
                  <a:rPr lang="el-GR" sz="1600" dirty="0">
                    <a:solidFill>
                      <a:schemeClr val="bg1"/>
                    </a:solidFill>
                    <a:latin typeface="Arial" panose="020B0604020202020204" pitchFamily="34" charset="0"/>
                    <a:cs typeface="Arial" panose="020B0604020202020204" pitchFamily="34" charset="0"/>
                  </a:rPr>
                  <a:t> ϴ</a:t>
                </a:r>
                <a:r>
                  <a:rPr lang="pt-BR" sz="1600" dirty="0">
                    <a:solidFill>
                      <a:schemeClr val="bg1"/>
                    </a:solidFill>
                    <a:latin typeface="Arial" panose="020B0604020202020204" pitchFamily="34" charset="0"/>
                    <a:cs typeface="Arial" panose="020B0604020202020204" pitchFamily="34" charset="0"/>
                  </a:rPr>
                  <a:t>) =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(1-</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)(1 - </a:t>
                </a:r>
                <a:r>
                  <a:rPr lang="el-GR" sz="1600" dirty="0">
                    <a:solidFill>
                      <a:schemeClr val="bg1"/>
                    </a:solidFill>
                    <a:latin typeface="Arial" panose="020B0604020202020204" pitchFamily="34" charset="0"/>
                    <a:cs typeface="Arial" panose="020B0604020202020204" pitchFamily="34" charset="0"/>
                  </a:rPr>
                  <a:t>ϴ</a:t>
                </a:r>
                <a:r>
                  <a:rPr lang="pt-BR" sz="1600" dirty="0">
                    <a:solidFill>
                      <a:schemeClr val="bg1"/>
                    </a:solidFill>
                    <a:latin typeface="Arial" panose="020B0604020202020204" pitchFamily="34" charset="0"/>
                    <a:cs typeface="Arial" panose="020B0604020202020204" pitchFamily="34" charset="0"/>
                  </a:rPr>
                  <a:t>) = </a:t>
                </a:r>
                <a:r>
                  <a:rPr lang="el-GR" sz="1600" dirty="0">
                    <a:solidFill>
                      <a:schemeClr val="bg1"/>
                    </a:solidFill>
                    <a:latin typeface="Arial" panose="020B0604020202020204" pitchFamily="34" charset="0"/>
                    <a:cs typeface="Arial" panose="020B0604020202020204" pitchFamily="34" charset="0"/>
                  </a:rPr>
                  <a:t>ϴ</a:t>
                </a:r>
                <a14:m>
                  <m:oMath xmlns:m="http://schemas.openxmlformats.org/officeDocument/2006/math">
                    <m:sSup>
                      <m:sSupPr>
                        <m:ctrlPr>
                          <a:rPr lang="el-GR" i="1" smtClean="0">
                            <a:solidFill>
                              <a:schemeClr val="bg1"/>
                            </a:solidFill>
                            <a:latin typeface="Cambria Math" panose="02040503050406030204" pitchFamily="18" charset="0"/>
                            <a:cs typeface="Arial" panose="020B0604020202020204" pitchFamily="34" charset="0"/>
                          </a:rPr>
                        </m:ctrlPr>
                      </m:sSupPr>
                      <m:e>
                        <m:r>
                          <a:rPr lang="pt-BR" b="0" i="1" smtClean="0">
                            <a:solidFill>
                              <a:schemeClr val="bg1"/>
                            </a:solidFill>
                            <a:latin typeface="Cambria Math" panose="02040503050406030204" pitchFamily="18" charset="0"/>
                            <a:cs typeface="Arial" panose="020B0604020202020204" pitchFamily="34" charset="0"/>
                          </a:rPr>
                          <m:t>(1−</m:t>
                        </m:r>
                        <m:r>
                          <m:rPr>
                            <m:sty m:val="p"/>
                          </m:rPr>
                          <a:rPr lang="el-GR" b="0" i="1" smtClean="0">
                            <a:solidFill>
                              <a:schemeClr val="bg1"/>
                            </a:solidFill>
                            <a:latin typeface="Cambria Math" panose="02040503050406030204" pitchFamily="18" charset="0"/>
                            <a:cs typeface="Arial" panose="020B0604020202020204" pitchFamily="34" charset="0"/>
                          </a:rPr>
                          <m:t>ϴ</m:t>
                        </m:r>
                        <m:r>
                          <a:rPr lang="pt-BR" b="0" i="1" smtClean="0">
                            <a:solidFill>
                              <a:schemeClr val="bg1"/>
                            </a:solidFill>
                            <a:latin typeface="Cambria Math" panose="02040503050406030204" pitchFamily="18" charset="0"/>
                            <a:cs typeface="Arial" panose="020B0604020202020204" pitchFamily="34" charset="0"/>
                          </a:rPr>
                          <m:t>)</m:t>
                        </m:r>
                      </m:e>
                      <m:sup>
                        <m:r>
                          <a:rPr lang="pt-BR" b="0" i="1" smtClean="0">
                            <a:solidFill>
                              <a:schemeClr val="bg1"/>
                            </a:solidFill>
                            <a:latin typeface="Cambria Math" panose="02040503050406030204" pitchFamily="18" charset="0"/>
                            <a:cs typeface="Arial" panose="020B0604020202020204" pitchFamily="34" charset="0"/>
                          </a:rPr>
                          <m:t>2</m:t>
                        </m:r>
                      </m:sup>
                    </m:sSup>
                  </m:oMath>
                </a14:m>
                <a:endParaRPr lang="pt-BR" dirty="0">
                  <a:solidFill>
                    <a:schemeClr val="bg1"/>
                  </a:solidFill>
                  <a:latin typeface="Arial" panose="020B0604020202020204" pitchFamily="34" charset="0"/>
                  <a:cs typeface="Arial" panose="020B0604020202020204" pitchFamily="34" charset="0"/>
                </a:endParaRP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endParaRPr lang="pt-BR" dirty="0">
                  <a:solidFill>
                    <a:schemeClr val="bg1"/>
                  </a:solidFill>
                  <a:latin typeface="Arial" panose="020B0604020202020204" pitchFamily="34" charset="0"/>
                  <a:cs typeface="Arial" panose="020B0604020202020204" pitchFamily="34" charset="0"/>
                </a:endParaRPr>
              </a:p>
              <a:p>
                <a:pPr algn="just">
                  <a:lnSpc>
                    <a:spcPct val="150000"/>
                  </a:lnSpc>
                </a:pPr>
                <a:endParaRPr lang="pt-BR" dirty="0">
                  <a:solidFill>
                    <a:schemeClr val="bg1"/>
                  </a:solidFill>
                </a:endParaRPr>
              </a:p>
              <a:p>
                <a:pPr algn="just"/>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EB8AE977-1CF0-4443-B580-CB5E600C1546}"/>
                  </a:ext>
                </a:extLst>
              </p:cNvPr>
              <p:cNvSpPr>
                <a:spLocks noGrp="1" noRot="1" noChangeAspect="1" noMove="1" noResize="1" noEditPoints="1" noAdjustHandles="1" noChangeArrowheads="1" noChangeShapeType="1" noTextEdit="1"/>
              </p:cNvSpPr>
              <p:nvPr>
                <p:ph type="subTitle" idx="1"/>
              </p:nvPr>
            </p:nvSpPr>
            <p:spPr>
              <a:xfrm>
                <a:off x="1535372" y="1685925"/>
                <a:ext cx="9120954" cy="3191683"/>
              </a:xfrm>
              <a:blipFill>
                <a:blip r:embed="rId2"/>
                <a:stretch>
                  <a:fillRect l="-1404" r="-334"/>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427356"/>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28212D-B47E-47B0-BF67-F080EB77FF53}"/>
              </a:ext>
            </a:extLst>
          </p:cNvPr>
          <p:cNvSpPr>
            <a:spLocks noGrp="1"/>
          </p:cNvSpPr>
          <p:nvPr>
            <p:ph type="ctrTitle"/>
          </p:nvPr>
        </p:nvSpPr>
        <p:spPr>
          <a:xfrm>
            <a:off x="1557071" y="1018830"/>
            <a:ext cx="9099255" cy="505170"/>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72B37163-51C7-4BA5-A038-B2117287A118}"/>
                  </a:ext>
                </a:extLst>
              </p:cNvPr>
              <p:cNvSpPr>
                <a:spLocks noGrp="1"/>
              </p:cNvSpPr>
              <p:nvPr>
                <p:ph type="subTitle" idx="1"/>
              </p:nvPr>
            </p:nvSpPr>
            <p:spPr>
              <a:xfrm>
                <a:off x="1034493" y="1524000"/>
                <a:ext cx="10122408" cy="3566195"/>
              </a:xfrm>
            </p:spPr>
            <p:txBody>
              <a:bodyPr>
                <a:normAutofit fontScale="77500" lnSpcReduction="20000"/>
              </a:bodyPr>
              <a:lstStyle/>
              <a:p>
                <a:pPr algn="just"/>
                <a:r>
                  <a:rPr lang="pt-BR" sz="2100" dirty="0">
                    <a:solidFill>
                      <a:schemeClr val="bg1"/>
                    </a:solidFill>
                  </a:rPr>
                  <a:t>(d) Nesse caso, vamos obter</a:t>
                </a:r>
              </a:p>
              <a:p>
                <a:pPr algn="ctr"/>
                <a:r>
                  <a:rPr lang="pt-BR" sz="2000" dirty="0">
                    <a:solidFill>
                      <a:schemeClr val="bg1"/>
                    </a:solidFill>
                  </a:rPr>
                  <a:t>P(</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 1/4 | x</a:t>
                </a:r>
                <a:r>
                  <a:rPr lang="pt-BR" sz="1200" dirty="0">
                    <a:solidFill>
                      <a:schemeClr val="bg1"/>
                    </a:solidFill>
                    <a:latin typeface="Arial" panose="020B0604020202020204" pitchFamily="34" charset="0"/>
                    <a:cs typeface="Arial" panose="020B0604020202020204" pitchFamily="34" charset="0"/>
                  </a:rPr>
                  <a:t>1</a:t>
                </a:r>
                <a:r>
                  <a:rPr lang="pt-BR" sz="2000"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2</a:t>
                </a:r>
                <a:r>
                  <a:rPr lang="pt-BR" sz="2000" dirty="0">
                    <a:solidFill>
                      <a:schemeClr val="bg1"/>
                    </a:solidFill>
                    <a:latin typeface="Arial" panose="020B0604020202020204" pitchFamily="34" charset="0"/>
                    <a:cs typeface="Arial" panose="020B0604020202020204" pitchFamily="34" charset="0"/>
                  </a:rPr>
                  <a:t> + ... + X</a:t>
                </a:r>
                <a:r>
                  <a:rPr lang="pt-BR" sz="1200" dirty="0">
                    <a:solidFill>
                      <a:schemeClr val="bg1"/>
                    </a:solidFill>
                    <a:latin typeface="Arial" panose="020B0604020202020204" pitchFamily="34" charset="0"/>
                    <a:cs typeface="Arial" panose="020B0604020202020204" pitchFamily="34" charset="0"/>
                  </a:rPr>
                  <a:t>n</a:t>
                </a:r>
                <a:r>
                  <a:rPr lang="pt-BR" sz="2000" dirty="0">
                    <a:solidFill>
                      <a:schemeClr val="bg1"/>
                    </a:solidFill>
                    <a:latin typeface="Arial" panose="020B0604020202020204" pitchFamily="34" charset="0"/>
                    <a:cs typeface="Arial" panose="020B0604020202020204" pitchFamily="34" charset="0"/>
                  </a:rPr>
                  <a:t> = 0)    =</a:t>
                </a:r>
              </a:p>
              <a:p>
                <a:pPr algn="ctr"/>
                <a:endParaRPr lang="pt-BR" sz="14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2100" i="1" smtClean="0">
                              <a:solidFill>
                                <a:schemeClr val="bg1"/>
                              </a:solidFill>
                              <a:latin typeface="Cambria Math" panose="02040503050406030204" pitchFamily="18" charset="0"/>
                            </a:rPr>
                          </m:ctrlPr>
                        </m:fPr>
                        <m:num>
                          <m:r>
                            <m:rPr>
                              <m:nor/>
                            </m:rPr>
                            <a:rPr lang="pt-BR" sz="2100" dirty="0">
                              <a:solidFill>
                                <a:schemeClr val="bg1"/>
                              </a:solidFill>
                            </a:rPr>
                            <m:t>P</m:t>
                          </m:r>
                          <m:r>
                            <m:rPr>
                              <m:nor/>
                            </m:rPr>
                            <a:rPr lang="pt-BR" sz="2100" dirty="0">
                              <a:solidFill>
                                <a:schemeClr val="bg1"/>
                              </a:solidFill>
                            </a:rPr>
                            <m:t>(</m:t>
                          </m:r>
                          <m:nary>
                            <m:naryPr>
                              <m:chr m:val="∑"/>
                              <m:ctrlPr>
                                <a:rPr lang="pt-BR" sz="2100" i="1" dirty="0" smtClean="0">
                                  <a:solidFill>
                                    <a:schemeClr val="bg1"/>
                                  </a:solidFill>
                                  <a:latin typeface="Cambria Math" panose="02040503050406030204" pitchFamily="18" charset="0"/>
                                </a:rPr>
                              </m:ctrlPr>
                            </m:naryPr>
                            <m:sub>
                              <m:r>
                                <m:rPr>
                                  <m:brk m:alnAt="23"/>
                                </m:rPr>
                                <a:rPr lang="pt-BR" sz="2100" b="0" i="1" dirty="0" smtClean="0">
                                  <a:solidFill>
                                    <a:schemeClr val="bg1"/>
                                  </a:solidFill>
                                  <a:latin typeface="Cambria Math" panose="02040503050406030204" pitchFamily="18" charset="0"/>
                                </a:rPr>
                                <m:t>𝑖</m:t>
                              </m:r>
                              <m:r>
                                <a:rPr lang="pt-BR" sz="2100" b="0" i="1" dirty="0" smtClean="0">
                                  <a:solidFill>
                                    <a:schemeClr val="bg1"/>
                                  </a:solidFill>
                                  <a:latin typeface="Cambria Math" panose="02040503050406030204" pitchFamily="18" charset="0"/>
                                </a:rPr>
                                <m:t>=1</m:t>
                              </m:r>
                            </m:sub>
                            <m:sup>
                              <m:r>
                                <a:rPr lang="pt-BR" sz="2100" b="0" i="1" dirty="0" smtClean="0">
                                  <a:solidFill>
                                    <a:schemeClr val="bg1"/>
                                  </a:solidFill>
                                  <a:latin typeface="Cambria Math" panose="02040503050406030204" pitchFamily="18" charset="0"/>
                                </a:rPr>
                                <m:t>𝑛</m:t>
                              </m:r>
                            </m:sup>
                            <m:e>
                              <m:r>
                                <a:rPr lang="pt-BR" sz="2100" b="0" i="1" dirty="0" smtClean="0">
                                  <a:solidFill>
                                    <a:schemeClr val="bg1"/>
                                  </a:solidFill>
                                  <a:latin typeface="Cambria Math" panose="02040503050406030204" pitchFamily="18" charset="0"/>
                                </a:rPr>
                                <m:t>𝑋𝑖</m:t>
                              </m:r>
                              <m:r>
                                <a:rPr lang="pt-BR" sz="2100" b="0" i="1" dirty="0" smtClean="0">
                                  <a:solidFill>
                                    <a:schemeClr val="bg1"/>
                                  </a:solidFill>
                                  <a:latin typeface="Cambria Math" panose="02040503050406030204" pitchFamily="18" charset="0"/>
                                </a:rPr>
                                <m:t>=0</m:t>
                              </m:r>
                            </m:e>
                          </m:nary>
                          <m:r>
                            <m:rPr>
                              <m:nor/>
                            </m:rPr>
                            <a:rPr lang="pt-BR" sz="2100" dirty="0">
                              <a:solidFill>
                                <a:schemeClr val="bg1"/>
                              </a:solidFill>
                              <a:latin typeface="Arial" panose="020B0604020202020204" pitchFamily="34" charset="0"/>
                              <a:cs typeface="Arial" panose="020B0604020202020204" pitchFamily="34" charset="0"/>
                            </a:rPr>
                            <m:t>| </m:t>
                          </m:r>
                          <m:r>
                            <m:rPr>
                              <m:nor/>
                            </m:rPr>
                            <a:rPr lang="el-GR" sz="2100" dirty="0">
                              <a:solidFill>
                                <a:schemeClr val="bg1"/>
                              </a:solidFill>
                              <a:latin typeface="Arial" panose="020B0604020202020204" pitchFamily="34"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1/4) </m:t>
                          </m:r>
                          <m:r>
                            <m:rPr>
                              <m:nor/>
                            </m:rPr>
                            <a:rPr lang="pt-BR" sz="2100" dirty="0">
                              <a:solidFill>
                                <a:schemeClr val="bg1"/>
                              </a:solidFill>
                              <a:latin typeface="Arial" panose="020B0604020202020204" pitchFamily="34" charset="0"/>
                              <a:cs typeface="Arial" panose="020B0604020202020204" pitchFamily="34" charset="0"/>
                            </a:rPr>
                            <m:t>P</m:t>
                          </m:r>
                          <m:r>
                            <m:rPr>
                              <m:nor/>
                            </m:rPr>
                            <a:rPr lang="pt-BR" sz="2100" dirty="0">
                              <a:solidFill>
                                <a:schemeClr val="bg1"/>
                              </a:solidFill>
                              <a:latin typeface="Arial" panose="020B0604020202020204" pitchFamily="34" charset="0"/>
                              <a:cs typeface="Arial" panose="020B0604020202020204" pitchFamily="34" charset="0"/>
                            </a:rPr>
                            <m:t>(</m:t>
                          </m:r>
                          <m:r>
                            <m:rPr>
                              <m:sty m:val="p"/>
                            </m:rPr>
                            <a:rPr lang="el-GR" sz="2100" i="1" dirty="0">
                              <a:solidFill>
                                <a:schemeClr val="bg1"/>
                              </a:solidFill>
                              <a:latin typeface="Cambria Math" panose="02040503050406030204" pitchFamily="18"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1/4</m:t>
                          </m:r>
                          <m:r>
                            <a:rPr lang="pt-BR" sz="2100" i="1" dirty="0">
                              <a:solidFill>
                                <a:schemeClr val="bg1"/>
                              </a:solidFill>
                              <a:latin typeface="Cambria Math" panose="02040503050406030204" pitchFamily="18" charset="0"/>
                              <a:cs typeface="Arial" panose="020B0604020202020204" pitchFamily="34" charset="0"/>
                            </a:rPr>
                            <m:t>)</m:t>
                          </m:r>
                        </m:num>
                        <m:den>
                          <m:r>
                            <m:rPr>
                              <m:nor/>
                            </m:rPr>
                            <a:rPr lang="pt-BR" sz="2100" dirty="0">
                              <a:solidFill>
                                <a:schemeClr val="bg1"/>
                              </a:solidFill>
                            </a:rPr>
                            <m:t>P</m:t>
                          </m:r>
                          <m:r>
                            <m:rPr>
                              <m:nor/>
                            </m:rPr>
                            <a:rPr lang="pt-BR" sz="2100" dirty="0">
                              <a:solidFill>
                                <a:schemeClr val="bg1"/>
                              </a:solidFill>
                            </a:rPr>
                            <m:t>(</m:t>
                          </m:r>
                          <m:nary>
                            <m:naryPr>
                              <m:chr m:val="∑"/>
                              <m:ctrlPr>
                                <a:rPr lang="pt-BR" sz="2100" i="1" dirty="0" smtClean="0">
                                  <a:solidFill>
                                    <a:schemeClr val="bg1"/>
                                  </a:solidFill>
                                  <a:latin typeface="Cambria Math" panose="02040503050406030204" pitchFamily="18" charset="0"/>
                                </a:rPr>
                              </m:ctrlPr>
                            </m:naryPr>
                            <m:sub>
                              <m:r>
                                <m:rPr>
                                  <m:brk m:alnAt="23"/>
                                </m:rPr>
                                <a:rPr lang="pt-BR" sz="2100" b="0" i="1" dirty="0" smtClean="0">
                                  <a:solidFill>
                                    <a:schemeClr val="bg1"/>
                                  </a:solidFill>
                                  <a:latin typeface="Cambria Math" panose="02040503050406030204" pitchFamily="18" charset="0"/>
                                </a:rPr>
                                <m:t>𝑖</m:t>
                              </m:r>
                              <m:r>
                                <a:rPr lang="pt-BR" sz="2100" b="0" i="1" dirty="0" smtClean="0">
                                  <a:solidFill>
                                    <a:schemeClr val="bg1"/>
                                  </a:solidFill>
                                  <a:latin typeface="Cambria Math" panose="02040503050406030204" pitchFamily="18" charset="0"/>
                                </a:rPr>
                                <m:t>=1</m:t>
                              </m:r>
                            </m:sub>
                            <m:sup>
                              <m:r>
                                <a:rPr lang="pt-BR" sz="2100" b="0" i="1" dirty="0" smtClean="0">
                                  <a:solidFill>
                                    <a:schemeClr val="bg1"/>
                                  </a:solidFill>
                                  <a:latin typeface="Cambria Math" panose="02040503050406030204" pitchFamily="18" charset="0"/>
                                </a:rPr>
                                <m:t>𝑛</m:t>
                              </m:r>
                            </m:sup>
                            <m:e>
                              <m:r>
                                <a:rPr lang="pt-BR" sz="2100" b="0" i="1" dirty="0" smtClean="0">
                                  <a:solidFill>
                                    <a:schemeClr val="bg1"/>
                                  </a:solidFill>
                                  <a:latin typeface="Cambria Math" panose="02040503050406030204" pitchFamily="18" charset="0"/>
                                </a:rPr>
                                <m:t>𝑋𝑖</m:t>
                              </m:r>
                              <m:r>
                                <a:rPr lang="pt-BR" sz="2100" b="0" i="1" dirty="0" smtClean="0">
                                  <a:solidFill>
                                    <a:schemeClr val="bg1"/>
                                  </a:solidFill>
                                  <a:latin typeface="Cambria Math" panose="02040503050406030204" pitchFamily="18" charset="0"/>
                                </a:rPr>
                                <m:t>=0</m:t>
                              </m:r>
                            </m:e>
                          </m:nary>
                          <m:r>
                            <m:rPr>
                              <m:nor/>
                            </m:rPr>
                            <a:rPr lang="pt-BR" sz="2100" dirty="0">
                              <a:solidFill>
                                <a:schemeClr val="bg1"/>
                              </a:solidFill>
                              <a:latin typeface="Arial" panose="020B0604020202020204" pitchFamily="34" charset="0"/>
                              <a:cs typeface="Arial" panose="020B0604020202020204" pitchFamily="34" charset="0"/>
                            </a:rPr>
                            <m:t>| </m:t>
                          </m:r>
                          <m:r>
                            <m:rPr>
                              <m:nor/>
                            </m:rPr>
                            <a:rPr lang="el-GR" sz="2100" dirty="0">
                              <a:solidFill>
                                <a:schemeClr val="bg1"/>
                              </a:solidFill>
                              <a:latin typeface="Arial" panose="020B0604020202020204" pitchFamily="34"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1/4) </m:t>
                          </m:r>
                          <m:r>
                            <m:rPr>
                              <m:nor/>
                            </m:rPr>
                            <a:rPr lang="pt-BR" sz="2100" dirty="0">
                              <a:solidFill>
                                <a:schemeClr val="bg1"/>
                              </a:solidFill>
                              <a:latin typeface="Arial" panose="020B0604020202020204" pitchFamily="34" charset="0"/>
                              <a:cs typeface="Arial" panose="020B0604020202020204" pitchFamily="34" charset="0"/>
                            </a:rPr>
                            <m:t>P</m:t>
                          </m:r>
                          <m:r>
                            <m:rPr>
                              <m:nor/>
                            </m:rPr>
                            <a:rPr lang="pt-BR" sz="2100" dirty="0">
                              <a:solidFill>
                                <a:schemeClr val="bg1"/>
                              </a:solidFill>
                              <a:latin typeface="Arial" panose="020B0604020202020204" pitchFamily="34" charset="0"/>
                              <a:cs typeface="Arial" panose="020B0604020202020204" pitchFamily="34" charset="0"/>
                            </a:rPr>
                            <m:t>(</m:t>
                          </m:r>
                          <m:r>
                            <m:rPr>
                              <m:sty m:val="p"/>
                            </m:rPr>
                            <a:rPr lang="el-GR" sz="2100" i="1" dirty="0">
                              <a:solidFill>
                                <a:schemeClr val="bg1"/>
                              </a:solidFill>
                              <a:latin typeface="Cambria Math" panose="02040503050406030204" pitchFamily="18"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1/4) + </m:t>
                          </m:r>
                          <m:r>
                            <m:rPr>
                              <m:nor/>
                            </m:rPr>
                            <a:rPr lang="pt-BR" sz="2100" dirty="0">
                              <a:solidFill>
                                <a:schemeClr val="bg1"/>
                              </a:solidFill>
                            </a:rPr>
                            <m:t>P</m:t>
                          </m:r>
                          <m:r>
                            <m:rPr>
                              <m:nor/>
                            </m:rPr>
                            <a:rPr lang="pt-BR" sz="2100" dirty="0">
                              <a:solidFill>
                                <a:schemeClr val="bg1"/>
                              </a:solidFill>
                            </a:rPr>
                            <m:t>(</m:t>
                          </m:r>
                          <m:nary>
                            <m:naryPr>
                              <m:chr m:val="∑"/>
                              <m:ctrlPr>
                                <a:rPr lang="pt-BR" sz="2100" i="1" dirty="0">
                                  <a:solidFill>
                                    <a:schemeClr val="bg1"/>
                                  </a:solidFill>
                                  <a:latin typeface="Cambria Math" panose="02040503050406030204" pitchFamily="18" charset="0"/>
                                </a:rPr>
                              </m:ctrlPr>
                            </m:naryPr>
                            <m:sub>
                              <m:r>
                                <m:rPr>
                                  <m:brk m:alnAt="23"/>
                                </m:rPr>
                                <a:rPr lang="pt-BR" sz="2100" i="1" dirty="0">
                                  <a:solidFill>
                                    <a:schemeClr val="bg1"/>
                                  </a:solidFill>
                                  <a:latin typeface="Cambria Math" panose="02040503050406030204" pitchFamily="18" charset="0"/>
                                </a:rPr>
                                <m:t>𝑖</m:t>
                              </m:r>
                              <m:r>
                                <a:rPr lang="pt-BR" sz="2100" i="1" dirty="0">
                                  <a:solidFill>
                                    <a:schemeClr val="bg1"/>
                                  </a:solidFill>
                                  <a:latin typeface="Cambria Math" panose="02040503050406030204" pitchFamily="18" charset="0"/>
                                </a:rPr>
                                <m:t>=1</m:t>
                              </m:r>
                            </m:sub>
                            <m:sup>
                              <m:r>
                                <a:rPr lang="pt-BR" sz="2100" b="0" i="1" dirty="0" smtClean="0">
                                  <a:solidFill>
                                    <a:schemeClr val="bg1"/>
                                  </a:solidFill>
                                  <a:latin typeface="Cambria Math" panose="02040503050406030204" pitchFamily="18" charset="0"/>
                                </a:rPr>
                                <m:t>𝑛</m:t>
                              </m:r>
                            </m:sup>
                            <m:e>
                              <m:r>
                                <a:rPr lang="pt-BR" sz="2100" i="1" dirty="0">
                                  <a:solidFill>
                                    <a:schemeClr val="bg1"/>
                                  </a:solidFill>
                                  <a:latin typeface="Cambria Math" panose="02040503050406030204" pitchFamily="18" charset="0"/>
                                </a:rPr>
                                <m:t>𝑋𝑖</m:t>
                              </m:r>
                              <m:r>
                                <a:rPr lang="pt-BR" sz="2100" i="1" dirty="0">
                                  <a:solidFill>
                                    <a:schemeClr val="bg1"/>
                                  </a:solidFill>
                                  <a:latin typeface="Cambria Math" panose="02040503050406030204" pitchFamily="18" charset="0"/>
                                </a:rPr>
                                <m:t>=0</m:t>
                              </m:r>
                            </m:e>
                          </m:nary>
                          <m:r>
                            <m:rPr>
                              <m:nor/>
                            </m:rPr>
                            <a:rPr lang="pt-BR" sz="2100" dirty="0">
                              <a:solidFill>
                                <a:schemeClr val="bg1"/>
                              </a:solidFill>
                              <a:latin typeface="Arial" panose="020B0604020202020204" pitchFamily="34" charset="0"/>
                              <a:cs typeface="Arial" panose="020B0604020202020204" pitchFamily="34" charset="0"/>
                            </a:rPr>
                            <m:t> | </m:t>
                          </m:r>
                          <m:r>
                            <m:rPr>
                              <m:nor/>
                            </m:rPr>
                            <a:rPr lang="el-GR" sz="2100" dirty="0">
                              <a:solidFill>
                                <a:schemeClr val="bg1"/>
                              </a:solidFill>
                              <a:latin typeface="Arial" panose="020B0604020202020204" pitchFamily="34"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2/4) </m:t>
                          </m:r>
                          <m:r>
                            <m:rPr>
                              <m:nor/>
                            </m:rPr>
                            <a:rPr lang="pt-BR" sz="2100" dirty="0">
                              <a:solidFill>
                                <a:schemeClr val="bg1"/>
                              </a:solidFill>
                              <a:latin typeface="Arial" panose="020B0604020202020204" pitchFamily="34" charset="0"/>
                              <a:cs typeface="Arial" panose="020B0604020202020204" pitchFamily="34" charset="0"/>
                            </a:rPr>
                            <m:t>P</m:t>
                          </m:r>
                          <m:r>
                            <m:rPr>
                              <m:nor/>
                            </m:rPr>
                            <a:rPr lang="pt-BR" sz="2100" dirty="0">
                              <a:solidFill>
                                <a:schemeClr val="bg1"/>
                              </a:solidFill>
                              <a:latin typeface="Arial" panose="020B0604020202020204" pitchFamily="34" charset="0"/>
                              <a:cs typeface="Arial" panose="020B0604020202020204" pitchFamily="34" charset="0"/>
                            </a:rPr>
                            <m:t>(</m:t>
                          </m:r>
                          <m:r>
                            <m:rPr>
                              <m:sty m:val="p"/>
                            </m:rPr>
                            <a:rPr lang="el-GR" sz="2100" i="1" dirty="0">
                              <a:solidFill>
                                <a:schemeClr val="bg1"/>
                              </a:solidFill>
                              <a:latin typeface="Cambria Math" panose="02040503050406030204" pitchFamily="18"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2/4) + </m:t>
                          </m:r>
                          <m:r>
                            <m:rPr>
                              <m:nor/>
                            </m:rPr>
                            <a:rPr lang="pt-BR" sz="2100" dirty="0">
                              <a:solidFill>
                                <a:schemeClr val="bg1"/>
                              </a:solidFill>
                              <a:latin typeface="Arial" panose="020B0604020202020204" pitchFamily="34" charset="0"/>
                              <a:cs typeface="Arial" panose="020B0604020202020204" pitchFamily="34" charset="0"/>
                            </a:rPr>
                            <m:t>P</m:t>
                          </m:r>
                          <m:r>
                            <m:rPr>
                              <m:nor/>
                            </m:rPr>
                            <a:rPr lang="pt-BR" sz="2100" dirty="0">
                              <a:solidFill>
                                <a:schemeClr val="bg1"/>
                              </a:solidFill>
                              <a:latin typeface="Arial" panose="020B0604020202020204" pitchFamily="34" charset="0"/>
                              <a:cs typeface="Arial" panose="020B0604020202020204" pitchFamily="34" charset="0"/>
                            </a:rPr>
                            <m:t>(</m:t>
                          </m:r>
                          <m:nary>
                            <m:naryPr>
                              <m:chr m:val="∑"/>
                              <m:ctrlPr>
                                <a:rPr lang="pt-BR" sz="2100" i="1" dirty="0">
                                  <a:solidFill>
                                    <a:schemeClr val="bg1"/>
                                  </a:solidFill>
                                  <a:latin typeface="Cambria Math" panose="02040503050406030204" pitchFamily="18" charset="0"/>
                                  <a:cs typeface="Arial" panose="020B0604020202020204" pitchFamily="34" charset="0"/>
                                </a:rPr>
                              </m:ctrlPr>
                            </m:naryPr>
                            <m:sub>
                              <m:r>
                                <m:rPr>
                                  <m:brk m:alnAt="23"/>
                                </m:rPr>
                                <a:rPr lang="pt-BR" sz="2100" i="1" dirty="0">
                                  <a:solidFill>
                                    <a:schemeClr val="bg1"/>
                                  </a:solidFill>
                                  <a:latin typeface="Cambria Math" panose="02040503050406030204" pitchFamily="18" charset="0"/>
                                  <a:cs typeface="Arial" panose="020B0604020202020204" pitchFamily="34" charset="0"/>
                                </a:rPr>
                                <m:t>𝑖</m:t>
                              </m:r>
                              <m:r>
                                <a:rPr lang="pt-BR" sz="2100" i="1" dirty="0">
                                  <a:solidFill>
                                    <a:schemeClr val="bg1"/>
                                  </a:solidFill>
                                  <a:latin typeface="Cambria Math" panose="02040503050406030204" pitchFamily="18" charset="0"/>
                                  <a:cs typeface="Arial" panose="020B0604020202020204" pitchFamily="34" charset="0"/>
                                </a:rPr>
                                <m:t>=1</m:t>
                              </m:r>
                            </m:sub>
                            <m:sup>
                              <m:r>
                                <a:rPr lang="pt-BR" sz="2100" b="0" i="1" dirty="0" smtClean="0">
                                  <a:solidFill>
                                    <a:schemeClr val="bg1"/>
                                  </a:solidFill>
                                  <a:latin typeface="Cambria Math" panose="02040503050406030204" pitchFamily="18" charset="0"/>
                                  <a:cs typeface="Arial" panose="020B0604020202020204" pitchFamily="34" charset="0"/>
                                </a:rPr>
                                <m:t>𝑛</m:t>
                              </m:r>
                            </m:sup>
                            <m:e>
                              <m:r>
                                <a:rPr lang="pt-BR" sz="2100" i="1" dirty="0">
                                  <a:solidFill>
                                    <a:schemeClr val="bg1"/>
                                  </a:solidFill>
                                  <a:latin typeface="Cambria Math" panose="02040503050406030204" pitchFamily="18" charset="0"/>
                                  <a:cs typeface="Arial" panose="020B0604020202020204" pitchFamily="34" charset="0"/>
                                </a:rPr>
                                <m:t>𝑋𝑖</m:t>
                              </m:r>
                              <m:r>
                                <a:rPr lang="pt-BR" sz="2100" i="1" dirty="0">
                                  <a:solidFill>
                                    <a:schemeClr val="bg1"/>
                                  </a:solidFill>
                                  <a:latin typeface="Cambria Math" panose="02040503050406030204" pitchFamily="18" charset="0"/>
                                  <a:cs typeface="Arial" panose="020B0604020202020204" pitchFamily="34" charset="0"/>
                                </a:rPr>
                                <m:t>=0</m:t>
                              </m:r>
                            </m:e>
                          </m:nary>
                          <m:r>
                            <m:rPr>
                              <m:nor/>
                            </m:rPr>
                            <a:rPr lang="pt-BR" sz="2100" dirty="0">
                              <a:solidFill>
                                <a:schemeClr val="bg1"/>
                              </a:solidFill>
                              <a:latin typeface="Arial" panose="020B0604020202020204" pitchFamily="34" charset="0"/>
                              <a:cs typeface="Arial" panose="020B0604020202020204" pitchFamily="34" charset="0"/>
                            </a:rPr>
                            <m:t> | </m:t>
                          </m:r>
                          <m:r>
                            <m:rPr>
                              <m:sty m:val="p"/>
                            </m:rPr>
                            <a:rPr lang="el-GR" sz="2100" i="1" dirty="0">
                              <a:solidFill>
                                <a:schemeClr val="bg1"/>
                              </a:solidFill>
                              <a:latin typeface="Cambria Math" panose="02040503050406030204" pitchFamily="18" charset="0"/>
                              <a:cs typeface="Arial" panose="020B0604020202020204" pitchFamily="34" charset="0"/>
                            </a:rPr>
                            <m:t>ϴ</m:t>
                          </m:r>
                          <m:r>
                            <a:rPr lang="pt-BR" sz="2100" i="1" dirty="0">
                              <a:solidFill>
                                <a:schemeClr val="bg1"/>
                              </a:solidFill>
                              <a:latin typeface="Cambria Math" panose="02040503050406030204" pitchFamily="18" charset="0"/>
                              <a:cs typeface="Arial" panose="020B0604020202020204" pitchFamily="34" charset="0"/>
                            </a:rPr>
                            <m:t>=</m:t>
                          </m:r>
                          <m:r>
                            <m:rPr>
                              <m:nor/>
                            </m:rPr>
                            <a:rPr lang="pt-BR" sz="2100" dirty="0">
                              <a:solidFill>
                                <a:schemeClr val="bg1"/>
                              </a:solidFill>
                              <a:latin typeface="Cambria Math" panose="02040503050406030204" pitchFamily="18" charset="0"/>
                              <a:cs typeface="Arial" panose="020B0604020202020204" pitchFamily="34" charset="0"/>
                            </a:rPr>
                            <m:t>3/4)</m:t>
                          </m:r>
                          <m:r>
                            <m:rPr>
                              <m:nor/>
                            </m:rPr>
                            <a:rPr lang="pt-BR" sz="2100" dirty="0">
                              <a:solidFill>
                                <a:schemeClr val="bg1"/>
                              </a:solidFill>
                              <a:latin typeface="Cambria Math" panose="02040503050406030204" pitchFamily="18" charset="0"/>
                              <a:cs typeface="Arial" panose="020B0604020202020204" pitchFamily="34" charset="0"/>
                            </a:rPr>
                            <m:t>P</m:t>
                          </m:r>
                          <m:r>
                            <m:rPr>
                              <m:nor/>
                            </m:rPr>
                            <a:rPr lang="pt-BR" sz="2100" dirty="0">
                              <a:solidFill>
                                <a:schemeClr val="bg1"/>
                              </a:solidFill>
                              <a:latin typeface="Cambria Math" panose="02040503050406030204" pitchFamily="18" charset="0"/>
                              <a:cs typeface="Arial" panose="020B0604020202020204" pitchFamily="34" charset="0"/>
                            </a:rPr>
                            <m:t>(</m:t>
                          </m:r>
                          <m:r>
                            <m:rPr>
                              <m:sty m:val="p"/>
                            </m:rPr>
                            <a:rPr lang="el-GR" sz="2100" i="1" dirty="0">
                              <a:solidFill>
                                <a:schemeClr val="bg1"/>
                              </a:solidFill>
                              <a:latin typeface="Cambria Math" panose="02040503050406030204" pitchFamily="18" charset="0"/>
                              <a:cs typeface="Arial" panose="020B0604020202020204" pitchFamily="34" charset="0"/>
                            </a:rPr>
                            <m:t>ϴ</m:t>
                          </m:r>
                          <m:r>
                            <m:rPr>
                              <m:nor/>
                            </m:rPr>
                            <a:rPr lang="pt-BR" sz="2100" dirty="0">
                              <a:solidFill>
                                <a:schemeClr val="bg1"/>
                              </a:solidFill>
                              <a:latin typeface="Arial" panose="020B0604020202020204" pitchFamily="34" charset="0"/>
                              <a:cs typeface="Arial" panose="020B0604020202020204" pitchFamily="34" charset="0"/>
                            </a:rPr>
                            <m:t> = 3/4) </m:t>
                          </m:r>
                        </m:den>
                      </m:f>
                    </m:oMath>
                  </m:oMathPara>
                </a14:m>
                <a:endParaRPr lang="pt-BR" sz="2100" dirty="0">
                  <a:solidFill>
                    <a:schemeClr val="bg1"/>
                  </a:solidFill>
                </a:endParaRPr>
              </a:p>
              <a:p>
                <a:pPr algn="ctr"/>
                <a:endParaRPr lang="pt-BR" dirty="0">
                  <a:solidFill>
                    <a:schemeClr val="bg1"/>
                  </a:solidFill>
                </a:endParaRPr>
              </a:p>
              <a:p>
                <a:pPr algn="ctr"/>
                <a:r>
                  <a:rPr lang="pt-BR" sz="2800" dirty="0">
                    <a:solidFill>
                      <a:schemeClr val="bg1"/>
                    </a:solidFill>
                  </a:rPr>
                  <a:t>=  </a:t>
                </a:r>
                <a14:m>
                  <m:oMath xmlns:m="http://schemas.openxmlformats.org/officeDocument/2006/math">
                    <m:f>
                      <m:fPr>
                        <m:ctrlPr>
                          <a:rPr lang="pt-BR" sz="2800" i="1">
                            <a:solidFill>
                              <a:schemeClr val="bg1"/>
                            </a:solidFill>
                            <a:latin typeface="Cambria Math" panose="02040503050406030204" pitchFamily="18" charset="0"/>
                          </a:rPr>
                        </m:ctrlPr>
                      </m:fPr>
                      <m:num>
                        <m:d>
                          <m:dPr>
                            <m:ctrlPr>
                              <a:rPr lang="pt-BR" sz="2800" i="1" smtClean="0">
                                <a:solidFill>
                                  <a:srgbClr val="C00000"/>
                                </a:solidFill>
                                <a:latin typeface="Cambria Math" panose="02040503050406030204" pitchFamily="18" charset="0"/>
                              </a:rPr>
                            </m:ctrlPr>
                          </m:dPr>
                          <m:e>
                            <m:f>
                              <m:fPr>
                                <m:type m:val="noBar"/>
                                <m:ctrlPr>
                                  <a:rPr lang="pt-BR" sz="2800" i="1" smtClean="0">
                                    <a:solidFill>
                                      <a:srgbClr val="C00000"/>
                                    </a:solidFill>
                                    <a:latin typeface="Cambria Math" panose="02040503050406030204" pitchFamily="18" charset="0"/>
                                  </a:rPr>
                                </m:ctrlPr>
                              </m:fPr>
                              <m:num>
                                <m:r>
                                  <a:rPr lang="pt-BR" sz="2800" b="0" i="1" smtClean="0">
                                    <a:solidFill>
                                      <a:srgbClr val="C00000"/>
                                    </a:solidFill>
                                    <a:latin typeface="Cambria Math" panose="02040503050406030204" pitchFamily="18" charset="0"/>
                                  </a:rPr>
                                  <m:t>𝑛</m:t>
                                </m:r>
                              </m:num>
                              <m:den>
                                <m:r>
                                  <a:rPr lang="pt-BR" sz="2800" b="0" i="1" smtClean="0">
                                    <a:solidFill>
                                      <a:srgbClr val="C00000"/>
                                    </a:solidFill>
                                    <a:latin typeface="Cambria Math" panose="02040503050406030204" pitchFamily="18" charset="0"/>
                                  </a:rPr>
                                  <m:t>0</m:t>
                                </m:r>
                              </m:den>
                            </m:f>
                          </m:e>
                        </m:d>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4</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num>
                      <m:den>
                        <m:d>
                          <m:dPr>
                            <m:ctrlPr>
                              <a:rPr lang="pt-BR" sz="2800" i="1" smtClean="0">
                                <a:solidFill>
                                  <a:srgbClr val="C00000"/>
                                </a:solidFill>
                                <a:latin typeface="Cambria Math" panose="02040503050406030204" pitchFamily="18" charset="0"/>
                              </a:rPr>
                            </m:ctrlPr>
                          </m:dPr>
                          <m:e>
                            <m:f>
                              <m:fPr>
                                <m:type m:val="noBar"/>
                                <m:ctrlPr>
                                  <a:rPr lang="pt-BR" sz="2800" i="1" smtClean="0">
                                    <a:solidFill>
                                      <a:srgbClr val="C00000"/>
                                    </a:solidFill>
                                    <a:latin typeface="Cambria Math" panose="02040503050406030204" pitchFamily="18" charset="0"/>
                                  </a:rPr>
                                </m:ctrlPr>
                              </m:fPr>
                              <m:num>
                                <m:r>
                                  <a:rPr lang="pt-BR" sz="2800" b="0" i="1" smtClean="0">
                                    <a:solidFill>
                                      <a:srgbClr val="C00000"/>
                                    </a:solidFill>
                                    <a:latin typeface="Cambria Math" panose="02040503050406030204" pitchFamily="18" charset="0"/>
                                  </a:rPr>
                                  <m:t>𝑛</m:t>
                                </m:r>
                              </m:num>
                              <m:den>
                                <m:r>
                                  <a:rPr lang="pt-BR" sz="2800" b="0" i="1" smtClean="0">
                                    <a:solidFill>
                                      <a:srgbClr val="C00000"/>
                                    </a:solidFill>
                                    <a:latin typeface="Cambria Math" panose="02040503050406030204" pitchFamily="18" charset="0"/>
                                  </a:rPr>
                                  <m:t>0</m:t>
                                </m:r>
                              </m:den>
                            </m:f>
                          </m:e>
                        </m:d>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4</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0</m:t>
                            </m:r>
                          </m:sup>
                        </m:sSup>
                        <m:r>
                          <a:rPr lang="pt-BR" sz="2800" i="1">
                            <a:solidFill>
                              <a:schemeClr val="bg1"/>
                            </a:solidFill>
                            <a:latin typeface="Cambria Math" panose="02040503050406030204" pitchFamily="18" charset="0"/>
                          </a:rPr>
                          <m:t>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e>
                        </m:d>
                        <m:r>
                          <a:rPr lang="pt-BR" sz="2800" i="1">
                            <a:solidFill>
                              <a:schemeClr val="bg1"/>
                            </a:solidFill>
                            <a:latin typeface="Cambria Math" panose="02040503050406030204" pitchFamily="18" charset="0"/>
                          </a:rPr>
                          <m:t>   +   </m:t>
                        </m:r>
                        <m:d>
                          <m:dPr>
                            <m:ctrlPr>
                              <a:rPr lang="pt-BR" sz="2800" i="1" smtClean="0">
                                <a:solidFill>
                                  <a:srgbClr val="C00000"/>
                                </a:solidFill>
                                <a:latin typeface="Cambria Math" panose="02040503050406030204" pitchFamily="18" charset="0"/>
                              </a:rPr>
                            </m:ctrlPr>
                          </m:dPr>
                          <m:e>
                            <m:f>
                              <m:fPr>
                                <m:type m:val="noBar"/>
                                <m:ctrlPr>
                                  <a:rPr lang="pt-BR" sz="2800" i="1" smtClean="0">
                                    <a:solidFill>
                                      <a:srgbClr val="C00000"/>
                                    </a:solidFill>
                                    <a:latin typeface="Cambria Math" panose="02040503050406030204" pitchFamily="18" charset="0"/>
                                  </a:rPr>
                                </m:ctrlPr>
                              </m:fPr>
                              <m:num>
                                <m:r>
                                  <a:rPr lang="pt-BR" sz="2800" b="0" i="1" smtClean="0">
                                    <a:solidFill>
                                      <a:srgbClr val="C00000"/>
                                    </a:solidFill>
                                    <a:latin typeface="Cambria Math" panose="02040503050406030204" pitchFamily="18" charset="0"/>
                                  </a:rPr>
                                  <m:t>𝑛</m:t>
                                </m:r>
                              </m:num>
                              <m:den>
                                <m:r>
                                  <a:rPr lang="pt-BR" sz="2800" b="0" i="1" smtClean="0">
                                    <a:solidFill>
                                      <a:srgbClr val="C00000"/>
                                    </a:solidFill>
                                    <a:latin typeface="Cambria Math" panose="02040503050406030204" pitchFamily="18" charset="0"/>
                                  </a:rPr>
                                  <m:t>0</m:t>
                                </m:r>
                              </m:den>
                            </m:f>
                          </m:e>
                        </m:d>
                        <m:r>
                          <a:rPr lang="pt-BR" sz="2800" i="1">
                            <a:solidFill>
                              <a:schemeClr val="bg1"/>
                            </a:solidFill>
                            <a:latin typeface="Cambria Math" panose="02040503050406030204" pitchFamily="18" charset="0"/>
                          </a:rPr>
                          <m:t> </m:t>
                        </m:r>
                        <m:sSup>
                          <m:sSupPr>
                            <m:ctrlPr>
                              <a:rPr lang="pt-BR" sz="2800" i="1">
                                <a:solidFill>
                                  <a:schemeClr val="bg1"/>
                                </a:solidFill>
                                <a:latin typeface="Cambria Math" panose="02040503050406030204" pitchFamily="18" charset="0"/>
                              </a:rPr>
                            </m:ctrlPr>
                          </m:sSupPr>
                          <m:e>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e>
                          <m:sup>
                            <m:r>
                              <a:rPr lang="pt-BR" sz="2800" i="1">
                                <a:solidFill>
                                  <a:schemeClr val="bg1"/>
                                </a:solidFill>
                                <a:latin typeface="Cambria Math" panose="02040503050406030204" pitchFamily="18" charset="0"/>
                              </a:rPr>
                              <m:t> </m:t>
                            </m:r>
                          </m:sup>
                        </m:sSup>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e>
                        </m:d>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d>
                              <m:dPr>
                                <m:ctrlPr>
                                  <a:rPr lang="pt-BR" sz="2800" i="1" smtClean="0">
                                    <a:solidFill>
                                      <a:srgbClr val="C00000"/>
                                    </a:solidFill>
                                    <a:latin typeface="Cambria Math" panose="02040503050406030204" pitchFamily="18" charset="0"/>
                                  </a:rPr>
                                </m:ctrlPr>
                              </m:dPr>
                              <m:e>
                                <m:f>
                                  <m:fPr>
                                    <m:type m:val="noBar"/>
                                    <m:ctrlPr>
                                      <a:rPr lang="pt-BR" sz="2800" i="1" smtClean="0">
                                        <a:solidFill>
                                          <a:srgbClr val="C00000"/>
                                        </a:solidFill>
                                        <a:latin typeface="Cambria Math" panose="02040503050406030204" pitchFamily="18" charset="0"/>
                                      </a:rPr>
                                    </m:ctrlPr>
                                  </m:fPr>
                                  <m:num>
                                    <m:r>
                                      <a:rPr lang="pt-BR" sz="2800" b="0" i="1" smtClean="0">
                                        <a:solidFill>
                                          <a:srgbClr val="C00000"/>
                                        </a:solidFill>
                                        <a:latin typeface="Cambria Math" panose="02040503050406030204" pitchFamily="18" charset="0"/>
                                      </a:rPr>
                                      <m:t>𝑛</m:t>
                                    </m:r>
                                  </m:num>
                                  <m:den>
                                    <m:r>
                                      <a:rPr lang="pt-BR" sz="2800" b="0" i="1" smtClean="0">
                                        <a:solidFill>
                                          <a:srgbClr val="C00000"/>
                                        </a:solidFill>
                                        <a:latin typeface="Cambria Math" panose="02040503050406030204" pitchFamily="18" charset="0"/>
                                      </a:rPr>
                                      <m:t>0</m:t>
                                    </m:r>
                                  </m:den>
                                </m:f>
                              </m:e>
                            </m:d>
                            <m:r>
                              <a:rPr lang="pt-BR" sz="2800" b="0" i="1" smtClean="0">
                                <a:solidFill>
                                  <a:schemeClr val="bg1"/>
                                </a:solidFill>
                                <a:latin typeface="Cambria Math" panose="02040503050406030204" pitchFamily="18" charset="0"/>
                              </a:rPr>
                              <m:t> </m:t>
                            </m:r>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den>
                    </m:f>
                  </m:oMath>
                </a14:m>
                <a:r>
                  <a:rPr lang="pt-BR" sz="2800" dirty="0">
                    <a:solidFill>
                      <a:schemeClr val="bg1"/>
                    </a:solidFill>
                  </a:rPr>
                  <a:t>    =    </a:t>
                </a:r>
                <a14:m>
                  <m:oMath xmlns:m="http://schemas.openxmlformats.org/officeDocument/2006/math">
                    <m:f>
                      <m:fPr>
                        <m:ctrlPr>
                          <a:rPr lang="pt-BR" sz="2800" i="1">
                            <a:solidFill>
                              <a:schemeClr val="bg1"/>
                            </a:solidFill>
                            <a:latin typeface="Cambria Math" panose="02040503050406030204" pitchFamily="18" charset="0"/>
                          </a:rPr>
                        </m:ctrlPr>
                      </m:fPr>
                      <m:num>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3</m:t>
                            </m:r>
                          </m:e>
                          <m:sup>
                            <m:r>
                              <a:rPr lang="pt-BR" sz="2800" b="0" i="1" smtClean="0">
                                <a:solidFill>
                                  <a:schemeClr val="bg1"/>
                                </a:solidFill>
                                <a:latin typeface="Cambria Math" panose="02040503050406030204" pitchFamily="18" charset="0"/>
                              </a:rPr>
                              <m:t>𝑛</m:t>
                            </m:r>
                          </m:sup>
                        </m:sSup>
                      </m:num>
                      <m:den>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3</m:t>
                            </m:r>
                          </m:e>
                          <m:sup>
                            <m:r>
                              <a:rPr lang="pt-BR" sz="2800" b="0" i="1" smtClean="0">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2</m:t>
                            </m:r>
                          </m:e>
                          <m:sup>
                            <m:r>
                              <a:rPr lang="pt-BR" sz="2800" b="0" i="1" smtClean="0">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1</m:t>
                            </m:r>
                          </m:e>
                          <m:sup>
                            <m:r>
                              <a:rPr lang="pt-BR" sz="2800" b="0" i="1" smtClean="0">
                                <a:solidFill>
                                  <a:schemeClr val="bg1"/>
                                </a:solidFill>
                                <a:latin typeface="Cambria Math" panose="02040503050406030204" pitchFamily="18" charset="0"/>
                              </a:rPr>
                              <m:t>𝑛</m:t>
                            </m:r>
                          </m:sup>
                        </m:sSup>
                      </m:den>
                    </m:f>
                  </m:oMath>
                </a14:m>
                <a:r>
                  <a:rPr lang="pt-BR" sz="2800" dirty="0">
                    <a:solidFill>
                      <a:schemeClr val="bg1"/>
                    </a:solidFill>
                  </a:rPr>
                  <a:t>   =  </a:t>
                </a:r>
                <a14:m>
                  <m:oMath xmlns:m="http://schemas.openxmlformats.org/officeDocument/2006/math">
                    <m:f>
                      <m:fPr>
                        <m:ctrlPr>
                          <a:rPr lang="pt-BR" sz="280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1</m:t>
                        </m:r>
                        <m:r>
                          <a:rPr lang="pt-BR" sz="2800" i="1">
                            <a:solidFill>
                              <a:schemeClr val="bg1"/>
                            </a:solidFill>
                            <a:latin typeface="Cambria Math" panose="02040503050406030204" pitchFamily="18" charset="0"/>
                          </a:rPr>
                          <m:t> +  </m:t>
                        </m:r>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2</m:t>
                                </m:r>
                              </m:num>
                              <m:den>
                                <m:r>
                                  <a:rPr lang="pt-BR" sz="2800" b="0" i="1" smtClean="0">
                                    <a:solidFill>
                                      <a:schemeClr val="bg1"/>
                                    </a:solidFill>
                                    <a:latin typeface="Cambria Math" panose="02040503050406030204" pitchFamily="18" charset="0"/>
                                  </a:rPr>
                                  <m:t>3</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1</m:t>
                                </m:r>
                              </m:num>
                              <m:den>
                                <m:r>
                                  <a:rPr lang="pt-BR" sz="2800" b="0" i="1" smtClean="0">
                                    <a:solidFill>
                                      <a:schemeClr val="bg1"/>
                                    </a:solidFill>
                                    <a:latin typeface="Cambria Math" panose="02040503050406030204" pitchFamily="18" charset="0"/>
                                  </a:rPr>
                                  <m:t>3</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den>
                    </m:f>
                  </m:oMath>
                </a14:m>
                <a:endParaRPr lang="pt-BR" sz="2800" dirty="0">
                  <a:solidFill>
                    <a:schemeClr val="bg1"/>
                  </a:solidFill>
                </a:endParaRPr>
              </a:p>
            </p:txBody>
          </p:sp>
        </mc:Choice>
        <mc:Fallback xmlns="">
          <p:sp>
            <p:nvSpPr>
              <p:cNvPr id="3" name="Subtitle 2">
                <a:extLst>
                  <a:ext uri="{FF2B5EF4-FFF2-40B4-BE49-F238E27FC236}">
                    <a16:creationId xmlns:a16="http://schemas.microsoft.com/office/drawing/2014/main" id="{72B37163-51C7-4BA5-A038-B2117287A118}"/>
                  </a:ext>
                </a:extLst>
              </p:cNvPr>
              <p:cNvSpPr>
                <a:spLocks noGrp="1" noRot="1" noChangeAspect="1" noMove="1" noResize="1" noEditPoints="1" noAdjustHandles="1" noChangeArrowheads="1" noChangeShapeType="1" noTextEdit="1"/>
              </p:cNvSpPr>
              <p:nvPr>
                <p:ph type="subTitle" idx="1"/>
              </p:nvPr>
            </p:nvSpPr>
            <p:spPr>
              <a:xfrm>
                <a:off x="1034493" y="1524000"/>
                <a:ext cx="10122408" cy="3566195"/>
              </a:xfrm>
              <a:blipFill>
                <a:blip r:embed="rId2"/>
                <a:stretch>
                  <a:fillRect l="-36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271807"/>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025E81-1632-4C1F-ABFF-9C0BF8E431B3}"/>
              </a:ext>
            </a:extLst>
          </p:cNvPr>
          <p:cNvSpPr>
            <a:spLocks noGrp="1"/>
          </p:cNvSpPr>
          <p:nvPr>
            <p:ph type="ctrTitle"/>
          </p:nvPr>
        </p:nvSpPr>
        <p:spPr>
          <a:xfrm>
            <a:off x="1557071" y="1018830"/>
            <a:ext cx="9099255" cy="495645"/>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9EFAF6E9-D3A5-46FD-B962-F1A96B8071C6}"/>
                  </a:ext>
                </a:extLst>
              </p:cNvPr>
              <p:cNvSpPr>
                <a:spLocks noGrp="1"/>
              </p:cNvSpPr>
              <p:nvPr>
                <p:ph type="subTitle" idx="1"/>
              </p:nvPr>
            </p:nvSpPr>
            <p:spPr>
              <a:xfrm>
                <a:off x="1034493" y="1525904"/>
                <a:ext cx="10122408" cy="3564291"/>
              </a:xfrm>
            </p:spPr>
            <p:txBody>
              <a:bodyPr>
                <a:normAutofit fontScale="85000" lnSpcReduction="20000"/>
              </a:bodyPr>
              <a:lstStyle/>
              <a:p>
                <a:pPr algn="just"/>
                <a:r>
                  <a:rPr lang="pt-BR" sz="1900" dirty="0">
                    <a:solidFill>
                      <a:schemeClr val="bg1"/>
                    </a:solidFill>
                    <a:latin typeface="Arial" panose="020B0604020202020204" pitchFamily="34" charset="0"/>
                    <a:cs typeface="Arial" panose="020B0604020202020204" pitchFamily="34" charset="0"/>
                  </a:rPr>
                  <a:t>Note que </a:t>
                </a:r>
                <a:r>
                  <a:rPr lang="pt-BR" sz="1900" dirty="0">
                    <a:solidFill>
                      <a:schemeClr val="bg1"/>
                    </a:solidFill>
                  </a:rPr>
                  <a:t>P(</a:t>
                </a:r>
                <a:r>
                  <a:rPr lang="el-GR" sz="1900" dirty="0">
                    <a:solidFill>
                      <a:schemeClr val="bg1"/>
                    </a:solidFill>
                    <a:latin typeface="Arial" panose="020B0604020202020204" pitchFamily="34" charset="0"/>
                    <a:cs typeface="Arial" panose="020B0604020202020204" pitchFamily="34" charset="0"/>
                  </a:rPr>
                  <a:t>ϴ</a:t>
                </a:r>
                <a:r>
                  <a:rPr lang="pt-BR" sz="1900" dirty="0">
                    <a:solidFill>
                      <a:schemeClr val="bg1"/>
                    </a:solidFill>
                    <a:latin typeface="Arial" panose="020B0604020202020204" pitchFamily="34" charset="0"/>
                    <a:cs typeface="Arial" panose="020B0604020202020204" pitchFamily="34" charset="0"/>
                  </a:rPr>
                  <a:t> = 1/4 | x</a:t>
                </a:r>
                <a:r>
                  <a:rPr lang="pt-BR" sz="12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2</a:t>
                </a:r>
                <a:r>
                  <a:rPr lang="pt-BR" sz="1900" dirty="0">
                    <a:solidFill>
                      <a:schemeClr val="bg1"/>
                    </a:solidFill>
                    <a:latin typeface="Arial" panose="020B0604020202020204" pitchFamily="34" charset="0"/>
                    <a:cs typeface="Arial" panose="020B0604020202020204" pitchFamily="34" charset="0"/>
                  </a:rPr>
                  <a:t> + ... + X</a:t>
                </a:r>
                <a:r>
                  <a:rPr lang="pt-BR" sz="12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 = 0)  →  1 quando n → ꝏ. Analogamente,</a:t>
                </a:r>
              </a:p>
              <a:p>
                <a:pPr algn="just"/>
                <a:endParaRPr lang="pt-BR" sz="1900" dirty="0">
                  <a:solidFill>
                    <a:schemeClr val="bg1"/>
                  </a:solidFill>
                  <a:latin typeface="Arial" panose="020B0604020202020204" pitchFamily="34" charset="0"/>
                  <a:cs typeface="Arial" panose="020B0604020202020204" pitchFamily="34" charset="0"/>
                </a:endParaRPr>
              </a:p>
              <a:p>
                <a:pPr algn="ctr"/>
                <a:r>
                  <a:rPr lang="pt-BR" sz="1900" dirty="0">
                    <a:solidFill>
                      <a:schemeClr val="bg1"/>
                    </a:solidFill>
                  </a:rPr>
                  <a:t>P(</a:t>
                </a:r>
                <a:r>
                  <a:rPr lang="el-GR" sz="1900" dirty="0">
                    <a:solidFill>
                      <a:schemeClr val="bg1"/>
                    </a:solidFill>
                    <a:latin typeface="Arial" panose="020B0604020202020204" pitchFamily="34" charset="0"/>
                    <a:cs typeface="Arial" panose="020B0604020202020204" pitchFamily="34" charset="0"/>
                  </a:rPr>
                  <a:t>ϴ</a:t>
                </a:r>
                <a:r>
                  <a:rPr lang="pt-BR" sz="1900" dirty="0">
                    <a:solidFill>
                      <a:schemeClr val="bg1"/>
                    </a:solidFill>
                    <a:latin typeface="Arial" panose="020B0604020202020204" pitchFamily="34" charset="0"/>
                    <a:cs typeface="Arial" panose="020B0604020202020204" pitchFamily="34" charset="0"/>
                  </a:rPr>
                  <a:t> = 2/4 | x</a:t>
                </a:r>
                <a:r>
                  <a:rPr lang="pt-BR" sz="12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 + X</a:t>
                </a:r>
                <a:r>
                  <a:rPr lang="pt-BR" sz="1200" dirty="0">
                    <a:solidFill>
                      <a:schemeClr val="bg1"/>
                    </a:solidFill>
                    <a:latin typeface="Arial" panose="020B0604020202020204" pitchFamily="34" charset="0"/>
                    <a:cs typeface="Arial" panose="020B0604020202020204" pitchFamily="34" charset="0"/>
                  </a:rPr>
                  <a:t>2</a:t>
                </a:r>
                <a:r>
                  <a:rPr lang="pt-BR" sz="1900" dirty="0">
                    <a:solidFill>
                      <a:schemeClr val="bg1"/>
                    </a:solidFill>
                    <a:latin typeface="Arial" panose="020B0604020202020204" pitchFamily="34" charset="0"/>
                    <a:cs typeface="Arial" panose="020B0604020202020204" pitchFamily="34" charset="0"/>
                  </a:rPr>
                  <a:t> + ... + X</a:t>
                </a:r>
                <a:r>
                  <a:rPr lang="pt-BR" sz="12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 = 0)    =</a:t>
                </a:r>
              </a:p>
              <a:p>
                <a:pPr algn="ctr"/>
                <a:endParaRPr lang="pt-BR" sz="1200" dirty="0">
                  <a:solidFill>
                    <a:schemeClr val="bg1"/>
                  </a:solidFill>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
                        <m:fPr>
                          <m:ctrlPr>
                            <a:rPr lang="pt-BR" sz="1900" i="1">
                              <a:solidFill>
                                <a:schemeClr val="bg1"/>
                              </a:solidFill>
                              <a:latin typeface="Cambria Math" panose="02040503050406030204" pitchFamily="18" charset="0"/>
                            </a:rPr>
                          </m:ctrlPr>
                        </m:fPr>
                        <m:num>
                          <m:r>
                            <m:rPr>
                              <m:nor/>
                            </m:rPr>
                            <a:rPr lang="pt-BR" sz="1900" dirty="0">
                              <a:solidFill>
                                <a:schemeClr val="bg1"/>
                              </a:solidFill>
                            </a:rPr>
                            <m:t>P</m:t>
                          </m:r>
                          <m:r>
                            <m:rPr>
                              <m:nor/>
                            </m:rPr>
                            <a:rPr lang="pt-BR" sz="1900" dirty="0">
                              <a:solidFill>
                                <a:schemeClr val="bg1"/>
                              </a:solidFill>
                            </a:rPr>
                            <m:t>(</m:t>
                          </m:r>
                          <m:nary>
                            <m:naryPr>
                              <m:chr m:val="∑"/>
                              <m:ctrlPr>
                                <a:rPr lang="pt-BR" sz="1900" i="1" dirty="0">
                                  <a:solidFill>
                                    <a:schemeClr val="bg1"/>
                                  </a:solidFill>
                                  <a:latin typeface="Cambria Math" panose="02040503050406030204" pitchFamily="18" charset="0"/>
                                </a:rPr>
                              </m:ctrlPr>
                            </m:naryPr>
                            <m:sub>
                              <m:r>
                                <m:rPr>
                                  <m:brk m:alnAt="23"/>
                                </m:rPr>
                                <a:rPr lang="pt-BR" sz="1900" i="1" dirty="0">
                                  <a:solidFill>
                                    <a:schemeClr val="bg1"/>
                                  </a:solidFill>
                                  <a:latin typeface="Cambria Math" panose="02040503050406030204" pitchFamily="18" charset="0"/>
                                </a:rPr>
                                <m:t>𝑖</m:t>
                              </m:r>
                              <m:r>
                                <a:rPr lang="pt-BR" sz="1900" i="1" dirty="0">
                                  <a:solidFill>
                                    <a:schemeClr val="bg1"/>
                                  </a:solidFill>
                                  <a:latin typeface="Cambria Math" panose="02040503050406030204" pitchFamily="18" charset="0"/>
                                </a:rPr>
                                <m:t>=1</m:t>
                              </m:r>
                            </m:sub>
                            <m:sup>
                              <m:r>
                                <a:rPr lang="pt-BR" sz="1900" i="1" dirty="0">
                                  <a:solidFill>
                                    <a:schemeClr val="bg1"/>
                                  </a:solidFill>
                                  <a:latin typeface="Cambria Math" panose="02040503050406030204" pitchFamily="18" charset="0"/>
                                </a:rPr>
                                <m:t>𝑛</m:t>
                              </m:r>
                            </m:sup>
                            <m:e>
                              <m:r>
                                <a:rPr lang="pt-BR" sz="1900" i="1" dirty="0">
                                  <a:solidFill>
                                    <a:schemeClr val="bg1"/>
                                  </a:solidFill>
                                  <a:latin typeface="Cambria Math" panose="02040503050406030204" pitchFamily="18" charset="0"/>
                                </a:rPr>
                                <m:t>𝑋𝑖</m:t>
                              </m:r>
                              <m:r>
                                <a:rPr lang="pt-BR" sz="1900" i="1" dirty="0">
                                  <a:solidFill>
                                    <a:schemeClr val="bg1"/>
                                  </a:solidFill>
                                  <a:latin typeface="Cambria Math" panose="02040503050406030204" pitchFamily="18" charset="0"/>
                                </a:rPr>
                                <m:t>=0</m:t>
                              </m:r>
                            </m:e>
                          </m:nary>
                          <m:r>
                            <m:rPr>
                              <m:nor/>
                            </m:rPr>
                            <a:rPr lang="pt-BR" sz="1900" dirty="0">
                              <a:solidFill>
                                <a:schemeClr val="bg1"/>
                              </a:solidFill>
                              <a:latin typeface="Arial" panose="020B0604020202020204" pitchFamily="34" charset="0"/>
                              <a:cs typeface="Arial" panose="020B0604020202020204" pitchFamily="34" charset="0"/>
                            </a:rPr>
                            <m:t>| </m:t>
                          </m:r>
                          <m:r>
                            <m:rPr>
                              <m:nor/>
                            </m:rPr>
                            <a:rPr lang="el-GR" sz="1900" dirty="0">
                              <a:solidFill>
                                <a:schemeClr val="bg1"/>
                              </a:solidFill>
                              <a:latin typeface="Arial" panose="020B0604020202020204" pitchFamily="34"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m:t>
                          </m:r>
                          <m:r>
                            <m:rPr>
                              <m:nor/>
                            </m:rPr>
                            <a:rPr lang="pt-BR" sz="1900" b="0" i="0" dirty="0" smtClean="0">
                              <a:solidFill>
                                <a:schemeClr val="bg1"/>
                              </a:solidFill>
                              <a:latin typeface="Arial" panose="020B0604020202020204" pitchFamily="34" charset="0"/>
                              <a:cs typeface="Arial" panose="020B0604020202020204" pitchFamily="34" charset="0"/>
                            </a:rPr>
                            <m:t>2</m:t>
                          </m:r>
                          <m:r>
                            <m:rPr>
                              <m:nor/>
                            </m:rPr>
                            <a:rPr lang="pt-BR" sz="1900" dirty="0">
                              <a:solidFill>
                                <a:schemeClr val="bg1"/>
                              </a:solidFill>
                              <a:latin typeface="Arial" panose="020B0604020202020204" pitchFamily="34" charset="0"/>
                              <a:cs typeface="Arial" panose="020B0604020202020204" pitchFamily="34" charset="0"/>
                            </a:rPr>
                            <m:t>/4) </m:t>
                          </m:r>
                          <m:r>
                            <m:rPr>
                              <m:nor/>
                            </m:rPr>
                            <a:rPr lang="pt-BR" sz="1900" dirty="0">
                              <a:solidFill>
                                <a:schemeClr val="bg1"/>
                              </a:solidFill>
                              <a:latin typeface="Arial" panose="020B0604020202020204" pitchFamily="34" charset="0"/>
                              <a:cs typeface="Arial" panose="020B0604020202020204" pitchFamily="34" charset="0"/>
                            </a:rPr>
                            <m:t>P</m:t>
                          </m:r>
                          <m:r>
                            <m:rPr>
                              <m:nor/>
                            </m:rPr>
                            <a:rPr lang="pt-BR" sz="1900" dirty="0">
                              <a:solidFill>
                                <a:schemeClr val="bg1"/>
                              </a:solidFill>
                              <a:latin typeface="Arial" panose="020B0604020202020204" pitchFamily="34" charset="0"/>
                              <a:cs typeface="Arial" panose="020B0604020202020204" pitchFamily="34" charset="0"/>
                            </a:rPr>
                            <m:t>(</m:t>
                          </m:r>
                          <m:r>
                            <m:rPr>
                              <m:sty m:val="p"/>
                            </m:rPr>
                            <a:rPr lang="el-GR" sz="1900" i="1" dirty="0">
                              <a:solidFill>
                                <a:schemeClr val="bg1"/>
                              </a:solidFill>
                              <a:latin typeface="Cambria Math" panose="02040503050406030204" pitchFamily="18"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m:t>
                          </m:r>
                          <m:r>
                            <m:rPr>
                              <m:nor/>
                            </m:rPr>
                            <a:rPr lang="pt-BR" sz="1900" b="0" i="0" dirty="0" smtClean="0">
                              <a:solidFill>
                                <a:schemeClr val="bg1"/>
                              </a:solidFill>
                              <a:latin typeface="Arial" panose="020B0604020202020204" pitchFamily="34" charset="0"/>
                              <a:cs typeface="Arial" panose="020B0604020202020204" pitchFamily="34" charset="0"/>
                            </a:rPr>
                            <m:t>2</m:t>
                          </m:r>
                          <m:r>
                            <m:rPr>
                              <m:nor/>
                            </m:rPr>
                            <a:rPr lang="pt-BR" sz="1900" dirty="0">
                              <a:solidFill>
                                <a:schemeClr val="bg1"/>
                              </a:solidFill>
                              <a:latin typeface="Arial" panose="020B0604020202020204" pitchFamily="34" charset="0"/>
                              <a:cs typeface="Arial" panose="020B0604020202020204" pitchFamily="34" charset="0"/>
                            </a:rPr>
                            <m:t>/4</m:t>
                          </m:r>
                          <m:r>
                            <a:rPr lang="pt-BR" sz="1900" i="1" dirty="0">
                              <a:solidFill>
                                <a:schemeClr val="bg1"/>
                              </a:solidFill>
                              <a:latin typeface="Cambria Math" panose="02040503050406030204" pitchFamily="18" charset="0"/>
                              <a:cs typeface="Arial" panose="020B0604020202020204" pitchFamily="34" charset="0"/>
                            </a:rPr>
                            <m:t>)</m:t>
                          </m:r>
                        </m:num>
                        <m:den>
                          <m:r>
                            <m:rPr>
                              <m:nor/>
                            </m:rPr>
                            <a:rPr lang="pt-BR" sz="1900" dirty="0">
                              <a:solidFill>
                                <a:schemeClr val="bg1"/>
                              </a:solidFill>
                            </a:rPr>
                            <m:t>P</m:t>
                          </m:r>
                          <m:r>
                            <m:rPr>
                              <m:nor/>
                            </m:rPr>
                            <a:rPr lang="pt-BR" sz="1900" dirty="0">
                              <a:solidFill>
                                <a:schemeClr val="bg1"/>
                              </a:solidFill>
                            </a:rPr>
                            <m:t>(</m:t>
                          </m:r>
                          <m:nary>
                            <m:naryPr>
                              <m:chr m:val="∑"/>
                              <m:ctrlPr>
                                <a:rPr lang="pt-BR" sz="1900" i="1" dirty="0">
                                  <a:solidFill>
                                    <a:schemeClr val="bg1"/>
                                  </a:solidFill>
                                  <a:latin typeface="Cambria Math" panose="02040503050406030204" pitchFamily="18" charset="0"/>
                                </a:rPr>
                              </m:ctrlPr>
                            </m:naryPr>
                            <m:sub>
                              <m:r>
                                <m:rPr>
                                  <m:brk m:alnAt="23"/>
                                </m:rPr>
                                <a:rPr lang="pt-BR" sz="1900" i="1" dirty="0">
                                  <a:solidFill>
                                    <a:schemeClr val="bg1"/>
                                  </a:solidFill>
                                  <a:latin typeface="Cambria Math" panose="02040503050406030204" pitchFamily="18" charset="0"/>
                                </a:rPr>
                                <m:t>𝑖</m:t>
                              </m:r>
                              <m:r>
                                <a:rPr lang="pt-BR" sz="1900" i="1" dirty="0">
                                  <a:solidFill>
                                    <a:schemeClr val="bg1"/>
                                  </a:solidFill>
                                  <a:latin typeface="Cambria Math" panose="02040503050406030204" pitchFamily="18" charset="0"/>
                                </a:rPr>
                                <m:t>=1</m:t>
                              </m:r>
                            </m:sub>
                            <m:sup>
                              <m:r>
                                <a:rPr lang="pt-BR" sz="1900" i="1" dirty="0">
                                  <a:solidFill>
                                    <a:schemeClr val="bg1"/>
                                  </a:solidFill>
                                  <a:latin typeface="Cambria Math" panose="02040503050406030204" pitchFamily="18" charset="0"/>
                                </a:rPr>
                                <m:t>𝑛</m:t>
                              </m:r>
                            </m:sup>
                            <m:e>
                              <m:r>
                                <a:rPr lang="pt-BR" sz="1900" i="1" dirty="0">
                                  <a:solidFill>
                                    <a:schemeClr val="bg1"/>
                                  </a:solidFill>
                                  <a:latin typeface="Cambria Math" panose="02040503050406030204" pitchFamily="18" charset="0"/>
                                </a:rPr>
                                <m:t>𝑋𝑖</m:t>
                              </m:r>
                              <m:r>
                                <a:rPr lang="pt-BR" sz="1900" i="1" dirty="0">
                                  <a:solidFill>
                                    <a:schemeClr val="bg1"/>
                                  </a:solidFill>
                                  <a:latin typeface="Cambria Math" panose="02040503050406030204" pitchFamily="18" charset="0"/>
                                </a:rPr>
                                <m:t>=0</m:t>
                              </m:r>
                            </m:e>
                          </m:nary>
                          <m:r>
                            <m:rPr>
                              <m:nor/>
                            </m:rPr>
                            <a:rPr lang="pt-BR" sz="1900" dirty="0">
                              <a:solidFill>
                                <a:schemeClr val="bg1"/>
                              </a:solidFill>
                              <a:latin typeface="Arial" panose="020B0604020202020204" pitchFamily="34" charset="0"/>
                              <a:cs typeface="Arial" panose="020B0604020202020204" pitchFamily="34" charset="0"/>
                            </a:rPr>
                            <m:t>| </m:t>
                          </m:r>
                          <m:r>
                            <m:rPr>
                              <m:nor/>
                            </m:rPr>
                            <a:rPr lang="el-GR" sz="1900" dirty="0">
                              <a:solidFill>
                                <a:schemeClr val="bg1"/>
                              </a:solidFill>
                              <a:latin typeface="Arial" panose="020B0604020202020204" pitchFamily="34"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1/4) </m:t>
                          </m:r>
                          <m:r>
                            <m:rPr>
                              <m:nor/>
                            </m:rPr>
                            <a:rPr lang="pt-BR" sz="1900" dirty="0">
                              <a:solidFill>
                                <a:schemeClr val="bg1"/>
                              </a:solidFill>
                              <a:latin typeface="Arial" panose="020B0604020202020204" pitchFamily="34" charset="0"/>
                              <a:cs typeface="Arial" panose="020B0604020202020204" pitchFamily="34" charset="0"/>
                            </a:rPr>
                            <m:t>P</m:t>
                          </m:r>
                          <m:r>
                            <m:rPr>
                              <m:nor/>
                            </m:rPr>
                            <a:rPr lang="pt-BR" sz="1900" dirty="0">
                              <a:solidFill>
                                <a:schemeClr val="bg1"/>
                              </a:solidFill>
                              <a:latin typeface="Arial" panose="020B0604020202020204" pitchFamily="34" charset="0"/>
                              <a:cs typeface="Arial" panose="020B0604020202020204" pitchFamily="34" charset="0"/>
                            </a:rPr>
                            <m:t>(</m:t>
                          </m:r>
                          <m:r>
                            <m:rPr>
                              <m:sty m:val="p"/>
                            </m:rPr>
                            <a:rPr lang="el-GR" sz="1900" i="1" dirty="0">
                              <a:solidFill>
                                <a:schemeClr val="bg1"/>
                              </a:solidFill>
                              <a:latin typeface="Cambria Math" panose="02040503050406030204" pitchFamily="18"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1/4) + </m:t>
                          </m:r>
                          <m:r>
                            <m:rPr>
                              <m:nor/>
                            </m:rPr>
                            <a:rPr lang="pt-BR" sz="1900" dirty="0">
                              <a:solidFill>
                                <a:schemeClr val="bg1"/>
                              </a:solidFill>
                            </a:rPr>
                            <m:t>P</m:t>
                          </m:r>
                          <m:r>
                            <m:rPr>
                              <m:nor/>
                            </m:rPr>
                            <a:rPr lang="pt-BR" sz="1900" dirty="0">
                              <a:solidFill>
                                <a:schemeClr val="bg1"/>
                              </a:solidFill>
                            </a:rPr>
                            <m:t>(</m:t>
                          </m:r>
                          <m:nary>
                            <m:naryPr>
                              <m:chr m:val="∑"/>
                              <m:ctrlPr>
                                <a:rPr lang="pt-BR" sz="1900" i="1" dirty="0">
                                  <a:solidFill>
                                    <a:schemeClr val="bg1"/>
                                  </a:solidFill>
                                  <a:latin typeface="Cambria Math" panose="02040503050406030204" pitchFamily="18" charset="0"/>
                                </a:rPr>
                              </m:ctrlPr>
                            </m:naryPr>
                            <m:sub>
                              <m:r>
                                <m:rPr>
                                  <m:brk m:alnAt="23"/>
                                </m:rPr>
                                <a:rPr lang="pt-BR" sz="1900" i="1" dirty="0">
                                  <a:solidFill>
                                    <a:schemeClr val="bg1"/>
                                  </a:solidFill>
                                  <a:latin typeface="Cambria Math" panose="02040503050406030204" pitchFamily="18" charset="0"/>
                                </a:rPr>
                                <m:t>𝑖</m:t>
                              </m:r>
                              <m:r>
                                <a:rPr lang="pt-BR" sz="1900" i="1" dirty="0">
                                  <a:solidFill>
                                    <a:schemeClr val="bg1"/>
                                  </a:solidFill>
                                  <a:latin typeface="Cambria Math" panose="02040503050406030204" pitchFamily="18" charset="0"/>
                                </a:rPr>
                                <m:t>=1</m:t>
                              </m:r>
                            </m:sub>
                            <m:sup>
                              <m:r>
                                <a:rPr lang="pt-BR" sz="1900" i="1" dirty="0">
                                  <a:solidFill>
                                    <a:schemeClr val="bg1"/>
                                  </a:solidFill>
                                  <a:latin typeface="Cambria Math" panose="02040503050406030204" pitchFamily="18" charset="0"/>
                                </a:rPr>
                                <m:t>𝑛</m:t>
                              </m:r>
                            </m:sup>
                            <m:e>
                              <m:r>
                                <a:rPr lang="pt-BR" sz="1900" i="1" dirty="0">
                                  <a:solidFill>
                                    <a:schemeClr val="bg1"/>
                                  </a:solidFill>
                                  <a:latin typeface="Cambria Math" panose="02040503050406030204" pitchFamily="18" charset="0"/>
                                </a:rPr>
                                <m:t>𝑋𝑖</m:t>
                              </m:r>
                              <m:r>
                                <a:rPr lang="pt-BR" sz="1900" i="1" dirty="0">
                                  <a:solidFill>
                                    <a:schemeClr val="bg1"/>
                                  </a:solidFill>
                                  <a:latin typeface="Cambria Math" panose="02040503050406030204" pitchFamily="18" charset="0"/>
                                </a:rPr>
                                <m:t>=0</m:t>
                              </m:r>
                            </m:e>
                          </m:nary>
                          <m:r>
                            <m:rPr>
                              <m:nor/>
                            </m:rPr>
                            <a:rPr lang="pt-BR" sz="1900" dirty="0">
                              <a:solidFill>
                                <a:schemeClr val="bg1"/>
                              </a:solidFill>
                              <a:latin typeface="Arial" panose="020B0604020202020204" pitchFamily="34" charset="0"/>
                              <a:cs typeface="Arial" panose="020B0604020202020204" pitchFamily="34" charset="0"/>
                            </a:rPr>
                            <m:t> | </m:t>
                          </m:r>
                          <m:r>
                            <m:rPr>
                              <m:nor/>
                            </m:rPr>
                            <a:rPr lang="el-GR" sz="1900" dirty="0">
                              <a:solidFill>
                                <a:schemeClr val="bg1"/>
                              </a:solidFill>
                              <a:latin typeface="Arial" panose="020B0604020202020204" pitchFamily="34"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2/4) </m:t>
                          </m:r>
                          <m:r>
                            <m:rPr>
                              <m:nor/>
                            </m:rPr>
                            <a:rPr lang="pt-BR" sz="1900" dirty="0">
                              <a:solidFill>
                                <a:schemeClr val="bg1"/>
                              </a:solidFill>
                              <a:latin typeface="Arial" panose="020B0604020202020204" pitchFamily="34" charset="0"/>
                              <a:cs typeface="Arial" panose="020B0604020202020204" pitchFamily="34" charset="0"/>
                            </a:rPr>
                            <m:t>P</m:t>
                          </m:r>
                          <m:r>
                            <m:rPr>
                              <m:nor/>
                            </m:rPr>
                            <a:rPr lang="pt-BR" sz="1900" dirty="0">
                              <a:solidFill>
                                <a:schemeClr val="bg1"/>
                              </a:solidFill>
                              <a:latin typeface="Arial" panose="020B0604020202020204" pitchFamily="34" charset="0"/>
                              <a:cs typeface="Arial" panose="020B0604020202020204" pitchFamily="34" charset="0"/>
                            </a:rPr>
                            <m:t>(</m:t>
                          </m:r>
                          <m:r>
                            <m:rPr>
                              <m:sty m:val="p"/>
                            </m:rPr>
                            <a:rPr lang="el-GR" sz="1900" i="1" dirty="0">
                              <a:solidFill>
                                <a:schemeClr val="bg1"/>
                              </a:solidFill>
                              <a:latin typeface="Cambria Math" panose="02040503050406030204" pitchFamily="18"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2/4) + </m:t>
                          </m:r>
                          <m:r>
                            <m:rPr>
                              <m:nor/>
                            </m:rPr>
                            <a:rPr lang="pt-BR" sz="1900" dirty="0">
                              <a:solidFill>
                                <a:schemeClr val="bg1"/>
                              </a:solidFill>
                              <a:latin typeface="Arial" panose="020B0604020202020204" pitchFamily="34" charset="0"/>
                              <a:cs typeface="Arial" panose="020B0604020202020204" pitchFamily="34" charset="0"/>
                            </a:rPr>
                            <m:t>P</m:t>
                          </m:r>
                          <m:r>
                            <m:rPr>
                              <m:nor/>
                            </m:rPr>
                            <a:rPr lang="pt-BR" sz="1900" dirty="0">
                              <a:solidFill>
                                <a:schemeClr val="bg1"/>
                              </a:solidFill>
                              <a:latin typeface="Arial" panose="020B0604020202020204" pitchFamily="34" charset="0"/>
                              <a:cs typeface="Arial" panose="020B0604020202020204" pitchFamily="34" charset="0"/>
                            </a:rPr>
                            <m:t>(</m:t>
                          </m:r>
                          <m:nary>
                            <m:naryPr>
                              <m:chr m:val="∑"/>
                              <m:ctrlPr>
                                <a:rPr lang="pt-BR" sz="1900" i="1" dirty="0">
                                  <a:solidFill>
                                    <a:schemeClr val="bg1"/>
                                  </a:solidFill>
                                  <a:latin typeface="Cambria Math" panose="02040503050406030204" pitchFamily="18" charset="0"/>
                                  <a:cs typeface="Arial" panose="020B0604020202020204" pitchFamily="34" charset="0"/>
                                </a:rPr>
                              </m:ctrlPr>
                            </m:naryPr>
                            <m:sub>
                              <m:r>
                                <m:rPr>
                                  <m:brk m:alnAt="23"/>
                                </m:rPr>
                                <a:rPr lang="pt-BR" sz="1900" i="1" dirty="0">
                                  <a:solidFill>
                                    <a:schemeClr val="bg1"/>
                                  </a:solidFill>
                                  <a:latin typeface="Cambria Math" panose="02040503050406030204" pitchFamily="18" charset="0"/>
                                  <a:cs typeface="Arial" panose="020B0604020202020204" pitchFamily="34" charset="0"/>
                                </a:rPr>
                                <m:t>𝑖</m:t>
                              </m:r>
                              <m:r>
                                <a:rPr lang="pt-BR" sz="1900" i="1" dirty="0">
                                  <a:solidFill>
                                    <a:schemeClr val="bg1"/>
                                  </a:solidFill>
                                  <a:latin typeface="Cambria Math" panose="02040503050406030204" pitchFamily="18" charset="0"/>
                                  <a:cs typeface="Arial" panose="020B0604020202020204" pitchFamily="34" charset="0"/>
                                </a:rPr>
                                <m:t>=1</m:t>
                              </m:r>
                            </m:sub>
                            <m:sup>
                              <m:r>
                                <a:rPr lang="pt-BR" sz="1900" i="1" dirty="0">
                                  <a:solidFill>
                                    <a:schemeClr val="bg1"/>
                                  </a:solidFill>
                                  <a:latin typeface="Cambria Math" panose="02040503050406030204" pitchFamily="18" charset="0"/>
                                  <a:cs typeface="Arial" panose="020B0604020202020204" pitchFamily="34" charset="0"/>
                                </a:rPr>
                                <m:t>𝑛</m:t>
                              </m:r>
                            </m:sup>
                            <m:e>
                              <m:r>
                                <a:rPr lang="pt-BR" sz="1900" i="1" dirty="0">
                                  <a:solidFill>
                                    <a:schemeClr val="bg1"/>
                                  </a:solidFill>
                                  <a:latin typeface="Cambria Math" panose="02040503050406030204" pitchFamily="18" charset="0"/>
                                  <a:cs typeface="Arial" panose="020B0604020202020204" pitchFamily="34" charset="0"/>
                                </a:rPr>
                                <m:t>𝑋𝑖</m:t>
                              </m:r>
                              <m:r>
                                <a:rPr lang="pt-BR" sz="1900" i="1" dirty="0">
                                  <a:solidFill>
                                    <a:schemeClr val="bg1"/>
                                  </a:solidFill>
                                  <a:latin typeface="Cambria Math" panose="02040503050406030204" pitchFamily="18" charset="0"/>
                                  <a:cs typeface="Arial" panose="020B0604020202020204" pitchFamily="34" charset="0"/>
                                </a:rPr>
                                <m:t>=0</m:t>
                              </m:r>
                            </m:e>
                          </m:nary>
                          <m:r>
                            <m:rPr>
                              <m:nor/>
                            </m:rPr>
                            <a:rPr lang="pt-BR" sz="1900" dirty="0">
                              <a:solidFill>
                                <a:schemeClr val="bg1"/>
                              </a:solidFill>
                              <a:latin typeface="Arial" panose="020B0604020202020204" pitchFamily="34" charset="0"/>
                              <a:cs typeface="Arial" panose="020B0604020202020204" pitchFamily="34" charset="0"/>
                            </a:rPr>
                            <m:t> | </m:t>
                          </m:r>
                          <m:r>
                            <m:rPr>
                              <m:sty m:val="p"/>
                            </m:rPr>
                            <a:rPr lang="el-GR" sz="1900" i="1" dirty="0">
                              <a:solidFill>
                                <a:schemeClr val="bg1"/>
                              </a:solidFill>
                              <a:latin typeface="Cambria Math" panose="02040503050406030204" pitchFamily="18" charset="0"/>
                              <a:cs typeface="Arial" panose="020B0604020202020204" pitchFamily="34" charset="0"/>
                            </a:rPr>
                            <m:t>ϴ</m:t>
                          </m:r>
                          <m:r>
                            <a:rPr lang="pt-BR" sz="1900" i="1" dirty="0">
                              <a:solidFill>
                                <a:schemeClr val="bg1"/>
                              </a:solidFill>
                              <a:latin typeface="Cambria Math" panose="02040503050406030204" pitchFamily="18" charset="0"/>
                              <a:cs typeface="Arial" panose="020B0604020202020204" pitchFamily="34" charset="0"/>
                            </a:rPr>
                            <m:t>=</m:t>
                          </m:r>
                          <m:r>
                            <m:rPr>
                              <m:nor/>
                            </m:rPr>
                            <a:rPr lang="pt-BR" sz="1900" dirty="0">
                              <a:solidFill>
                                <a:schemeClr val="bg1"/>
                              </a:solidFill>
                              <a:latin typeface="Cambria Math" panose="02040503050406030204" pitchFamily="18" charset="0"/>
                              <a:cs typeface="Arial" panose="020B0604020202020204" pitchFamily="34" charset="0"/>
                            </a:rPr>
                            <m:t>3/4)</m:t>
                          </m:r>
                          <m:r>
                            <m:rPr>
                              <m:nor/>
                            </m:rPr>
                            <a:rPr lang="pt-BR" sz="1900" dirty="0">
                              <a:solidFill>
                                <a:schemeClr val="bg1"/>
                              </a:solidFill>
                              <a:latin typeface="Cambria Math" panose="02040503050406030204" pitchFamily="18" charset="0"/>
                              <a:cs typeface="Arial" panose="020B0604020202020204" pitchFamily="34" charset="0"/>
                            </a:rPr>
                            <m:t>P</m:t>
                          </m:r>
                          <m:r>
                            <m:rPr>
                              <m:nor/>
                            </m:rPr>
                            <a:rPr lang="pt-BR" sz="1900" dirty="0">
                              <a:solidFill>
                                <a:schemeClr val="bg1"/>
                              </a:solidFill>
                              <a:latin typeface="Cambria Math" panose="02040503050406030204" pitchFamily="18" charset="0"/>
                              <a:cs typeface="Arial" panose="020B0604020202020204" pitchFamily="34" charset="0"/>
                            </a:rPr>
                            <m:t>(</m:t>
                          </m:r>
                          <m:r>
                            <m:rPr>
                              <m:sty m:val="p"/>
                            </m:rPr>
                            <a:rPr lang="el-GR" sz="1900" i="1" dirty="0">
                              <a:solidFill>
                                <a:schemeClr val="bg1"/>
                              </a:solidFill>
                              <a:latin typeface="Cambria Math" panose="02040503050406030204" pitchFamily="18" charset="0"/>
                              <a:cs typeface="Arial" panose="020B0604020202020204" pitchFamily="34" charset="0"/>
                            </a:rPr>
                            <m:t>ϴ</m:t>
                          </m:r>
                          <m:r>
                            <m:rPr>
                              <m:nor/>
                            </m:rPr>
                            <a:rPr lang="pt-BR" sz="1900" dirty="0">
                              <a:solidFill>
                                <a:schemeClr val="bg1"/>
                              </a:solidFill>
                              <a:latin typeface="Arial" panose="020B0604020202020204" pitchFamily="34" charset="0"/>
                              <a:cs typeface="Arial" panose="020B0604020202020204" pitchFamily="34" charset="0"/>
                            </a:rPr>
                            <m:t> = 3/4) </m:t>
                          </m:r>
                        </m:den>
                      </m:f>
                    </m:oMath>
                  </m:oMathPara>
                </a14:m>
                <a:endParaRPr lang="pt-BR" sz="1900" dirty="0">
                  <a:solidFill>
                    <a:schemeClr val="bg1"/>
                  </a:solidFill>
                </a:endParaRPr>
              </a:p>
              <a:p>
                <a:pPr algn="ctr"/>
                <a:endParaRPr lang="pt-BR" dirty="0">
                  <a:solidFill>
                    <a:schemeClr val="bg1"/>
                  </a:solidFill>
                </a:endParaRPr>
              </a:p>
              <a:p>
                <a:pPr algn="ctr"/>
                <a:r>
                  <a:rPr lang="pt-BR" sz="2800" dirty="0">
                    <a:solidFill>
                      <a:schemeClr val="bg1"/>
                    </a:solidFill>
                  </a:rPr>
                  <a:t>=  </a:t>
                </a:r>
                <a14:m>
                  <m:oMath xmlns:m="http://schemas.openxmlformats.org/officeDocument/2006/math">
                    <m:f>
                      <m:fPr>
                        <m:ctrlPr>
                          <a:rPr lang="pt-BR" sz="2800" i="1">
                            <a:solidFill>
                              <a:schemeClr val="bg1"/>
                            </a:solidFill>
                            <a:latin typeface="Cambria Math" panose="02040503050406030204" pitchFamily="18" charset="0"/>
                          </a:rPr>
                        </m:ctrlPr>
                      </m:fPr>
                      <m:num>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num>
                      <m:den>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0</m:t>
                            </m:r>
                          </m:sup>
                        </m:sSup>
                        <m:r>
                          <a:rPr lang="pt-BR" sz="2800" i="1">
                            <a:solidFill>
                              <a:schemeClr val="bg1"/>
                            </a:solidFill>
                            <a:latin typeface="Cambria Math" panose="02040503050406030204" pitchFamily="18" charset="0"/>
                          </a:rPr>
                          <m:t>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e>
                        </m:d>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e>
                          <m:sup>
                            <m:r>
                              <a:rPr lang="pt-BR" sz="2800" i="1">
                                <a:solidFill>
                                  <a:schemeClr val="bg1"/>
                                </a:solidFill>
                                <a:latin typeface="Cambria Math" panose="02040503050406030204" pitchFamily="18" charset="0"/>
                              </a:rPr>
                              <m:t> </m:t>
                            </m:r>
                          </m:sup>
                        </m:sSup>
                        <m:d>
                          <m:dPr>
                            <m:ctrlPr>
                              <a:rPr lang="pt-BR" sz="2800" i="1">
                                <a:solidFill>
                                  <a:schemeClr val="bg1"/>
                                </a:solidFill>
                                <a:latin typeface="Cambria Math" panose="02040503050406030204" pitchFamily="18" charset="0"/>
                              </a:rPr>
                            </m:ctrlPr>
                          </m:dPr>
                          <m:e>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e>
                        </m:d>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3</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0</m:t>
                            </m:r>
                          </m:sup>
                        </m:sSup>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4</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den>
                    </m:f>
                  </m:oMath>
                </a14:m>
                <a:r>
                  <a:rPr lang="pt-BR" sz="2800" dirty="0">
                    <a:solidFill>
                      <a:schemeClr val="bg1"/>
                    </a:solidFill>
                  </a:rPr>
                  <a:t>    =    </a:t>
                </a:r>
                <a14:m>
                  <m:oMath xmlns:m="http://schemas.openxmlformats.org/officeDocument/2006/math">
                    <m:f>
                      <m:fPr>
                        <m:ctrlPr>
                          <a:rPr lang="pt-BR" sz="2800" i="1">
                            <a:solidFill>
                              <a:schemeClr val="bg1"/>
                            </a:solidFill>
                            <a:latin typeface="Cambria Math" panose="02040503050406030204" pitchFamily="18" charset="0"/>
                          </a:rPr>
                        </m:ctrlPr>
                      </m:fPr>
                      <m:num>
                        <m:sSup>
                          <m:sSupPr>
                            <m:ctrlPr>
                              <a:rPr lang="pt-BR" sz="2800" i="1">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2</m:t>
                            </m:r>
                          </m:e>
                          <m:sup>
                            <m:r>
                              <a:rPr lang="pt-BR" sz="2800" i="1">
                                <a:solidFill>
                                  <a:schemeClr val="bg1"/>
                                </a:solidFill>
                                <a:latin typeface="Cambria Math" panose="02040503050406030204" pitchFamily="18" charset="0"/>
                              </a:rPr>
                              <m:t>𝑛</m:t>
                            </m:r>
                          </m:sup>
                        </m:sSup>
                      </m:num>
                      <m:den>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3</m:t>
                            </m:r>
                          </m:e>
                          <m:sup>
                            <m:r>
                              <a:rPr lang="pt-BR" sz="2800" i="1">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2</m:t>
                            </m:r>
                          </m:e>
                          <m:sup>
                            <m:r>
                              <a:rPr lang="pt-BR" sz="2800" i="1">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1</m:t>
                            </m:r>
                          </m:e>
                          <m:sup>
                            <m:r>
                              <a:rPr lang="pt-BR" sz="2800" i="1">
                                <a:solidFill>
                                  <a:schemeClr val="bg1"/>
                                </a:solidFill>
                                <a:latin typeface="Cambria Math" panose="02040503050406030204" pitchFamily="18" charset="0"/>
                              </a:rPr>
                              <m:t>𝑛</m:t>
                            </m:r>
                          </m:sup>
                        </m:sSup>
                      </m:den>
                    </m:f>
                  </m:oMath>
                </a14:m>
                <a:r>
                  <a:rPr lang="pt-BR" sz="2800" dirty="0">
                    <a:solidFill>
                      <a:schemeClr val="bg1"/>
                    </a:solidFill>
                  </a:rPr>
                  <a:t>   =  </a:t>
                </a:r>
                <a14:m>
                  <m:oMath xmlns:m="http://schemas.openxmlformats.org/officeDocument/2006/math">
                    <m:f>
                      <m:fPr>
                        <m:ctrlPr>
                          <a:rPr lang="pt-BR" sz="2800" i="1" smtClean="0">
                            <a:solidFill>
                              <a:schemeClr val="bg1"/>
                            </a:solidFill>
                            <a:latin typeface="Cambria Math" panose="02040503050406030204" pitchFamily="18" charset="0"/>
                          </a:rPr>
                        </m:ctrlPr>
                      </m:fPr>
                      <m:num>
                        <m:sSup>
                          <m:sSupPr>
                            <m:ctrlPr>
                              <a:rPr lang="pt-BR" sz="2800" i="1" smtClean="0">
                                <a:solidFill>
                                  <a:schemeClr val="bg1"/>
                                </a:solidFill>
                                <a:latin typeface="Cambria Math" panose="02040503050406030204" pitchFamily="18" charset="0"/>
                              </a:rPr>
                            </m:ctrlPr>
                          </m:sSupPr>
                          <m:e>
                            <m:r>
                              <a:rPr lang="pt-BR" sz="2800" b="0" i="1" smtClean="0">
                                <a:solidFill>
                                  <a:schemeClr val="bg1"/>
                                </a:solidFill>
                                <a:latin typeface="Cambria Math" panose="02040503050406030204" pitchFamily="18" charset="0"/>
                              </a:rPr>
                              <m:t>(</m:t>
                            </m:r>
                            <m:f>
                              <m:fPr>
                                <m:ctrlPr>
                                  <a:rPr lang="pt-BR" sz="2800" b="0" i="1" smtClean="0">
                                    <a:solidFill>
                                      <a:schemeClr val="bg1"/>
                                    </a:solidFill>
                                    <a:latin typeface="Cambria Math" panose="02040503050406030204" pitchFamily="18" charset="0"/>
                                  </a:rPr>
                                </m:ctrlPr>
                              </m:fPr>
                              <m:num>
                                <m:r>
                                  <a:rPr lang="pt-BR" sz="2800" b="0" i="1" smtClean="0">
                                    <a:solidFill>
                                      <a:schemeClr val="bg1"/>
                                    </a:solidFill>
                                    <a:latin typeface="Cambria Math" panose="02040503050406030204" pitchFamily="18" charset="0"/>
                                  </a:rPr>
                                  <m:t>2</m:t>
                                </m:r>
                              </m:num>
                              <m:den>
                                <m:r>
                                  <a:rPr lang="pt-BR" sz="2800" b="0" i="1" smtClean="0">
                                    <a:solidFill>
                                      <a:schemeClr val="bg1"/>
                                    </a:solidFill>
                                    <a:latin typeface="Cambria Math" panose="02040503050406030204" pitchFamily="18" charset="0"/>
                                  </a:rPr>
                                  <m:t>3</m:t>
                                </m:r>
                              </m:den>
                            </m:f>
                            <m:r>
                              <a:rPr lang="pt-BR" sz="2800" b="0" i="1" smtClean="0">
                                <a:solidFill>
                                  <a:schemeClr val="bg1"/>
                                </a:solidFill>
                                <a:latin typeface="Cambria Math" panose="02040503050406030204" pitchFamily="18" charset="0"/>
                              </a:rPr>
                              <m:t>)</m:t>
                            </m:r>
                          </m:e>
                          <m:sup>
                            <m:r>
                              <a:rPr lang="pt-BR" sz="2800" b="0" i="1" smtClean="0">
                                <a:solidFill>
                                  <a:schemeClr val="bg1"/>
                                </a:solidFill>
                                <a:latin typeface="Cambria Math" panose="02040503050406030204" pitchFamily="18" charset="0"/>
                              </a:rPr>
                              <m:t>𝑛</m:t>
                            </m:r>
                          </m:sup>
                        </m:sSup>
                      </m:num>
                      <m:den>
                        <m:r>
                          <a:rPr lang="pt-BR" sz="2800" i="1">
                            <a:solidFill>
                              <a:schemeClr val="bg1"/>
                            </a:solidFill>
                            <a:latin typeface="Cambria Math" panose="02040503050406030204" pitchFamily="18" charset="0"/>
                          </a:rPr>
                          <m:t>1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2</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r>
                          <a:rPr lang="pt-BR" sz="2800" i="1">
                            <a:solidFill>
                              <a:schemeClr val="bg1"/>
                            </a:solidFill>
                            <a:latin typeface="Cambria Math" panose="02040503050406030204" pitchFamily="18" charset="0"/>
                          </a:rPr>
                          <m:t> +  </m:t>
                        </m:r>
                        <m:sSup>
                          <m:sSupPr>
                            <m:ctrlPr>
                              <a:rPr lang="pt-BR" sz="2800" i="1">
                                <a:solidFill>
                                  <a:schemeClr val="bg1"/>
                                </a:solidFill>
                                <a:latin typeface="Cambria Math" panose="02040503050406030204" pitchFamily="18" charset="0"/>
                              </a:rPr>
                            </m:ctrlPr>
                          </m:sSupPr>
                          <m:e>
                            <m:r>
                              <a:rPr lang="pt-BR" sz="2800" i="1">
                                <a:solidFill>
                                  <a:schemeClr val="bg1"/>
                                </a:solidFill>
                                <a:latin typeface="Cambria Math" panose="02040503050406030204" pitchFamily="18" charset="0"/>
                              </a:rPr>
                              <m:t>(</m:t>
                            </m:r>
                            <m:f>
                              <m:fPr>
                                <m:ctrlPr>
                                  <a:rPr lang="pt-BR" sz="2800" i="1">
                                    <a:solidFill>
                                      <a:schemeClr val="bg1"/>
                                    </a:solidFill>
                                    <a:latin typeface="Cambria Math" panose="02040503050406030204" pitchFamily="18" charset="0"/>
                                  </a:rPr>
                                </m:ctrlPr>
                              </m:fPr>
                              <m:num>
                                <m:r>
                                  <a:rPr lang="pt-BR" sz="2800" i="1">
                                    <a:solidFill>
                                      <a:schemeClr val="bg1"/>
                                    </a:solidFill>
                                    <a:latin typeface="Cambria Math" panose="02040503050406030204" pitchFamily="18" charset="0"/>
                                  </a:rPr>
                                  <m:t>1</m:t>
                                </m:r>
                              </m:num>
                              <m:den>
                                <m:r>
                                  <a:rPr lang="pt-BR" sz="2800" i="1">
                                    <a:solidFill>
                                      <a:schemeClr val="bg1"/>
                                    </a:solidFill>
                                    <a:latin typeface="Cambria Math" panose="02040503050406030204" pitchFamily="18" charset="0"/>
                                  </a:rPr>
                                  <m:t>3</m:t>
                                </m:r>
                              </m:den>
                            </m:f>
                            <m:r>
                              <a:rPr lang="pt-BR" sz="2800" i="1">
                                <a:solidFill>
                                  <a:schemeClr val="bg1"/>
                                </a:solidFill>
                                <a:latin typeface="Cambria Math" panose="02040503050406030204" pitchFamily="18" charset="0"/>
                              </a:rPr>
                              <m:t>)</m:t>
                            </m:r>
                          </m:e>
                          <m:sup>
                            <m:r>
                              <a:rPr lang="pt-BR" sz="2800" i="1">
                                <a:solidFill>
                                  <a:schemeClr val="bg1"/>
                                </a:solidFill>
                                <a:latin typeface="Cambria Math" panose="02040503050406030204" pitchFamily="18" charset="0"/>
                              </a:rPr>
                              <m:t>𝑛</m:t>
                            </m:r>
                          </m:sup>
                        </m:sSup>
                      </m:den>
                    </m:f>
                  </m:oMath>
                </a14:m>
                <a:endParaRPr lang="pt-BR" sz="2800" dirty="0">
                  <a:solidFill>
                    <a:schemeClr val="bg1"/>
                  </a:solidFill>
                  <a:latin typeface="Arial" panose="020B0604020202020204" pitchFamily="34" charset="0"/>
                  <a:cs typeface="Arial" panose="020B0604020202020204" pitchFamily="34" charset="0"/>
                </a:endParaRPr>
              </a:p>
              <a:p>
                <a:pPr algn="just"/>
                <a:endParaRPr lang="pt-BR" dirty="0">
                  <a:solidFill>
                    <a:schemeClr val="bg1"/>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9EFAF6E9-D3A5-46FD-B962-F1A96B8071C6}"/>
                  </a:ext>
                </a:extLst>
              </p:cNvPr>
              <p:cNvSpPr>
                <a:spLocks noGrp="1" noRot="1" noChangeAspect="1" noMove="1" noResize="1" noEditPoints="1" noAdjustHandles="1" noChangeArrowheads="1" noChangeShapeType="1" noTextEdit="1"/>
              </p:cNvSpPr>
              <p:nvPr>
                <p:ph type="subTitle" idx="1"/>
              </p:nvPr>
            </p:nvSpPr>
            <p:spPr>
              <a:xfrm>
                <a:off x="1034493" y="1525904"/>
                <a:ext cx="10122408" cy="3564291"/>
              </a:xfrm>
              <a:blipFill>
                <a:blip r:embed="rId2"/>
                <a:stretch>
                  <a:fillRect l="-361"/>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269867"/>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C9E88-3B5E-4753-8BBE-89F2C6146099}"/>
              </a:ext>
            </a:extLst>
          </p:cNvPr>
          <p:cNvSpPr>
            <a:spLocks noGrp="1"/>
          </p:cNvSpPr>
          <p:nvPr>
            <p:ph type="ctrTitle"/>
          </p:nvPr>
        </p:nvSpPr>
        <p:spPr>
          <a:xfrm>
            <a:off x="1557071" y="1029196"/>
            <a:ext cx="9099255" cy="466229"/>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endParaRPr>
          </a:p>
        </p:txBody>
      </p:sp>
      <p:sp>
        <p:nvSpPr>
          <p:cNvPr id="3" name="Subtitle 2">
            <a:extLst>
              <a:ext uri="{FF2B5EF4-FFF2-40B4-BE49-F238E27FC236}">
                <a16:creationId xmlns:a16="http://schemas.microsoft.com/office/drawing/2014/main" id="{AD9DDE8A-D637-406F-BA41-C786D7AEA19F}"/>
              </a:ext>
            </a:extLst>
          </p:cNvPr>
          <p:cNvSpPr>
            <a:spLocks noGrp="1"/>
          </p:cNvSpPr>
          <p:nvPr>
            <p:ph type="subTitle" idx="1"/>
          </p:nvPr>
        </p:nvSpPr>
        <p:spPr>
          <a:xfrm>
            <a:off x="1034796" y="1495425"/>
            <a:ext cx="10122408" cy="3594769"/>
          </a:xfrm>
        </p:spPr>
        <p:txBody>
          <a:bodyPr>
            <a:normAutofit lnSpcReduction="10000"/>
          </a:bodyPr>
          <a:lstStyle/>
          <a:p>
            <a:pPr algn="just">
              <a:lnSpc>
                <a:spcPct val="150000"/>
              </a:lnSpc>
            </a:pPr>
            <a:r>
              <a:rPr lang="pt-BR" dirty="0">
                <a:solidFill>
                  <a:schemeClr val="bg1"/>
                </a:solidFill>
                <a:latin typeface="Arial" panose="020B0604020202020204" pitchFamily="34" charset="0"/>
                <a:cs typeface="Arial" panose="020B0604020202020204" pitchFamily="34" charset="0"/>
              </a:rPr>
              <a:t>Note que </a:t>
            </a: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2/4 | x</a:t>
            </a:r>
            <a:r>
              <a:rPr lang="pt-BR" sz="11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X</a:t>
            </a:r>
            <a:r>
              <a:rPr lang="pt-BR" sz="11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 + X</a:t>
            </a:r>
            <a:r>
              <a:rPr lang="pt-BR" sz="11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 = 0)  →  0 quando n → ꝏ. O mesmo ocorre com </a:t>
            </a:r>
            <a:r>
              <a:rPr lang="pt-BR" dirty="0">
                <a:solidFill>
                  <a:schemeClr val="bg1"/>
                </a:solidFill>
              </a:rPr>
              <a:t>P(</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3/4 | x</a:t>
            </a:r>
            <a:r>
              <a:rPr lang="pt-BR" sz="11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X</a:t>
            </a:r>
            <a:r>
              <a:rPr lang="pt-BR" sz="11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 + X</a:t>
            </a:r>
            <a:r>
              <a:rPr lang="pt-BR" sz="11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 = 0). </a:t>
            </a:r>
            <a:r>
              <a:rPr lang="pt-BR" dirty="0">
                <a:solidFill>
                  <a:srgbClr val="FFFF00"/>
                </a:solidFill>
                <a:latin typeface="Arial" panose="020B0604020202020204" pitchFamily="34" charset="0"/>
                <a:cs typeface="Arial" panose="020B0604020202020204" pitchFamily="34" charset="0"/>
              </a:rPr>
              <a:t>(Interpretar)</a:t>
            </a:r>
          </a:p>
          <a:p>
            <a:pPr algn="just">
              <a:lnSpc>
                <a:spcPct val="150000"/>
              </a:lnSpc>
            </a:pPr>
            <a:endParaRPr lang="pt-BR" dirty="0">
              <a:solidFill>
                <a:schemeClr val="bg1"/>
              </a:solidFill>
              <a:latin typeface="Arial" panose="020B0604020202020204" pitchFamily="34" charset="0"/>
              <a:cs typeface="Arial" panose="020B0604020202020204" pitchFamily="34" charset="0"/>
            </a:endParaRPr>
          </a:p>
          <a:p>
            <a:pPr algn="just">
              <a:lnSpc>
                <a:spcPct val="150000"/>
              </a:lnSpc>
            </a:pPr>
            <a:r>
              <a:rPr lang="pt-BR" dirty="0">
                <a:solidFill>
                  <a:srgbClr val="FF0000"/>
                </a:solidFill>
                <a:latin typeface="Arial" panose="020B0604020202020204" pitchFamily="34" charset="0"/>
                <a:cs typeface="Arial" panose="020B0604020202020204" pitchFamily="34" charset="0"/>
              </a:rPr>
              <a:t>Comentário: </a:t>
            </a:r>
            <a:r>
              <a:rPr lang="pt-BR" dirty="0">
                <a:solidFill>
                  <a:schemeClr val="bg1"/>
                </a:solidFill>
                <a:latin typeface="Arial" panose="020B0604020202020204" pitchFamily="34" charset="0"/>
                <a:cs typeface="Arial" panose="020B0604020202020204" pitchFamily="34" charset="0"/>
              </a:rPr>
              <a:t>no exemplo, consideramos apenas três alternativas para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1/4, 2/4 e 3/4. Em situações reais, a proporção de moradores de uma localidade que aprovam uma medida específica (ou proporções em geral) pode assumir valores em um conjunto mais amplo de valores (por exemplo, um conjunto da forma {0, 1/t, 2/t, ..., (t-1)/t, 1} ou o intervalo [0,1] ).</a:t>
            </a:r>
          </a:p>
          <a:p>
            <a:pPr algn="just">
              <a:lnSpc>
                <a:spcPct val="150000"/>
              </a:lnSpc>
            </a:pPr>
            <a:endParaRPr lang="pt-BR" dirty="0">
              <a:solidFill>
                <a:srgbClr val="FF0000"/>
              </a:solidFill>
              <a:latin typeface="Arial" panose="020B0604020202020204" pitchFamily="34" charset="0"/>
              <a:cs typeface="Arial" panose="020B0604020202020204" pitchFamily="34" charset="0"/>
            </a:endParaRPr>
          </a:p>
          <a:p>
            <a:pPr algn="just">
              <a:lnSpc>
                <a:spcPct val="150000"/>
              </a:lnSpc>
            </a:pPr>
            <a:endParaRPr lang="pt-BR" dirty="0">
              <a:solidFill>
                <a:srgbClr val="FFFF00"/>
              </a:solidFill>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614950"/>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F239B5-0507-4557-9DB1-0C0B97B060AD}"/>
              </a:ext>
            </a:extLst>
          </p:cNvPr>
          <p:cNvSpPr>
            <a:spLocks noGrp="1"/>
          </p:cNvSpPr>
          <p:nvPr>
            <p:ph type="ctrTitle"/>
          </p:nvPr>
        </p:nvSpPr>
        <p:spPr>
          <a:xfrm>
            <a:off x="1557071" y="1029197"/>
            <a:ext cx="9099255" cy="494804"/>
          </a:xfrm>
        </p:spPr>
        <p:txBody>
          <a:bodyPr anchor="ctr">
            <a:normAutofit/>
          </a:bodyPr>
          <a:lstStyle/>
          <a:p>
            <a:pPr algn="just"/>
            <a:r>
              <a:rPr lang="pt-BR" sz="2000" b="1" dirty="0">
                <a:solidFill>
                  <a:srgbClr val="454545"/>
                </a:solidFill>
                <a:latin typeface="Arial" panose="020B0604020202020204" pitchFamily="34" charset="0"/>
                <a:cs typeface="Arial" panose="020B0604020202020204" pitchFamily="34" charset="0"/>
              </a:rPr>
              <a:t>Exemplo 3 (continuação)</a:t>
            </a:r>
            <a:endParaRPr lang="pt-BR" sz="2000" dirty="0">
              <a:solidFill>
                <a:srgbClr val="454545"/>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E6705B9-3A5C-46B3-9DC8-89FD55ACCA19}"/>
              </a:ext>
            </a:extLst>
          </p:cNvPr>
          <p:cNvSpPr>
            <a:spLocks noGrp="1"/>
          </p:cNvSpPr>
          <p:nvPr>
            <p:ph type="subTitle" idx="1"/>
          </p:nvPr>
        </p:nvSpPr>
        <p:spPr>
          <a:xfrm>
            <a:off x="1034493" y="1524001"/>
            <a:ext cx="10122408" cy="3566193"/>
          </a:xfrm>
        </p:spPr>
        <p:txBody>
          <a:bodyPr>
            <a:normAutofit lnSpcReduction="10000"/>
          </a:bodyPr>
          <a:lstStyle/>
          <a:p>
            <a:pPr algn="just"/>
            <a:r>
              <a:rPr lang="pt-BR" dirty="0">
                <a:solidFill>
                  <a:srgbClr val="FF0000"/>
                </a:solidFill>
                <a:latin typeface="Arial" panose="020B0604020202020204" pitchFamily="34" charset="0"/>
                <a:cs typeface="Arial" panose="020B0604020202020204" pitchFamily="34" charset="0"/>
              </a:rPr>
              <a:t>Comentários: </a:t>
            </a:r>
          </a:p>
          <a:p>
            <a:pPr marL="342900" indent="-342900" algn="just">
              <a:buAutoNum type="alphaLcParenR"/>
            </a:pPr>
            <a:r>
              <a:rPr lang="pt-BR" dirty="0">
                <a:solidFill>
                  <a:schemeClr val="bg1"/>
                </a:solidFill>
                <a:latin typeface="Arial" panose="020B0604020202020204" pitchFamily="34" charset="0"/>
                <a:cs typeface="Arial" panose="020B0604020202020204" pitchFamily="34" charset="0"/>
              </a:rPr>
              <a:t>no exemplo 3, consideramos apenas três alternativas para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1/4, 2/4 e 3/4. Em situações reais, a proporção de moradores de uma localidade que aprovam uma medida específica (ou proporções em geral) pode assumir valores em um conjunto mais amplo de valores (por exemplo, um conjunto da forma {0, 1/t, 2/t, ..., (t-1)/t, 1} ou o intervalo [0,1] ).</a:t>
            </a:r>
          </a:p>
          <a:p>
            <a:pPr marL="342900" indent="-342900" algn="just">
              <a:buAutoNum type="alphaLcParenR"/>
            </a:pPr>
            <a:r>
              <a:rPr lang="pt-BR" dirty="0">
                <a:solidFill>
                  <a:schemeClr val="bg1"/>
                </a:solidFill>
                <a:latin typeface="Arial" panose="020B0604020202020204" pitchFamily="34" charset="0"/>
                <a:cs typeface="Arial" panose="020B0604020202020204" pitchFamily="34" charset="0"/>
              </a:rPr>
              <a:t>Na próxima aula, vamos examinar a situação na qual o espaço paramétrico é [0,1]. </a:t>
            </a:r>
            <a:r>
              <a:rPr lang="pt-BR">
                <a:solidFill>
                  <a:schemeClr val="bg1"/>
                </a:solidFill>
                <a:latin typeface="Arial" panose="020B0604020202020204" pitchFamily="34" charset="0"/>
                <a:cs typeface="Arial" panose="020B0604020202020204" pitchFamily="34" charset="0"/>
              </a:rPr>
              <a:t>Discutiremos o modelo contínuo Beta que, juntamente com aas bernoulli, tornam a operação bayesiana bem simples e de fácil interpretação. </a:t>
            </a:r>
            <a:endParaRPr lang="pt-BR" dirty="0">
              <a:solidFill>
                <a:schemeClr val="bg1"/>
              </a:solidFill>
              <a:latin typeface="Arial" panose="020B0604020202020204" pitchFamily="34" charset="0"/>
              <a:cs typeface="Arial" panose="020B0604020202020204" pitchFamily="34" charset="0"/>
            </a:endParaRPr>
          </a:p>
          <a:p>
            <a:pPr algn="just"/>
            <a:endParaRPr lang="pt-BR" dirty="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57194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8D9F98-6D5E-44E5-9FCE-5F3343C27C08}"/>
              </a:ext>
            </a:extLst>
          </p:cNvPr>
          <p:cNvSpPr>
            <a:spLocks noGrp="1"/>
          </p:cNvSpPr>
          <p:nvPr>
            <p:ph type="ctrTitle"/>
          </p:nvPr>
        </p:nvSpPr>
        <p:spPr>
          <a:xfrm>
            <a:off x="1557071" y="1018830"/>
            <a:ext cx="9099255" cy="584383"/>
          </a:xfrm>
        </p:spPr>
        <p:txBody>
          <a:bodyPr anchor="ctr">
            <a:normAutofit/>
          </a:bodyPr>
          <a:lstStyle/>
          <a:p>
            <a:pPr algn="ctr"/>
            <a:r>
              <a:rPr lang="pt-BR" sz="2400" b="1" dirty="0">
                <a:solidFill>
                  <a:srgbClr val="454545"/>
                </a:solidFill>
              </a:rPr>
              <a:t>Amostra aleatória simples (AAS)</a:t>
            </a:r>
            <a:endParaRPr lang="pt-BR" sz="2400"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569645E6-1FD5-41E5-AA57-BD3A5F914CE3}"/>
                  </a:ext>
                </a:extLst>
              </p:cNvPr>
              <p:cNvSpPr>
                <a:spLocks noGrp="1"/>
              </p:cNvSpPr>
              <p:nvPr>
                <p:ph type="subTitle" idx="1"/>
              </p:nvPr>
            </p:nvSpPr>
            <p:spPr>
              <a:xfrm>
                <a:off x="1192471" y="1614643"/>
                <a:ext cx="9770803" cy="3268490"/>
              </a:xfrm>
            </p:spPr>
            <p:txBody>
              <a:bodyPr>
                <a:normAutofit lnSpcReduction="10000"/>
              </a:bodyPr>
              <a:lstStyle/>
              <a:p>
                <a:pPr algn="just">
                  <a:lnSpc>
                    <a:spcPct val="150000"/>
                  </a:lnSpc>
                </a:pPr>
                <a:r>
                  <a:rPr lang="pt-BR" sz="1600" dirty="0">
                    <a:solidFill>
                      <a:schemeClr val="bg1"/>
                    </a:solidFill>
                  </a:rPr>
                  <a:t>Continuação do Exemplo 1:</a:t>
                </a:r>
              </a:p>
              <a:p>
                <a:pPr algn="just">
                  <a:lnSpc>
                    <a:spcPct val="150000"/>
                  </a:lnSpc>
                </a:pPr>
                <a:r>
                  <a:rPr lang="pt-BR" dirty="0">
                    <a:solidFill>
                      <a:schemeClr val="bg1"/>
                    </a:solidFill>
                    <a:latin typeface="Arial" panose="020B0604020202020204" pitchFamily="34" charset="0"/>
                    <a:cs typeface="Arial" panose="020B0604020202020204" pitchFamily="34" charset="0"/>
                  </a:rPr>
                  <a:t>P(X</a:t>
                </a:r>
                <a:r>
                  <a:rPr lang="pt-BR" sz="14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X</a:t>
                </a:r>
                <a:r>
                  <a:rPr lang="pt-BR" sz="14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x</a:t>
                </a:r>
                <a:r>
                  <a:rPr lang="pt-BR" sz="14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a:t>
                </a:r>
                <a:r>
                  <a:rPr lang="el-GR" dirty="0">
                    <a:solidFill>
                      <a:schemeClr val="bg1"/>
                    </a:solidFill>
                    <a:latin typeface="Arial" panose="020B0604020202020204" pitchFamily="34" charset="0"/>
                    <a:cs typeface="Arial" panose="020B0604020202020204" pitchFamily="34" charset="0"/>
                  </a:rPr>
                  <a:t> ϴ</a:t>
                </a:r>
                <a:r>
                  <a:rPr lang="pt-BR" dirty="0">
                    <a:solidFill>
                      <a:schemeClr val="bg1"/>
                    </a:solidFill>
                    <a:latin typeface="Arial" panose="020B0604020202020204" pitchFamily="34" charset="0"/>
                    <a:cs typeface="Arial" panose="020B0604020202020204" pitchFamily="34" charset="0"/>
                  </a:rPr>
                  <a:t>) = P(X</a:t>
                </a:r>
                <a:r>
                  <a:rPr lang="pt-BR" sz="14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P(X</a:t>
                </a:r>
                <a:r>
                  <a:rPr lang="pt-BR" sz="14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2</a:t>
                </a:r>
                <a:r>
                  <a:rPr lang="pt-BR" dirty="0">
                    <a:solidFill>
                      <a:schemeClr val="bg1"/>
                    </a:solidFill>
                    <a:latin typeface="Arial" panose="020B0604020202020204" pitchFamily="34" charset="0"/>
                    <a:cs typeface="Arial" panose="020B0604020202020204" pitchFamily="34" charset="0"/>
                  </a:rPr>
                  <a:t>|</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P(X</a:t>
                </a:r>
                <a:r>
                  <a:rPr lang="pt-BR" sz="14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 = </a:t>
                </a:r>
                <a:r>
                  <a:rPr lang="pt-BR" sz="14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3</a:t>
                </a:r>
                <a:r>
                  <a:rPr lang="pt-BR" dirty="0">
                    <a:solidFill>
                      <a:schemeClr val="bg1"/>
                    </a:solidFill>
                    <a:latin typeface="Arial" panose="020B0604020202020204" pitchFamily="34" charset="0"/>
                    <a:cs typeface="Arial" panose="020B0604020202020204" pitchFamily="34" charset="0"/>
                  </a:rPr>
                  <a:t>|</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 </a:t>
                </a: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lnSpc>
                    <a:spcPct val="150000"/>
                  </a:lnSpc>
                </a:pPr>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smtClean="0">
                            <a:solidFill>
                              <a:schemeClr val="bg1"/>
                            </a:solidFill>
                            <a:latin typeface="Cambria Math" panose="02040503050406030204" pitchFamily="18" charset="0"/>
                            <a:cs typeface="Arial" panose="020B0604020202020204" pitchFamily="34" charset="0"/>
                          </a:rPr>
                        </m:ctrlPr>
                      </m:sSupPr>
                      <m:e>
                        <m:r>
                          <m:rPr>
                            <m:sty m:val="p"/>
                          </m:rPr>
                          <a:rPr lang="el-GR" sz="2000" i="1" smtClean="0">
                            <a:solidFill>
                              <a:schemeClr val="bg1"/>
                            </a:solidFill>
                            <a:latin typeface="Cambria Math" panose="02040503050406030204" pitchFamily="18" charset="0"/>
                            <a:cs typeface="Arial" panose="020B0604020202020204" pitchFamily="34" charset="0"/>
                          </a:rPr>
                          <m:t>ϴ</m:t>
                        </m:r>
                      </m:e>
                      <m:sup>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m:t>
                        </m:r>
                      </m:sup>
                    </m:sSup>
                  </m:oMath>
                </a14:m>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dirty="0" smtClean="0">
                            <a:solidFill>
                              <a:schemeClr val="bg1"/>
                            </a:solidFill>
                            <a:latin typeface="Cambria Math" panose="02040503050406030204" pitchFamily="18" charset="0"/>
                            <a:cs typeface="Arial" panose="020B0604020202020204" pitchFamily="34" charset="0"/>
                          </a:rPr>
                        </m:ctrlPr>
                      </m:sSupPr>
                      <m:e>
                        <m:r>
                          <a:rPr lang="pt-BR" sz="2000" b="0" i="1" dirty="0" smtClean="0">
                            <a:solidFill>
                              <a:schemeClr val="bg1"/>
                            </a:solidFill>
                            <a:latin typeface="Cambria Math" panose="02040503050406030204" pitchFamily="18" charset="0"/>
                            <a:cs typeface="Arial" panose="020B0604020202020204" pitchFamily="34" charset="0"/>
                          </a:rPr>
                          <m:t>(1−</m:t>
                        </m:r>
                        <m:r>
                          <m:rPr>
                            <m:sty m:val="p"/>
                          </m:rPr>
                          <a:rPr lang="el-GR" sz="2000" b="0" i="1" dirty="0" smtClean="0">
                            <a:solidFill>
                              <a:schemeClr val="bg1"/>
                            </a:solidFill>
                            <a:latin typeface="Cambria Math" panose="02040503050406030204" pitchFamily="18" charset="0"/>
                            <a:cs typeface="Arial" panose="020B0604020202020204" pitchFamily="34" charset="0"/>
                          </a:rPr>
                          <m:t>ϴ</m:t>
                        </m:r>
                        <m:r>
                          <a:rPr lang="pt-BR" sz="2000" b="0" i="1" dirty="0" smtClean="0">
                            <a:solidFill>
                              <a:schemeClr val="bg1"/>
                            </a:solidFill>
                            <a:latin typeface="Cambria Math" panose="02040503050406030204" pitchFamily="18" charset="0"/>
                            <a:cs typeface="Arial" panose="020B0604020202020204" pitchFamily="34" charset="0"/>
                          </a:rPr>
                          <m:t>)</m:t>
                        </m:r>
                      </m:e>
                      <m:sup>
                        <m:r>
                          <a:rPr lang="pt-BR" sz="2000" b="0" i="1" dirty="0" smtClean="0">
                            <a:solidFill>
                              <a:schemeClr val="bg1"/>
                            </a:solidFill>
                            <a:latin typeface="Cambria Math" panose="02040503050406030204" pitchFamily="18" charset="0"/>
                            <a:cs typeface="Arial" panose="020B0604020202020204" pitchFamily="34" charset="0"/>
                          </a:rPr>
                          <m:t>1 −</m:t>
                        </m:r>
                        <m:r>
                          <a:rPr lang="pt-BR" sz="2000" b="0" i="1" dirty="0" smtClean="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1</m:t>
                        </m:r>
                      </m:sup>
                    </m:sSup>
                    <m:r>
                      <a:rPr lang="pt-BR" sz="2000" b="0" i="1" dirty="0" smtClean="0">
                        <a:solidFill>
                          <a:schemeClr val="bg1"/>
                        </a:solidFill>
                        <a:latin typeface="Cambria Math" panose="02040503050406030204" pitchFamily="18" charset="0"/>
                        <a:cs typeface="Arial" panose="020B0604020202020204" pitchFamily="34" charset="0"/>
                      </a:rPr>
                      <m:t>  </m:t>
                    </m:r>
                    <m:sSup>
                      <m:sSupPr>
                        <m:ctrlPr>
                          <a:rPr lang="pt-BR" sz="2000" b="0" i="1" dirty="0" smtClean="0">
                            <a:solidFill>
                              <a:schemeClr val="bg1"/>
                            </a:solidFill>
                            <a:latin typeface="Cambria Math" panose="02040503050406030204" pitchFamily="18" charset="0"/>
                            <a:cs typeface="Arial" panose="020B0604020202020204" pitchFamily="34" charset="0"/>
                          </a:rPr>
                        </m:ctrlPr>
                      </m:sSupPr>
                      <m:e>
                        <m:r>
                          <m:rPr>
                            <m:sty m:val="p"/>
                          </m:rPr>
                          <a:rPr lang="el-GR" sz="2000" b="0" i="1" dirty="0" smtClean="0">
                            <a:solidFill>
                              <a:schemeClr val="bg1"/>
                            </a:solidFill>
                            <a:latin typeface="Cambria Math" panose="02040503050406030204" pitchFamily="18" charset="0"/>
                            <a:cs typeface="Arial" panose="020B0604020202020204" pitchFamily="34" charset="0"/>
                          </a:rPr>
                          <m:t>ϴ</m:t>
                        </m:r>
                      </m:e>
                      <m:sup>
                        <m:r>
                          <a:rPr lang="pt-BR" sz="2000" b="0" i="1" dirty="0" smtClean="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2</m:t>
                        </m:r>
                      </m:sup>
                    </m:sSup>
                  </m:oMath>
                </a14:m>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dirty="0" smtClean="0">
                            <a:solidFill>
                              <a:schemeClr val="bg1"/>
                            </a:solidFill>
                            <a:latin typeface="Cambria Math" panose="02040503050406030204" pitchFamily="18" charset="0"/>
                            <a:cs typeface="Arial" panose="020B0604020202020204" pitchFamily="34" charset="0"/>
                          </a:rPr>
                        </m:ctrlPr>
                      </m:sSupPr>
                      <m:e>
                        <m:r>
                          <a:rPr lang="pt-BR" sz="2000" b="0" i="1" dirty="0" smtClean="0">
                            <a:solidFill>
                              <a:schemeClr val="bg1"/>
                            </a:solidFill>
                            <a:latin typeface="Cambria Math" panose="02040503050406030204" pitchFamily="18" charset="0"/>
                            <a:cs typeface="Arial" panose="020B0604020202020204" pitchFamily="34" charset="0"/>
                          </a:rPr>
                          <m:t>(1−</m:t>
                        </m:r>
                        <m:r>
                          <m:rPr>
                            <m:sty m:val="p"/>
                          </m:rPr>
                          <a:rPr lang="el-GR" sz="2000" b="0" i="1" dirty="0" smtClean="0">
                            <a:solidFill>
                              <a:schemeClr val="bg1"/>
                            </a:solidFill>
                            <a:latin typeface="Cambria Math" panose="02040503050406030204" pitchFamily="18" charset="0"/>
                            <a:cs typeface="Arial" panose="020B0604020202020204" pitchFamily="34" charset="0"/>
                          </a:rPr>
                          <m:t>ϴ</m:t>
                        </m:r>
                        <m:r>
                          <a:rPr lang="pt-BR" sz="2000" b="0" i="1" dirty="0" smtClean="0">
                            <a:solidFill>
                              <a:schemeClr val="bg1"/>
                            </a:solidFill>
                            <a:latin typeface="Cambria Math" panose="02040503050406030204" pitchFamily="18" charset="0"/>
                            <a:cs typeface="Arial" panose="020B0604020202020204" pitchFamily="34" charset="0"/>
                          </a:rPr>
                          <m:t>)</m:t>
                        </m:r>
                      </m:e>
                      <m:sup>
                        <m:r>
                          <a:rPr lang="pt-BR" sz="2000" b="0" i="1" dirty="0" smtClean="0">
                            <a:solidFill>
                              <a:schemeClr val="bg1"/>
                            </a:solidFill>
                            <a:latin typeface="Cambria Math" panose="02040503050406030204" pitchFamily="18" charset="0"/>
                            <a:cs typeface="Arial" panose="020B0604020202020204" pitchFamily="34" charset="0"/>
                          </a:rPr>
                          <m:t>1−</m:t>
                        </m:r>
                        <m:r>
                          <a:rPr lang="pt-BR" sz="2000" b="0" i="1" dirty="0" smtClean="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2</m:t>
                        </m:r>
                      </m:sup>
                    </m:sSup>
                    <m:r>
                      <a:rPr lang="pt-BR" sz="2000" b="0" i="1" dirty="0" smtClean="0">
                        <a:solidFill>
                          <a:schemeClr val="bg1"/>
                        </a:solidFill>
                        <a:latin typeface="Cambria Math" panose="02040503050406030204" pitchFamily="18" charset="0"/>
                        <a:cs typeface="Arial" panose="020B0604020202020204" pitchFamily="34" charset="0"/>
                      </a:rPr>
                      <m:t>  </m:t>
                    </m:r>
                    <m:sSup>
                      <m:sSupPr>
                        <m:ctrlPr>
                          <a:rPr lang="pt-BR" sz="2000" b="0" i="1" dirty="0" smtClean="0">
                            <a:solidFill>
                              <a:schemeClr val="bg1"/>
                            </a:solidFill>
                            <a:latin typeface="Cambria Math" panose="02040503050406030204" pitchFamily="18" charset="0"/>
                            <a:cs typeface="Arial" panose="020B0604020202020204" pitchFamily="34" charset="0"/>
                          </a:rPr>
                        </m:ctrlPr>
                      </m:sSupPr>
                      <m:e>
                        <m:r>
                          <m:rPr>
                            <m:sty m:val="p"/>
                          </m:rPr>
                          <a:rPr lang="el-GR" sz="2000" b="0" i="1" dirty="0" smtClean="0">
                            <a:solidFill>
                              <a:schemeClr val="bg1"/>
                            </a:solidFill>
                            <a:latin typeface="Cambria Math" panose="02040503050406030204" pitchFamily="18" charset="0"/>
                            <a:cs typeface="Arial" panose="020B0604020202020204" pitchFamily="34" charset="0"/>
                          </a:rPr>
                          <m:t>ϴ</m:t>
                        </m:r>
                      </m:e>
                      <m:sup>
                        <m:r>
                          <a:rPr lang="pt-BR" sz="2000" b="0" i="1" dirty="0" smtClean="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3</m:t>
                        </m:r>
                      </m:sup>
                    </m:sSup>
                    <m:r>
                      <a:rPr lang="pt-BR" sz="2000" b="0" i="1" dirty="0" smtClean="0">
                        <a:solidFill>
                          <a:schemeClr val="bg1"/>
                        </a:solidFill>
                        <a:latin typeface="Cambria Math" panose="02040503050406030204" pitchFamily="18" charset="0"/>
                        <a:cs typeface="Arial" panose="020B0604020202020204" pitchFamily="34" charset="0"/>
                      </a:rPr>
                      <m:t> </m:t>
                    </m:r>
                    <m:sSup>
                      <m:sSupPr>
                        <m:ctrlPr>
                          <a:rPr lang="pt-BR" sz="2000" b="0" i="1" dirty="0" smtClean="0">
                            <a:solidFill>
                              <a:schemeClr val="bg1"/>
                            </a:solidFill>
                            <a:latin typeface="Cambria Math" panose="02040503050406030204" pitchFamily="18" charset="0"/>
                            <a:cs typeface="Arial" panose="020B0604020202020204" pitchFamily="34" charset="0"/>
                          </a:rPr>
                        </m:ctrlPr>
                      </m:sSupPr>
                      <m:e>
                        <m:r>
                          <a:rPr lang="pt-BR" sz="2000" b="0" i="1" dirty="0" smtClean="0">
                            <a:solidFill>
                              <a:schemeClr val="bg1"/>
                            </a:solidFill>
                            <a:latin typeface="Cambria Math" panose="02040503050406030204" pitchFamily="18" charset="0"/>
                            <a:cs typeface="Arial" panose="020B0604020202020204" pitchFamily="34" charset="0"/>
                          </a:rPr>
                          <m:t>(1−</m:t>
                        </m:r>
                        <m:r>
                          <m:rPr>
                            <m:sty m:val="p"/>
                          </m:rPr>
                          <a:rPr lang="el-GR" sz="2000" b="0" i="1" dirty="0" smtClean="0">
                            <a:solidFill>
                              <a:schemeClr val="bg1"/>
                            </a:solidFill>
                            <a:latin typeface="Cambria Math" panose="02040503050406030204" pitchFamily="18" charset="0"/>
                            <a:cs typeface="Arial" panose="020B0604020202020204" pitchFamily="34" charset="0"/>
                          </a:rPr>
                          <m:t>ϴ</m:t>
                        </m:r>
                        <m:r>
                          <a:rPr lang="pt-BR" sz="2000" b="0" i="1" dirty="0" smtClean="0">
                            <a:solidFill>
                              <a:schemeClr val="bg1"/>
                            </a:solidFill>
                            <a:latin typeface="Cambria Math" panose="02040503050406030204" pitchFamily="18" charset="0"/>
                            <a:cs typeface="Arial" panose="020B0604020202020204" pitchFamily="34" charset="0"/>
                          </a:rPr>
                          <m:t>)</m:t>
                        </m:r>
                      </m:e>
                      <m:sup>
                        <m:r>
                          <a:rPr lang="pt-BR" sz="2000" b="0" i="1" dirty="0" smtClean="0">
                            <a:solidFill>
                              <a:schemeClr val="bg1"/>
                            </a:solidFill>
                            <a:latin typeface="Cambria Math" panose="02040503050406030204" pitchFamily="18" charset="0"/>
                            <a:cs typeface="Arial" panose="020B0604020202020204" pitchFamily="34" charset="0"/>
                          </a:rPr>
                          <m:t>1−</m:t>
                        </m:r>
                        <m:r>
                          <a:rPr lang="pt-BR" sz="2000" b="0" i="1" dirty="0" smtClean="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3</m:t>
                        </m:r>
                      </m:sup>
                    </m:sSup>
                  </m:oMath>
                </a14:m>
                <a:r>
                  <a:rPr lang="pt-BR" sz="2000" dirty="0">
                    <a:solidFill>
                      <a:schemeClr val="bg1"/>
                    </a:solidFill>
                    <a:latin typeface="Arial" panose="020B0604020202020204" pitchFamily="34" charset="0"/>
                    <a:cs typeface="Arial" panose="020B0604020202020204" pitchFamily="34" charset="0"/>
                  </a:rPr>
                  <a:t>  = </a:t>
                </a:r>
              </a:p>
              <a:p>
                <a:pPr algn="just">
                  <a:lnSpc>
                    <a:spcPct val="150000"/>
                  </a:lnSpc>
                </a:pPr>
                <a:endParaRPr lang="pt-BR" sz="2000" dirty="0">
                  <a:solidFill>
                    <a:schemeClr val="bg1"/>
                  </a:solidFill>
                  <a:latin typeface="Arial" panose="020B0604020202020204" pitchFamily="34" charset="0"/>
                  <a:cs typeface="Arial" panose="020B0604020202020204" pitchFamily="34" charset="0"/>
                </a:endParaRPr>
              </a:p>
              <a:p>
                <a:pPr algn="just">
                  <a:lnSpc>
                    <a:spcPct val="150000"/>
                  </a:lnSpc>
                </a:pPr>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smtClean="0">
                            <a:solidFill>
                              <a:schemeClr val="bg1"/>
                            </a:solidFill>
                            <a:latin typeface="Cambria Math" panose="02040503050406030204" pitchFamily="18" charset="0"/>
                            <a:cs typeface="Arial" panose="020B0604020202020204" pitchFamily="34" charset="0"/>
                          </a:rPr>
                        </m:ctrlPr>
                      </m:sSupPr>
                      <m:e>
                        <m:r>
                          <m:rPr>
                            <m:sty m:val="p"/>
                          </m:rPr>
                          <a:rPr lang="el-GR" sz="2000" i="1" smtClean="0">
                            <a:solidFill>
                              <a:schemeClr val="bg1"/>
                            </a:solidFill>
                            <a:latin typeface="Cambria Math" panose="02040503050406030204" pitchFamily="18" charset="0"/>
                            <a:cs typeface="Arial" panose="020B0604020202020204" pitchFamily="34" charset="0"/>
                          </a:rPr>
                          <m:t>ϴ</m:t>
                        </m:r>
                      </m:e>
                      <m:sup>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 +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2 +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3</m:t>
                        </m:r>
                      </m:sup>
                    </m:sSup>
                    <m:r>
                      <a:rPr lang="pt-BR" sz="2000" b="0" i="1" smtClean="0">
                        <a:solidFill>
                          <a:schemeClr val="bg1"/>
                        </a:solidFill>
                        <a:latin typeface="Cambria Math" panose="02040503050406030204" pitchFamily="18" charset="0"/>
                        <a:cs typeface="Arial" panose="020B0604020202020204" pitchFamily="34" charset="0"/>
                      </a:rPr>
                      <m:t> </m:t>
                    </m:r>
                    <m:sSup>
                      <m:sSupPr>
                        <m:ctrlPr>
                          <a:rPr lang="pt-BR" sz="2000" b="0" i="1" smtClean="0">
                            <a:solidFill>
                              <a:schemeClr val="bg1"/>
                            </a:solidFill>
                            <a:latin typeface="Cambria Math" panose="02040503050406030204" pitchFamily="18" charset="0"/>
                            <a:cs typeface="Arial" panose="020B0604020202020204" pitchFamily="34" charset="0"/>
                          </a:rPr>
                        </m:ctrlPr>
                      </m:sSupPr>
                      <m:e>
                        <m:r>
                          <a:rPr lang="pt-BR" sz="2000" b="0" i="1" smtClean="0">
                            <a:solidFill>
                              <a:schemeClr val="bg1"/>
                            </a:solidFill>
                            <a:latin typeface="Cambria Math" panose="02040503050406030204" pitchFamily="18" charset="0"/>
                            <a:cs typeface="Arial" panose="020B0604020202020204" pitchFamily="34" charset="0"/>
                          </a:rPr>
                          <m:t>(1−</m:t>
                        </m:r>
                        <m:r>
                          <m:rPr>
                            <m:sty m:val="p"/>
                          </m:rPr>
                          <a:rPr lang="el-GR" sz="2000" b="0" i="1" smtClean="0">
                            <a:solidFill>
                              <a:schemeClr val="bg1"/>
                            </a:solidFill>
                            <a:latin typeface="Cambria Math" panose="02040503050406030204" pitchFamily="18" charset="0"/>
                            <a:cs typeface="Arial" panose="020B0604020202020204" pitchFamily="34" charset="0"/>
                          </a:rPr>
                          <m:t>ϴ</m:t>
                        </m:r>
                        <m:r>
                          <a:rPr lang="pt-BR" sz="2000" b="0" i="1" smtClean="0">
                            <a:solidFill>
                              <a:schemeClr val="bg1"/>
                            </a:solidFill>
                            <a:latin typeface="Cambria Math" panose="02040503050406030204" pitchFamily="18" charset="0"/>
                            <a:cs typeface="Arial" panose="020B0604020202020204" pitchFamily="34" charset="0"/>
                          </a:rPr>
                          <m:t>)</m:t>
                        </m:r>
                      </m:e>
                      <m:sup>
                        <m:d>
                          <m:dPr>
                            <m:ctrlPr>
                              <a:rPr lang="pt-BR" sz="2000" b="0" i="1" smtClean="0">
                                <a:solidFill>
                                  <a:schemeClr val="bg1"/>
                                </a:solidFill>
                                <a:latin typeface="Cambria Math" panose="02040503050406030204" pitchFamily="18" charset="0"/>
                                <a:cs typeface="Arial" panose="020B0604020202020204" pitchFamily="34" charset="0"/>
                              </a:rPr>
                            </m:ctrlPr>
                          </m:dPr>
                          <m:e>
                            <m:r>
                              <a:rPr lang="pt-BR" sz="2000" b="0" i="1" smtClean="0">
                                <a:solidFill>
                                  <a:schemeClr val="bg1"/>
                                </a:solidFill>
                                <a:latin typeface="Cambria Math" panose="02040503050406030204" pitchFamily="18" charset="0"/>
                                <a:cs typeface="Arial" panose="020B0604020202020204" pitchFamily="34" charset="0"/>
                              </a:rPr>
                              <m:t>1 −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m:t>
                            </m:r>
                          </m:e>
                        </m:d>
                        <m:r>
                          <a:rPr lang="pt-BR" sz="2000" b="0" i="1" smtClean="0">
                            <a:solidFill>
                              <a:schemeClr val="bg1"/>
                            </a:solidFill>
                            <a:latin typeface="Cambria Math" panose="02040503050406030204" pitchFamily="18" charset="0"/>
                            <a:cs typeface="Arial" panose="020B0604020202020204" pitchFamily="34" charset="0"/>
                          </a:rPr>
                          <m:t> +  </m:t>
                        </m:r>
                        <m:d>
                          <m:dPr>
                            <m:ctrlPr>
                              <a:rPr lang="pt-BR" sz="2000" b="0" i="1" smtClean="0">
                                <a:solidFill>
                                  <a:schemeClr val="bg1"/>
                                </a:solidFill>
                                <a:latin typeface="Cambria Math" panose="02040503050406030204" pitchFamily="18" charset="0"/>
                                <a:cs typeface="Arial" panose="020B0604020202020204" pitchFamily="34" charset="0"/>
                              </a:rPr>
                            </m:ctrlPr>
                          </m:dPr>
                          <m:e>
                            <m:r>
                              <a:rPr lang="pt-BR" sz="2000" b="0" i="1" smtClean="0">
                                <a:solidFill>
                                  <a:schemeClr val="bg1"/>
                                </a:solidFill>
                                <a:latin typeface="Cambria Math" panose="02040503050406030204" pitchFamily="18" charset="0"/>
                                <a:cs typeface="Arial" panose="020B0604020202020204" pitchFamily="34" charset="0"/>
                              </a:rPr>
                              <m:t>1−</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2</m:t>
                            </m:r>
                          </m:e>
                        </m:d>
                        <m:r>
                          <a:rPr lang="pt-BR" sz="2000" b="0" i="1" smtClean="0">
                            <a:solidFill>
                              <a:schemeClr val="bg1"/>
                            </a:solidFill>
                            <a:latin typeface="Cambria Math" panose="02040503050406030204" pitchFamily="18" charset="0"/>
                            <a:cs typeface="Arial" panose="020B0604020202020204" pitchFamily="34" charset="0"/>
                          </a:rPr>
                          <m:t> +  (1 −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3)</m:t>
                        </m:r>
                      </m:sup>
                    </m:sSup>
                    <m:r>
                      <a:rPr lang="pt-BR" sz="2000" b="0" i="1" smtClean="0">
                        <a:solidFill>
                          <a:schemeClr val="bg1"/>
                        </a:solidFill>
                        <a:latin typeface="Cambria Math" panose="02040503050406030204" pitchFamily="18" charset="0"/>
                        <a:cs typeface="Arial" panose="020B0604020202020204" pitchFamily="34" charset="0"/>
                      </a:rPr>
                      <m:t> </m:t>
                    </m:r>
                  </m:oMath>
                </a14:m>
                <a:r>
                  <a:rPr lang="pt-BR" sz="2000" dirty="0">
                    <a:solidFill>
                      <a:schemeClr val="bg1"/>
                    </a:solidFill>
                    <a:latin typeface="Arial" panose="020B0604020202020204" pitchFamily="34" charset="0"/>
                    <a:cs typeface="Arial" panose="020B0604020202020204" pitchFamily="34" charset="0"/>
                  </a:rPr>
                  <a:t> = </a:t>
                </a:r>
                <a14:m>
                  <m:oMath xmlns:m="http://schemas.openxmlformats.org/officeDocument/2006/math">
                    <m:sSup>
                      <m:sSupPr>
                        <m:ctrlPr>
                          <a:rPr lang="pt-BR" sz="2000" i="1">
                            <a:solidFill>
                              <a:schemeClr val="bg1"/>
                            </a:solidFill>
                            <a:latin typeface="Cambria Math" panose="02040503050406030204" pitchFamily="18" charset="0"/>
                            <a:cs typeface="Arial" panose="020B0604020202020204" pitchFamily="34" charset="0"/>
                          </a:rPr>
                        </m:ctrlPr>
                      </m:sSupPr>
                      <m:e>
                        <m:r>
                          <m:rPr>
                            <m:sty m:val="p"/>
                          </m:rPr>
                          <a:rPr lang="el-GR" sz="2000" i="1">
                            <a:solidFill>
                              <a:schemeClr val="bg1"/>
                            </a:solidFill>
                            <a:latin typeface="Cambria Math" panose="02040503050406030204" pitchFamily="18" charset="0"/>
                            <a:cs typeface="Arial" panose="020B0604020202020204" pitchFamily="34" charset="0"/>
                          </a:rPr>
                          <m:t>ϴ</m:t>
                        </m:r>
                      </m:e>
                      <m:sup>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1 +  </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2 +  </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3</m:t>
                        </m:r>
                      </m:sup>
                    </m:sSup>
                    <m:r>
                      <a:rPr lang="pt-BR" sz="2000" i="1">
                        <a:solidFill>
                          <a:schemeClr val="bg1"/>
                        </a:solidFill>
                        <a:latin typeface="Cambria Math" panose="02040503050406030204" pitchFamily="18" charset="0"/>
                        <a:cs typeface="Arial" panose="020B0604020202020204" pitchFamily="34" charset="0"/>
                      </a:rPr>
                      <m:t> </m:t>
                    </m:r>
                    <m:sSup>
                      <m:sSupPr>
                        <m:ctrlPr>
                          <a:rPr lang="pt-BR" sz="2000" i="1">
                            <a:solidFill>
                              <a:schemeClr val="bg1"/>
                            </a:solidFill>
                            <a:latin typeface="Cambria Math" panose="02040503050406030204" pitchFamily="18" charset="0"/>
                            <a:cs typeface="Arial" panose="020B0604020202020204" pitchFamily="34" charset="0"/>
                          </a:rPr>
                        </m:ctrlPr>
                      </m:sSupPr>
                      <m:e>
                        <m:r>
                          <a:rPr lang="pt-BR" sz="2000" i="1">
                            <a:solidFill>
                              <a:schemeClr val="bg1"/>
                            </a:solidFill>
                            <a:latin typeface="Cambria Math" panose="02040503050406030204" pitchFamily="18" charset="0"/>
                            <a:cs typeface="Arial" panose="020B0604020202020204" pitchFamily="34" charset="0"/>
                          </a:rPr>
                          <m:t>(1−</m:t>
                        </m:r>
                        <m:r>
                          <m:rPr>
                            <m:sty m:val="p"/>
                          </m:rPr>
                          <a:rPr lang="el-GR" sz="2000" i="1">
                            <a:solidFill>
                              <a:schemeClr val="bg1"/>
                            </a:solidFill>
                            <a:latin typeface="Cambria Math" panose="02040503050406030204" pitchFamily="18" charset="0"/>
                            <a:cs typeface="Arial" panose="020B0604020202020204" pitchFamily="34" charset="0"/>
                          </a:rPr>
                          <m:t>ϴ</m:t>
                        </m:r>
                        <m:r>
                          <a:rPr lang="pt-BR" sz="2000" i="1">
                            <a:solidFill>
                              <a:schemeClr val="bg1"/>
                            </a:solidFill>
                            <a:latin typeface="Cambria Math" panose="02040503050406030204" pitchFamily="18" charset="0"/>
                            <a:cs typeface="Arial" panose="020B0604020202020204" pitchFamily="34" charset="0"/>
                          </a:rPr>
                          <m:t>)</m:t>
                        </m:r>
                      </m:e>
                      <m:sup>
                        <m:r>
                          <a:rPr lang="pt-BR" sz="2000" i="1" smtClean="0">
                            <a:solidFill>
                              <a:schemeClr val="bg1"/>
                            </a:solidFill>
                            <a:latin typeface="Cambria Math" panose="02040503050406030204" pitchFamily="18" charset="0"/>
                            <a:cs typeface="Arial" panose="020B0604020202020204" pitchFamily="34" charset="0"/>
                          </a:rPr>
                          <m:t> </m:t>
                        </m:r>
                        <m:r>
                          <a:rPr lang="pt-BR" sz="2000" b="0" i="1" smtClean="0">
                            <a:solidFill>
                              <a:schemeClr val="bg1"/>
                            </a:solidFill>
                            <a:latin typeface="Cambria Math" panose="02040503050406030204" pitchFamily="18" charset="0"/>
                            <a:cs typeface="Arial" panose="020B0604020202020204" pitchFamily="34" charset="0"/>
                          </a:rPr>
                          <m:t>3 </m:t>
                        </m:r>
                        <m:r>
                          <a:rPr lang="pt-BR" sz="2000" i="1">
                            <a:solidFill>
                              <a:schemeClr val="bg1"/>
                            </a:solidFill>
                            <a:latin typeface="Cambria Math" panose="02040503050406030204" pitchFamily="18" charset="0"/>
                            <a:cs typeface="Arial" panose="020B0604020202020204" pitchFamily="34" charset="0"/>
                          </a:rPr>
                          <m:t>−</m:t>
                        </m:r>
                        <m:r>
                          <a:rPr lang="pt-BR" sz="2000" b="0" i="1" smtClean="0">
                            <a:solidFill>
                              <a:schemeClr val="bg1"/>
                            </a:solidFill>
                            <a:latin typeface="Cambria Math" panose="02040503050406030204" pitchFamily="18" charset="0"/>
                            <a:cs typeface="Arial" panose="020B0604020202020204" pitchFamily="34" charset="0"/>
                          </a:rPr>
                          <m:t>(</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 +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2 +  </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3)</m:t>
                        </m:r>
                      </m:sup>
                    </m:sSup>
                  </m:oMath>
                </a14:m>
                <a:r>
                  <a:rPr lang="pt-BR" sz="2000" dirty="0">
                    <a:solidFill>
                      <a:schemeClr val="bg1"/>
                    </a:solidFill>
                    <a:latin typeface="Arial" panose="020B0604020202020204" pitchFamily="34" charset="0"/>
                    <a:cs typeface="Arial" panose="020B0604020202020204" pitchFamily="34" charset="0"/>
                  </a:rPr>
                  <a:t> </a:t>
                </a:r>
              </a:p>
              <a:p>
                <a:pPr algn="just">
                  <a:lnSpc>
                    <a:spcPct val="150000"/>
                  </a:lnSpc>
                </a:pPr>
                <a:endParaRPr lang="pt-BR" sz="1600" dirty="0">
                  <a:solidFill>
                    <a:schemeClr val="bg1"/>
                  </a:solidFill>
                  <a:latin typeface="Arial" panose="020B0604020202020204" pitchFamily="34" charset="0"/>
                  <a:cs typeface="Arial" panose="020B0604020202020204" pitchFamily="34" charset="0"/>
                </a:endParaRPr>
              </a:p>
              <a:p>
                <a:pPr algn="just"/>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569645E6-1FD5-41E5-AA57-BD3A5F914CE3}"/>
                  </a:ext>
                </a:extLst>
              </p:cNvPr>
              <p:cNvSpPr>
                <a:spLocks noGrp="1" noRot="1" noChangeAspect="1" noMove="1" noResize="1" noEditPoints="1" noAdjustHandles="1" noChangeArrowheads="1" noChangeShapeType="1" noTextEdit="1"/>
              </p:cNvSpPr>
              <p:nvPr>
                <p:ph type="subTitle" idx="1"/>
              </p:nvPr>
            </p:nvSpPr>
            <p:spPr>
              <a:xfrm>
                <a:off x="1192471" y="1614643"/>
                <a:ext cx="9770803" cy="3268490"/>
              </a:xfrm>
              <a:blipFill>
                <a:blip r:embed="rId2"/>
                <a:stretch>
                  <a:fillRect l="-687"/>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25532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04760-77C8-4DFF-9E75-5D4FEC579D5F}"/>
              </a:ext>
            </a:extLst>
          </p:cNvPr>
          <p:cNvSpPr>
            <a:spLocks noGrp="1"/>
          </p:cNvSpPr>
          <p:nvPr>
            <p:ph type="ctrTitle"/>
          </p:nvPr>
        </p:nvSpPr>
        <p:spPr>
          <a:xfrm>
            <a:off x="1557071" y="1029197"/>
            <a:ext cx="9099255" cy="763120"/>
          </a:xfrm>
        </p:spPr>
        <p:txBody>
          <a:bodyPr anchor="ctr">
            <a:normAutofit/>
          </a:bodyPr>
          <a:lstStyle/>
          <a:p>
            <a:pPr algn="ctr"/>
            <a:r>
              <a:rPr lang="pt-BR" sz="2400" b="1" dirty="0">
                <a:solidFill>
                  <a:srgbClr val="454545"/>
                </a:solidFill>
              </a:rPr>
              <a:t>Amostra aleatória simples (AAS)</a:t>
            </a:r>
            <a:endParaRPr lang="pt-BR" sz="2400"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2E975183-BAC0-4AD0-A8C8-5CE74856459F}"/>
                  </a:ext>
                </a:extLst>
              </p:cNvPr>
              <p:cNvSpPr>
                <a:spLocks noGrp="1"/>
              </p:cNvSpPr>
              <p:nvPr>
                <p:ph type="subTitle" idx="1"/>
              </p:nvPr>
            </p:nvSpPr>
            <p:spPr>
              <a:xfrm>
                <a:off x="1233996" y="1679510"/>
                <a:ext cx="9923208" cy="3198098"/>
              </a:xfrm>
            </p:spPr>
            <p:txBody>
              <a:bodyPr>
                <a:normAutofit fontScale="92500" lnSpcReduction="10000"/>
              </a:bodyPr>
              <a:lstStyle/>
              <a:p>
                <a:pPr algn="just">
                  <a:lnSpc>
                    <a:spcPct val="150000"/>
                  </a:lnSpc>
                </a:pPr>
                <a:r>
                  <a:rPr lang="pt-BR" sz="1700" dirty="0">
                    <a:solidFill>
                      <a:schemeClr val="bg1"/>
                    </a:solidFill>
                  </a:rPr>
                  <a:t>Continuação do Exemplo 1: Consideremos tamanho amostral n</a:t>
                </a:r>
              </a:p>
              <a:p>
                <a:pPr algn="just">
                  <a:lnSpc>
                    <a:spcPct val="150000"/>
                  </a:lnSpc>
                </a:pPr>
                <a:r>
                  <a:rPr lang="pt-BR" sz="1900" dirty="0">
                    <a:solidFill>
                      <a:schemeClr val="bg1"/>
                    </a:solidFill>
                    <a:latin typeface="Arial" panose="020B0604020202020204" pitchFamily="34" charset="0"/>
                    <a:cs typeface="Arial" panose="020B0604020202020204" pitchFamily="34" charset="0"/>
                  </a:rPr>
                  <a:t>P(X</a:t>
                </a:r>
                <a:r>
                  <a:rPr lang="pt-BR" sz="15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 X</a:t>
                </a:r>
                <a:r>
                  <a:rPr lang="pt-BR" sz="1500" dirty="0">
                    <a:solidFill>
                      <a:schemeClr val="bg1"/>
                    </a:solidFill>
                    <a:latin typeface="Arial" panose="020B0604020202020204" pitchFamily="34" charset="0"/>
                    <a:cs typeface="Arial" panose="020B0604020202020204" pitchFamily="34" charset="0"/>
                  </a:rPr>
                  <a:t>2</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2 </a:t>
                </a:r>
                <a:r>
                  <a:rPr lang="pt-BR" sz="1900" dirty="0">
                    <a:solidFill>
                      <a:schemeClr val="bg1"/>
                    </a:solidFill>
                    <a:latin typeface="Arial" panose="020B0604020202020204" pitchFamily="34" charset="0"/>
                    <a:cs typeface="Arial" panose="020B0604020202020204" pitchFamily="34" charset="0"/>
                  </a:rPr>
                  <a:t>,..., x</a:t>
                </a:r>
                <a:r>
                  <a:rPr lang="pt-BR" sz="15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a:t>
                </a:r>
                <a:r>
                  <a:rPr lang="el-GR" sz="1900" dirty="0">
                    <a:solidFill>
                      <a:schemeClr val="bg1"/>
                    </a:solidFill>
                    <a:latin typeface="Arial" panose="020B0604020202020204" pitchFamily="34" charset="0"/>
                    <a:cs typeface="Arial" panose="020B0604020202020204" pitchFamily="34" charset="0"/>
                  </a:rPr>
                  <a:t> ϴ</a:t>
                </a:r>
                <a:r>
                  <a:rPr lang="pt-BR" sz="1900" dirty="0">
                    <a:solidFill>
                      <a:schemeClr val="bg1"/>
                    </a:solidFill>
                    <a:latin typeface="Arial" panose="020B0604020202020204" pitchFamily="34" charset="0"/>
                    <a:cs typeface="Arial" panose="020B0604020202020204" pitchFamily="34" charset="0"/>
                  </a:rPr>
                  <a:t>) = P(X</a:t>
                </a:r>
                <a:r>
                  <a:rPr lang="pt-BR" sz="15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1</a:t>
                </a:r>
                <a:r>
                  <a:rPr lang="pt-BR" sz="1900" dirty="0">
                    <a:solidFill>
                      <a:schemeClr val="bg1"/>
                    </a:solidFill>
                    <a:latin typeface="Arial" panose="020B0604020202020204" pitchFamily="34" charset="0"/>
                    <a:cs typeface="Arial" panose="020B0604020202020204" pitchFamily="34" charset="0"/>
                  </a:rPr>
                  <a:t>|</a:t>
                </a:r>
                <a:r>
                  <a:rPr lang="el-GR" sz="1900" dirty="0">
                    <a:solidFill>
                      <a:schemeClr val="bg1"/>
                    </a:solidFill>
                    <a:latin typeface="Arial" panose="020B0604020202020204" pitchFamily="34" charset="0"/>
                    <a:cs typeface="Arial" panose="020B0604020202020204" pitchFamily="34" charset="0"/>
                  </a:rPr>
                  <a:t>ϴ</a:t>
                </a:r>
                <a:r>
                  <a:rPr lang="pt-BR" sz="1900" dirty="0">
                    <a:solidFill>
                      <a:schemeClr val="bg1"/>
                    </a:solidFill>
                    <a:latin typeface="Arial" panose="020B0604020202020204" pitchFamily="34" charset="0"/>
                    <a:cs typeface="Arial" panose="020B0604020202020204" pitchFamily="34" charset="0"/>
                  </a:rPr>
                  <a:t>) P(X</a:t>
                </a:r>
                <a:r>
                  <a:rPr lang="pt-BR" sz="1500" dirty="0">
                    <a:solidFill>
                      <a:schemeClr val="bg1"/>
                    </a:solidFill>
                    <a:latin typeface="Arial" panose="020B0604020202020204" pitchFamily="34" charset="0"/>
                    <a:cs typeface="Arial" panose="020B0604020202020204" pitchFamily="34" charset="0"/>
                  </a:rPr>
                  <a:t>2</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2</a:t>
                </a:r>
                <a:r>
                  <a:rPr lang="pt-BR" sz="1900" dirty="0">
                    <a:solidFill>
                      <a:schemeClr val="bg1"/>
                    </a:solidFill>
                    <a:latin typeface="Arial" panose="020B0604020202020204" pitchFamily="34" charset="0"/>
                    <a:cs typeface="Arial" panose="020B0604020202020204" pitchFamily="34" charset="0"/>
                  </a:rPr>
                  <a:t>|</a:t>
                </a:r>
                <a:r>
                  <a:rPr lang="el-GR" sz="1900" dirty="0">
                    <a:solidFill>
                      <a:schemeClr val="bg1"/>
                    </a:solidFill>
                    <a:latin typeface="Arial" panose="020B0604020202020204" pitchFamily="34" charset="0"/>
                    <a:cs typeface="Arial" panose="020B0604020202020204" pitchFamily="34" charset="0"/>
                  </a:rPr>
                  <a:t>ϴ</a:t>
                </a:r>
                <a:r>
                  <a:rPr lang="pt-BR" sz="1900" dirty="0">
                    <a:solidFill>
                      <a:schemeClr val="bg1"/>
                    </a:solidFill>
                    <a:latin typeface="Arial" panose="020B0604020202020204" pitchFamily="34" charset="0"/>
                    <a:cs typeface="Arial" panose="020B0604020202020204" pitchFamily="34" charset="0"/>
                  </a:rPr>
                  <a:t>) • ... • P(X</a:t>
                </a:r>
                <a:r>
                  <a:rPr lang="pt-BR" sz="15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 = </a:t>
                </a:r>
                <a:r>
                  <a:rPr lang="pt-BR" sz="1500" dirty="0">
                    <a:solidFill>
                      <a:schemeClr val="bg1"/>
                    </a:solidFill>
                    <a:latin typeface="Arial" panose="020B0604020202020204" pitchFamily="34" charset="0"/>
                    <a:cs typeface="Arial" panose="020B0604020202020204" pitchFamily="34" charset="0"/>
                  </a:rPr>
                  <a:t>x</a:t>
                </a:r>
                <a:r>
                  <a:rPr lang="pt-BR" sz="1100" dirty="0">
                    <a:solidFill>
                      <a:schemeClr val="bg1"/>
                    </a:solidFill>
                    <a:latin typeface="Arial" panose="020B0604020202020204" pitchFamily="34" charset="0"/>
                    <a:cs typeface="Arial" panose="020B0604020202020204" pitchFamily="34" charset="0"/>
                  </a:rPr>
                  <a:t>n</a:t>
                </a:r>
                <a:r>
                  <a:rPr lang="pt-BR" sz="1900" dirty="0">
                    <a:solidFill>
                      <a:schemeClr val="bg1"/>
                    </a:solidFill>
                    <a:latin typeface="Arial" panose="020B0604020202020204" pitchFamily="34" charset="0"/>
                    <a:cs typeface="Arial" panose="020B0604020202020204" pitchFamily="34" charset="0"/>
                  </a:rPr>
                  <a:t>|</a:t>
                </a:r>
                <a:r>
                  <a:rPr lang="el-GR" sz="1900" dirty="0">
                    <a:solidFill>
                      <a:schemeClr val="bg1"/>
                    </a:solidFill>
                    <a:latin typeface="Arial" panose="020B0604020202020204" pitchFamily="34" charset="0"/>
                    <a:cs typeface="Arial" panose="020B0604020202020204" pitchFamily="34" charset="0"/>
                  </a:rPr>
                  <a:t>ϴ</a:t>
                </a:r>
                <a:r>
                  <a:rPr lang="pt-BR" sz="1900" dirty="0">
                    <a:solidFill>
                      <a:schemeClr val="bg1"/>
                    </a:solidFill>
                    <a:latin typeface="Arial" panose="020B0604020202020204" pitchFamily="34" charset="0"/>
                    <a:cs typeface="Arial" panose="020B0604020202020204" pitchFamily="34" charset="0"/>
                  </a:rPr>
                  <a:t>) = </a:t>
                </a:r>
              </a:p>
              <a:p>
                <a:pPr algn="just">
                  <a:lnSpc>
                    <a:spcPct val="150000"/>
                  </a:lnSpc>
                </a:pPr>
                <a:endParaRPr lang="pt-BR" sz="1900" dirty="0">
                  <a:solidFill>
                    <a:schemeClr val="bg1"/>
                  </a:solidFill>
                  <a:latin typeface="Arial" panose="020B0604020202020204" pitchFamily="34" charset="0"/>
                  <a:cs typeface="Arial" panose="020B0604020202020204" pitchFamily="34" charset="0"/>
                </a:endParaRPr>
              </a:p>
              <a:p>
                <a:pPr algn="just">
                  <a:lnSpc>
                    <a:spcPct val="150000"/>
                  </a:lnSpc>
                </a:pPr>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a:solidFill>
                              <a:schemeClr val="bg1"/>
                            </a:solidFill>
                            <a:latin typeface="Cambria Math" panose="02040503050406030204" pitchFamily="18" charset="0"/>
                            <a:cs typeface="Arial" panose="020B0604020202020204" pitchFamily="34" charset="0"/>
                          </a:rPr>
                        </m:ctrlPr>
                      </m:sSupPr>
                      <m:e>
                        <m:r>
                          <m:rPr>
                            <m:sty m:val="p"/>
                          </m:rPr>
                          <a:rPr lang="el-GR" sz="2000" i="1">
                            <a:solidFill>
                              <a:schemeClr val="bg1"/>
                            </a:solidFill>
                            <a:latin typeface="Cambria Math" panose="02040503050406030204" pitchFamily="18" charset="0"/>
                            <a:cs typeface="Arial" panose="020B0604020202020204" pitchFamily="34" charset="0"/>
                          </a:rPr>
                          <m:t>ϴ</m:t>
                        </m:r>
                      </m:e>
                      <m:sup>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1</m:t>
                        </m:r>
                      </m:sup>
                    </m:sSup>
                  </m:oMath>
                </a14:m>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dirty="0">
                            <a:solidFill>
                              <a:schemeClr val="bg1"/>
                            </a:solidFill>
                            <a:latin typeface="Cambria Math" panose="02040503050406030204" pitchFamily="18" charset="0"/>
                            <a:cs typeface="Arial" panose="020B0604020202020204" pitchFamily="34" charset="0"/>
                          </a:rPr>
                        </m:ctrlPr>
                      </m:sSupPr>
                      <m:e>
                        <m:r>
                          <a:rPr lang="pt-BR" sz="2000" i="1" dirty="0">
                            <a:solidFill>
                              <a:schemeClr val="bg1"/>
                            </a:solidFill>
                            <a:latin typeface="Cambria Math" panose="02040503050406030204" pitchFamily="18" charset="0"/>
                            <a:cs typeface="Arial" panose="020B0604020202020204" pitchFamily="34" charset="0"/>
                          </a:rPr>
                          <m:t>(1−</m:t>
                        </m:r>
                        <m:r>
                          <m:rPr>
                            <m:sty m:val="p"/>
                          </m:rPr>
                          <a:rPr lang="el-GR" sz="2000" i="1" dirty="0">
                            <a:solidFill>
                              <a:schemeClr val="bg1"/>
                            </a:solidFill>
                            <a:latin typeface="Cambria Math" panose="02040503050406030204" pitchFamily="18" charset="0"/>
                            <a:cs typeface="Arial" panose="020B0604020202020204" pitchFamily="34" charset="0"/>
                          </a:rPr>
                          <m:t>ϴ</m:t>
                        </m:r>
                        <m:r>
                          <a:rPr lang="pt-BR" sz="2000" i="1" dirty="0">
                            <a:solidFill>
                              <a:schemeClr val="bg1"/>
                            </a:solidFill>
                            <a:latin typeface="Cambria Math" panose="02040503050406030204" pitchFamily="18" charset="0"/>
                            <a:cs typeface="Arial" panose="020B0604020202020204" pitchFamily="34" charset="0"/>
                          </a:rPr>
                          <m:t>)</m:t>
                        </m:r>
                      </m:e>
                      <m:sup>
                        <m:r>
                          <a:rPr lang="pt-BR" sz="2000" i="1" dirty="0">
                            <a:solidFill>
                              <a:schemeClr val="bg1"/>
                            </a:solidFill>
                            <a:latin typeface="Cambria Math" panose="02040503050406030204" pitchFamily="18" charset="0"/>
                            <a:cs typeface="Arial" panose="020B0604020202020204" pitchFamily="34" charset="0"/>
                          </a:rPr>
                          <m:t>1 −</m:t>
                        </m:r>
                        <m:r>
                          <a:rPr lang="pt-BR" sz="2000" i="1" dirty="0">
                            <a:solidFill>
                              <a:schemeClr val="bg1"/>
                            </a:solidFill>
                            <a:latin typeface="Cambria Math" panose="02040503050406030204" pitchFamily="18" charset="0"/>
                            <a:cs typeface="Arial" panose="020B0604020202020204" pitchFamily="34" charset="0"/>
                          </a:rPr>
                          <m:t>𝑥</m:t>
                        </m:r>
                        <m:r>
                          <a:rPr lang="pt-BR" sz="2000" i="1" dirty="0">
                            <a:solidFill>
                              <a:schemeClr val="bg1"/>
                            </a:solidFill>
                            <a:latin typeface="Cambria Math" panose="02040503050406030204" pitchFamily="18" charset="0"/>
                            <a:cs typeface="Arial" panose="020B0604020202020204" pitchFamily="34" charset="0"/>
                          </a:rPr>
                          <m:t>1</m:t>
                        </m:r>
                      </m:sup>
                    </m:sSup>
                    <m:r>
                      <a:rPr lang="pt-BR" sz="2000" i="1" dirty="0">
                        <a:solidFill>
                          <a:schemeClr val="bg1"/>
                        </a:solidFill>
                        <a:latin typeface="Cambria Math" panose="02040503050406030204" pitchFamily="18" charset="0"/>
                        <a:cs typeface="Arial" panose="020B0604020202020204" pitchFamily="34" charset="0"/>
                      </a:rPr>
                      <m:t>  </m:t>
                    </m:r>
                    <m:sSup>
                      <m:sSupPr>
                        <m:ctrlPr>
                          <a:rPr lang="pt-BR" sz="2000" i="1" dirty="0">
                            <a:solidFill>
                              <a:schemeClr val="bg1"/>
                            </a:solidFill>
                            <a:latin typeface="Cambria Math" panose="02040503050406030204" pitchFamily="18" charset="0"/>
                            <a:cs typeface="Arial" panose="020B0604020202020204" pitchFamily="34" charset="0"/>
                          </a:rPr>
                        </m:ctrlPr>
                      </m:sSupPr>
                      <m:e>
                        <m:r>
                          <m:rPr>
                            <m:sty m:val="p"/>
                          </m:rPr>
                          <a:rPr lang="el-GR" sz="2000" i="1" dirty="0">
                            <a:solidFill>
                              <a:schemeClr val="bg1"/>
                            </a:solidFill>
                            <a:latin typeface="Cambria Math" panose="02040503050406030204" pitchFamily="18" charset="0"/>
                            <a:cs typeface="Arial" panose="020B0604020202020204" pitchFamily="34" charset="0"/>
                          </a:rPr>
                          <m:t>ϴ</m:t>
                        </m:r>
                      </m:e>
                      <m:sup>
                        <m:r>
                          <a:rPr lang="pt-BR" sz="2000" i="1" dirty="0">
                            <a:solidFill>
                              <a:schemeClr val="bg1"/>
                            </a:solidFill>
                            <a:latin typeface="Cambria Math" panose="02040503050406030204" pitchFamily="18" charset="0"/>
                            <a:cs typeface="Arial" panose="020B0604020202020204" pitchFamily="34" charset="0"/>
                          </a:rPr>
                          <m:t>𝑥</m:t>
                        </m:r>
                        <m:r>
                          <a:rPr lang="pt-BR" sz="2000" i="1" dirty="0">
                            <a:solidFill>
                              <a:schemeClr val="bg1"/>
                            </a:solidFill>
                            <a:latin typeface="Cambria Math" panose="02040503050406030204" pitchFamily="18" charset="0"/>
                            <a:cs typeface="Arial" panose="020B0604020202020204" pitchFamily="34" charset="0"/>
                          </a:rPr>
                          <m:t>2</m:t>
                        </m:r>
                      </m:sup>
                    </m:sSup>
                  </m:oMath>
                </a14:m>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dirty="0">
                            <a:solidFill>
                              <a:schemeClr val="bg1"/>
                            </a:solidFill>
                            <a:latin typeface="Cambria Math" panose="02040503050406030204" pitchFamily="18" charset="0"/>
                            <a:cs typeface="Arial" panose="020B0604020202020204" pitchFamily="34" charset="0"/>
                          </a:rPr>
                        </m:ctrlPr>
                      </m:sSupPr>
                      <m:e>
                        <m:r>
                          <a:rPr lang="pt-BR" sz="2000" i="1" dirty="0">
                            <a:solidFill>
                              <a:schemeClr val="bg1"/>
                            </a:solidFill>
                            <a:latin typeface="Cambria Math" panose="02040503050406030204" pitchFamily="18" charset="0"/>
                            <a:cs typeface="Arial" panose="020B0604020202020204" pitchFamily="34" charset="0"/>
                          </a:rPr>
                          <m:t>(1−</m:t>
                        </m:r>
                        <m:r>
                          <m:rPr>
                            <m:sty m:val="p"/>
                          </m:rPr>
                          <a:rPr lang="el-GR" sz="2000" i="1" dirty="0">
                            <a:solidFill>
                              <a:schemeClr val="bg1"/>
                            </a:solidFill>
                            <a:latin typeface="Cambria Math" panose="02040503050406030204" pitchFamily="18" charset="0"/>
                            <a:cs typeface="Arial" panose="020B0604020202020204" pitchFamily="34" charset="0"/>
                          </a:rPr>
                          <m:t>ϴ</m:t>
                        </m:r>
                        <m:r>
                          <a:rPr lang="pt-BR" sz="2000" i="1" dirty="0">
                            <a:solidFill>
                              <a:schemeClr val="bg1"/>
                            </a:solidFill>
                            <a:latin typeface="Cambria Math" panose="02040503050406030204" pitchFamily="18" charset="0"/>
                            <a:cs typeface="Arial" panose="020B0604020202020204" pitchFamily="34" charset="0"/>
                          </a:rPr>
                          <m:t>)</m:t>
                        </m:r>
                      </m:e>
                      <m:sup>
                        <m:r>
                          <a:rPr lang="pt-BR" sz="2000" i="1" dirty="0">
                            <a:solidFill>
                              <a:schemeClr val="bg1"/>
                            </a:solidFill>
                            <a:latin typeface="Cambria Math" panose="02040503050406030204" pitchFamily="18" charset="0"/>
                            <a:cs typeface="Arial" panose="020B0604020202020204" pitchFamily="34" charset="0"/>
                          </a:rPr>
                          <m:t>1−</m:t>
                        </m:r>
                        <m:r>
                          <a:rPr lang="pt-BR" sz="2000" i="1" dirty="0">
                            <a:solidFill>
                              <a:schemeClr val="bg1"/>
                            </a:solidFill>
                            <a:latin typeface="Cambria Math" panose="02040503050406030204" pitchFamily="18" charset="0"/>
                            <a:cs typeface="Arial" panose="020B0604020202020204" pitchFamily="34" charset="0"/>
                          </a:rPr>
                          <m:t>𝑥</m:t>
                        </m:r>
                        <m:r>
                          <a:rPr lang="pt-BR" sz="2000" i="1" dirty="0">
                            <a:solidFill>
                              <a:schemeClr val="bg1"/>
                            </a:solidFill>
                            <a:latin typeface="Cambria Math" panose="02040503050406030204" pitchFamily="18" charset="0"/>
                            <a:cs typeface="Arial" panose="020B0604020202020204" pitchFamily="34" charset="0"/>
                          </a:rPr>
                          <m:t>2</m:t>
                        </m:r>
                      </m:sup>
                    </m:sSup>
                    <m:r>
                      <a:rPr lang="pt-BR" sz="2000" i="1" dirty="0">
                        <a:solidFill>
                          <a:schemeClr val="bg1"/>
                        </a:solidFill>
                        <a:latin typeface="Cambria Math" panose="02040503050406030204" pitchFamily="18" charset="0"/>
                        <a:cs typeface="Arial" panose="020B0604020202020204" pitchFamily="34" charset="0"/>
                      </a:rPr>
                      <m:t> </m:t>
                    </m:r>
                    <m:r>
                      <a:rPr lang="pt-BR" sz="2000" i="1" dirty="0" smtClean="0">
                        <a:solidFill>
                          <a:schemeClr val="bg1"/>
                        </a:solidFill>
                        <a:latin typeface="Cambria Math" panose="02040503050406030204" pitchFamily="18" charset="0"/>
                        <a:cs typeface="Arial" panose="020B0604020202020204" pitchFamily="34" charset="0"/>
                      </a:rPr>
                      <m:t>•</m:t>
                    </m:r>
                    <m:r>
                      <a:rPr lang="pt-BR" sz="2000" i="1" dirty="0">
                        <a:solidFill>
                          <a:schemeClr val="bg1"/>
                        </a:solidFill>
                        <a:latin typeface="Cambria Math" panose="02040503050406030204" pitchFamily="18" charset="0"/>
                        <a:cs typeface="Arial" panose="020B0604020202020204" pitchFamily="34" charset="0"/>
                      </a:rPr>
                      <m:t> </m:t>
                    </m:r>
                    <m:r>
                      <a:rPr lang="pt-BR" sz="2000" b="0" i="1" dirty="0" smtClean="0">
                        <a:solidFill>
                          <a:schemeClr val="bg1"/>
                        </a:solidFill>
                        <a:latin typeface="Cambria Math" panose="02040503050406030204" pitchFamily="18" charset="0"/>
                        <a:cs typeface="Arial" panose="020B0604020202020204" pitchFamily="34" charset="0"/>
                      </a:rPr>
                      <m:t>…• </m:t>
                    </m:r>
                    <m:sSup>
                      <m:sSupPr>
                        <m:ctrlPr>
                          <a:rPr lang="pt-BR" sz="2000" i="1" dirty="0">
                            <a:solidFill>
                              <a:schemeClr val="bg1"/>
                            </a:solidFill>
                            <a:latin typeface="Cambria Math" panose="02040503050406030204" pitchFamily="18" charset="0"/>
                            <a:cs typeface="Arial" panose="020B0604020202020204" pitchFamily="34" charset="0"/>
                          </a:rPr>
                        </m:ctrlPr>
                      </m:sSupPr>
                      <m:e>
                        <m:r>
                          <m:rPr>
                            <m:sty m:val="p"/>
                          </m:rPr>
                          <a:rPr lang="el-GR" sz="2000" i="1" dirty="0">
                            <a:solidFill>
                              <a:schemeClr val="bg1"/>
                            </a:solidFill>
                            <a:latin typeface="Cambria Math" panose="02040503050406030204" pitchFamily="18" charset="0"/>
                            <a:cs typeface="Arial" panose="020B0604020202020204" pitchFamily="34" charset="0"/>
                          </a:rPr>
                          <m:t>ϴ</m:t>
                        </m:r>
                      </m:e>
                      <m:sup>
                        <m:r>
                          <a:rPr lang="pt-BR" sz="2000" i="1" dirty="0">
                            <a:solidFill>
                              <a:schemeClr val="bg1"/>
                            </a:solidFill>
                            <a:latin typeface="Cambria Math" panose="02040503050406030204" pitchFamily="18" charset="0"/>
                            <a:cs typeface="Arial" panose="020B0604020202020204" pitchFamily="34" charset="0"/>
                          </a:rPr>
                          <m:t>𝑥</m:t>
                        </m:r>
                        <m:r>
                          <a:rPr lang="pt-BR" sz="2000" b="0" i="1" dirty="0" smtClean="0">
                            <a:solidFill>
                              <a:schemeClr val="bg1"/>
                            </a:solidFill>
                            <a:latin typeface="Cambria Math" panose="02040503050406030204" pitchFamily="18" charset="0"/>
                            <a:cs typeface="Arial" panose="020B0604020202020204" pitchFamily="34" charset="0"/>
                          </a:rPr>
                          <m:t>𝑛</m:t>
                        </m:r>
                      </m:sup>
                    </m:sSup>
                    <m:r>
                      <a:rPr lang="pt-BR" sz="2000" i="1" dirty="0">
                        <a:solidFill>
                          <a:schemeClr val="bg1"/>
                        </a:solidFill>
                        <a:latin typeface="Cambria Math" panose="02040503050406030204" pitchFamily="18" charset="0"/>
                        <a:cs typeface="Arial" panose="020B0604020202020204" pitchFamily="34" charset="0"/>
                      </a:rPr>
                      <m:t> </m:t>
                    </m:r>
                    <m:sSup>
                      <m:sSupPr>
                        <m:ctrlPr>
                          <a:rPr lang="pt-BR" sz="2000" i="1" dirty="0">
                            <a:solidFill>
                              <a:schemeClr val="bg1"/>
                            </a:solidFill>
                            <a:latin typeface="Cambria Math" panose="02040503050406030204" pitchFamily="18" charset="0"/>
                            <a:cs typeface="Arial" panose="020B0604020202020204" pitchFamily="34" charset="0"/>
                          </a:rPr>
                        </m:ctrlPr>
                      </m:sSupPr>
                      <m:e>
                        <m:r>
                          <a:rPr lang="pt-BR" sz="2000" i="1" dirty="0">
                            <a:solidFill>
                              <a:schemeClr val="bg1"/>
                            </a:solidFill>
                            <a:latin typeface="Cambria Math" panose="02040503050406030204" pitchFamily="18" charset="0"/>
                            <a:cs typeface="Arial" panose="020B0604020202020204" pitchFamily="34" charset="0"/>
                          </a:rPr>
                          <m:t>(1−</m:t>
                        </m:r>
                        <m:r>
                          <m:rPr>
                            <m:sty m:val="p"/>
                          </m:rPr>
                          <a:rPr lang="el-GR" sz="2000" i="1" dirty="0">
                            <a:solidFill>
                              <a:schemeClr val="bg1"/>
                            </a:solidFill>
                            <a:latin typeface="Cambria Math" panose="02040503050406030204" pitchFamily="18" charset="0"/>
                            <a:cs typeface="Arial" panose="020B0604020202020204" pitchFamily="34" charset="0"/>
                          </a:rPr>
                          <m:t>ϴ</m:t>
                        </m:r>
                        <m:r>
                          <a:rPr lang="pt-BR" sz="2000" i="1" dirty="0">
                            <a:solidFill>
                              <a:schemeClr val="bg1"/>
                            </a:solidFill>
                            <a:latin typeface="Cambria Math" panose="02040503050406030204" pitchFamily="18" charset="0"/>
                            <a:cs typeface="Arial" panose="020B0604020202020204" pitchFamily="34" charset="0"/>
                          </a:rPr>
                          <m:t>)</m:t>
                        </m:r>
                      </m:e>
                      <m:sup>
                        <m:r>
                          <a:rPr lang="pt-BR" sz="2000" i="1" dirty="0">
                            <a:solidFill>
                              <a:schemeClr val="bg1"/>
                            </a:solidFill>
                            <a:latin typeface="Cambria Math" panose="02040503050406030204" pitchFamily="18" charset="0"/>
                            <a:cs typeface="Arial" panose="020B0604020202020204" pitchFamily="34" charset="0"/>
                          </a:rPr>
                          <m:t>1−</m:t>
                        </m:r>
                        <m:r>
                          <a:rPr lang="pt-BR" sz="2000" i="1" dirty="0">
                            <a:solidFill>
                              <a:schemeClr val="bg1"/>
                            </a:solidFill>
                            <a:latin typeface="Cambria Math" panose="02040503050406030204" pitchFamily="18" charset="0"/>
                            <a:cs typeface="Arial" panose="020B0604020202020204" pitchFamily="34" charset="0"/>
                          </a:rPr>
                          <m:t>𝑥𝑛</m:t>
                        </m:r>
                      </m:sup>
                    </m:sSup>
                  </m:oMath>
                </a14:m>
                <a:r>
                  <a:rPr lang="pt-BR" sz="2000" dirty="0">
                    <a:solidFill>
                      <a:schemeClr val="bg1"/>
                    </a:solidFill>
                    <a:latin typeface="Arial" panose="020B0604020202020204" pitchFamily="34" charset="0"/>
                    <a:cs typeface="Arial" panose="020B0604020202020204" pitchFamily="34" charset="0"/>
                  </a:rPr>
                  <a:t>  = </a:t>
                </a:r>
              </a:p>
              <a:p>
                <a:pPr algn="just">
                  <a:lnSpc>
                    <a:spcPct val="150000"/>
                  </a:lnSpc>
                </a:pPr>
                <a:endParaRPr lang="pt-BR" sz="2000" dirty="0">
                  <a:solidFill>
                    <a:schemeClr val="bg1"/>
                  </a:solidFill>
                  <a:latin typeface="Arial" panose="020B0604020202020204" pitchFamily="34" charset="0"/>
                  <a:cs typeface="Arial" panose="020B0604020202020204" pitchFamily="34" charset="0"/>
                </a:endParaRPr>
              </a:p>
              <a:p>
                <a:pPr algn="just">
                  <a:lnSpc>
                    <a:spcPct val="150000"/>
                  </a:lnSpc>
                </a:pPr>
                <a:r>
                  <a:rPr lang="pt-BR" sz="2000" dirty="0">
                    <a:solidFill>
                      <a:schemeClr val="bg1"/>
                    </a:solidFill>
                    <a:latin typeface="Arial" panose="020B0604020202020204" pitchFamily="34" charset="0"/>
                    <a:cs typeface="Arial" panose="020B0604020202020204" pitchFamily="34" charset="0"/>
                  </a:rPr>
                  <a:t>= </a:t>
                </a:r>
                <a14:m>
                  <m:oMath xmlns:m="http://schemas.openxmlformats.org/officeDocument/2006/math">
                    <m:sSup>
                      <m:sSupPr>
                        <m:ctrlPr>
                          <a:rPr lang="pt-BR" sz="2000" i="1">
                            <a:solidFill>
                              <a:schemeClr val="bg1"/>
                            </a:solidFill>
                            <a:latin typeface="Cambria Math" panose="02040503050406030204" pitchFamily="18" charset="0"/>
                            <a:cs typeface="Arial" panose="020B0604020202020204" pitchFamily="34" charset="0"/>
                          </a:rPr>
                        </m:ctrlPr>
                      </m:sSupPr>
                      <m:e>
                        <m:r>
                          <m:rPr>
                            <m:sty m:val="p"/>
                          </m:rPr>
                          <a:rPr lang="el-GR" sz="2000" i="1">
                            <a:solidFill>
                              <a:schemeClr val="bg1"/>
                            </a:solidFill>
                            <a:latin typeface="Cambria Math" panose="02040503050406030204" pitchFamily="18" charset="0"/>
                            <a:cs typeface="Arial" panose="020B0604020202020204" pitchFamily="34" charset="0"/>
                          </a:rPr>
                          <m:t>ϴ</m:t>
                        </m:r>
                      </m:e>
                      <m:sup>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1 +  </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2 +  … +  </m:t>
                        </m:r>
                        <m:r>
                          <a:rPr lang="pt-BR" sz="2000" i="1">
                            <a:solidFill>
                              <a:schemeClr val="bg1"/>
                            </a:solidFill>
                            <a:latin typeface="Cambria Math" panose="02040503050406030204" pitchFamily="18" charset="0"/>
                            <a:cs typeface="Arial" panose="020B0604020202020204" pitchFamily="34" charset="0"/>
                          </a:rPr>
                          <m:t>𝑥𝑛</m:t>
                        </m:r>
                      </m:sup>
                    </m:sSup>
                    <m:r>
                      <a:rPr lang="pt-BR" sz="2000" i="1">
                        <a:solidFill>
                          <a:schemeClr val="bg1"/>
                        </a:solidFill>
                        <a:latin typeface="Cambria Math" panose="02040503050406030204" pitchFamily="18" charset="0"/>
                        <a:cs typeface="Arial" panose="020B0604020202020204" pitchFamily="34" charset="0"/>
                      </a:rPr>
                      <m:t> </m:t>
                    </m:r>
                    <m:sSup>
                      <m:sSupPr>
                        <m:ctrlPr>
                          <a:rPr lang="pt-BR" sz="2000" i="1">
                            <a:solidFill>
                              <a:schemeClr val="bg1"/>
                            </a:solidFill>
                            <a:latin typeface="Cambria Math" panose="02040503050406030204" pitchFamily="18" charset="0"/>
                            <a:cs typeface="Arial" panose="020B0604020202020204" pitchFamily="34" charset="0"/>
                          </a:rPr>
                        </m:ctrlPr>
                      </m:sSupPr>
                      <m:e>
                        <m:r>
                          <a:rPr lang="pt-BR" sz="2000" i="1">
                            <a:solidFill>
                              <a:schemeClr val="bg1"/>
                            </a:solidFill>
                            <a:latin typeface="Cambria Math" panose="02040503050406030204" pitchFamily="18" charset="0"/>
                            <a:cs typeface="Arial" panose="020B0604020202020204" pitchFamily="34" charset="0"/>
                          </a:rPr>
                          <m:t>(1−</m:t>
                        </m:r>
                        <m:r>
                          <m:rPr>
                            <m:sty m:val="p"/>
                          </m:rPr>
                          <a:rPr lang="el-GR" sz="2000" i="1">
                            <a:solidFill>
                              <a:schemeClr val="bg1"/>
                            </a:solidFill>
                            <a:latin typeface="Cambria Math" panose="02040503050406030204" pitchFamily="18" charset="0"/>
                            <a:cs typeface="Arial" panose="020B0604020202020204" pitchFamily="34" charset="0"/>
                          </a:rPr>
                          <m:t>ϴ</m:t>
                        </m:r>
                        <m:r>
                          <a:rPr lang="pt-BR" sz="2000" i="1">
                            <a:solidFill>
                              <a:schemeClr val="bg1"/>
                            </a:solidFill>
                            <a:latin typeface="Cambria Math" panose="02040503050406030204" pitchFamily="18" charset="0"/>
                            <a:cs typeface="Arial" panose="020B0604020202020204" pitchFamily="34" charset="0"/>
                          </a:rPr>
                          <m:t>)</m:t>
                        </m:r>
                      </m:e>
                      <m:sup>
                        <m:d>
                          <m:dPr>
                            <m:ctrlPr>
                              <a:rPr lang="pt-BR" sz="2000" i="1">
                                <a:solidFill>
                                  <a:schemeClr val="bg1"/>
                                </a:solidFill>
                                <a:latin typeface="Cambria Math" panose="02040503050406030204" pitchFamily="18" charset="0"/>
                                <a:cs typeface="Arial" panose="020B0604020202020204" pitchFamily="34" charset="0"/>
                              </a:rPr>
                            </m:ctrlPr>
                          </m:dPr>
                          <m:e>
                            <m:r>
                              <a:rPr lang="pt-BR" sz="2000" i="1">
                                <a:solidFill>
                                  <a:schemeClr val="bg1"/>
                                </a:solidFill>
                                <a:latin typeface="Cambria Math" panose="02040503050406030204" pitchFamily="18" charset="0"/>
                                <a:cs typeface="Arial" panose="020B0604020202020204" pitchFamily="34" charset="0"/>
                              </a:rPr>
                              <m:t>1 −</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1</m:t>
                            </m:r>
                          </m:e>
                        </m:d>
                        <m:r>
                          <a:rPr lang="pt-BR" sz="2000" i="1">
                            <a:solidFill>
                              <a:schemeClr val="bg1"/>
                            </a:solidFill>
                            <a:latin typeface="Cambria Math" panose="02040503050406030204" pitchFamily="18" charset="0"/>
                            <a:cs typeface="Arial" panose="020B0604020202020204" pitchFamily="34" charset="0"/>
                          </a:rPr>
                          <m:t> +  </m:t>
                        </m:r>
                        <m:d>
                          <m:dPr>
                            <m:ctrlPr>
                              <a:rPr lang="pt-BR" sz="2000" i="1">
                                <a:solidFill>
                                  <a:schemeClr val="bg1"/>
                                </a:solidFill>
                                <a:latin typeface="Cambria Math" panose="02040503050406030204" pitchFamily="18" charset="0"/>
                                <a:cs typeface="Arial" panose="020B0604020202020204" pitchFamily="34" charset="0"/>
                              </a:rPr>
                            </m:ctrlPr>
                          </m:dPr>
                          <m:e>
                            <m:r>
                              <a:rPr lang="pt-BR" sz="2000" i="1">
                                <a:solidFill>
                                  <a:schemeClr val="bg1"/>
                                </a:solidFill>
                                <a:latin typeface="Cambria Math" panose="02040503050406030204" pitchFamily="18" charset="0"/>
                                <a:cs typeface="Arial" panose="020B0604020202020204" pitchFamily="34" charset="0"/>
                              </a:rPr>
                              <m:t>1−</m:t>
                            </m:r>
                            <m:r>
                              <a:rPr lang="pt-BR" sz="2000" i="1">
                                <a:solidFill>
                                  <a:schemeClr val="bg1"/>
                                </a:solidFill>
                                <a:latin typeface="Cambria Math" panose="02040503050406030204" pitchFamily="18" charset="0"/>
                                <a:cs typeface="Arial" panose="020B0604020202020204" pitchFamily="34" charset="0"/>
                              </a:rPr>
                              <m:t>𝑥</m:t>
                            </m:r>
                            <m:r>
                              <a:rPr lang="pt-BR" sz="2000" i="1">
                                <a:solidFill>
                                  <a:schemeClr val="bg1"/>
                                </a:solidFill>
                                <a:latin typeface="Cambria Math" panose="02040503050406030204" pitchFamily="18" charset="0"/>
                                <a:cs typeface="Arial" panose="020B0604020202020204" pitchFamily="34" charset="0"/>
                              </a:rPr>
                              <m:t>2</m:t>
                            </m:r>
                          </m:e>
                        </m:d>
                        <m:r>
                          <a:rPr lang="pt-BR" sz="2000" i="1">
                            <a:solidFill>
                              <a:schemeClr val="bg1"/>
                            </a:solidFill>
                            <a:latin typeface="Cambria Math" panose="02040503050406030204" pitchFamily="18" charset="0"/>
                            <a:cs typeface="Arial" panose="020B0604020202020204" pitchFamily="34" charset="0"/>
                          </a:rPr>
                          <m:t> +</m:t>
                        </m:r>
                        <m:r>
                          <a:rPr lang="pt-BR" sz="2000" b="0" i="1" smtClean="0">
                            <a:solidFill>
                              <a:schemeClr val="bg1"/>
                            </a:solidFill>
                            <a:latin typeface="Cambria Math" panose="02040503050406030204" pitchFamily="18" charset="0"/>
                            <a:cs typeface="Arial" panose="020B0604020202020204" pitchFamily="34" charset="0"/>
                          </a:rPr>
                          <m:t> … +</m:t>
                        </m:r>
                        <m:r>
                          <a:rPr lang="pt-BR" sz="2000" i="1">
                            <a:solidFill>
                              <a:schemeClr val="bg1"/>
                            </a:solidFill>
                            <a:latin typeface="Cambria Math" panose="02040503050406030204" pitchFamily="18" charset="0"/>
                            <a:cs typeface="Arial" panose="020B0604020202020204" pitchFamily="34" charset="0"/>
                          </a:rPr>
                          <m:t> (1 −</m:t>
                        </m:r>
                        <m:r>
                          <a:rPr lang="pt-BR" sz="2000" i="1">
                            <a:solidFill>
                              <a:schemeClr val="bg1"/>
                            </a:solidFill>
                            <a:latin typeface="Cambria Math" panose="02040503050406030204" pitchFamily="18" charset="0"/>
                            <a:cs typeface="Arial" panose="020B0604020202020204" pitchFamily="34" charset="0"/>
                          </a:rPr>
                          <m:t>𝑥𝑛</m:t>
                        </m:r>
                        <m:r>
                          <a:rPr lang="pt-BR" sz="2000" i="1">
                            <a:solidFill>
                              <a:schemeClr val="bg1"/>
                            </a:solidFill>
                            <a:latin typeface="Cambria Math" panose="02040503050406030204" pitchFamily="18" charset="0"/>
                            <a:cs typeface="Arial" panose="020B0604020202020204" pitchFamily="34" charset="0"/>
                          </a:rPr>
                          <m:t>)</m:t>
                        </m:r>
                      </m:sup>
                    </m:sSup>
                    <m:r>
                      <a:rPr lang="pt-BR" sz="2000" i="1">
                        <a:solidFill>
                          <a:schemeClr val="bg1"/>
                        </a:solidFill>
                        <a:latin typeface="Cambria Math" panose="02040503050406030204" pitchFamily="18" charset="0"/>
                        <a:cs typeface="Arial" panose="020B0604020202020204" pitchFamily="34" charset="0"/>
                      </a:rPr>
                      <m:t> </m:t>
                    </m:r>
                  </m:oMath>
                </a14:m>
                <a:r>
                  <a:rPr lang="pt-BR" sz="2000" dirty="0">
                    <a:solidFill>
                      <a:schemeClr val="bg1"/>
                    </a:solidFill>
                    <a:latin typeface="Arial" panose="020B0604020202020204" pitchFamily="34" charset="0"/>
                    <a:cs typeface="Arial" panose="020B0604020202020204" pitchFamily="34" charset="0"/>
                  </a:rPr>
                  <a:t> =</a:t>
                </a:r>
              </a:p>
              <a:p>
                <a:pPr algn="just">
                  <a:lnSpc>
                    <a:spcPct val="150000"/>
                  </a:lnSpc>
                </a:pPr>
                <a:endParaRPr lang="pt-BR" dirty="0">
                  <a:solidFill>
                    <a:schemeClr val="bg1"/>
                  </a:solidFill>
                  <a:latin typeface="Arial" panose="020B0604020202020204" pitchFamily="34" charset="0"/>
                  <a:cs typeface="Arial" panose="020B0604020202020204" pitchFamily="34" charset="0"/>
                </a:endParaRPr>
              </a:p>
              <a:p>
                <a:pPr algn="just"/>
                <a:endParaRPr lang="pt-BR" dirty="0">
                  <a:solidFill>
                    <a:schemeClr val="accent1"/>
                  </a:solidFill>
                </a:endParaRPr>
              </a:p>
            </p:txBody>
          </p:sp>
        </mc:Choice>
        <mc:Fallback xmlns="">
          <p:sp>
            <p:nvSpPr>
              <p:cNvPr id="3" name="Subtitle 2">
                <a:extLst>
                  <a:ext uri="{FF2B5EF4-FFF2-40B4-BE49-F238E27FC236}">
                    <a16:creationId xmlns:a16="http://schemas.microsoft.com/office/drawing/2014/main" id="{2E975183-BAC0-4AD0-A8C8-5CE74856459F}"/>
                  </a:ext>
                </a:extLst>
              </p:cNvPr>
              <p:cNvSpPr>
                <a:spLocks noGrp="1" noRot="1" noChangeAspect="1" noMove="1" noResize="1" noEditPoints="1" noAdjustHandles="1" noChangeArrowheads="1" noChangeShapeType="1" noTextEdit="1"/>
              </p:cNvSpPr>
              <p:nvPr>
                <p:ph type="subTitle" idx="1"/>
              </p:nvPr>
            </p:nvSpPr>
            <p:spPr>
              <a:xfrm>
                <a:off x="1233996" y="1679510"/>
                <a:ext cx="9923208" cy="3198098"/>
              </a:xfrm>
              <a:blipFill>
                <a:blip r:embed="rId2"/>
                <a:stretch>
                  <a:fillRect l="-553"/>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01450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3E753-7B8C-489C-8443-62DFD22AADAE}"/>
              </a:ext>
            </a:extLst>
          </p:cNvPr>
          <p:cNvSpPr>
            <a:spLocks noGrp="1"/>
          </p:cNvSpPr>
          <p:nvPr>
            <p:ph type="ctrTitle"/>
          </p:nvPr>
        </p:nvSpPr>
        <p:spPr>
          <a:xfrm>
            <a:off x="1557071" y="1029196"/>
            <a:ext cx="9099255" cy="675779"/>
          </a:xfrm>
        </p:spPr>
        <p:txBody>
          <a:bodyPr anchor="ctr">
            <a:normAutofit/>
          </a:bodyPr>
          <a:lstStyle/>
          <a:p>
            <a:pPr algn="ctr"/>
            <a:r>
              <a:rPr lang="pt-BR" sz="2400" b="1" dirty="0">
                <a:solidFill>
                  <a:srgbClr val="454545"/>
                </a:solidFill>
              </a:rPr>
              <a:t>Amostra aleatória simples (AAS)</a:t>
            </a:r>
            <a:endParaRPr lang="pt-BR" sz="2400" dirty="0">
              <a:solidFill>
                <a:srgbClr val="454545"/>
              </a:solidFill>
            </a:endParaRPr>
          </a:p>
        </p:txBody>
      </p:sp>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6D73B478-FA6B-4B73-AAFA-3206B55F4BF0}"/>
                  </a:ext>
                </a:extLst>
              </p:cNvPr>
              <p:cNvSpPr>
                <a:spLocks noGrp="1"/>
              </p:cNvSpPr>
              <p:nvPr>
                <p:ph type="subTitle" idx="1"/>
              </p:nvPr>
            </p:nvSpPr>
            <p:spPr>
              <a:xfrm>
                <a:off x="1535372" y="1704976"/>
                <a:ext cx="9120954" cy="3172632"/>
              </a:xfrm>
            </p:spPr>
            <p:txBody>
              <a:bodyPr>
                <a:normAutofit/>
              </a:bodyPr>
              <a:lstStyle/>
              <a:p>
                <a:pPr algn="just"/>
                <a:r>
                  <a:rPr lang="pt-BR" sz="1600" dirty="0">
                    <a:solidFill>
                      <a:schemeClr val="bg1"/>
                    </a:solidFill>
                    <a:latin typeface="Arial" panose="020B0604020202020204" pitchFamily="34" charset="0"/>
                    <a:cs typeface="Arial" panose="020B0604020202020204" pitchFamily="34" charset="0"/>
                  </a:rPr>
                  <a:t>Logo,</a:t>
                </a:r>
              </a:p>
              <a:p>
                <a:pPr algn="just"/>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P(X</a:t>
                </a:r>
                <a:r>
                  <a:rPr lang="pt-BR" sz="12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 </a:t>
                </a:r>
                <a:r>
                  <a:rPr lang="pt-BR" sz="12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1</a:t>
                </a:r>
                <a:r>
                  <a:rPr lang="pt-BR" sz="1600" dirty="0">
                    <a:solidFill>
                      <a:schemeClr val="bg1"/>
                    </a:solidFill>
                    <a:latin typeface="Arial" panose="020B0604020202020204" pitchFamily="34" charset="0"/>
                    <a:cs typeface="Arial" panose="020B0604020202020204" pitchFamily="34" charset="0"/>
                  </a:rPr>
                  <a:t>, X</a:t>
                </a:r>
                <a:r>
                  <a:rPr lang="pt-BR" sz="1200" dirty="0">
                    <a:solidFill>
                      <a:schemeClr val="bg1"/>
                    </a:solidFill>
                    <a:latin typeface="Arial" panose="020B0604020202020204" pitchFamily="34" charset="0"/>
                    <a:cs typeface="Arial" panose="020B0604020202020204" pitchFamily="34" charset="0"/>
                  </a:rPr>
                  <a:t>2</a:t>
                </a:r>
                <a:r>
                  <a:rPr lang="pt-BR" sz="1600" dirty="0">
                    <a:solidFill>
                      <a:schemeClr val="bg1"/>
                    </a:solidFill>
                    <a:latin typeface="Arial" panose="020B0604020202020204" pitchFamily="34" charset="0"/>
                    <a:cs typeface="Arial" panose="020B0604020202020204" pitchFamily="34" charset="0"/>
                  </a:rPr>
                  <a:t> = </a:t>
                </a:r>
                <a:r>
                  <a:rPr lang="pt-BR" sz="12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2 </a:t>
                </a:r>
                <a:r>
                  <a:rPr lang="pt-BR" sz="1600" dirty="0">
                    <a:solidFill>
                      <a:schemeClr val="bg1"/>
                    </a:solidFill>
                    <a:latin typeface="Arial" panose="020B0604020202020204" pitchFamily="34" charset="0"/>
                    <a:cs typeface="Arial" panose="020B0604020202020204" pitchFamily="34" charset="0"/>
                  </a:rPr>
                  <a:t>,..., x</a:t>
                </a:r>
                <a:r>
                  <a:rPr lang="pt-BR" sz="1200" dirty="0">
                    <a:solidFill>
                      <a:schemeClr val="bg1"/>
                    </a:solidFill>
                    <a:latin typeface="Arial" panose="020B0604020202020204" pitchFamily="34" charset="0"/>
                    <a:cs typeface="Arial" panose="020B0604020202020204" pitchFamily="34" charset="0"/>
                  </a:rPr>
                  <a:t>n</a:t>
                </a:r>
                <a:r>
                  <a:rPr lang="pt-BR" sz="1600" dirty="0">
                    <a:solidFill>
                      <a:schemeClr val="bg1"/>
                    </a:solidFill>
                    <a:latin typeface="Arial" panose="020B0604020202020204" pitchFamily="34" charset="0"/>
                    <a:cs typeface="Arial" panose="020B0604020202020204" pitchFamily="34" charset="0"/>
                  </a:rPr>
                  <a:t> = </a:t>
                </a:r>
                <a:r>
                  <a:rPr lang="pt-BR" sz="1200" dirty="0">
                    <a:solidFill>
                      <a:schemeClr val="bg1"/>
                    </a:solidFill>
                    <a:latin typeface="Arial" panose="020B0604020202020204" pitchFamily="34" charset="0"/>
                    <a:cs typeface="Arial" panose="020B0604020202020204" pitchFamily="34" charset="0"/>
                  </a:rPr>
                  <a:t>x</a:t>
                </a:r>
                <a:r>
                  <a:rPr lang="pt-BR" sz="1000" dirty="0">
                    <a:solidFill>
                      <a:schemeClr val="bg1"/>
                    </a:solidFill>
                    <a:latin typeface="Arial" panose="020B0604020202020204" pitchFamily="34" charset="0"/>
                    <a:cs typeface="Arial" panose="020B0604020202020204" pitchFamily="34" charset="0"/>
                  </a:rPr>
                  <a:t>n</a:t>
                </a:r>
                <a:r>
                  <a:rPr lang="pt-BR" sz="1600" dirty="0">
                    <a:solidFill>
                      <a:schemeClr val="bg1"/>
                    </a:solidFill>
                    <a:latin typeface="Arial" panose="020B0604020202020204" pitchFamily="34" charset="0"/>
                    <a:cs typeface="Arial" panose="020B0604020202020204" pitchFamily="34" charset="0"/>
                  </a:rPr>
                  <a:t>|</a:t>
                </a:r>
                <a:r>
                  <a:rPr lang="el-GR" sz="1600" dirty="0">
                    <a:solidFill>
                      <a:schemeClr val="bg1"/>
                    </a:solidFill>
                    <a:latin typeface="Arial" panose="020B0604020202020204" pitchFamily="34" charset="0"/>
                    <a:cs typeface="Arial" panose="020B0604020202020204" pitchFamily="34" charset="0"/>
                  </a:rPr>
                  <a:t> ϴ</a:t>
                </a:r>
                <a:r>
                  <a:rPr lang="pt-BR" sz="1600" dirty="0">
                    <a:solidFill>
                      <a:schemeClr val="bg1"/>
                    </a:solidFill>
                    <a:latin typeface="Arial" panose="020B0604020202020204" pitchFamily="34" charset="0"/>
                    <a:cs typeface="Arial" panose="020B0604020202020204" pitchFamily="34" charset="0"/>
                  </a:rPr>
                  <a:t>)  = </a:t>
                </a:r>
                <a14:m>
                  <m:oMath xmlns:m="http://schemas.openxmlformats.org/officeDocument/2006/math">
                    <m:sSup>
                      <m:sSupPr>
                        <m:ctrlPr>
                          <a:rPr lang="pt-BR" sz="2000" b="0" i="1" smtClean="0">
                            <a:solidFill>
                              <a:schemeClr val="bg1"/>
                            </a:solidFill>
                            <a:latin typeface="Cambria Math" panose="02040503050406030204" pitchFamily="18" charset="0"/>
                            <a:cs typeface="Arial" panose="020B0604020202020204" pitchFamily="34" charset="0"/>
                          </a:rPr>
                        </m:ctrlPr>
                      </m:sSupPr>
                      <m:e>
                        <m:sSup>
                          <m:sSupPr>
                            <m:ctrlPr>
                              <a:rPr lang="pt-BR" sz="2000" b="0" i="1" smtClean="0">
                                <a:solidFill>
                                  <a:schemeClr val="bg1"/>
                                </a:solidFill>
                                <a:latin typeface="Cambria Math" panose="02040503050406030204" pitchFamily="18" charset="0"/>
                                <a:cs typeface="Arial" panose="020B0604020202020204" pitchFamily="34" charset="0"/>
                              </a:rPr>
                            </m:ctrlPr>
                          </m:sSupPr>
                          <m:e>
                            <m:r>
                              <m:rPr>
                                <m:sty m:val="p"/>
                              </m:rPr>
                              <a:rPr lang="el-GR" sz="2000" b="0" i="1" smtClean="0">
                                <a:solidFill>
                                  <a:schemeClr val="bg1"/>
                                </a:solidFill>
                                <a:latin typeface="Cambria Math" panose="02040503050406030204" pitchFamily="18" charset="0"/>
                                <a:cs typeface="Arial" panose="020B0604020202020204" pitchFamily="34" charset="0"/>
                              </a:rPr>
                              <m:t>ϴ</m:t>
                            </m:r>
                          </m:e>
                          <m:sup>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 +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2 +  … +  </m:t>
                            </m:r>
                            <m:r>
                              <a:rPr lang="pt-BR" sz="2000" b="0" i="1" smtClean="0">
                                <a:solidFill>
                                  <a:schemeClr val="bg1"/>
                                </a:solidFill>
                                <a:latin typeface="Cambria Math" panose="02040503050406030204" pitchFamily="18" charset="0"/>
                                <a:cs typeface="Arial" panose="020B0604020202020204" pitchFamily="34" charset="0"/>
                              </a:rPr>
                              <m:t>𝑥𝑛</m:t>
                            </m:r>
                          </m:sup>
                        </m:sSup>
                        <m:r>
                          <a:rPr lang="pt-BR" sz="2000" b="0" i="1" smtClean="0">
                            <a:solidFill>
                              <a:schemeClr val="bg1"/>
                            </a:solidFill>
                            <a:latin typeface="Cambria Math" panose="02040503050406030204" pitchFamily="18" charset="0"/>
                            <a:cs typeface="Arial" panose="020B0604020202020204" pitchFamily="34" charset="0"/>
                          </a:rPr>
                          <m:t>(1−</m:t>
                        </m:r>
                        <m:r>
                          <m:rPr>
                            <m:sty m:val="p"/>
                          </m:rPr>
                          <a:rPr lang="el-GR" sz="2000" b="0" i="1" smtClean="0">
                            <a:solidFill>
                              <a:schemeClr val="bg1"/>
                            </a:solidFill>
                            <a:latin typeface="Cambria Math" panose="02040503050406030204" pitchFamily="18" charset="0"/>
                            <a:cs typeface="Arial" panose="020B0604020202020204" pitchFamily="34" charset="0"/>
                          </a:rPr>
                          <m:t>ϴ</m:t>
                        </m:r>
                        <m:r>
                          <a:rPr lang="pt-BR" sz="2000" b="0" i="1" smtClean="0">
                            <a:solidFill>
                              <a:schemeClr val="bg1"/>
                            </a:solidFill>
                            <a:latin typeface="Cambria Math" panose="02040503050406030204" pitchFamily="18" charset="0"/>
                            <a:cs typeface="Arial" panose="020B0604020202020204" pitchFamily="34" charset="0"/>
                          </a:rPr>
                          <m:t>)</m:t>
                        </m:r>
                      </m:e>
                      <m:sup>
                        <m:r>
                          <a:rPr lang="pt-BR" sz="2000" b="0" i="1" smtClean="0">
                            <a:solidFill>
                              <a:schemeClr val="bg1"/>
                            </a:solidFill>
                            <a:latin typeface="Cambria Math" panose="02040503050406030204" pitchFamily="18" charset="0"/>
                            <a:cs typeface="Arial" panose="020B0604020202020204" pitchFamily="34" charset="0"/>
                          </a:rPr>
                          <m:t>𝑛</m:t>
                        </m:r>
                        <m:r>
                          <a:rPr lang="pt-BR" sz="2000" b="0" i="1" smtClean="0">
                            <a:solidFill>
                              <a:schemeClr val="bg1"/>
                            </a:solidFill>
                            <a:latin typeface="Cambria Math" panose="02040503050406030204" pitchFamily="18" charset="0"/>
                            <a:cs typeface="Arial" panose="020B0604020202020204" pitchFamily="34" charset="0"/>
                          </a:rPr>
                          <m:t>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1 +  </m:t>
                        </m:r>
                        <m:r>
                          <a:rPr lang="pt-BR" sz="2000" b="0" i="1" smtClean="0">
                            <a:solidFill>
                              <a:schemeClr val="bg1"/>
                            </a:solidFill>
                            <a:latin typeface="Cambria Math" panose="02040503050406030204" pitchFamily="18" charset="0"/>
                            <a:cs typeface="Arial" panose="020B0604020202020204" pitchFamily="34" charset="0"/>
                          </a:rPr>
                          <m:t>𝑥</m:t>
                        </m:r>
                        <m:r>
                          <a:rPr lang="pt-BR" sz="2000" b="0" i="1" smtClean="0">
                            <a:solidFill>
                              <a:schemeClr val="bg1"/>
                            </a:solidFill>
                            <a:latin typeface="Cambria Math" panose="02040503050406030204" pitchFamily="18" charset="0"/>
                            <a:cs typeface="Arial" panose="020B0604020202020204" pitchFamily="34" charset="0"/>
                          </a:rPr>
                          <m:t>2 +  … +  </m:t>
                        </m:r>
                        <m:r>
                          <a:rPr lang="pt-BR" sz="2000" b="0" i="1" smtClean="0">
                            <a:solidFill>
                              <a:schemeClr val="bg1"/>
                            </a:solidFill>
                            <a:latin typeface="Cambria Math" panose="02040503050406030204" pitchFamily="18" charset="0"/>
                            <a:cs typeface="Arial" panose="020B0604020202020204" pitchFamily="34" charset="0"/>
                          </a:rPr>
                          <m:t>𝑥𝑛</m:t>
                        </m:r>
                        <m:r>
                          <a:rPr lang="pt-BR" sz="2000" b="0" i="1" smtClean="0">
                            <a:solidFill>
                              <a:schemeClr val="bg1"/>
                            </a:solidFill>
                            <a:latin typeface="Cambria Math" panose="02040503050406030204" pitchFamily="18" charset="0"/>
                            <a:cs typeface="Arial" panose="020B0604020202020204" pitchFamily="34" charset="0"/>
                          </a:rPr>
                          <m:t>)</m:t>
                        </m:r>
                      </m:sup>
                    </m:sSup>
                    <m:r>
                      <a:rPr lang="pt-BR" sz="2000" b="0" i="1" smtClean="0">
                        <a:solidFill>
                          <a:schemeClr val="bg1"/>
                        </a:solidFill>
                        <a:latin typeface="Cambria Math" panose="02040503050406030204" pitchFamily="18" charset="0"/>
                        <a:cs typeface="Arial" panose="020B0604020202020204" pitchFamily="34" charset="0"/>
                      </a:rPr>
                      <m:t>  </m:t>
                    </m:r>
                  </m:oMath>
                </a14:m>
                <a:endParaRPr lang="pt-BR" sz="2000" dirty="0">
                  <a:solidFill>
                    <a:schemeClr val="bg1"/>
                  </a:solidFill>
                  <a:latin typeface="Arial" panose="020B0604020202020204" pitchFamily="34" charset="0"/>
                  <a:cs typeface="Arial" panose="020B0604020202020204" pitchFamily="34" charset="0"/>
                </a:endParaRP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400" dirty="0">
                    <a:solidFill>
                      <a:srgbClr val="C00000"/>
                    </a:solidFill>
                    <a:latin typeface="Arial" panose="020B0604020202020204" pitchFamily="34" charset="0"/>
                    <a:cs typeface="Arial" panose="020B0604020202020204" pitchFamily="34" charset="0"/>
                  </a:rPr>
                  <a:t>P(X</a:t>
                </a:r>
                <a:r>
                  <a:rPr lang="pt-BR" sz="1600" dirty="0">
                    <a:solidFill>
                      <a:srgbClr val="C00000"/>
                    </a:solidFill>
                    <a:latin typeface="Arial" panose="020B0604020202020204" pitchFamily="34" charset="0"/>
                    <a:cs typeface="Arial" panose="020B0604020202020204" pitchFamily="34" charset="0"/>
                  </a:rPr>
                  <a:t>1</a:t>
                </a:r>
                <a:r>
                  <a:rPr lang="pt-BR" sz="2400" dirty="0">
                    <a:solidFill>
                      <a:srgbClr val="C00000"/>
                    </a:solidFill>
                    <a:latin typeface="Arial" panose="020B0604020202020204" pitchFamily="34" charset="0"/>
                    <a:cs typeface="Arial" panose="020B0604020202020204" pitchFamily="34" charset="0"/>
                  </a:rPr>
                  <a:t> = </a:t>
                </a:r>
                <a:r>
                  <a:rPr lang="pt-BR" sz="1600" dirty="0">
                    <a:solidFill>
                      <a:srgbClr val="C00000"/>
                    </a:solidFill>
                    <a:latin typeface="Arial" panose="020B0604020202020204" pitchFamily="34" charset="0"/>
                    <a:cs typeface="Arial" panose="020B0604020202020204" pitchFamily="34" charset="0"/>
                  </a:rPr>
                  <a:t>x</a:t>
                </a:r>
                <a:r>
                  <a:rPr lang="pt-BR" sz="1200" dirty="0">
                    <a:solidFill>
                      <a:srgbClr val="C00000"/>
                    </a:solidFill>
                    <a:latin typeface="Arial" panose="020B0604020202020204" pitchFamily="34" charset="0"/>
                    <a:cs typeface="Arial" panose="020B0604020202020204" pitchFamily="34" charset="0"/>
                  </a:rPr>
                  <a:t>1</a:t>
                </a:r>
                <a:r>
                  <a:rPr lang="pt-BR" sz="2400" dirty="0">
                    <a:solidFill>
                      <a:srgbClr val="C00000"/>
                    </a:solidFill>
                    <a:latin typeface="Arial" panose="020B0604020202020204" pitchFamily="34" charset="0"/>
                    <a:cs typeface="Arial" panose="020B0604020202020204" pitchFamily="34" charset="0"/>
                  </a:rPr>
                  <a:t>, X</a:t>
                </a:r>
                <a:r>
                  <a:rPr lang="pt-BR" sz="1600" dirty="0">
                    <a:solidFill>
                      <a:srgbClr val="C00000"/>
                    </a:solidFill>
                    <a:latin typeface="Arial" panose="020B0604020202020204" pitchFamily="34" charset="0"/>
                    <a:cs typeface="Arial" panose="020B0604020202020204" pitchFamily="34" charset="0"/>
                  </a:rPr>
                  <a:t>2</a:t>
                </a:r>
                <a:r>
                  <a:rPr lang="pt-BR" sz="2400" dirty="0">
                    <a:solidFill>
                      <a:srgbClr val="C00000"/>
                    </a:solidFill>
                    <a:latin typeface="Arial" panose="020B0604020202020204" pitchFamily="34" charset="0"/>
                    <a:cs typeface="Arial" panose="020B0604020202020204" pitchFamily="34" charset="0"/>
                  </a:rPr>
                  <a:t> = </a:t>
                </a:r>
                <a:r>
                  <a:rPr lang="pt-BR" sz="1600" dirty="0">
                    <a:solidFill>
                      <a:srgbClr val="C00000"/>
                    </a:solidFill>
                    <a:latin typeface="Arial" panose="020B0604020202020204" pitchFamily="34" charset="0"/>
                    <a:cs typeface="Arial" panose="020B0604020202020204" pitchFamily="34" charset="0"/>
                  </a:rPr>
                  <a:t>x</a:t>
                </a:r>
                <a:r>
                  <a:rPr lang="pt-BR" sz="1200" dirty="0">
                    <a:solidFill>
                      <a:srgbClr val="C00000"/>
                    </a:solidFill>
                    <a:latin typeface="Arial" panose="020B0604020202020204" pitchFamily="34" charset="0"/>
                    <a:cs typeface="Arial" panose="020B0604020202020204" pitchFamily="34" charset="0"/>
                  </a:rPr>
                  <a:t>2</a:t>
                </a:r>
                <a:r>
                  <a:rPr lang="pt-BR" sz="2400" dirty="0">
                    <a:solidFill>
                      <a:srgbClr val="C00000"/>
                    </a:solidFill>
                    <a:latin typeface="Arial" panose="020B0604020202020204" pitchFamily="34" charset="0"/>
                    <a:cs typeface="Arial" panose="020B0604020202020204" pitchFamily="34" charset="0"/>
                  </a:rPr>
                  <a:t> ,..., x</a:t>
                </a:r>
                <a:r>
                  <a:rPr lang="pt-BR" sz="1600" dirty="0">
                    <a:solidFill>
                      <a:srgbClr val="C00000"/>
                    </a:solidFill>
                    <a:latin typeface="Arial" panose="020B0604020202020204" pitchFamily="34" charset="0"/>
                    <a:cs typeface="Arial" panose="020B0604020202020204" pitchFamily="34" charset="0"/>
                  </a:rPr>
                  <a:t>n</a:t>
                </a:r>
                <a:r>
                  <a:rPr lang="pt-BR" sz="2400" dirty="0">
                    <a:solidFill>
                      <a:srgbClr val="C00000"/>
                    </a:solidFill>
                    <a:latin typeface="Arial" panose="020B0604020202020204" pitchFamily="34" charset="0"/>
                    <a:cs typeface="Arial" panose="020B0604020202020204" pitchFamily="34" charset="0"/>
                  </a:rPr>
                  <a:t> = </a:t>
                </a:r>
                <a:r>
                  <a:rPr lang="pt-BR" sz="1600" dirty="0">
                    <a:solidFill>
                      <a:srgbClr val="C00000"/>
                    </a:solidFill>
                    <a:latin typeface="Arial" panose="020B0604020202020204" pitchFamily="34" charset="0"/>
                    <a:cs typeface="Arial" panose="020B0604020202020204" pitchFamily="34" charset="0"/>
                  </a:rPr>
                  <a:t>x</a:t>
                </a:r>
                <a:r>
                  <a:rPr lang="pt-BR" sz="1200" dirty="0">
                    <a:solidFill>
                      <a:srgbClr val="C00000"/>
                    </a:solidFill>
                    <a:latin typeface="Arial" panose="020B0604020202020204" pitchFamily="34" charset="0"/>
                    <a:cs typeface="Arial" panose="020B0604020202020204" pitchFamily="34" charset="0"/>
                  </a:rPr>
                  <a:t>n</a:t>
                </a:r>
                <a:r>
                  <a:rPr lang="pt-BR" sz="2400" dirty="0">
                    <a:solidFill>
                      <a:srgbClr val="C00000"/>
                    </a:solidFill>
                    <a:latin typeface="Arial" panose="020B0604020202020204" pitchFamily="34" charset="0"/>
                    <a:cs typeface="Arial" panose="020B0604020202020204" pitchFamily="34" charset="0"/>
                  </a:rPr>
                  <a:t>|</a:t>
                </a:r>
                <a:r>
                  <a:rPr lang="el-GR" sz="2400" dirty="0">
                    <a:solidFill>
                      <a:srgbClr val="C00000"/>
                    </a:solidFill>
                    <a:latin typeface="Arial" panose="020B0604020202020204" pitchFamily="34" charset="0"/>
                    <a:cs typeface="Arial" panose="020B0604020202020204" pitchFamily="34" charset="0"/>
                  </a:rPr>
                  <a:t> ϴ</a:t>
                </a:r>
                <a:r>
                  <a:rPr lang="pt-BR" sz="2400" dirty="0">
                    <a:solidFill>
                      <a:srgbClr val="C00000"/>
                    </a:solidFill>
                    <a:latin typeface="Arial" panose="020B0604020202020204" pitchFamily="34" charset="0"/>
                    <a:cs typeface="Arial" panose="020B0604020202020204" pitchFamily="34" charset="0"/>
                  </a:rPr>
                  <a:t>)  = </a:t>
                </a:r>
                <a14:m>
                  <m:oMath xmlns:m="http://schemas.openxmlformats.org/officeDocument/2006/math">
                    <m:sSup>
                      <m:sSupPr>
                        <m:ctrlPr>
                          <a:rPr lang="pt-BR" sz="2400" i="1">
                            <a:solidFill>
                              <a:srgbClr val="C00000"/>
                            </a:solidFill>
                            <a:latin typeface="Cambria Math" panose="02040503050406030204" pitchFamily="18" charset="0"/>
                            <a:cs typeface="Arial" panose="020B0604020202020204" pitchFamily="34" charset="0"/>
                          </a:rPr>
                        </m:ctrlPr>
                      </m:sSupPr>
                      <m:e>
                        <m:sSup>
                          <m:sSupPr>
                            <m:ctrlPr>
                              <a:rPr lang="pt-BR" sz="2400" i="1">
                                <a:solidFill>
                                  <a:srgbClr val="C00000"/>
                                </a:solidFill>
                                <a:latin typeface="Cambria Math" panose="02040503050406030204" pitchFamily="18" charset="0"/>
                                <a:cs typeface="Arial" panose="020B0604020202020204" pitchFamily="34" charset="0"/>
                              </a:rPr>
                            </m:ctrlPr>
                          </m:sSupPr>
                          <m:e>
                            <m:r>
                              <m:rPr>
                                <m:sty m:val="p"/>
                              </m:rPr>
                              <a:rPr lang="el-GR" sz="2400" i="1">
                                <a:solidFill>
                                  <a:srgbClr val="C00000"/>
                                </a:solidFill>
                                <a:latin typeface="Cambria Math" panose="02040503050406030204" pitchFamily="18" charset="0"/>
                                <a:cs typeface="Arial" panose="020B0604020202020204" pitchFamily="34" charset="0"/>
                              </a:rPr>
                              <m:t>ϴ</m:t>
                            </m:r>
                          </m:e>
                          <m:sup>
                            <m:nary>
                              <m:naryPr>
                                <m:chr m:val="∑"/>
                                <m:ctrlPr>
                                  <a:rPr lang="el-GR" sz="2400" i="1" smtClean="0">
                                    <a:solidFill>
                                      <a:srgbClr val="C00000"/>
                                    </a:solidFill>
                                    <a:latin typeface="Cambria Math" panose="02040503050406030204" pitchFamily="18" charset="0"/>
                                    <a:cs typeface="Arial" panose="020B0604020202020204" pitchFamily="34" charset="0"/>
                                  </a:rPr>
                                </m:ctrlPr>
                              </m:naryPr>
                              <m:sub>
                                <m:r>
                                  <m:rPr>
                                    <m:brk m:alnAt="23"/>
                                  </m:rPr>
                                  <a:rPr lang="pt-BR" sz="2400" b="0" i="1" smtClean="0">
                                    <a:solidFill>
                                      <a:srgbClr val="C00000"/>
                                    </a:solidFill>
                                    <a:latin typeface="Cambria Math" panose="02040503050406030204" pitchFamily="18" charset="0"/>
                                    <a:cs typeface="Arial" panose="020B0604020202020204" pitchFamily="34" charset="0"/>
                                  </a:rPr>
                                  <m:t>𝑖</m:t>
                                </m:r>
                                <m:r>
                                  <a:rPr lang="pt-BR" sz="2400" b="0" i="1" smtClean="0">
                                    <a:solidFill>
                                      <a:srgbClr val="C00000"/>
                                    </a:solidFill>
                                    <a:latin typeface="Cambria Math" panose="02040503050406030204" pitchFamily="18" charset="0"/>
                                    <a:cs typeface="Arial" panose="020B0604020202020204" pitchFamily="34" charset="0"/>
                                  </a:rPr>
                                  <m:t>=1</m:t>
                                </m:r>
                              </m:sub>
                              <m:sup>
                                <m:r>
                                  <a:rPr lang="pt-BR" sz="2400" b="0" i="1" smtClean="0">
                                    <a:solidFill>
                                      <a:srgbClr val="C00000"/>
                                    </a:solidFill>
                                    <a:latin typeface="Cambria Math" panose="02040503050406030204" pitchFamily="18" charset="0"/>
                                    <a:cs typeface="Arial" panose="020B0604020202020204" pitchFamily="34" charset="0"/>
                                  </a:rPr>
                                  <m:t>𝑛</m:t>
                                </m:r>
                              </m:sup>
                              <m:e>
                                <m:r>
                                  <a:rPr lang="pt-BR" sz="2400" b="0" i="1" smtClean="0">
                                    <a:solidFill>
                                      <a:srgbClr val="C00000"/>
                                    </a:solidFill>
                                    <a:latin typeface="Cambria Math" panose="02040503050406030204" pitchFamily="18" charset="0"/>
                                    <a:cs typeface="Arial" panose="020B0604020202020204" pitchFamily="34" charset="0"/>
                                  </a:rPr>
                                  <m:t>𝑥𝑖</m:t>
                                </m:r>
                              </m:e>
                            </m:nary>
                          </m:sup>
                        </m:sSup>
                        <m:r>
                          <a:rPr lang="pt-BR" sz="2400" b="0" i="1" smtClean="0">
                            <a:solidFill>
                              <a:srgbClr val="C00000"/>
                            </a:solidFill>
                            <a:latin typeface="Cambria Math" panose="02040503050406030204" pitchFamily="18" charset="0"/>
                            <a:cs typeface="Arial" panose="020B0604020202020204" pitchFamily="34" charset="0"/>
                          </a:rPr>
                          <m:t> </m:t>
                        </m:r>
                        <m:r>
                          <a:rPr lang="pt-BR" sz="2400" i="1">
                            <a:solidFill>
                              <a:srgbClr val="C00000"/>
                            </a:solidFill>
                            <a:latin typeface="Cambria Math" panose="02040503050406030204" pitchFamily="18" charset="0"/>
                            <a:cs typeface="Arial" panose="020B0604020202020204" pitchFamily="34" charset="0"/>
                          </a:rPr>
                          <m:t>(1−</m:t>
                        </m:r>
                        <m:r>
                          <m:rPr>
                            <m:sty m:val="p"/>
                          </m:rPr>
                          <a:rPr lang="el-GR" sz="2400" i="1">
                            <a:solidFill>
                              <a:srgbClr val="C00000"/>
                            </a:solidFill>
                            <a:latin typeface="Cambria Math" panose="02040503050406030204" pitchFamily="18" charset="0"/>
                            <a:cs typeface="Arial" panose="020B0604020202020204" pitchFamily="34" charset="0"/>
                          </a:rPr>
                          <m:t>ϴ</m:t>
                        </m:r>
                        <m:r>
                          <a:rPr lang="pt-BR" sz="2400" i="1">
                            <a:solidFill>
                              <a:srgbClr val="C00000"/>
                            </a:solidFill>
                            <a:latin typeface="Cambria Math" panose="02040503050406030204" pitchFamily="18" charset="0"/>
                            <a:cs typeface="Arial" panose="020B0604020202020204" pitchFamily="34" charset="0"/>
                          </a:rPr>
                          <m:t>)</m:t>
                        </m:r>
                      </m:e>
                      <m:sup>
                        <m:r>
                          <a:rPr lang="pt-BR" sz="2400" i="1">
                            <a:solidFill>
                              <a:srgbClr val="C00000"/>
                            </a:solidFill>
                            <a:latin typeface="Cambria Math" panose="02040503050406030204" pitchFamily="18" charset="0"/>
                            <a:cs typeface="Arial" panose="020B0604020202020204" pitchFamily="34" charset="0"/>
                          </a:rPr>
                          <m:t>𝑛</m:t>
                        </m:r>
                        <m:r>
                          <a:rPr lang="pt-BR" sz="2400" i="1">
                            <a:solidFill>
                              <a:srgbClr val="C00000"/>
                            </a:solidFill>
                            <a:latin typeface="Cambria Math" panose="02040503050406030204" pitchFamily="18" charset="0"/>
                            <a:cs typeface="Arial" panose="020B0604020202020204" pitchFamily="34" charset="0"/>
                          </a:rPr>
                          <m:t> − </m:t>
                        </m:r>
                        <m:nary>
                          <m:naryPr>
                            <m:chr m:val="∑"/>
                            <m:ctrlPr>
                              <a:rPr lang="pt-BR" sz="2400" b="0" i="1" smtClean="0">
                                <a:solidFill>
                                  <a:srgbClr val="C00000"/>
                                </a:solidFill>
                                <a:latin typeface="Cambria Math" panose="02040503050406030204" pitchFamily="18" charset="0"/>
                                <a:cs typeface="Arial" panose="020B0604020202020204" pitchFamily="34" charset="0"/>
                              </a:rPr>
                            </m:ctrlPr>
                          </m:naryPr>
                          <m:sub>
                            <m:r>
                              <m:rPr>
                                <m:brk m:alnAt="23"/>
                              </m:rPr>
                              <a:rPr lang="pt-BR" sz="2400" b="0" i="1" smtClean="0">
                                <a:solidFill>
                                  <a:srgbClr val="C00000"/>
                                </a:solidFill>
                                <a:latin typeface="Cambria Math" panose="02040503050406030204" pitchFamily="18" charset="0"/>
                                <a:cs typeface="Arial" panose="020B0604020202020204" pitchFamily="34" charset="0"/>
                              </a:rPr>
                              <m:t>𝑖</m:t>
                            </m:r>
                            <m:r>
                              <a:rPr lang="pt-BR" sz="2400" b="0" i="1" smtClean="0">
                                <a:solidFill>
                                  <a:srgbClr val="C00000"/>
                                </a:solidFill>
                                <a:latin typeface="Cambria Math" panose="02040503050406030204" pitchFamily="18" charset="0"/>
                                <a:cs typeface="Arial" panose="020B0604020202020204" pitchFamily="34" charset="0"/>
                              </a:rPr>
                              <m:t>=1</m:t>
                            </m:r>
                          </m:sub>
                          <m:sup>
                            <m:r>
                              <a:rPr lang="pt-BR" sz="2400" b="0" i="1" smtClean="0">
                                <a:solidFill>
                                  <a:srgbClr val="C00000"/>
                                </a:solidFill>
                                <a:latin typeface="Cambria Math" panose="02040503050406030204" pitchFamily="18" charset="0"/>
                                <a:cs typeface="Arial" panose="020B0604020202020204" pitchFamily="34" charset="0"/>
                              </a:rPr>
                              <m:t>𝑛</m:t>
                            </m:r>
                          </m:sup>
                          <m:e>
                            <m:r>
                              <a:rPr lang="pt-BR" sz="2400" b="0" i="1" smtClean="0">
                                <a:solidFill>
                                  <a:srgbClr val="C00000"/>
                                </a:solidFill>
                                <a:latin typeface="Cambria Math" panose="02040503050406030204" pitchFamily="18" charset="0"/>
                                <a:cs typeface="Arial" panose="020B0604020202020204" pitchFamily="34" charset="0"/>
                              </a:rPr>
                              <m:t>𝑥𝑖</m:t>
                            </m:r>
                          </m:e>
                        </m:nary>
                      </m:sup>
                    </m:sSup>
                  </m:oMath>
                </a14:m>
                <a:endParaRPr lang="pt-BR" sz="2400" dirty="0">
                  <a:solidFill>
                    <a:srgbClr val="C00000"/>
                  </a:solidFill>
                  <a:latin typeface="Arial" panose="020B0604020202020204" pitchFamily="34" charset="0"/>
                  <a:cs typeface="Arial" panose="020B0604020202020204" pitchFamily="34" charset="0"/>
                </a:endParaRPr>
              </a:p>
            </p:txBody>
          </p:sp>
        </mc:Choice>
        <mc:Fallback xmlns="">
          <p:sp>
            <p:nvSpPr>
              <p:cNvPr id="3" name="Subtitle 2">
                <a:extLst>
                  <a:ext uri="{FF2B5EF4-FFF2-40B4-BE49-F238E27FC236}">
                    <a16:creationId xmlns:a16="http://schemas.microsoft.com/office/drawing/2014/main" id="{6D73B478-FA6B-4B73-AAFA-3206B55F4BF0}"/>
                  </a:ext>
                </a:extLst>
              </p:cNvPr>
              <p:cNvSpPr>
                <a:spLocks noGrp="1" noRot="1" noChangeAspect="1" noMove="1" noResize="1" noEditPoints="1" noAdjustHandles="1" noChangeArrowheads="1" noChangeShapeType="1" noTextEdit="1"/>
              </p:cNvSpPr>
              <p:nvPr>
                <p:ph type="subTitle" idx="1"/>
              </p:nvPr>
            </p:nvSpPr>
            <p:spPr>
              <a:xfrm>
                <a:off x="1535372" y="1704976"/>
                <a:ext cx="9120954" cy="3172632"/>
              </a:xfrm>
              <a:blipFill>
                <a:blip r:embed="rId2"/>
                <a:stretch>
                  <a:fillRect l="-1070"/>
                </a:stretch>
              </a:blipFill>
            </p:spPr>
            <p:txBody>
              <a:bodyPr/>
              <a:lstStyle/>
              <a:p>
                <a:r>
                  <a:rPr lang="pt-BR">
                    <a:noFill/>
                  </a:rPr>
                  <a:t> </a:t>
                </a:r>
              </a:p>
            </p:txBody>
          </p:sp>
        </mc:Fallback>
      </mc:AlternateContent>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14255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FB4EB6-AAE9-45B6-8D6A-10D57D19FE3B}"/>
              </a:ext>
            </a:extLst>
          </p:cNvPr>
          <p:cNvSpPr>
            <a:spLocks noGrp="1"/>
          </p:cNvSpPr>
          <p:nvPr>
            <p:ph type="ctrTitle"/>
          </p:nvPr>
        </p:nvSpPr>
        <p:spPr>
          <a:xfrm>
            <a:off x="1557071" y="1029197"/>
            <a:ext cx="9099255" cy="613101"/>
          </a:xfrm>
        </p:spPr>
        <p:txBody>
          <a:bodyPr anchor="ctr">
            <a:normAutofit/>
          </a:bodyPr>
          <a:lstStyle/>
          <a:p>
            <a:pPr algn="ctr"/>
            <a:r>
              <a:rPr lang="pt-BR" sz="2400" b="1" dirty="0">
                <a:solidFill>
                  <a:srgbClr val="454545"/>
                </a:solidFill>
              </a:rPr>
              <a:t>Amostra aleatória simples (AAS)</a:t>
            </a:r>
          </a:p>
        </p:txBody>
      </p:sp>
      <p:sp>
        <p:nvSpPr>
          <p:cNvPr id="3" name="Subtitle 2">
            <a:extLst>
              <a:ext uri="{FF2B5EF4-FFF2-40B4-BE49-F238E27FC236}">
                <a16:creationId xmlns:a16="http://schemas.microsoft.com/office/drawing/2014/main" id="{A5CD32DE-2974-48B2-89B8-DC3BB760741B}"/>
              </a:ext>
            </a:extLst>
          </p:cNvPr>
          <p:cNvSpPr>
            <a:spLocks noGrp="1"/>
          </p:cNvSpPr>
          <p:nvPr>
            <p:ph type="subTitle" idx="1"/>
          </p:nvPr>
        </p:nvSpPr>
        <p:spPr>
          <a:xfrm>
            <a:off x="1535372" y="1806890"/>
            <a:ext cx="9120954" cy="3070718"/>
          </a:xfrm>
        </p:spPr>
        <p:txBody>
          <a:bodyPr>
            <a:normAutofit/>
          </a:bodyPr>
          <a:lstStyle/>
          <a:p>
            <a:pPr algn="just">
              <a:lnSpc>
                <a:spcPct val="150000"/>
              </a:lnSpc>
            </a:pPr>
            <a:r>
              <a:rPr lang="pt-BR" dirty="0">
                <a:solidFill>
                  <a:schemeClr val="bg1"/>
                </a:solidFill>
              </a:rPr>
              <a:t>No que segue, faremos alguns exemplos da operação bayesiana considerando como parâmetro de interesses desconhecido,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a </a:t>
            </a:r>
            <a:r>
              <a:rPr lang="pt-BR" sz="1600" dirty="0">
                <a:solidFill>
                  <a:schemeClr val="bg1"/>
                </a:solidFill>
                <a:latin typeface="Arial" panose="020B0604020202020204" pitchFamily="34" charset="0"/>
                <a:cs typeface="Arial" panose="020B0604020202020204" pitchFamily="34" charset="0"/>
              </a:rPr>
              <a:t>proporção</a:t>
            </a:r>
            <a:r>
              <a:rPr lang="pt-BR" dirty="0">
                <a:solidFill>
                  <a:schemeClr val="bg1"/>
                </a:solidFill>
                <a:latin typeface="Arial" panose="020B0604020202020204" pitchFamily="34" charset="0"/>
                <a:cs typeface="Arial" panose="020B0604020202020204" pitchFamily="34" charset="0"/>
              </a:rPr>
              <a:t> de unidades populacionais (indivíduos, itens, etc.) que apresentam uma característica específica. O Espaço paramétrico, </a:t>
            </a:r>
            <a:r>
              <a:rPr lang="el-GR" sz="2000" dirty="0">
                <a:solidFill>
                  <a:schemeClr val="bg1"/>
                </a:solidFill>
                <a:latin typeface="Arial" panose="020B0604020202020204" pitchFamily="34" charset="0"/>
                <a:cs typeface="Arial" panose="020B0604020202020204" pitchFamily="34" charset="0"/>
              </a:rPr>
              <a:t>Θ</a:t>
            </a:r>
            <a:r>
              <a:rPr lang="pt-BR" sz="2000" dirty="0">
                <a:solidFill>
                  <a:schemeClr val="bg1"/>
                </a:solidFill>
                <a:latin typeface="Arial" panose="020B0604020202020204" pitchFamily="34" charset="0"/>
                <a:cs typeface="Arial" panose="020B0604020202020204" pitchFamily="34" charset="0"/>
              </a:rPr>
              <a:t>, </a:t>
            </a:r>
            <a:r>
              <a:rPr lang="pt-BR" dirty="0">
                <a:solidFill>
                  <a:schemeClr val="bg1"/>
                </a:solidFill>
                <a:latin typeface="Arial" panose="020B0604020202020204" pitchFamily="34" charset="0"/>
                <a:cs typeface="Arial" panose="020B0604020202020204" pitchFamily="34" charset="0"/>
              </a:rPr>
              <a:t>sob consideração será finito e suporemos que a amostra (unidades amostrais) X = (X</a:t>
            </a:r>
            <a:r>
              <a:rPr lang="pt-BR" sz="1200" dirty="0">
                <a:solidFill>
                  <a:schemeClr val="bg1"/>
                </a:solidFill>
                <a:latin typeface="Arial" panose="020B0604020202020204" pitchFamily="34" charset="0"/>
                <a:cs typeface="Arial" panose="020B0604020202020204" pitchFamily="34" charset="0"/>
              </a:rPr>
              <a:t>1</a:t>
            </a:r>
            <a:r>
              <a:rPr lang="pt-BR" dirty="0">
                <a:solidFill>
                  <a:schemeClr val="bg1"/>
                </a:solidFill>
                <a:latin typeface="Arial" panose="020B0604020202020204" pitchFamily="34" charset="0"/>
                <a:cs typeface="Arial" panose="020B0604020202020204" pitchFamily="34" charset="0"/>
              </a:rPr>
              <a:t>,...,X</a:t>
            </a:r>
            <a:r>
              <a:rPr lang="pt-BR" sz="1200" dirty="0">
                <a:solidFill>
                  <a:schemeClr val="bg1"/>
                </a:solidFill>
                <a:latin typeface="Arial" panose="020B0604020202020204" pitchFamily="34" charset="0"/>
                <a:cs typeface="Arial" panose="020B0604020202020204" pitchFamily="34" charset="0"/>
              </a:rPr>
              <a:t>n</a:t>
            </a:r>
            <a:r>
              <a:rPr lang="pt-BR" dirty="0">
                <a:solidFill>
                  <a:schemeClr val="bg1"/>
                </a:solidFill>
                <a:latin typeface="Arial" panose="020B0604020202020204" pitchFamily="34" charset="0"/>
                <a:cs typeface="Arial" panose="020B0604020202020204" pitchFamily="34" charset="0"/>
              </a:rPr>
              <a:t>) constitui uma AAS do modelo bernoulli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a:t>
            </a:r>
            <a:endParaRPr lang="pt-BR" sz="2000" dirty="0">
              <a:solidFill>
                <a:schemeClr val="bg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73239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4" name="Rectangle 13">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DBB695-D077-47A1-971A-B7A017833EBA}"/>
              </a:ext>
            </a:extLst>
          </p:cNvPr>
          <p:cNvSpPr>
            <a:spLocks noGrp="1"/>
          </p:cNvSpPr>
          <p:nvPr>
            <p:ph type="ctrTitle"/>
          </p:nvPr>
        </p:nvSpPr>
        <p:spPr>
          <a:xfrm>
            <a:off x="1557071" y="1029196"/>
            <a:ext cx="9099255" cy="574017"/>
          </a:xfrm>
        </p:spPr>
        <p:txBody>
          <a:bodyPr anchor="ctr">
            <a:normAutofit/>
          </a:bodyPr>
          <a:lstStyle/>
          <a:p>
            <a:pPr algn="just"/>
            <a:r>
              <a:rPr lang="pt-BR" sz="2000" b="1" dirty="0">
                <a:solidFill>
                  <a:srgbClr val="454545"/>
                </a:solidFill>
              </a:rPr>
              <a:t>exemplos</a:t>
            </a:r>
          </a:p>
        </p:txBody>
      </p:sp>
      <p:sp>
        <p:nvSpPr>
          <p:cNvPr id="5" name="Subtitle 4">
            <a:extLst>
              <a:ext uri="{FF2B5EF4-FFF2-40B4-BE49-F238E27FC236}">
                <a16:creationId xmlns:a16="http://schemas.microsoft.com/office/drawing/2014/main" id="{E19F35D9-A185-4840-AFB7-FA359B86562E}"/>
              </a:ext>
            </a:extLst>
          </p:cNvPr>
          <p:cNvSpPr>
            <a:spLocks noGrp="1"/>
          </p:cNvSpPr>
          <p:nvPr>
            <p:ph type="subTitle" idx="1"/>
          </p:nvPr>
        </p:nvSpPr>
        <p:spPr>
          <a:xfrm>
            <a:off x="1535372" y="1603213"/>
            <a:ext cx="9120954" cy="3486981"/>
          </a:xfrm>
        </p:spPr>
        <p:txBody>
          <a:bodyPr>
            <a:normAutofit/>
          </a:bodyPr>
          <a:lstStyle/>
          <a:p>
            <a:pPr algn="just"/>
            <a:r>
              <a:rPr lang="pt-BR" b="1" dirty="0">
                <a:solidFill>
                  <a:schemeClr val="bg1"/>
                </a:solidFill>
              </a:rPr>
              <a:t>Exemplo 1</a:t>
            </a:r>
            <a:r>
              <a:rPr lang="pt-BR" dirty="0">
                <a:solidFill>
                  <a:schemeClr val="bg1"/>
                </a:solidFill>
              </a:rPr>
              <a:t>: Para avaliar se o processo de produção de certo tipo de item está sob controle ou fora de controle, o fabricante decidiu inspecionar alguns itens extraídos do processo de produção e analisar tais itens quanto à conformidade (ou não) com especificações técnicas. Sob controle, o processo produz, aproximadamente, 1% de peças não conformes (ou defeituosas). Quando fora de controle, tal proporção, denominada fração não conforme, atinge o valor de 5%. Seja </a:t>
            </a:r>
            <a:r>
              <a:rPr lang="el-GR" dirty="0">
                <a:solidFill>
                  <a:schemeClr val="bg1"/>
                </a:solidFill>
                <a:latin typeface="Arial" panose="020B0604020202020204" pitchFamily="34" charset="0"/>
                <a:cs typeface="Arial" panose="020B0604020202020204" pitchFamily="34" charset="0"/>
              </a:rPr>
              <a:t>ϴ</a:t>
            </a:r>
            <a:r>
              <a:rPr lang="pt-BR" dirty="0">
                <a:solidFill>
                  <a:schemeClr val="bg1"/>
                </a:solidFill>
                <a:latin typeface="Arial" panose="020B0604020202020204" pitchFamily="34" charset="0"/>
                <a:cs typeface="Arial" panose="020B0604020202020204" pitchFamily="34" charset="0"/>
              </a:rPr>
              <a:t> a fração não conforme do processo e suponhamos que P(ϴ = 1/100) = 90/100 (A priori). </a:t>
            </a:r>
            <a:r>
              <a:rPr lang="pt-BR" dirty="0">
                <a:solidFill>
                  <a:srgbClr val="00B050"/>
                </a:solidFill>
                <a:latin typeface="Arial" panose="020B0604020202020204" pitchFamily="34" charset="0"/>
                <a:cs typeface="Arial" panose="020B0604020202020204" pitchFamily="34" charset="0"/>
              </a:rPr>
              <a:t>Tal probabilidade revela (descreve) a (forte) opinião/crença de que o processo está sob controle.</a:t>
            </a:r>
            <a:endParaRPr lang="pt-BR" dirty="0">
              <a:solidFill>
                <a:srgbClr val="00B050"/>
              </a:solidFill>
            </a:endParaRPr>
          </a:p>
        </p:txBody>
      </p:sp>
      <p:pic>
        <p:nvPicPr>
          <p:cNvPr id="20" name="Picture 19">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2" name="Straight Connector 21">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72394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184</TotalTime>
  <Words>3113</Words>
  <Application>Microsoft Office PowerPoint</Application>
  <PresentationFormat>Widescreen</PresentationFormat>
  <Paragraphs>333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Cambria Math</vt:lpstr>
      <vt:lpstr>Gill Sans MT</vt:lpstr>
      <vt:lpstr>Gallery</vt:lpstr>
      <vt:lpstr>Aula MAE0229  –  08-10/09</vt:lpstr>
      <vt:lpstr>AMOSTRA ALEATÓRIA SIMPLES (AAS)</vt:lpstr>
      <vt:lpstr>Amostra aleatória simples (AAS)</vt:lpstr>
      <vt:lpstr>Amostra aleatória simples (AAS)</vt:lpstr>
      <vt:lpstr>Amostra aleatória simples (AAS)</vt:lpstr>
      <vt:lpstr>Amostra aleatória simples (AAS)</vt:lpstr>
      <vt:lpstr>Amostra aleatória simples (AAS)</vt:lpstr>
      <vt:lpstr>Amostra aleatória simples (AAS)</vt:lpstr>
      <vt:lpstr>exemplos</vt:lpstr>
      <vt:lpstr>Exemplo 1 (continuação)</vt:lpstr>
      <vt:lpstr>Exemplo 1 (continuação)</vt:lpstr>
      <vt:lpstr>Exemplo 1 (continuação)</vt:lpstr>
      <vt:lpstr>Exemplo 1 (continuação)</vt:lpstr>
      <vt:lpstr>Exemplo 1 (continuação)</vt:lpstr>
      <vt:lpstr>Exemplo 1 (continuação)</vt:lpstr>
      <vt:lpstr>Exemplo 1 (continuação)</vt:lpstr>
      <vt:lpstr>(c) exercício</vt:lpstr>
      <vt:lpstr>(c) Exercício (continuação)</vt:lpstr>
      <vt:lpstr>Exemplo 2</vt:lpstr>
      <vt:lpstr>Exemplo 2 (a)</vt:lpstr>
      <vt:lpstr>Exemplo 2 (b)</vt:lpstr>
      <vt:lpstr>Exemplo 2 (b) (continuação)</vt:lpstr>
      <vt:lpstr>Exemplo 2 (b) (continuação)</vt:lpstr>
      <vt:lpstr>Exemplo 2 (b) (continuação)</vt:lpstr>
      <vt:lpstr>Exemplo 2 (c)</vt:lpstr>
      <vt:lpstr>Exemplo 2 (c) (continuação)</vt:lpstr>
      <vt:lpstr>Exemplo 2 (c) (continuação)</vt:lpstr>
      <vt:lpstr>Exemplo 3</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lpstr>Exemplo 3 (continuação)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MAE0229 – 30/03</dc:title>
  <dc:creator>Luís Gustavo Esteves</dc:creator>
  <cp:lastModifiedBy>Luís Gustavo Esteves</cp:lastModifiedBy>
  <cp:revision>17</cp:revision>
  <dcterms:created xsi:type="dcterms:W3CDTF">2020-03-29T22:09:31Z</dcterms:created>
  <dcterms:modified xsi:type="dcterms:W3CDTF">2020-09-10T14:10:07Z</dcterms:modified>
</cp:coreProperties>
</file>