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C1A4156-633D-4389-947E-406D6DCE96B4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32BF32A7-DA11-46D8-8D8D-FFA46841B7B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t-BR" sz="4800" dirty="0" smtClean="0"/>
              <a:t>ANOS 1930</a:t>
            </a:r>
            <a:br>
              <a:rPr lang="pt-BR" sz="4800" dirty="0" smtClean="0"/>
            </a:br>
            <a:r>
              <a:rPr lang="pt-BR" sz="4800" dirty="0"/>
              <a:t/>
            </a:r>
            <a:br>
              <a:rPr lang="pt-BR" sz="4800" dirty="0"/>
            </a:br>
            <a:r>
              <a:rPr lang="pt-BR" sz="4800" dirty="0" smtClean="0"/>
              <a:t>NEW DEAL</a:t>
            </a:r>
            <a:endParaRPr lang="pt-BR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8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7667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b="1" u="sng" dirty="0" smtClean="0"/>
              <a:t>A </a:t>
            </a:r>
            <a:r>
              <a:rPr lang="pt-BR" sz="2800" b="1" u="sng" dirty="0"/>
              <a:t>SEGUNDA IDEIA </a:t>
            </a:r>
            <a:r>
              <a:rPr lang="pt-BR" sz="2800" b="1" dirty="0"/>
              <a:t>(decorria imediatamente da primeira</a:t>
            </a:r>
            <a:r>
              <a:rPr lang="pt-BR" sz="2800" b="1" dirty="0" smtClean="0"/>
              <a:t>):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400" b="1" dirty="0" smtClean="0"/>
              <a:t>para </a:t>
            </a:r>
            <a:r>
              <a:rPr lang="pt-BR" sz="2400" b="1" dirty="0"/>
              <a:t>romper o equilíbrio do desemprego é preciso que se suplemente a demanda agregada por meio de outros gastos (além dos insuficientes gastos dos consumidores e investidores</a:t>
            </a:r>
            <a:r>
              <a:rPr lang="pt-BR" sz="2400" b="1" dirty="0" smtClean="0"/>
              <a:t>).</a:t>
            </a:r>
          </a:p>
          <a:p>
            <a:pPr marL="457200" indent="-457200">
              <a:buFontTx/>
              <a:buChar char="-"/>
            </a:pPr>
            <a:endParaRPr lang="pt-BR" sz="2400" dirty="0"/>
          </a:p>
          <a:p>
            <a:r>
              <a:rPr lang="pt-BR" sz="2400" b="1" dirty="0"/>
              <a:t>- os gastos deveriam ser efetivados pelo governo, obtendo recursos por meio de empréstimos dos recursos não gastos de modo a aumentar a demanda e elevar o nível de emprego da força de trabalho e dos bens de produção.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1414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47667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800" b="1" dirty="0" smtClean="0"/>
              <a:t>GALBRAITH</a:t>
            </a:r>
            <a:r>
              <a:rPr lang="pt-BR" sz="2800" b="1" dirty="0"/>
              <a:t>: a influência do pensamento </a:t>
            </a:r>
            <a:r>
              <a:rPr lang="pt-BR" sz="2800" b="1" dirty="0" err="1"/>
              <a:t>keynesiano</a:t>
            </a:r>
            <a:r>
              <a:rPr lang="pt-BR" sz="2800" b="1" dirty="0"/>
              <a:t> sobre o governo se fez a partir da difusão de suas ideias na universidade: especialmente em Harvard, a discussão de Keynes se tornara intensa. Muitos professores universitários, que já haviam aderido às propostas de Keynes, ingressaram no governo nos anos do </a:t>
            </a:r>
            <a:r>
              <a:rPr lang="pt-BR" sz="2800" b="1" i="1" dirty="0"/>
              <a:t>New </a:t>
            </a:r>
            <a:r>
              <a:rPr lang="pt-BR" sz="2800" b="1" i="1" dirty="0" err="1"/>
              <a:t>Deal</a:t>
            </a:r>
            <a:r>
              <a:rPr lang="pt-BR" sz="2800" b="1" i="1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800" dirty="0"/>
          </a:p>
          <a:p>
            <a:r>
              <a:rPr lang="pt-BR" sz="2800" b="1" dirty="0"/>
              <a:t>- Com a </a:t>
            </a:r>
            <a:r>
              <a:rPr lang="pt-BR" sz="2800" b="1" i="1" dirty="0"/>
              <a:t>Segunda Guerra</a:t>
            </a:r>
            <a:r>
              <a:rPr lang="pt-BR" sz="2800" b="1" dirty="0"/>
              <a:t>, os déficits fiscais se tornaram imperativos e levaram a economia norte-americana ao pleno emprego.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3581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16632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AS TRANSFORMAÇÕES POLÍTICAS E ECONÔMICAS NA DÉCADA DE 1930 (NEWS DEAL, FASCISMO, NAZISMO) E A SEGUNDA GUERRA </a:t>
            </a:r>
            <a:r>
              <a:rPr lang="pt-BR" sz="2400" b="1" dirty="0" smtClean="0"/>
              <a:t>MUNDIAL</a:t>
            </a:r>
          </a:p>
          <a:p>
            <a:endParaRPr lang="pt-BR" sz="2400" dirty="0"/>
          </a:p>
          <a:p>
            <a:r>
              <a:rPr lang="pt-BR" sz="2400" b="1" dirty="0"/>
              <a:t>- O NEW DEAL (</a:t>
            </a:r>
            <a:r>
              <a:rPr lang="pt-BR" sz="2400" b="1" i="1" dirty="0"/>
              <a:t>novo acordo</a:t>
            </a:r>
            <a:r>
              <a:rPr lang="pt-BR" sz="2400" b="1" dirty="0"/>
              <a:t>) NOS ESTADOS UNIDOS</a:t>
            </a:r>
            <a:endParaRPr lang="pt-BR" sz="2400" dirty="0"/>
          </a:p>
          <a:p>
            <a:endParaRPr lang="pt-BR" sz="2400" b="1" dirty="0" smtClean="0"/>
          </a:p>
          <a:p>
            <a:pPr marL="342900" indent="-342900">
              <a:buFontTx/>
              <a:buChar char="-"/>
            </a:pPr>
            <a:r>
              <a:rPr lang="pt-BR" sz="2400" b="1" dirty="0" smtClean="0"/>
              <a:t>Nos </a:t>
            </a:r>
            <a:r>
              <a:rPr lang="pt-BR" sz="2400" b="1" dirty="0"/>
              <a:t>Estados Unidos a determinação política de Franklin Roosevelt construiu um “</a:t>
            </a:r>
            <a:r>
              <a:rPr lang="pt-BR" sz="2400" b="1" u="sng" dirty="0"/>
              <a:t>modelo alternativo”</a:t>
            </a:r>
            <a:r>
              <a:rPr lang="pt-BR" sz="2400" b="1" dirty="0"/>
              <a:t> do </a:t>
            </a:r>
            <a:r>
              <a:rPr lang="pt-BR" sz="2400" b="1" u="sng" dirty="0"/>
              <a:t>modelo liberal</a:t>
            </a:r>
            <a:r>
              <a:rPr lang="pt-BR" sz="2400" b="1" dirty="0"/>
              <a:t> de desenvolvimento econômico: o </a:t>
            </a:r>
            <a:r>
              <a:rPr lang="pt-BR" sz="2400" b="1" i="1" dirty="0"/>
              <a:t>NEW DEAL.</a:t>
            </a:r>
            <a:r>
              <a:rPr lang="pt-BR" sz="2400" b="1" dirty="0"/>
              <a:t> </a:t>
            </a:r>
            <a:endParaRPr lang="pt-BR" sz="2400" b="1" dirty="0" smtClean="0"/>
          </a:p>
          <a:p>
            <a:pPr marL="342900" indent="-342900">
              <a:buFontTx/>
              <a:buChar char="-"/>
            </a:pPr>
            <a:r>
              <a:rPr lang="pt-BR" sz="2400" b="1" dirty="0" smtClean="0"/>
              <a:t>Lema</a:t>
            </a:r>
            <a:r>
              <a:rPr lang="pt-BR" sz="2400" b="1" dirty="0"/>
              <a:t>: “</a:t>
            </a:r>
            <a:r>
              <a:rPr lang="pt-BR" sz="2400" b="1" i="1" dirty="0"/>
              <a:t>Agir e agir agora”.</a:t>
            </a:r>
            <a:endParaRPr lang="pt-BR" sz="2400" dirty="0"/>
          </a:p>
          <a:p>
            <a:endParaRPr lang="pt-BR" sz="2400" b="1" dirty="0" smtClean="0"/>
          </a:p>
          <a:p>
            <a:r>
              <a:rPr lang="pt-BR" sz="2400" b="1" dirty="0" smtClean="0"/>
              <a:t>- </a:t>
            </a:r>
            <a:r>
              <a:rPr lang="pt-BR" sz="2400" b="1" dirty="0"/>
              <a:t>Igualmente importante para a construção desse modelo alternativo foi a </a:t>
            </a:r>
            <a:r>
              <a:rPr lang="pt-BR" sz="2400" b="1" u="sng" dirty="0"/>
              <a:t>obra de John Maynard Keynes</a:t>
            </a:r>
            <a:r>
              <a:rPr lang="pt-BR" sz="2400" b="1" dirty="0"/>
              <a:t> que, diversamente do pensamento liberal, atribuiu ao Estado um papel efetivo no combate às recessões e na manutenção do nível de renda e de emprego.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142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32657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b="1" dirty="0" smtClean="0"/>
              <a:t>Destacam-se: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  <a:p>
            <a:r>
              <a:rPr lang="pt-BR" sz="2400" b="1" dirty="0"/>
              <a:t>	a) intervenção estatal na economia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b) concessão de empréstimos aos fazendeiros arruinados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c) controle da produção visando à manutenção dos preços dos produtos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d) fixação dos preços de produtos básicos: carvão, petróleo, cereais, etc</a:t>
            </a:r>
            <a:r>
              <a:rPr lang="pt-BR" sz="2400" b="1" dirty="0" smtClean="0"/>
              <a:t>.</a:t>
            </a:r>
          </a:p>
          <a:p>
            <a:endParaRPr lang="pt-BR" sz="2400" dirty="0"/>
          </a:p>
          <a:p>
            <a:r>
              <a:rPr lang="pt-BR" sz="2400" b="1" dirty="0"/>
              <a:t>	e) aumento dos salários dos operários;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83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88641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	f</a:t>
            </a:r>
            <a:r>
              <a:rPr lang="pt-BR" sz="2400" b="1" dirty="0"/>
              <a:t>) redução da jornada de trabalho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g) legalização dos sindicatos, que passaram a ter amplo poder de negociação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h) proibição do trabalho infantil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i) desenvolvimento da previdência social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j) criação do salário-desemprego, visando minorar a situação desesperadora dos desempregados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l) incentivo à construção de obras públicas</a:t>
            </a:r>
            <a:r>
              <a:rPr lang="pt-BR" sz="2400" b="1" dirty="0" smtClean="0"/>
              <a:t>;</a:t>
            </a:r>
          </a:p>
          <a:p>
            <a:endParaRPr lang="pt-BR" sz="2400" dirty="0"/>
          </a:p>
          <a:p>
            <a:r>
              <a:rPr lang="pt-BR" sz="2400" b="1" dirty="0"/>
              <a:t>	m) criação de um fundo que garantisse os depósitos populares nos bancos, mesmo no caso de falências.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539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332657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smtClean="0"/>
              <a:t>NEW </a:t>
            </a:r>
            <a:r>
              <a:rPr lang="en-US" sz="2400" b="1" dirty="0"/>
              <a:t>DEAL, ROOSEVELT E KEYNES</a:t>
            </a:r>
            <a:r>
              <a:rPr lang="en-US" sz="2400" b="1" dirty="0" smtClean="0"/>
              <a:t>:</a:t>
            </a:r>
          </a:p>
          <a:p>
            <a:pPr marL="342900" indent="-342900">
              <a:buFontTx/>
              <a:buChar char="-"/>
            </a:pPr>
            <a:endParaRPr lang="en-US" sz="2400" b="1" dirty="0"/>
          </a:p>
          <a:p>
            <a:pPr marL="342900" indent="-342900">
              <a:buFontTx/>
              <a:buChar char="-"/>
            </a:pPr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b="1" i="1" dirty="0" smtClean="0"/>
              <a:t>New </a:t>
            </a:r>
            <a:r>
              <a:rPr lang="pt-BR" sz="2400" b="1" i="1" dirty="0" err="1"/>
              <a:t>Deal</a:t>
            </a:r>
            <a:r>
              <a:rPr lang="pt-BR" sz="2400" b="1" dirty="0"/>
              <a:t> e a influência do pensamento de Keynes sobre Roosevelt e seus </a:t>
            </a:r>
            <a:r>
              <a:rPr lang="pt-BR" sz="2400" b="1" dirty="0" err="1"/>
              <a:t>assessors</a:t>
            </a:r>
            <a:r>
              <a:rPr lang="pt-BR" sz="2400" b="1" dirty="0"/>
              <a:t> </a:t>
            </a:r>
            <a:r>
              <a:rPr lang="pt-BR" sz="2400" b="1" dirty="0" smtClean="0"/>
              <a:t>(???).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b="1" dirty="0" smtClean="0"/>
              <a:t>O </a:t>
            </a:r>
            <a:r>
              <a:rPr lang="pt-BR" sz="2400" b="1" i="1" dirty="0"/>
              <a:t>New </a:t>
            </a:r>
            <a:r>
              <a:rPr lang="pt-BR" sz="2400" b="1" i="1" dirty="0" err="1"/>
              <a:t>Deal</a:t>
            </a:r>
            <a:r>
              <a:rPr lang="pt-BR" sz="2400" b="1" dirty="0"/>
              <a:t> não foi uma aplicação direta do pensamento </a:t>
            </a:r>
            <a:r>
              <a:rPr lang="pt-BR" sz="2400" b="1" i="1" dirty="0" err="1"/>
              <a:t>Keynesiano</a:t>
            </a:r>
            <a:r>
              <a:rPr lang="pt-BR" sz="2400" b="1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  <a:p>
            <a:r>
              <a:rPr lang="pt-BR" sz="2400" b="1" dirty="0"/>
              <a:t>- A obra de </a:t>
            </a:r>
            <a:r>
              <a:rPr lang="pt-BR" sz="2400" b="1" i="1" dirty="0"/>
              <a:t>Keynes</a:t>
            </a:r>
            <a:r>
              <a:rPr lang="pt-BR" sz="2400" b="1" dirty="0"/>
              <a:t> formaliza sua teoria – </a:t>
            </a:r>
            <a:r>
              <a:rPr lang="pt-BR" sz="2800" b="1" i="1" dirty="0"/>
              <a:t>Teoria Geral do Juro, do Emprego e da Moeda</a:t>
            </a:r>
            <a:r>
              <a:rPr lang="pt-BR" sz="2800" b="1" dirty="0"/>
              <a:t> </a:t>
            </a:r>
            <a:r>
              <a:rPr lang="pt-BR" sz="2400" b="1" dirty="0"/>
              <a:t>– foi publicado em 1936, ou seja, quando a primeira fase do </a:t>
            </a:r>
            <a:r>
              <a:rPr lang="pt-BR" sz="2400" b="1" i="1" dirty="0"/>
              <a:t>New </a:t>
            </a:r>
            <a:r>
              <a:rPr lang="pt-BR" sz="2400" b="1" i="1" dirty="0" err="1"/>
              <a:t>Deal</a:t>
            </a:r>
            <a:r>
              <a:rPr lang="pt-BR" sz="2400" b="1" dirty="0"/>
              <a:t> já esta bem adiantada.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094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260648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800" b="1" dirty="0" smtClean="0"/>
              <a:t>Antes </a:t>
            </a:r>
            <a:r>
              <a:rPr lang="pt-BR" sz="2800" b="1" dirty="0"/>
              <a:t>disso </a:t>
            </a:r>
            <a:r>
              <a:rPr lang="pt-BR" sz="2800" b="1" i="1" u="sng" dirty="0"/>
              <a:t>Keynes</a:t>
            </a:r>
            <a:r>
              <a:rPr lang="pt-BR" sz="2800" b="1" i="1" dirty="0"/>
              <a:t> </a:t>
            </a:r>
            <a:r>
              <a:rPr lang="pt-BR" sz="2800" b="1" dirty="0"/>
              <a:t>já se manifestara sobre a Grande Depressão: em dezembro de 1933 mandou publicar no </a:t>
            </a:r>
            <a:r>
              <a:rPr lang="pt-BR" sz="2800" b="1" i="1" dirty="0"/>
              <a:t>New York Times</a:t>
            </a:r>
            <a:r>
              <a:rPr lang="pt-BR" sz="2800" b="1" dirty="0"/>
              <a:t>, uma carta aberta ao presidente Roosevelt em que </a:t>
            </a:r>
            <a:r>
              <a:rPr lang="pt-BR" sz="2800" b="1" u="sng" dirty="0"/>
              <a:t>afirma a crença de que o governo, para combater a recessão, deveria dar ênfase ao aumento do poder de compra nacional com base em gastos governamentais financiados por meio de empréstimos</a:t>
            </a:r>
            <a:r>
              <a:rPr lang="pt-BR" sz="2800" b="1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800" dirty="0"/>
          </a:p>
          <a:p>
            <a:r>
              <a:rPr lang="pt-BR" sz="2800" b="1" dirty="0"/>
              <a:t>- A influência de </a:t>
            </a:r>
            <a:r>
              <a:rPr lang="pt-BR" sz="2800" b="1" i="1" dirty="0"/>
              <a:t>Keynes</a:t>
            </a:r>
            <a:r>
              <a:rPr lang="pt-BR" sz="2800" b="1" dirty="0"/>
              <a:t> seria decisiva através da sua obra </a:t>
            </a:r>
            <a:r>
              <a:rPr lang="pt-BR" sz="2800" b="1" i="1" dirty="0"/>
              <a:t>“Teoria Geral”</a:t>
            </a:r>
            <a:r>
              <a:rPr lang="pt-BR" sz="2800" b="1" dirty="0"/>
              <a:t> – </a:t>
            </a:r>
            <a:r>
              <a:rPr lang="pt-BR" sz="2800" b="1" i="1" dirty="0"/>
              <a:t>“Nunca, desde Adam Smith e Karl Marx, as ideias tiveram um </a:t>
            </a:r>
            <a:r>
              <a:rPr lang="pt-BR" sz="2800" b="1" i="1" dirty="0" err="1"/>
              <a:t>efetito</a:t>
            </a:r>
            <a:r>
              <a:rPr lang="pt-BR" sz="2800" b="1" i="1" dirty="0"/>
              <a:t> tão grande sobre as atitudes e ações públicas” </a:t>
            </a:r>
            <a:r>
              <a:rPr lang="pt-BR" sz="2800" b="1" dirty="0"/>
              <a:t>(</a:t>
            </a:r>
            <a:r>
              <a:rPr lang="pt-BR" sz="2800" b="1" dirty="0" err="1"/>
              <a:t>Galbraith</a:t>
            </a:r>
            <a:r>
              <a:rPr lang="pt-BR" sz="2800" b="1" dirty="0"/>
              <a:t>, 1994, p.74).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24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83568" y="404664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pt-BR" sz="2400" b="1" u="sng" dirty="0" smtClean="0"/>
              <a:t>DUAS</a:t>
            </a:r>
            <a:r>
              <a:rPr lang="pt-BR" sz="2400" b="1" dirty="0" smtClean="0"/>
              <a:t> </a:t>
            </a:r>
            <a:r>
              <a:rPr lang="pt-BR" sz="2400" b="1" dirty="0"/>
              <a:t>ideias de Keynes eram fundamentais para compreender a Grande Depressão</a:t>
            </a:r>
            <a:r>
              <a:rPr lang="pt-BR" sz="2400" b="1" dirty="0" smtClean="0"/>
              <a:t>: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  <a:p>
            <a:r>
              <a:rPr lang="pt-BR" sz="2400" b="1" u="sng" dirty="0"/>
              <a:t>A PRIMEIRA IDEIA</a:t>
            </a:r>
            <a:r>
              <a:rPr lang="pt-BR" sz="2400" b="1" u="sng" dirty="0" smtClean="0"/>
              <a:t>:</a:t>
            </a:r>
          </a:p>
          <a:p>
            <a:endParaRPr lang="pt-BR" sz="2400" dirty="0"/>
          </a:p>
          <a:p>
            <a:pPr marL="342900" indent="-342900">
              <a:buFontTx/>
              <a:buChar char="-"/>
            </a:pPr>
            <a:r>
              <a:rPr lang="pt-BR" sz="2400" b="1" dirty="0" smtClean="0"/>
              <a:t>refutava </a:t>
            </a:r>
            <a:r>
              <a:rPr lang="pt-BR" sz="2400" b="1" dirty="0"/>
              <a:t>a noção presente à época na economia de que as recessões eram fenômenos temporários que seriam autocorrigidos pelos mecanismos de mercado</a:t>
            </a:r>
            <a:r>
              <a:rPr lang="pt-BR" sz="2400" b="1" dirty="0" smtClean="0"/>
              <a:t>.</a:t>
            </a:r>
          </a:p>
          <a:p>
            <a:pPr marL="342900" indent="-342900">
              <a:buFontTx/>
              <a:buChar char="-"/>
            </a:pPr>
            <a:endParaRPr lang="pt-BR" sz="2400" dirty="0"/>
          </a:p>
          <a:p>
            <a:r>
              <a:rPr lang="pt-BR" sz="2400" b="1" dirty="0"/>
              <a:t>- questionava a aplicação, para o plano macroeconômico, de uma lógica tipicamente microeconômica que afirmava que, havendo desemprego os salários se reduziriam o que levaria à contratação de mais trabalhadores, ao aumento da produção e ao fim da recessão.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9002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b="1" u="sng" dirty="0" smtClean="0"/>
              <a:t>ao </a:t>
            </a:r>
            <a:r>
              <a:rPr lang="pt-BR" sz="2800" b="1" u="sng" dirty="0"/>
              <a:t>contrário</a:t>
            </a:r>
            <a:r>
              <a:rPr lang="pt-BR" sz="2800" b="1" dirty="0"/>
              <a:t>, a redução dos salários reduziria a renda e os gastos dos trabalhadores e, em decorrência, haveria menos vendas e mais desemprego</a:t>
            </a:r>
            <a:r>
              <a:rPr lang="pt-BR" sz="2800" b="1" dirty="0" smtClean="0"/>
              <a:t>.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pPr marL="457200" indent="-457200">
              <a:buFontTx/>
              <a:buChar char="-"/>
            </a:pPr>
            <a:r>
              <a:rPr lang="pt-BR" sz="2800" b="1" dirty="0" smtClean="0"/>
              <a:t>procurou </a:t>
            </a:r>
            <a:r>
              <a:rPr lang="pt-BR" sz="2800" b="1" dirty="0"/>
              <a:t>provar que a </a:t>
            </a:r>
            <a:r>
              <a:rPr lang="pt-BR" sz="2800" b="1" u="sng" dirty="0"/>
              <a:t>depressão não é temporária por natureza</a:t>
            </a:r>
            <a:r>
              <a:rPr lang="pt-BR" sz="2800" b="1" dirty="0"/>
              <a:t>, que pode se </a:t>
            </a:r>
            <a:r>
              <a:rPr lang="pt-BR" sz="2800" b="1" u="sng" dirty="0"/>
              <a:t>tornar duradoura levando a um equilíbrio com desemprego e com capacidade produtiva ociosa</a:t>
            </a:r>
            <a:r>
              <a:rPr lang="pt-BR" sz="2800" b="1" dirty="0"/>
              <a:t>; </a:t>
            </a:r>
            <a:endParaRPr lang="pt-BR" sz="2800" b="1" dirty="0" smtClean="0"/>
          </a:p>
          <a:p>
            <a:pPr marL="457200" indent="-457200">
              <a:buFontTx/>
              <a:buChar char="-"/>
            </a:pPr>
            <a:endParaRPr lang="pt-BR" sz="2800" b="1" dirty="0"/>
          </a:p>
          <a:p>
            <a:pPr marL="457200" indent="-457200">
              <a:buFontTx/>
              <a:buChar char="-"/>
            </a:pPr>
            <a:r>
              <a:rPr lang="pt-BR" sz="2800" b="1" dirty="0" smtClean="0"/>
              <a:t>isso </a:t>
            </a:r>
            <a:r>
              <a:rPr lang="pt-BR" sz="2800" b="1" dirty="0"/>
              <a:t>porque uma </a:t>
            </a:r>
            <a:r>
              <a:rPr lang="pt-BR" sz="2800" b="1" u="sng" dirty="0"/>
              <a:t>parte da renda</a:t>
            </a:r>
            <a:r>
              <a:rPr lang="pt-BR" sz="2800" b="1" dirty="0"/>
              <a:t> (gerada pela venda dos produtos e dividida entre salários, juros, lucros e aluguéis) </a:t>
            </a:r>
            <a:r>
              <a:rPr lang="pt-BR" sz="2800" b="1" u="sng" dirty="0"/>
              <a:t>pode não ser gasta.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20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548680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pt-BR" sz="2800" b="1" dirty="0" smtClean="0"/>
              <a:t>na </a:t>
            </a:r>
            <a:r>
              <a:rPr lang="pt-BR" sz="2800" b="1" dirty="0"/>
              <a:t>depressão pode haver uma </a:t>
            </a:r>
            <a:r>
              <a:rPr lang="pt-BR" sz="2800" b="1" u="sng" dirty="0"/>
              <a:t>preferência pela liquidez</a:t>
            </a:r>
            <a:r>
              <a:rPr lang="pt-BR" sz="2800" b="1" dirty="0"/>
              <a:t>: no ambiente recessivo as </a:t>
            </a:r>
            <a:r>
              <a:rPr lang="pt-BR" sz="2800" b="1" u="sng" dirty="0"/>
              <a:t>expectativas</a:t>
            </a:r>
            <a:r>
              <a:rPr lang="pt-BR" sz="2800" b="1" dirty="0"/>
              <a:t> </a:t>
            </a:r>
            <a:r>
              <a:rPr lang="pt-BR" sz="2800" b="1" u="sng" dirty="0"/>
              <a:t>induzem a redução dos gastos de consumo e de investimento</a:t>
            </a:r>
            <a:r>
              <a:rPr lang="pt-BR" sz="2800" b="1" dirty="0"/>
              <a:t>, o que faz também com que os </a:t>
            </a:r>
            <a:r>
              <a:rPr lang="pt-BR" sz="2800" b="1" u="sng" dirty="0"/>
              <a:t>recursos disponíveis nos bancos não encontrem tomadores</a:t>
            </a:r>
            <a:r>
              <a:rPr lang="pt-BR" sz="2800" b="1" dirty="0" smtClean="0"/>
              <a:t>.</a:t>
            </a:r>
          </a:p>
          <a:p>
            <a:pPr marL="457200" indent="-457200">
              <a:buFontTx/>
              <a:buChar char="-"/>
            </a:pPr>
            <a:endParaRPr lang="pt-BR" sz="2800" dirty="0"/>
          </a:p>
          <a:p>
            <a:r>
              <a:rPr lang="pt-BR" sz="2800" b="1" dirty="0"/>
              <a:t>- ou seja, a </a:t>
            </a:r>
            <a:r>
              <a:rPr lang="pt-BR" sz="2800" b="1" u="sng" dirty="0"/>
              <a:t>demanda agregada é insuficiente para garantir o pleno emprego dos trabalhadores e da capacidade produtiva</a:t>
            </a:r>
            <a:r>
              <a:rPr lang="pt-BR" sz="2800" b="1" dirty="0"/>
              <a:t>, reproduzindo (ou aprofundando) a depressão.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453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25</TotalTime>
  <Words>691</Words>
  <Application>Microsoft Office PowerPoint</Application>
  <PresentationFormat>Apresentação na tela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Essencial</vt:lpstr>
      <vt:lpstr>ANOS 1930  NEW DEAL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Lelio Luiz De Oliveira</dc:creator>
  <cp:lastModifiedBy>Lelio Luiz De Oliveira</cp:lastModifiedBy>
  <cp:revision>3</cp:revision>
  <dcterms:created xsi:type="dcterms:W3CDTF">2015-04-09T20:41:34Z</dcterms:created>
  <dcterms:modified xsi:type="dcterms:W3CDTF">2015-04-09T21:06:44Z</dcterms:modified>
</cp:coreProperties>
</file>