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Calibri" panose="020F0502020204030204" pitchFamily="34" charset="0"/>
      <p:regular r:id="rId13"/>
      <p:bold r:id="rId14"/>
      <p:italic r:id="rId15"/>
      <p:boldItalic r:id="rId16"/>
    </p:embeddedFont>
    <p:embeddedFont>
      <p:font typeface="Playfair Display" pitchFamily="2" charset="77"/>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hcchfZDa2XGinUOxEW6Ka65xAI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snapToObjects="1">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d821469953_1_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2" name="Google Shape;132;gd821469953_1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7922c87b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1" name="Google Shape;91;gd7922c87b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d7922c87ba_0_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gd7922c87ba_0_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d7922c87ba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gd7922c87ba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d821469953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gd821469953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d821469953_1_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1" name="Google Shape;111;gd821469953_1_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d821469953_1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6" name="Google Shape;116;gd821469953_1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821469953_1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gd821469953_1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d821469953_1_1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7" name="Google Shape;127;gd821469953_1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21"/>
        <p:cNvGrpSpPr/>
        <p:nvPr/>
      </p:nvGrpSpPr>
      <p:grpSpPr>
        <a:xfrm>
          <a:off x="0" y="0"/>
          <a:ext cx="0" cy="0"/>
          <a:chOff x="0" y="0"/>
          <a:chExt cx="0" cy="0"/>
        </a:xfrm>
      </p:grpSpPr>
      <p:sp>
        <p:nvSpPr>
          <p:cNvPr id="22" name="Google Shape;2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87"/>
        <p:cNvGrpSpPr/>
        <p:nvPr/>
      </p:nvGrpSpPr>
      <p:grpSpPr>
        <a:xfrm>
          <a:off x="0" y="0"/>
          <a:ext cx="0" cy="0"/>
          <a:chOff x="0" y="0"/>
          <a:chExt cx="0" cy="0"/>
        </a:xfrm>
      </p:grpSpPr>
      <p:sp>
        <p:nvSpPr>
          <p:cNvPr id="88" name="Google Shape;88;p1"/>
          <p:cNvSpPr txBox="1">
            <a:spLocks noGrp="1"/>
          </p:cNvSpPr>
          <p:nvPr>
            <p:ph type="body" idx="1"/>
          </p:nvPr>
        </p:nvSpPr>
        <p:spPr>
          <a:xfrm>
            <a:off x="189075" y="206250"/>
            <a:ext cx="11825400" cy="6462600"/>
          </a:xfrm>
          <a:prstGeom prst="rect">
            <a:avLst/>
          </a:prstGeom>
          <a:solidFill>
            <a:srgbClr val="FFF7E0"/>
          </a:solid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pt-BR" sz="2900" b="1">
                <a:latin typeface="Playfair Display"/>
                <a:ea typeface="Playfair Display"/>
                <a:cs typeface="Playfair Display"/>
                <a:sym typeface="Playfair Display"/>
              </a:rPr>
              <a:t>O homem contador de lorotas</a:t>
            </a:r>
            <a:endParaRPr sz="2900">
              <a:latin typeface="Playfair Display"/>
              <a:ea typeface="Playfair Display"/>
              <a:cs typeface="Playfair Display"/>
              <a:sym typeface="Playfair Display"/>
            </a:endParaRPr>
          </a:p>
          <a:p>
            <a:pPr marL="0" lvl="0" indent="0" algn="just" rtl="0">
              <a:lnSpc>
                <a:spcPct val="90000"/>
              </a:lnSpc>
              <a:spcBef>
                <a:spcPts val="1000"/>
              </a:spcBef>
              <a:spcAft>
                <a:spcPts val="0"/>
              </a:spcAft>
              <a:buClr>
                <a:schemeClr val="dk1"/>
              </a:buClr>
              <a:buSzPts val="2800"/>
              <a:buNone/>
            </a:pPr>
            <a:r>
              <a:rPr lang="pt-BR" sz="2900">
                <a:latin typeface="Playfair Display"/>
                <a:ea typeface="Playfair Display"/>
                <a:cs typeface="Playfair Display"/>
                <a:sym typeface="Playfair Display"/>
              </a:rPr>
              <a:t>Um atleta do pentatlo, que era constantemente tachado de fracote pelos cidadãos, certa vez se ausentou da cidade e, depois de algum tempo, retornou, vangloriando-se de muitas proezas que havia praticado em outros lugares. Contava que em Rhodes dera um salto tão alto que nenhum vencedor das Olimpíadas tinha conseguido dar, e afirmava que podia apresentar, como testemunhas de tal façanha, as pessoas que presenciaram, quando elas viessem à cidade. Então um dos presentes retrucou-lhe: "Mas se isso é verdade, você não precisa de testemunha, meu caro. Faça de conta que Rhodes é aqui e dê o salto!”.</a:t>
            </a:r>
            <a:endParaRPr sz="2900">
              <a:latin typeface="Playfair Display"/>
              <a:ea typeface="Playfair Display"/>
              <a:cs typeface="Playfair Display"/>
              <a:sym typeface="Playfair Display"/>
            </a:endParaRPr>
          </a:p>
          <a:p>
            <a:pPr marL="0" lvl="0" indent="0" algn="just" rtl="0">
              <a:lnSpc>
                <a:spcPct val="90000"/>
              </a:lnSpc>
              <a:spcBef>
                <a:spcPts val="1000"/>
              </a:spcBef>
              <a:spcAft>
                <a:spcPts val="0"/>
              </a:spcAft>
              <a:buClr>
                <a:schemeClr val="dk1"/>
              </a:buClr>
              <a:buSzPts val="2800"/>
              <a:buNone/>
            </a:pPr>
            <a:r>
              <a:rPr lang="pt-BR" sz="2900" i="1">
                <a:latin typeface="Playfair Display"/>
                <a:ea typeface="Playfair Display"/>
                <a:cs typeface="Playfair Display"/>
                <a:sym typeface="Playfair Display"/>
              </a:rPr>
              <a:t>A fábula mostra que é supérfluo todo discurso a respeito de uma ideia que se pode demonstrar com provas concretas.</a:t>
            </a:r>
            <a:endParaRPr sz="2900" i="1">
              <a:latin typeface="Playfair Display"/>
              <a:ea typeface="Playfair Display"/>
              <a:cs typeface="Playfair Display"/>
              <a:sym typeface="Playfair Display"/>
            </a:endParaRPr>
          </a:p>
          <a:p>
            <a:pPr marL="0" lvl="0" indent="0" algn="just" rtl="0">
              <a:lnSpc>
                <a:spcPct val="90000"/>
              </a:lnSpc>
              <a:spcBef>
                <a:spcPts val="0"/>
              </a:spcBef>
              <a:spcAft>
                <a:spcPts val="0"/>
              </a:spcAft>
              <a:buClr>
                <a:schemeClr val="dk1"/>
              </a:buClr>
              <a:buSzPts val="2800"/>
              <a:buNone/>
            </a:pPr>
            <a:endParaRPr sz="1400">
              <a:latin typeface="Playfair Display"/>
              <a:ea typeface="Playfair Display"/>
              <a:cs typeface="Playfair Display"/>
              <a:sym typeface="Playfair Display"/>
            </a:endParaRPr>
          </a:p>
          <a:p>
            <a:pPr marL="0" lvl="0" indent="0" algn="just" rtl="0">
              <a:lnSpc>
                <a:spcPct val="90000"/>
              </a:lnSpc>
              <a:spcBef>
                <a:spcPts val="0"/>
              </a:spcBef>
              <a:spcAft>
                <a:spcPts val="0"/>
              </a:spcAft>
              <a:buClr>
                <a:schemeClr val="dk1"/>
              </a:buClr>
              <a:buSzPts val="2800"/>
              <a:buFont typeface="Calibri"/>
              <a:buNone/>
            </a:pPr>
            <a:r>
              <a:rPr lang="pt-BR" sz="2700">
                <a:latin typeface="Playfair Display"/>
                <a:ea typeface="Playfair Display"/>
                <a:cs typeface="Playfair Display"/>
                <a:sym typeface="Playfair Display"/>
              </a:rPr>
              <a:t>Esopo, “O homem contador de lorotas”. In: </a:t>
            </a:r>
            <a:r>
              <a:rPr lang="pt-BR" sz="2700" i="1">
                <a:latin typeface="Playfair Display"/>
                <a:ea typeface="Playfair Display"/>
                <a:cs typeface="Playfair Display"/>
                <a:sym typeface="Playfair Display"/>
              </a:rPr>
              <a:t>Esopo: fábulas completas. </a:t>
            </a:r>
            <a:r>
              <a:rPr lang="pt-BR" sz="2700">
                <a:latin typeface="Playfair Display"/>
                <a:ea typeface="Playfair Display"/>
                <a:cs typeface="Playfair Display"/>
                <a:sym typeface="Playfair Display"/>
              </a:rPr>
              <a:t>Tradução M. Celeste Dezotti. São Paulo: Cosac Naify, 2013, p. 244</a:t>
            </a:r>
            <a:endParaRPr i="1">
              <a:latin typeface="Playfair Display"/>
              <a:ea typeface="Playfair Display"/>
              <a:cs typeface="Playfair Display"/>
              <a:sym typeface="Playfair Displ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33"/>
        <p:cNvGrpSpPr/>
        <p:nvPr/>
      </p:nvGrpSpPr>
      <p:grpSpPr>
        <a:xfrm>
          <a:off x="0" y="0"/>
          <a:ext cx="0" cy="0"/>
          <a:chOff x="0" y="0"/>
          <a:chExt cx="0" cy="0"/>
        </a:xfrm>
      </p:grpSpPr>
      <p:sp>
        <p:nvSpPr>
          <p:cNvPr id="134" name="Google Shape;134;gd821469953_1_20"/>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None/>
            </a:pPr>
            <a:r>
              <a:rPr lang="pt-BR" sz="3100">
                <a:latin typeface="Playfair Display"/>
                <a:ea typeface="Playfair Display"/>
                <a:cs typeface="Playfair Display"/>
                <a:sym typeface="Playfair Display"/>
              </a:rPr>
              <a:t>Pisianato, pai de Pantéia, veio adorar o novo deus. Estenderam mesas sob as árvores do campo para lhe oferecer libações. Ao lado de Empédocles, os escravos seguravam grandes tochas. Os arautos proclamaram, tal como nos mistérios, o silêncio solene. De repente, durante a terceira vigília, as tochas se extinguiram e a noite envolveu os adoradores. Uma voz forte chamou: “Empédocles!” Quando a luz voltou, Empédocles tinha desaparecido. Os homens não o reviram mais.</a:t>
            </a:r>
            <a:endParaRPr sz="3100">
              <a:latin typeface="Playfair Display"/>
              <a:ea typeface="Playfair Display"/>
              <a:cs typeface="Playfair Display"/>
              <a:sym typeface="Playfair Display"/>
            </a:endParaRPr>
          </a:p>
          <a:p>
            <a:pPr marL="0" lvl="0" indent="0" algn="just" rtl="0">
              <a:lnSpc>
                <a:spcPct val="90000"/>
              </a:lnSpc>
              <a:spcBef>
                <a:spcPts val="1000"/>
              </a:spcBef>
              <a:spcAft>
                <a:spcPts val="0"/>
              </a:spcAft>
              <a:buClr>
                <a:schemeClr val="dk1"/>
              </a:buClr>
              <a:buSzPts val="2800"/>
              <a:buNone/>
            </a:pPr>
            <a:r>
              <a:rPr lang="pt-BR" sz="3100">
                <a:latin typeface="Playfair Display"/>
                <a:ea typeface="Playfair Display"/>
                <a:cs typeface="Playfair Display"/>
                <a:sym typeface="Playfair Display"/>
              </a:rPr>
              <a:t>	Um escravo assustado contou que vira um risco vermelho que rasgava as trevas em direção ao cimo do Etna. Os fiéis escalaram as encostas estéreis da montanha sob o clarão morno da aurora. A cratera do vulcão vomitava um feixe de chamas. Encontraram, sobre a amurada porosa da lava que cerca o abismo ardente, uma sandália de bronze lavrada pelo fogo.</a:t>
            </a:r>
            <a:endParaRPr sz="3100">
              <a:latin typeface="Playfair Display"/>
              <a:ea typeface="Playfair Display"/>
              <a:cs typeface="Playfair Display"/>
              <a:sym typeface="Playfair Displ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92"/>
        <p:cNvGrpSpPr/>
        <p:nvPr/>
      </p:nvGrpSpPr>
      <p:grpSpPr>
        <a:xfrm>
          <a:off x="0" y="0"/>
          <a:ext cx="0" cy="0"/>
          <a:chOff x="0" y="0"/>
          <a:chExt cx="0" cy="0"/>
        </a:xfrm>
      </p:grpSpPr>
      <p:sp>
        <p:nvSpPr>
          <p:cNvPr id="93" name="Google Shape;93;gd7922c87ba_0_0"/>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pt-BR" sz="3000" b="1">
                <a:latin typeface="Playfair Display"/>
                <a:ea typeface="Playfair Display"/>
                <a:cs typeface="Playfair Display"/>
                <a:sym typeface="Playfair Display"/>
              </a:rPr>
              <a:t>Marcel Schwob, “Empédocles, deus suposto”.</a:t>
            </a:r>
            <a:br>
              <a:rPr lang="pt-BR" sz="3000">
                <a:latin typeface="Playfair Display"/>
                <a:ea typeface="Playfair Display"/>
                <a:cs typeface="Playfair Display"/>
                <a:sym typeface="Playfair Display"/>
              </a:rPr>
            </a:br>
            <a:r>
              <a:rPr lang="pt-BR" sz="2700">
                <a:latin typeface="Playfair Display"/>
                <a:ea typeface="Playfair Display"/>
                <a:cs typeface="Playfair Display"/>
                <a:sym typeface="Playfair Display"/>
              </a:rPr>
              <a:t>In: </a:t>
            </a:r>
            <a:r>
              <a:rPr lang="pt-BR" sz="2700" i="1">
                <a:latin typeface="Playfair Display"/>
                <a:ea typeface="Playfair Display"/>
                <a:cs typeface="Playfair Display"/>
                <a:sym typeface="Playfair Display"/>
              </a:rPr>
              <a:t>Vidas Imaginárias</a:t>
            </a:r>
            <a:r>
              <a:rPr lang="pt-BR" sz="2700">
                <a:latin typeface="Playfair Display"/>
                <a:ea typeface="Playfair Display"/>
                <a:cs typeface="Playfair Display"/>
                <a:sym typeface="Playfair Display"/>
              </a:rPr>
              <a:t>. Trad. Duda Machado. S.Paulo: Ed.34, 1997, p.27-32</a:t>
            </a:r>
            <a:endParaRPr sz="2700">
              <a:latin typeface="Playfair Display"/>
              <a:ea typeface="Playfair Display"/>
              <a:cs typeface="Playfair Display"/>
              <a:sym typeface="Playfair Display"/>
            </a:endParaRPr>
          </a:p>
          <a:p>
            <a:pPr marL="0" lvl="0" indent="0" algn="ctr" rtl="0">
              <a:lnSpc>
                <a:spcPct val="90000"/>
              </a:lnSpc>
              <a:spcBef>
                <a:spcPts val="0"/>
              </a:spcBef>
              <a:spcAft>
                <a:spcPts val="0"/>
              </a:spcAft>
              <a:buClr>
                <a:schemeClr val="dk1"/>
              </a:buClr>
              <a:buSzPts val="2800"/>
              <a:buNone/>
            </a:pPr>
            <a:endParaRPr sz="1000">
              <a:latin typeface="Playfair Display"/>
              <a:ea typeface="Playfair Display"/>
              <a:cs typeface="Playfair Display"/>
              <a:sym typeface="Playfair Display"/>
            </a:endParaRPr>
          </a:p>
          <a:p>
            <a:pPr marL="0" lvl="0" indent="0" algn="just" rtl="0">
              <a:lnSpc>
                <a:spcPct val="90000"/>
              </a:lnSpc>
              <a:spcBef>
                <a:spcPts val="0"/>
              </a:spcBef>
              <a:spcAft>
                <a:spcPts val="0"/>
              </a:spcAft>
              <a:buClr>
                <a:schemeClr val="dk1"/>
              </a:buClr>
              <a:buSzPts val="2800"/>
              <a:buFont typeface="Arial"/>
              <a:buNone/>
            </a:pPr>
            <a:r>
              <a:rPr lang="pt-BR">
                <a:latin typeface="Playfair Display"/>
                <a:ea typeface="Playfair Display"/>
                <a:cs typeface="Playfair Display"/>
                <a:sym typeface="Playfair Display"/>
              </a:rPr>
              <a:t>	</a:t>
            </a:r>
            <a:r>
              <a:rPr lang="pt-BR" sz="3100">
                <a:latin typeface="Playfair Display"/>
                <a:ea typeface="Playfair Display"/>
                <a:cs typeface="Playfair Display"/>
                <a:sym typeface="Playfair Display"/>
              </a:rPr>
              <a:t>Ninguém sabe sobre seu nascimento, nem como ele surgiu na terra. Fez sua aparição perto das margens douradas do rio Acragás, na bela cidade de Agrigento, um pouco depois da época em que Xerxes lançou grilhões ao mar. A tradição relata apenas que seu avô se chamava Empédocles: ninguém o conheceu. Sem dúvida, é preciso entender por isso que ele era filho de si mesmo, tal como convém a um Deus. Mas seus discípulos asseguram que antes de percorrer em sua glória os campos da Sicília, ele já atravessara quatro existências em nosso mundo, e que fora planta, peixe, pássaro e uma moça. Vestia um manto de púrpura sobre o qual caíam seus longos cabelos; tinha em torno da cabeça uma faixa de ouro, nos pés sandálias de bronze, e guirlandas trançadas de lã e louros.</a:t>
            </a:r>
            <a:endParaRPr sz="3100">
              <a:latin typeface="Playfair Display"/>
              <a:ea typeface="Playfair Display"/>
              <a:cs typeface="Playfair Display"/>
              <a:sym typeface="Playfair Display"/>
            </a:endParaRPr>
          </a:p>
          <a:p>
            <a:pPr marL="0" lvl="0" indent="0" algn="just" rtl="0">
              <a:lnSpc>
                <a:spcPct val="90000"/>
              </a:lnSpc>
              <a:spcBef>
                <a:spcPts val="1000"/>
              </a:spcBef>
              <a:spcAft>
                <a:spcPts val="0"/>
              </a:spcAft>
              <a:buClr>
                <a:schemeClr val="dk1"/>
              </a:buClr>
              <a:buSzPts val="2800"/>
              <a:buNone/>
            </a:pPr>
            <a:endParaRPr i="1">
              <a:latin typeface="Playfair Display"/>
              <a:ea typeface="Playfair Display"/>
              <a:cs typeface="Playfair Display"/>
              <a:sym typeface="Playfair Displ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97"/>
        <p:cNvGrpSpPr/>
        <p:nvPr/>
      </p:nvGrpSpPr>
      <p:grpSpPr>
        <a:xfrm>
          <a:off x="0" y="0"/>
          <a:ext cx="0" cy="0"/>
          <a:chOff x="0" y="0"/>
          <a:chExt cx="0" cy="0"/>
        </a:xfrm>
      </p:grpSpPr>
      <p:sp>
        <p:nvSpPr>
          <p:cNvPr id="98" name="Google Shape;98;gd7922c87ba_0_4"/>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None/>
            </a:pPr>
            <a:r>
              <a:rPr lang="pt-BR" sz="3500">
                <a:latin typeface="Playfair Display"/>
                <a:ea typeface="Playfair Display"/>
                <a:cs typeface="Playfair Display"/>
                <a:sym typeface="Playfair Display"/>
              </a:rPr>
              <a:t>Pela imposição de suas mãos curava os doentes e recitava versos, à maneira homérica, com acentos pomposos, numa carruagem, e a cabeça erguida para o céu. Uma grande multidão o seguia e se prosternava diante dele para escutar seus poemas. Sob o céu puro que ilumina os trigais, de todas as partes vinham homens até Empédocles, com seus braços carregados de oferendas. Ele os mantinha boquiabertos, cantando para eles a abóbada divina, feita de cristal, a massa de fogo que nós chamamos sol, e o amor, que contém tudo, semelhante a uma vasta esfera.</a:t>
            </a:r>
            <a:endParaRPr sz="3500" i="1">
              <a:latin typeface="Playfair Display"/>
              <a:ea typeface="Playfair Display"/>
              <a:cs typeface="Playfair Display"/>
              <a:sym typeface="Playfair Displ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02"/>
        <p:cNvGrpSpPr/>
        <p:nvPr/>
      </p:nvGrpSpPr>
      <p:grpSpPr>
        <a:xfrm>
          <a:off x="0" y="0"/>
          <a:ext cx="0" cy="0"/>
          <a:chOff x="0" y="0"/>
          <a:chExt cx="0" cy="0"/>
        </a:xfrm>
      </p:grpSpPr>
      <p:sp>
        <p:nvSpPr>
          <p:cNvPr id="103" name="Google Shape;103;gd7922c87ba_0_8"/>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None/>
            </a:pPr>
            <a:r>
              <a:rPr lang="pt-BR" sz="3500">
                <a:latin typeface="Playfair Display"/>
                <a:ea typeface="Playfair Display"/>
                <a:cs typeface="Playfair Display"/>
                <a:sym typeface="Playfair Display"/>
              </a:rPr>
              <a:t>Todos os seres, ele dizia, não passam de pedaços separados desta esfera de amor onde o ódio se insinuou. E o que nós chamamos amor é o desejo de nos unir e nos fundir e confundir, tal como éramos outrora, no seio do deus globular que a discórdia rompeu. Ele invocava o dia em que a esfera divina se inflaria, após todas as transformações das almas. Pois o mundo que nós conhecemos é obra do ódio, e sua dissolução será obra do amor. Assim cantava nas cidades e nos campos; e suas sandálias de bronze vindas da Lacônia tilintavam em seus pés, e diante dele soavam címbalos. Entretanto da goela do Etna jorrava uma coluna de fumaça negra que lançava sua sombra sobre a Sicília.</a:t>
            </a:r>
            <a:endParaRPr sz="3000" i="1">
              <a:latin typeface="Playfair Display"/>
              <a:ea typeface="Playfair Display"/>
              <a:cs typeface="Playfair Display"/>
              <a:sym typeface="Playfair Displ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07"/>
        <p:cNvGrpSpPr/>
        <p:nvPr/>
      </p:nvGrpSpPr>
      <p:grpSpPr>
        <a:xfrm>
          <a:off x="0" y="0"/>
          <a:ext cx="0" cy="0"/>
          <a:chOff x="0" y="0"/>
          <a:chExt cx="0" cy="0"/>
        </a:xfrm>
      </p:grpSpPr>
      <p:sp>
        <p:nvSpPr>
          <p:cNvPr id="108" name="Google Shape;108;gd821469953_1_0"/>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None/>
            </a:pPr>
            <a:r>
              <a:rPr lang="pt-BR" sz="3500">
                <a:latin typeface="Playfair Display"/>
                <a:ea typeface="Playfair Display"/>
                <a:cs typeface="Playfair Display"/>
                <a:sym typeface="Playfair Display"/>
              </a:rPr>
              <a:t>Semelhante a um rei do céu, Empédocles vivia envolto em púrpura e cingido de ouro, enquanto os pitagóricos se arrastavam em suas finas túnicas de linho, com calçados feitos de papiros. Dizia-se que ele sabia fazer desaparecer as secreções, dissolver os tumores, e tirar a dor dos membros; suplicavam-lhe que fizesse cessar as chuvas ou os furacões; conjurou tempestades em volta das colinas; em Selinus, expulsou a febre desviando dois rios para o leito de um terceiro; e os habitantes de Selinus o adoraram e construíram para ele um templo, e cunharam medalhas em que sua imagem estava colocada a face a face com a imagem de Apolo.</a:t>
            </a:r>
            <a:endParaRPr sz="3300" i="1">
              <a:latin typeface="Playfair Display"/>
              <a:ea typeface="Playfair Display"/>
              <a:cs typeface="Playfair Display"/>
              <a:sym typeface="Playfair Displ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12"/>
        <p:cNvGrpSpPr/>
        <p:nvPr/>
      </p:nvGrpSpPr>
      <p:grpSpPr>
        <a:xfrm>
          <a:off x="0" y="0"/>
          <a:ext cx="0" cy="0"/>
          <a:chOff x="0" y="0"/>
          <a:chExt cx="0" cy="0"/>
        </a:xfrm>
      </p:grpSpPr>
      <p:sp>
        <p:nvSpPr>
          <p:cNvPr id="113" name="Google Shape;113;gd821469953_1_4"/>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1000"/>
              </a:spcBef>
              <a:spcAft>
                <a:spcPts val="0"/>
              </a:spcAft>
              <a:buClr>
                <a:schemeClr val="dk1"/>
              </a:buClr>
              <a:buSzPts val="3000"/>
              <a:buFont typeface="Arial"/>
              <a:buNone/>
            </a:pPr>
            <a:r>
              <a:rPr lang="pt-BR" sz="3500">
                <a:latin typeface="Playfair Display"/>
                <a:ea typeface="Playfair Display"/>
                <a:cs typeface="Playfair Display"/>
                <a:sym typeface="Playfair Display"/>
              </a:rPr>
              <a:t>Outros pretendem que foi adivinho e instruído pelos mágicos da Pérsia, que dominava a necromancia e a ciência das ervas que enlouquecem. Um dia quando jantava na casa de Ânquitos, um homem furioso irrompeu na sala, a espada erguida. Empédocles levantou-se, estendeu o braço, e cantou os versos de Homero sobre o nepente que traz a insensibilidade. E logo a força do nepente apossou-se do furioso, e ele permaneceu estático, a espada no ar, esquecido de tudo, como se tivesse bebido o doce veneno misturado ao vinho espumoso de uma jarra.</a:t>
            </a:r>
            <a:endParaRPr sz="3600" i="1">
              <a:latin typeface="Playfair Display"/>
              <a:ea typeface="Playfair Display"/>
              <a:cs typeface="Playfair Display"/>
              <a:sym typeface="Playfair Displ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17"/>
        <p:cNvGrpSpPr/>
        <p:nvPr/>
      </p:nvGrpSpPr>
      <p:grpSpPr>
        <a:xfrm>
          <a:off x="0" y="0"/>
          <a:ext cx="0" cy="0"/>
          <a:chOff x="0" y="0"/>
          <a:chExt cx="0" cy="0"/>
        </a:xfrm>
      </p:grpSpPr>
      <p:sp>
        <p:nvSpPr>
          <p:cNvPr id="118" name="Google Shape;118;gd821469953_1_8"/>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Font typeface="Arial"/>
              <a:buNone/>
            </a:pPr>
            <a:r>
              <a:rPr lang="pt-BR" sz="3300">
                <a:latin typeface="Playfair Display"/>
                <a:ea typeface="Playfair Display"/>
                <a:cs typeface="Playfair Display"/>
                <a:sym typeface="Playfair Display"/>
              </a:rPr>
              <a:t>Os doentes vinham até ele fora das cidades e ele vivia cercado por uma multidão de miseráveis. Mulheres misturaram-se a seu séquito. Beijavam o pano de seu manto precioso. Uma delas se chamava Pantéia, filha de um nobre de Agrigento. Deveria ser consagrada a Artêmis, mas fugiu para longe das fria estátua da deusa e devotou sua virgindade a Empédocles. Não se viam suas marcas de amor, pois Empédocles preservava uma insensibilidade divina. Ele só proferia palavras em metro épico e em dialeto da Jônia, embora o povo e seus fiéis só usassem o dório. Todos seus gestos eram sagrados. Quando se aproximava dos homens, era para abençoá-los ou curá-los.  A maior parte do tempo, ficava silencioso. Nenhum daqueles que o seguiam jamais pôde surpreendê-lo durante seu sono. Só o viam majestoso.</a:t>
            </a:r>
            <a:endParaRPr sz="3300" i="1">
              <a:latin typeface="Playfair Display"/>
              <a:ea typeface="Playfair Display"/>
              <a:cs typeface="Playfair Display"/>
              <a:sym typeface="Playfair Displ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22"/>
        <p:cNvGrpSpPr/>
        <p:nvPr/>
      </p:nvGrpSpPr>
      <p:grpSpPr>
        <a:xfrm>
          <a:off x="0" y="0"/>
          <a:ext cx="0" cy="0"/>
          <a:chOff x="0" y="0"/>
          <a:chExt cx="0" cy="0"/>
        </a:xfrm>
      </p:grpSpPr>
      <p:sp>
        <p:nvSpPr>
          <p:cNvPr id="123" name="Google Shape;123;gd821469953_1_12"/>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457200" algn="just" rtl="0">
              <a:lnSpc>
                <a:spcPct val="90000"/>
              </a:lnSpc>
              <a:spcBef>
                <a:spcPts val="0"/>
              </a:spcBef>
              <a:spcAft>
                <a:spcPts val="0"/>
              </a:spcAft>
              <a:buClr>
                <a:schemeClr val="dk1"/>
              </a:buClr>
              <a:buSzPts val="2800"/>
              <a:buNone/>
            </a:pPr>
            <a:r>
              <a:rPr lang="pt-BR" sz="3300">
                <a:latin typeface="Playfair Display"/>
                <a:ea typeface="Playfair Display"/>
                <a:cs typeface="Playfair Display"/>
                <a:sym typeface="Playfair Display"/>
              </a:rPr>
              <a:t>Pantéia vestia-se de lã fina e ouro. Seus cabelos estavam arrumados à maneira rica de Agrigento, onde a vida corria suavemente. Ela tinha os seios amparados por uma faixa vermelha, e as palmilhas de suas sandálias eram perfumadas. Quanto ao resto, era bela, de estatura alta, e de cor muito desejável. É impossível afirmar que Empédocles a amasse, mas teve piedade dela. Com efeito, o vento asiático engendrou a peste nos campos sicilianos. Muitos homens foram atingidos pelos dedos negros do flagelo. Até os cadáveres dos animais juncavam a margem dos prados, e via-se aqui e ali ovelhas despeladas, mortas com a goela aberta para o céu, com seus flancos salientes. E Pantéia começou a abater-se com essa doença. Ela caiu aos pés de Empédocles e</a:t>
            </a:r>
            <a:r>
              <a:rPr lang="pt-BR" sz="3200">
                <a:latin typeface="Playfair Display"/>
                <a:ea typeface="Playfair Display"/>
                <a:cs typeface="Playfair Display"/>
                <a:sym typeface="Playfair Display"/>
              </a:rPr>
              <a:t> não respirava mais.</a:t>
            </a:r>
            <a:endParaRPr sz="3300" i="1">
              <a:latin typeface="Playfair Display"/>
              <a:ea typeface="Playfair Display"/>
              <a:cs typeface="Playfair Display"/>
              <a:sym typeface="Playfair Display"/>
            </a:endParaRPr>
          </a:p>
        </p:txBody>
      </p:sp>
      <p:cxnSp>
        <p:nvCxnSpPr>
          <p:cNvPr id="124" name="Google Shape;124;gd821469953_1_12"/>
          <p:cNvCxnSpPr/>
          <p:nvPr/>
        </p:nvCxnSpPr>
        <p:spPr>
          <a:xfrm>
            <a:off x="6650725" y="6443400"/>
            <a:ext cx="984600" cy="0"/>
          </a:xfrm>
          <a:prstGeom prst="straightConnector1">
            <a:avLst/>
          </a:prstGeom>
          <a:noFill/>
          <a:ln w="38100" cap="flat" cmpd="sng">
            <a:solidFill>
              <a:schemeClr val="dk2"/>
            </a:solidFill>
            <a:prstDash val="solid"/>
            <a:round/>
            <a:headEnd type="none" w="sm" len="sm"/>
            <a:tailEnd type="triangl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5818E"/>
        </a:solidFill>
        <a:effectLst/>
      </p:bgPr>
    </p:bg>
    <p:spTree>
      <p:nvGrpSpPr>
        <p:cNvPr id="1" name="Shape 128"/>
        <p:cNvGrpSpPr/>
        <p:nvPr/>
      </p:nvGrpSpPr>
      <p:grpSpPr>
        <a:xfrm>
          <a:off x="0" y="0"/>
          <a:ext cx="0" cy="0"/>
          <a:chOff x="0" y="0"/>
          <a:chExt cx="0" cy="0"/>
        </a:xfrm>
      </p:grpSpPr>
      <p:sp>
        <p:nvSpPr>
          <p:cNvPr id="129" name="Google Shape;129;gd821469953_1_16"/>
          <p:cNvSpPr txBox="1">
            <a:spLocks noGrp="1"/>
          </p:cNvSpPr>
          <p:nvPr>
            <p:ph type="body" idx="1"/>
          </p:nvPr>
        </p:nvSpPr>
        <p:spPr>
          <a:xfrm>
            <a:off x="183300" y="169650"/>
            <a:ext cx="11825400" cy="6518700"/>
          </a:xfrm>
          <a:prstGeom prst="rect">
            <a:avLst/>
          </a:prstGeom>
          <a:solidFill>
            <a:srgbClr val="FFF7E0"/>
          </a:solidFill>
          <a:ln>
            <a:noFill/>
          </a:ln>
        </p:spPr>
        <p:txBody>
          <a:bodyPr spcFirstLastPara="1" wrap="square" lIns="91425" tIns="45700" rIns="91425" bIns="45700" anchor="ctr" anchorCtr="0">
            <a:noAutofit/>
          </a:bodyPr>
          <a:lstStyle/>
          <a:p>
            <a:pPr marL="0" lvl="0" indent="0" algn="just" rtl="0">
              <a:lnSpc>
                <a:spcPct val="90000"/>
              </a:lnSpc>
              <a:spcBef>
                <a:spcPts val="0"/>
              </a:spcBef>
              <a:spcAft>
                <a:spcPts val="0"/>
              </a:spcAft>
              <a:buClr>
                <a:schemeClr val="dk1"/>
              </a:buClr>
              <a:buSzPts val="2800"/>
              <a:buNone/>
            </a:pPr>
            <a:r>
              <a:rPr lang="pt-BR" sz="3200">
                <a:latin typeface="Playfair Display"/>
                <a:ea typeface="Playfair Display"/>
                <a:cs typeface="Playfair Display"/>
                <a:sym typeface="Playfair Display"/>
              </a:rPr>
              <a:t>Os que a cercavam ergueram seus membros enrijecidos e os banharam com vinhos e aromas. Desamarraram a faixa vermelha que apertava seus jovens seios, e a enrolaram em tiras. E sua boca entreaberta estava amarrada com uma atadura e seus olhos fundos não miravam mais a luz.</a:t>
            </a:r>
            <a:endParaRPr sz="3200">
              <a:latin typeface="Playfair Display"/>
              <a:ea typeface="Playfair Display"/>
              <a:cs typeface="Playfair Display"/>
              <a:sym typeface="Playfair Display"/>
            </a:endParaRPr>
          </a:p>
          <a:p>
            <a:pPr marL="0" lvl="0" indent="457200" algn="just" rtl="0">
              <a:lnSpc>
                <a:spcPct val="90000"/>
              </a:lnSpc>
              <a:spcBef>
                <a:spcPts val="1000"/>
              </a:spcBef>
              <a:spcAft>
                <a:spcPts val="0"/>
              </a:spcAft>
              <a:buClr>
                <a:schemeClr val="dk1"/>
              </a:buClr>
              <a:buSzPts val="2800"/>
              <a:buNone/>
            </a:pPr>
            <a:r>
              <a:rPr lang="pt-BR" sz="3200">
                <a:latin typeface="Playfair Display"/>
                <a:ea typeface="Playfair Display"/>
                <a:cs typeface="Playfair Display"/>
                <a:sym typeface="Playfair Display"/>
              </a:rPr>
              <a:t>Empédocles olhou-a, tirou a faixa de ouro que cingia sua fronte, e impôs suas mãos sobre ela. Colocou sobre seus seios a guirlanda do loureiro profético, cantou versos desconhecidos sobre a migração das almas, e ordenou-lhe três vezes para se levantar e caminhar. A multidão estava tomada pelo terror. No terceiro chamado, Pantéia saiu do reino das sombras, e seu corpo se animou e se ergueu, todo enrolado pelas tiras funerárias. E o povo viu que Empédocles era evocador dos mortos.</a:t>
            </a:r>
            <a:endParaRPr sz="3700">
              <a:latin typeface="Playfair Display"/>
              <a:ea typeface="Playfair Display"/>
              <a:cs typeface="Playfair Display"/>
              <a:sym typeface="Playfair Display"/>
            </a:endParaRPr>
          </a:p>
        </p:txBody>
      </p:sp>
    </p:spTree>
  </p:cSld>
  <p:clrMapOvr>
    <a:masterClrMapping/>
  </p:clrMapOvr>
</p:sld>
</file>

<file path=ppt/theme/theme1.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1439</Words>
  <Application>Microsoft Macintosh PowerPoint</Application>
  <PresentationFormat>Widescreen</PresentationFormat>
  <Paragraphs>18</Paragraphs>
  <Slides>10</Slides>
  <Notes>10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Playfair Display</vt:lpstr>
      <vt:lpstr>Calibri</vt:lpstr>
      <vt:lpstr>Arial</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Fabio Rigatto</dc:creator>
  <cp:lastModifiedBy>Fabio Rigatto</cp:lastModifiedBy>
  <cp:revision>1</cp:revision>
  <dcterms:created xsi:type="dcterms:W3CDTF">2021-05-05T18:38:56Z</dcterms:created>
  <dcterms:modified xsi:type="dcterms:W3CDTF">2022-04-08T10:38:50Z</dcterms:modified>
</cp:coreProperties>
</file>