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1" r:id="rId3"/>
    <p:sldId id="374" r:id="rId4"/>
    <p:sldId id="376" r:id="rId5"/>
    <p:sldId id="375" r:id="rId6"/>
    <p:sldId id="378" r:id="rId7"/>
    <p:sldId id="383" r:id="rId8"/>
    <p:sldId id="382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5" r:id="rId20"/>
    <p:sldId id="396" r:id="rId21"/>
    <p:sldId id="394" r:id="rId22"/>
    <p:sldId id="397" r:id="rId23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B356DCB-7F23-473D-AFB2-E42237D33938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9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20/04/2020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Indicadores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Atividade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Endividamento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                 Prof.  Dr. Bruno </a:t>
            </a:r>
            <a:r>
              <a:rPr lang="pt-BR" dirty="0" err="1" smtClean="0"/>
              <a:t>Figlioli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2020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Desconto de Duplicatas (PMDD)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𝑃𝑀𝐷𝐷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𝐷𝑢𝑝𝑙𝑖𝑐𝑎𝑡𝑎𝑠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𝐷𝑒𝑠𝑐𝑜𝑛𝑡𝑎𝑑𝑎𝑠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𝑉𝑒𝑛𝑑𝑎𝑠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𝑃𝑟𝑎𝑧𝑜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𝑃𝑀𝐷𝐷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𝑃𝑀𝐷𝐷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30.000+40.000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240.000 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80%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360=65, 6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65,6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=5,5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8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Pagamento a Fornecedores (PMPF)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𝑃𝑀𝑃𝐹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𝐹𝑜𝑟𝑛𝑒𝑐𝑒𝑑𝑜𝑟𝑒𝑠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𝑃𝑎𝑔𝑎𝑟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𝐶𝑜𝑚𝑝𝑟𝑎𝑠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𝑃𝑟𝑎𝑧𝑜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𝑃𝑀𝑃𝐹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𝑃𝑀𝑃𝐹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55.400+47.000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152.000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360=121, 3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121,3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=2,97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94399"/>
            <a:ext cx="792088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Ciclo Financeiro ou Ciclo de Caixa</a:t>
            </a:r>
            <a:endParaRPr lang="pt-BR" sz="35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pt-BR" alt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1043608" y="2996952"/>
            <a:ext cx="720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043608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699792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995936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940152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235071" y="2613573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115616" y="199058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PME-MP</a:t>
            </a:r>
          </a:p>
          <a:p>
            <a:r>
              <a:rPr lang="pt-BR" dirty="0" smtClean="0"/>
              <a:t>106,6 dias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771800" y="19888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PMF</a:t>
            </a:r>
          </a:p>
          <a:p>
            <a:pPr algn="ctr"/>
            <a:r>
              <a:rPr lang="pt-BR" dirty="0" smtClean="0"/>
              <a:t>30,7 dias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355976" y="19888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PMV</a:t>
            </a:r>
          </a:p>
          <a:p>
            <a:pPr algn="ctr"/>
            <a:r>
              <a:rPr lang="pt-BR" dirty="0" smtClean="0"/>
              <a:t>96,2 dias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444208" y="19888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PMC</a:t>
            </a:r>
          </a:p>
          <a:p>
            <a:pPr algn="ctr"/>
            <a:r>
              <a:rPr lang="pt-BR" dirty="0" smtClean="0"/>
              <a:t>130,1 dias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99592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339752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106,6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568080" y="3429000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137,3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508104" y="3429000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233,50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748736" y="3435927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336,60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1034271" y="4725144"/>
            <a:ext cx="2313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34271" y="436510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47864" y="436510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899592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547664" y="400680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PMPF</a:t>
            </a:r>
          </a:p>
          <a:p>
            <a:pPr algn="ctr"/>
            <a:r>
              <a:rPr lang="pt-BR" dirty="0" smtClean="0"/>
              <a:t>121,3 dias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915816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121,3</a:t>
            </a:r>
            <a:endParaRPr lang="pt-BR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7020272" y="472514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172400" y="436510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948264" y="40068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PMDD</a:t>
            </a:r>
          </a:p>
          <a:p>
            <a:pPr algn="ctr"/>
            <a:r>
              <a:rPr lang="pt-BR" dirty="0" smtClean="0"/>
              <a:t>65,6 dias</a:t>
            </a:r>
            <a:endParaRPr lang="pt-BR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7020272" y="432997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748736" y="5096668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336,60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698332" y="5050050"/>
            <a:ext cx="64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271</a:t>
            </a:r>
            <a:endParaRPr lang="pt-BR" dirty="0"/>
          </a:p>
        </p:txBody>
      </p:sp>
      <p:cxnSp>
        <p:nvCxnSpPr>
          <p:cNvPr id="38" name="Conector reto 37"/>
          <p:cNvCxnSpPr/>
          <p:nvPr/>
        </p:nvCxnSpPr>
        <p:spPr>
          <a:xfrm>
            <a:off x="3347864" y="5877272"/>
            <a:ext cx="3672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3347864" y="5517232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7020272" y="5517232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3923928" y="505943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Ciclo Financeiro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149, 7 dias (271-121,3)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7"/>
                <a:ext cx="8204070" cy="504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Giro de Caixa</a:t>
                </a:r>
                <a:endParaRPr lang="pt-BR" sz="2000" b="1" dirty="0" smtClean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BR" sz="2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𝐶𝑎𝑖𝑥𝑎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𝐶𝑖𝑐𝑙𝑜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𝐶𝑎𝑖𝑥𝑎</m:t>
                          </m:r>
                        </m:den>
                      </m:f>
                    </m:oMath>
                  </m:oMathPara>
                </a14:m>
                <a:endParaRPr lang="pt-BR" sz="24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400" dirty="0" smtClean="0">
                    <a:solidFill>
                      <a:schemeClr val="tx1"/>
                    </a:solidFill>
                  </a:rPr>
                  <a:t>Cálculo: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𝐶𝑎𝑖𝑥𝑎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149,7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=2,40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7"/>
                <a:ext cx="8204070" cy="5047472"/>
              </a:xfrm>
              <a:prstGeom prst="rect">
                <a:avLst/>
              </a:prstGeom>
              <a:blipFill rotWithShape="1">
                <a:blip r:embed="rId2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560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Endividamento Geral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quantifica a participação de recursos de terceiros, de curto e longo prazo, sobre o total de recursos utilizados pela empresa.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𝐸𝑛𝑑𝑖𝑣𝑖𝑑𝑎𝑚𝑒𝑛𝑡𝑜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𝐺𝑒𝑟𝑎𝑙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𝐸𝑥𝑖𝑔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𝑣𝑒𝑙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𝑇𝑜𝑡𝑎𝑙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𝐸𝑥𝑖𝑔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𝑣𝑒𝑙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𝑇𝑜𝑡𝑎𝑙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𝑃𝐿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𝐸𝑛𝑑𝑖𝑣𝑖𝑑𝑎𝑚𝑒𝑛𝑡𝑜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𝐺𝑒𝑟𝑎𝑙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1.500.000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1.500.000+2.700.000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=0,36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5601726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5629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Capital de Terceiros versus Capital Próprio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quantifica a participação de recursos de terceiros em comparação com o capital próprio.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𝐶𝑇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𝑣𝑒𝑟𝑠𝑢𝑠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𝐶𝑃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𝐸𝑥𝑖𝑔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𝑣𝑒𝑙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𝑇𝑜𝑡𝑎𝑙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𝑃𝐿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𝐶𝑇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𝑣𝑒𝑟𝑠𝑢𝑠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𝐶𝑃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1.500.000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2.700.000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=0,56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5629811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6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553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Composição do Endividamento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quantifica a composição do capital de terceiros em relação ao curto e longo prazo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𝐶𝑜𝑚𝑝𝑜𝑠𝑖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çã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𝑑𝑜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𝑒𝑛𝑑𝑖𝑣𝑖𝑑𝑎𝑚𝑒𝑛𝑡𝑜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𝑃𝑎𝑠𝑠𝑖𝑣𝑜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𝑐𝑖𝑟𝑐𝑢𝑙𝑎𝑛𝑡𝑒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𝐸𝑥𝑖𝑔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𝑣𝑒𝑙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𝐶𝑜𝑚𝑝𝑜𝑠𝑖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çã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𝐸𝑛𝑑𝑖𝑣𝑖𝑑𝑎𝑚𝑒𝑛𝑡𝑜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600.000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1.500.000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=0,40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5538183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5006" y="260648"/>
            <a:ext cx="820407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Indicadores de Endividamento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Passivos de Funcionamento e Passivos Onerosos</a:t>
            </a:r>
            <a:endParaRPr lang="pt-BR" sz="2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Passivos de Funcionamento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são todas as obrigações da empresa que não revelam, pelo menos de forma explícita, quaisquer encargos financeiros (ASSAF NETO, 2010, p. 138). Exemplos: salários a pagar, fornecedores, dividendos a pagar, entre outras contas.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Passivos Onerosos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são todas as obrigações que produzem ônus financeiro à empresa pelo uso de capital de terceiros. São representados, basicamente por empréstimos e financiamentos contratados pela empresa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(ASSAF NETO, 2010, p. 138). 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5610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Endividamento Financeiro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quantifica a participação de dívidas financeiras em relação ao Exigível Total.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𝐸𝑛𝑑𝑖𝑣𝑖𝑑𝑎𝑚𝑒𝑛𝑡𝑜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𝐹𝑖𝑛𝑎𝑛𝑐𝑒𝑖𝑟𝑜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𝑣𝑖𝑑𝑎𝑠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𝐹𝑖𝑛𝑎𝑛𝑐𝑒𝑖𝑟𝑎𝑠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𝐸𝑥𝑖𝑔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𝑣𝑒𝑙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𝐸𝑛𝑑𝑖𝑣𝑖𝑑𝑎𝑚𝑒𝑛𝑡𝑜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𝐹𝑖𝑛𝑎𝑛𝑐𝑒𝑖𝑟𝑜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1.500.000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=0,20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5610510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3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561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Cobertura dos Juros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mensura a capacidade da empresa em pagar as despesas financeiras a partir da geração de </a:t>
                </a:r>
                <a:r>
                  <a:rPr lang="pt-BR" altLang="pt-BR" sz="2000" dirty="0" smtClean="0"/>
                  <a:t>L</a:t>
                </a:r>
                <a:r>
                  <a:rPr lang="pt-BR" altLang="pt-BR" sz="2000" dirty="0" smtClean="0"/>
                  <a:t>ucro Operacional.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𝐶𝑜𝑏𝑒𝑟𝑡𝑢𝑟𝑎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𝑑𝑜𝑠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𝐽𝑢𝑟𝑜𝑠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𝐿𝑢𝑐𝑟𝑜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𝑂𝑝𝑒𝑟𝑎𝑐𝑖𝑜𝑛𝑎𝑙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𝐷𝑒𝑠𝑝𝑒𝑠𝑎𝑠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𝐹𝑖𝑛𝑎𝑛𝑐𝑒𝑖𝑟𝑎𝑠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𝐶𝑜𝑏𝑒𝑟𝑡𝑢𝑟𝑎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𝑑𝑜𝑠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𝐽𝑢𝑟𝑜𝑠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=3,33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5612690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8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Análise do Capital de Giro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1E2C76"/>
                </a:solidFill>
              </a:rPr>
              <a:t>Capital de Giro: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altLang="pt-BR" sz="2000" dirty="0">
                <a:solidFill>
                  <a:srgbClr val="1E2C76"/>
                </a:solidFill>
              </a:rPr>
              <a:t>O capital de giro (ou capital circulante) identifica os recursos que giram (circulam) várias vezes em determinado período nas contas do ativo e passivo circulante de uma empresa.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0527D98-EB6D-4F0D-AC04-AFFEA52D5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9" t="46954" r="17500" b="11640"/>
          <a:stretch/>
        </p:blipFill>
        <p:spPr>
          <a:xfrm>
            <a:off x="395536" y="2852936"/>
            <a:ext cx="82809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75006" y="260648"/>
                <a:ext cx="8204070" cy="607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Endividamento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Imobilização dos Capitais Permanentes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altLang="pt-BR" sz="2000" dirty="0" smtClean="0"/>
                  <a:t>Esse indicador apura a relação entre o Ativo Permanente (Investimentos, Imobilizado e Intangível) em relação ao Passivo Permanente (Exigível a Longo Prazo e Patrimônio Líquido)</a:t>
                </a:r>
                <a:endParaRPr lang="pt-BR" altLang="pt-BR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000" b="0" i="1" smtClean="0">
                          <a:latin typeface="Cambria Math"/>
                        </a:rPr>
                        <m:t>𝐼𝑚𝑜𝑏𝑖𝑙𝑖𝑧𝑎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çã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𝑜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𝑑𝑜𝑠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𝐶𝑎𝑝𝑖𝑡𝑎𝑖𝑠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𝑃𝑒𝑟𝑚𝑎𝑛𝑒𝑛𝑡𝑒𝑠</m:t>
                      </m:r>
                      <m:r>
                        <a:rPr lang="pt-BR" alt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000" b="0" i="1" smtClean="0">
                              <a:latin typeface="Cambria Math"/>
                            </a:rPr>
                            <m:t>𝐴𝑡𝑖𝑣𝑜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𝑃𝑒𝑟𝑚𝑎𝑛𝑒𝑛𝑡𝑒</m:t>
                          </m:r>
                        </m:num>
                        <m:den>
                          <m:r>
                            <a:rPr lang="pt-BR" alt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𝐸𝐿𝑃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2000" b="0" i="1" smtClean="0">
                              <a:latin typeface="Cambria Math"/>
                            </a:rPr>
                            <m:t>𝑃𝐿</m:t>
                          </m:r>
                        </m:den>
                      </m:f>
                    </m:oMath>
                  </m:oMathPara>
                </a14:m>
                <a:endParaRPr lang="pt-BR" altLang="pt-BR" sz="2000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E</a:t>
                </a:r>
                <a:r>
                  <a:rPr lang="pt-BR" sz="2000" dirty="0" smtClean="0"/>
                  <a:t>xemplo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𝐺𝑟𝑎𝑢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𝐼𝑚𝑜𝑏𝑖𝑙𝑖𝑧𝑎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çã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1.460.000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900.000+2.700.000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=0,41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078395"/>
              </a:xfrm>
              <a:prstGeom prst="rect">
                <a:avLst/>
              </a:prstGeom>
              <a:blipFill rotWithShape="1">
                <a:blip r:embed="rId2"/>
                <a:stretch>
                  <a:fillRect l="-2675" r="-7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82153"/>
          </a:xfrm>
        </p:spPr>
        <p:txBody>
          <a:bodyPr>
            <a:normAutofit/>
          </a:bodyPr>
          <a:lstStyle/>
          <a:p>
            <a:pPr algn="ctr"/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Estrutura de Capital e Custo dos Capitais 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07025"/>
              </p:ext>
            </p:extLst>
          </p:nvPr>
        </p:nvGraphicFramePr>
        <p:xfrm>
          <a:off x="323525" y="1772816"/>
          <a:ext cx="8568954" cy="309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344"/>
                <a:gridCol w="1352543"/>
                <a:gridCol w="1322582"/>
                <a:gridCol w="1373942"/>
                <a:gridCol w="1352543"/>
              </a:tblGrid>
              <a:tr h="67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 de Capital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Participação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de Capital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Ponderado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7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Capital Próprio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1.500.000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60.00%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8,40</a:t>
                      </a:r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Passivos </a:t>
                      </a:r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Onerosos </a:t>
                      </a:r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Curto Prazo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300.000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Passivos </a:t>
                      </a:r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Onerosos </a:t>
                      </a:r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Longo Prazo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700.000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28.00%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37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2.500.000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WACC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11,36</a:t>
                      </a:r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515719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WACC </a:t>
            </a:r>
            <a:r>
              <a:rPr lang="pt-BR" dirty="0" smtClean="0"/>
              <a:t>= “</a:t>
            </a:r>
            <a:r>
              <a:rPr lang="pt-BR" dirty="0" err="1" smtClean="0"/>
              <a:t>Weighted</a:t>
            </a:r>
            <a:r>
              <a:rPr lang="pt-BR" dirty="0" smtClean="0"/>
              <a:t> </a:t>
            </a:r>
            <a:r>
              <a:rPr lang="pt-BR" dirty="0" err="1" smtClean="0"/>
              <a:t>Average</a:t>
            </a:r>
            <a:r>
              <a:rPr lang="pt-BR" dirty="0" smtClean="0"/>
              <a:t> </a:t>
            </a:r>
            <a:r>
              <a:rPr lang="pt-BR" dirty="0" err="1" smtClean="0"/>
              <a:t>Cost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Capital”- Custo Médio Ponderado de Capital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Lucro Econômico (EVA)</a:t>
            </a:r>
            <a:r>
              <a:rPr lang="pt-BR" b="1" dirty="0" smtClean="0"/>
              <a:t>= (ROI-WACC) . Investimentos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6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Referência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ASSAF NETO; A. Estrutura e Análise de Balanços: um enfoque econômico-financeiro. 9 ed. São Paulo: Atlas, 2010.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404664"/>
            <a:ext cx="87081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Objetivo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altLang="pt-BR" sz="2000" dirty="0" smtClean="0">
                <a:solidFill>
                  <a:srgbClr val="1E2C76"/>
                </a:solidFill>
              </a:rPr>
              <a:t>.</a:t>
            </a:r>
            <a:endParaRPr lang="pt-BR" alt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6363" y="930347"/>
            <a:ext cx="863127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pt-BR" altLang="pt-BR" sz="2000" dirty="0" smtClean="0">
                <a:solidFill>
                  <a:srgbClr val="1E2C76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ct val="25000"/>
              </a:spcBef>
            </a:pPr>
            <a:endParaRPr lang="pt-BR" altLang="pt-BR" sz="2000" dirty="0">
              <a:solidFill>
                <a:srgbClr val="1E2C7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rgbClr val="1E2C76"/>
                </a:solidFill>
              </a:rPr>
              <a:t>O </a:t>
            </a:r>
            <a:r>
              <a:rPr lang="pt-BR" altLang="pt-BR" sz="2000" dirty="0">
                <a:solidFill>
                  <a:srgbClr val="1E2C76"/>
                </a:solidFill>
              </a:rPr>
              <a:t>objetivo da administração do capital de giro é garantir à empresa a adequada consecução de sua política de estocagem, compra de materiais, produção, venda de produtos e prazo de recebimento.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altLang="pt-BR" sz="2000" dirty="0">
                <a:solidFill>
                  <a:srgbClr val="1E2C76"/>
                </a:solidFill>
              </a:rPr>
              <a:t>O capital de giro representa o valor total dos recursos demandados pela empresa para financiar o seu ciclo operacional e financeiro.</a:t>
            </a:r>
          </a:p>
          <a:p>
            <a:pPr>
              <a:lnSpc>
                <a:spcPct val="150000"/>
              </a:lnSpc>
              <a:spcBef>
                <a:spcPct val="25000"/>
              </a:spcBef>
            </a:pPr>
            <a:endParaRPr lang="pt-BR" alt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  <a:spcBef>
                <a:spcPct val="25000"/>
              </a:spcBef>
            </a:pPr>
            <a:endParaRPr lang="pt-BR" alt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A99A33C-1477-4216-A7A6-CA099D2A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58748" r="17282" b="11639"/>
          <a:stretch/>
        </p:blipFill>
        <p:spPr>
          <a:xfrm>
            <a:off x="467544" y="3613123"/>
            <a:ext cx="8280920" cy="26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5006" y="260648"/>
            <a:ext cx="820407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Indicadores de Atividade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Informações Iniciais</a:t>
            </a:r>
            <a:endParaRPr lang="pt-BR" sz="25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alt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 smtClean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29302"/>
              </p:ext>
            </p:extLst>
          </p:nvPr>
        </p:nvGraphicFramePr>
        <p:xfrm>
          <a:off x="827584" y="1844822"/>
          <a:ext cx="7560840" cy="43204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98917"/>
                <a:gridCol w="1750349"/>
                <a:gridCol w="1711574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Contas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X2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X3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Duplicatas a Receber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60.000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Duplicatas Descontadas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30.000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40.000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Estoque de Matérias-primas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35.000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56.000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Estoque de Produtos em Elaboração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17.000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21.000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Estoques de Produtos Terminados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37.300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52.500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Venda Anual (80% a prazo)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240.000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Consumo anual de Matérias-Primas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102.000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Custo dos Produtos Vendidos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168.000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Compras Anuais a Prazo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152.000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Custo Total de Produção do Período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223.000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Duplicatas (Fornecedores) a Pagar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47.000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55.400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292080" y="64533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ASSAF NETO,  2010, p. 174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3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35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Estocagem de Matéria-Prima (PME)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𝑃𝑀𝐸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𝐸𝑠𝑡𝑜𝑞𝑢𝑒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𝑀𝑎𝑡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𝑃𝑟𝑖𝑚𝑎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𝐶𝑜𝑛𝑠𝑢𝑚𝑜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𝐴𝑛𝑢𝑎𝑙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𝑅𝑜𝑡𝑎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çã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𝑑𝑜𝑠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𝐸𝑠𝑡𝑜𝑞𝑢𝑒𝑠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𝑃𝑀𝐸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𝑃𝑀𝐸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56.000+35.000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102.000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360=160,6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160,6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=2,2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358023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8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Fabricação (PMF)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𝑃𝑀𝐹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𝐸𝑠𝑡𝑜𝑞𝑢𝑒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𝑃𝑟𝑜𝑑𝑢𝑡𝑜𝑠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𝐸𝑙𝑎𝑏𝑜𝑟𝑎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çã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𝐶𝑢𝑠𝑡𝑜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𝑃𝑟𝑜𝑑𝑢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çã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𝑃𝑀𝐹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𝑃𝑀𝐹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21.000+17.000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223.000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360=30,7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30,7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=11,7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Venda (PMV)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𝑃𝑀𝑉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𝐸𝑠𝑡𝑜𝑞𝑢𝑒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𝑃𝑟𝑜𝑑𝑢𝑡𝑜𝑠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𝐴𝑐𝑎𝑏𝑎𝑑𝑜𝑠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𝐶𝑢𝑠𝑡𝑜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𝑃𝑟𝑜𝑑𝑢𝑡𝑜𝑠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𝑉𝑒𝑛𝑑𝑖𝑑𝑜𝑠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𝑃𝑀𝑉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𝑃𝑀𝑉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52.500+37.300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168.000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360=96,2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96,2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=3,7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9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410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Estocagem Total: O </a:t>
                </a:r>
                <a:r>
                  <a:rPr lang="pt-BR" sz="20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aso da </a:t>
                </a:r>
                <a:r>
                  <a:rPr lang="pt-BR" sz="20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mpresa Comercial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𝑃𝑀𝐸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𝑇𝑜𝑡𝑎𝑙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𝐸𝑠𝑡𝑜𝑞𝑢𝑒𝑠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𝑀𝑒𝑟𝑐𝑎𝑑𝑜𝑟𝑖𝑎𝑠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𝐶𝑢𝑠𝑡𝑜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𝑀𝑒𝑟𝑐𝑎𝑑𝑜𝑟𝑖𝑎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𝑉𝑒𝑛𝑑𝑖𝑑𝑎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𝑃𝑀𝐸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4100097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1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Indicadores de Atividade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b="1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Prazo Médio de Cobrança (PMC)</a:t>
                </a:r>
                <a:endParaRPr lang="pt-BR" sz="2000" b="1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pt-BR" altLang="pt-BR" sz="2000" dirty="0">
                  <a:solidFill>
                    <a:srgbClr val="1E2C76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𝑃𝑀𝐶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𝐷𝑢𝑝𝑙𝑖𝑐𝑎𝑡𝑎𝑠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𝑅𝑒𝑐𝑒𝑏𝑒𝑟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𝑉𝑒𝑛𝑑𝑎𝑠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𝑃𝑟𝑎𝑧𝑜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360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𝐺𝑖𝑟𝑜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𝑃𝑀𝐶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Cálculos: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𝑃𝑀𝐶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60.000+50.000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240.000 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80%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360=103, 1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dias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𝐺𝐼𝑅𝑂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103,1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=3,5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" y="260648"/>
                <a:ext cx="8204070" cy="6447599"/>
              </a:xfrm>
              <a:prstGeom prst="rect">
                <a:avLst/>
              </a:prstGeom>
              <a:blipFill rotWithShape="1">
                <a:blip r:embed="rId2"/>
                <a:stretch>
                  <a:fillRect l="-2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1190</Words>
  <Application>Microsoft Office PowerPoint</Application>
  <PresentationFormat>Apresentação na tela (4:3)</PresentationFormat>
  <Paragraphs>242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Retrospectiva</vt:lpstr>
      <vt:lpstr>Indicadores de Atividade e Endividamento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de Capital e Custo dos Capitais 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Usuário do Windows</cp:lastModifiedBy>
  <cp:revision>172</cp:revision>
  <cp:lastPrinted>2020-03-30T17:40:45Z</cp:lastPrinted>
  <dcterms:created xsi:type="dcterms:W3CDTF">2020-02-17T13:58:06Z</dcterms:created>
  <dcterms:modified xsi:type="dcterms:W3CDTF">2020-04-20T17:36:55Z</dcterms:modified>
</cp:coreProperties>
</file>