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1"/>
  </p:notesMasterIdLst>
  <p:handoutMasterIdLst>
    <p:handoutMasterId r:id="rId42"/>
  </p:handoutMasterIdLst>
  <p:sldIdLst>
    <p:sldId id="297" r:id="rId2"/>
    <p:sldId id="512" r:id="rId3"/>
    <p:sldId id="650" r:id="rId4"/>
    <p:sldId id="519" r:id="rId5"/>
    <p:sldId id="513" r:id="rId6"/>
    <p:sldId id="514" r:id="rId7"/>
    <p:sldId id="525" r:id="rId8"/>
    <p:sldId id="530" r:id="rId9"/>
    <p:sldId id="520" r:id="rId10"/>
    <p:sldId id="531" r:id="rId11"/>
    <p:sldId id="541" r:id="rId12"/>
    <p:sldId id="550" r:id="rId13"/>
    <p:sldId id="555" r:id="rId14"/>
    <p:sldId id="648" r:id="rId15"/>
    <p:sldId id="556" r:id="rId16"/>
    <p:sldId id="569" r:id="rId17"/>
    <p:sldId id="649" r:id="rId18"/>
    <p:sldId id="571" r:id="rId19"/>
    <p:sldId id="572" r:id="rId20"/>
    <p:sldId id="573" r:id="rId21"/>
    <p:sldId id="574" r:id="rId22"/>
    <p:sldId id="582" r:id="rId23"/>
    <p:sldId id="579" r:id="rId24"/>
    <p:sldId id="583" r:id="rId25"/>
    <p:sldId id="584" r:id="rId26"/>
    <p:sldId id="593" r:id="rId27"/>
    <p:sldId id="594" r:id="rId28"/>
    <p:sldId id="595" r:id="rId29"/>
    <p:sldId id="598" r:id="rId30"/>
    <p:sldId id="596" r:id="rId31"/>
    <p:sldId id="605" r:id="rId32"/>
    <p:sldId id="597" r:id="rId33"/>
    <p:sldId id="604" r:id="rId34"/>
    <p:sldId id="608" r:id="rId35"/>
    <p:sldId id="651" r:id="rId36"/>
    <p:sldId id="609" r:id="rId37"/>
    <p:sldId id="610" r:id="rId38"/>
    <p:sldId id="611" r:id="rId39"/>
    <p:sldId id="614" r:id="rId40"/>
  </p:sldIdLst>
  <p:sldSz cx="9144000" cy="6858000" type="screen4x3"/>
  <p:notesSz cx="685800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006600"/>
    <a:srgbClr val="336600"/>
    <a:srgbClr val="003300"/>
    <a:srgbClr val="FF00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11880A4-AF32-4E01-B8C8-6397050C16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30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9D54A8-66B1-4757-9AE6-E294A5F841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7425" y="733425"/>
            <a:ext cx="4886325" cy="3665538"/>
          </a:xfrm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D233B-2A86-4420-A4F8-012012087439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697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87425" y="733425"/>
            <a:ext cx="4886325" cy="36655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D54A8-66B1-4757-9AE6-E294A5F841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B10D-2C0D-4296-BD0F-8BB4869CE4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3384-BAF8-49C0-AE36-DC32269C12A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7572-E117-4F8F-9549-70BC582716A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3A33-91C7-4918-9835-DAA64CBEF5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ACE2-12EF-4126-BF99-3279E18066D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61EA-2EE6-4208-90CB-93683387F91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746B-5085-4A01-9F6B-90B4EF107E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247A-4D9F-45F8-8BE6-D312AA34A09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F83C-8875-41CC-91C7-390756BE473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EF2C-8D85-4CB5-BE7D-3E33A7EDCCD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EE3F-E9FC-4FCD-95CA-7C5605DEAC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F75BFA7-A577-416E-9B59-663E03C299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3500438"/>
            <a:ext cx="914400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dirty="0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85750" y="4221088"/>
            <a:ext cx="842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4000" dirty="0">
                <a:latin typeface="Arial" charset="0"/>
              </a:rPr>
              <a:t>Tecnologia da </a:t>
            </a:r>
            <a:r>
              <a:rPr lang="pt-BR" sz="4000" dirty="0" smtClean="0">
                <a:latin typeface="Arial" charset="0"/>
              </a:rPr>
              <a:t>fabricação</a:t>
            </a:r>
          </a:p>
          <a:p>
            <a:pPr algn="ctr" eaLnBrk="0" hangingPunct="0"/>
            <a:r>
              <a:rPr lang="pt-BR" sz="4000" dirty="0" smtClean="0">
                <a:latin typeface="Arial" charset="0"/>
              </a:rPr>
              <a:t>do açúcar e do etanol</a:t>
            </a:r>
            <a:endParaRPr lang="pt-BR" sz="4000" b="1" dirty="0">
              <a:latin typeface="Arial" charset="0"/>
            </a:endParaRPr>
          </a:p>
        </p:txBody>
      </p:sp>
      <p:pic>
        <p:nvPicPr>
          <p:cNvPr id="717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688"/>
            <a:ext cx="91487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4286250" y="6027738"/>
            <a:ext cx="464343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Prof. Dr. </a:t>
            </a:r>
            <a:r>
              <a:rPr lang="pt-BR" sz="2400" b="1" dirty="0" smtClean="0">
                <a:solidFill>
                  <a:schemeClr val="bg1"/>
                </a:solidFill>
              </a:rPr>
              <a:t>André Ricardo </a:t>
            </a:r>
            <a:r>
              <a:rPr lang="pt-BR" sz="2400" b="1" dirty="0" err="1" smtClean="0">
                <a:solidFill>
                  <a:schemeClr val="bg1"/>
                </a:solidFill>
              </a:rPr>
              <a:t>Alcarde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</a:t>
            </a:r>
            <a:r>
              <a:rPr lang="pt-BR" sz="2400" dirty="0" smtClean="0">
                <a:solidFill>
                  <a:schemeClr val="tx1"/>
                </a:solidFill>
              </a:rPr>
              <a:t>ndre.alcarde@usp.br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0" y="4000500"/>
            <a:ext cx="9144000" cy="2286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7178" name="Picture 9" descr="http://t0.gstatic.com/images?q=tbn:ANd9GcQ71z2pOKqQyehVwxUHPB40p7ehBsUUpmQNEd4T42ErPj5i6NbiBc0hr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7145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http://t0.gstatic.com/images?q=tbn:ANd9GcQVR8hJPBmpkQ_3DZrLLkfJKj0_Hk-UmEmB-JGe33yi29ba3L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500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7" descr="http://mybelojardim.com/wp-content/uploads/2011/06/Esmagamento-de-cana-de-a%C3%A7%C3%BAcar-em-uma-usina-Bras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1714500"/>
            <a:ext cx="3643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778000" y="260647"/>
            <a:ext cx="515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 1458 – AÇÚCAR E ÁLCOOL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logoes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70" y="0"/>
            <a:ext cx="1112093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3" descr="http://www.unievangelica.edu.br/files/images/curso.producao-sucroalcooleira/producao-sucroalcooleir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071563"/>
            <a:ext cx="803667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4857752" y="1000108"/>
            <a:ext cx="392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u="sng" dirty="0" smtClean="0">
                <a:latin typeface="Arial" pitchFamily="34" charset="0"/>
                <a:cs typeface="Arial" pitchFamily="34" charset="0"/>
              </a:rPr>
              <a:t>Sulfitação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4357686" y="1428736"/>
            <a:ext cx="307181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Principais objetivos: 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285750" y="5715000"/>
            <a:ext cx="4071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dirty="0">
                <a:latin typeface="Arial" pitchFamily="34" charset="0"/>
                <a:cs typeface="Arial" pitchFamily="34" charset="0"/>
              </a:rPr>
              <a:t>Figura - Sistema de sulfitação.</a:t>
            </a: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4714876" y="2309391"/>
            <a:ext cx="40719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 Inibir reações que causam formação de cor; </a:t>
            </a:r>
          </a:p>
        </p:txBody>
      </p:sp>
      <p:sp>
        <p:nvSpPr>
          <p:cNvPr id="14" name="Retângulo 16"/>
          <p:cNvSpPr>
            <a:spLocks noChangeArrowheads="1"/>
          </p:cNvSpPr>
          <p:nvPr/>
        </p:nvSpPr>
        <p:spPr bwMode="auto">
          <a:xfrm>
            <a:off x="4714876" y="4757663"/>
            <a:ext cx="40719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Proporcionar 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formação do precipitado CaSO</a:t>
            </a:r>
            <a:r>
              <a:rPr lang="pt-BR" sz="17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 (sulfito de cálcio); 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40005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Tratamento químico do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714876" y="3429000"/>
            <a:ext cx="421484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Redução do pH (3,8 a 4,2) para favorecer a redução dos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sais férricos (coloridos) em ferrosos (incolores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Calagem ou </a:t>
            </a:r>
            <a:r>
              <a:rPr lang="pt-BR" sz="2400" dirty="0" err="1" smtClean="0"/>
              <a:t>Caleagem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1214422"/>
            <a:ext cx="83582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calagem: adição de leite de cal ao caldo, e tem como funções: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5"/>
          <p:cNvSpPr>
            <a:spLocks noChangeArrowheads="1"/>
          </p:cNvSpPr>
          <p:nvPr/>
        </p:nvSpPr>
        <p:spPr bwMode="auto">
          <a:xfrm>
            <a:off x="785786" y="2214554"/>
            <a:ext cx="6954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  Neutralização da acidez do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caldo (inversão da sacarose); 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785786" y="2714620"/>
            <a:ext cx="72425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 Corrigir o pH até o valor desejado: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6,9-7,2 (açúcar branco); 7,5-8,0 (açúcar bruto);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785786" y="3501008"/>
            <a:ext cx="742955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 Formação de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pt-BR" sz="19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(PO</a:t>
            </a:r>
            <a:r>
              <a:rPr lang="pt-BR" sz="19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19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785786" y="4001074"/>
            <a:ext cx="621510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sz="1900" dirty="0">
                <a:latin typeface="Arial" pitchFamily="34" charset="0"/>
                <a:cs typeface="Arial" pitchFamily="34" charset="0"/>
              </a:rPr>
              <a:t> Floculação e arraste de partículas em suspensão.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Tratamento físico: Aquecimento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1357298"/>
            <a:ext cx="83582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aquecimento é feito em trocadores de calor tubulares ou de placas.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2428868"/>
            <a:ext cx="2659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Tem como funções: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2928934"/>
            <a:ext cx="3567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Acelerar as reações químicas.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3429000"/>
            <a:ext cx="3471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Facilitar as reações do caldo.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034" y="392906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Promover a coagulação das proteínas.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0034" y="4429132"/>
            <a:ext cx="4092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Diminuir a densidade e viscosidade.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5000636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Provocar a floculação.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0034" y="557214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Elimina e impede o desenvolvimento de bactérias.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Decantação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1214422"/>
            <a:ext cx="800105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decantadores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separam as impurezas do caldo. Para auxiliar na decantação são adicionados polímeros para promover: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85786" y="2428868"/>
            <a:ext cx="312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aglomeração dos flocos;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2928934"/>
            <a:ext cx="513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aumento da velocidade de sedimentação;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85786" y="342900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compactação e redução do volume de lodo;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Decantação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170080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Lei de Stokes: velocidade de decantação (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2400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 . (</a:t>
            </a:r>
            <a:r>
              <a:rPr lang="pt-BR" sz="2400" u="sng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t-BR" sz="2400" u="sng" dirty="0" err="1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) . g 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             18µc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diâmetro da partícula</a:t>
            </a:r>
          </a:p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densidade da partícula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Dc = densidade do caldo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 = aceleração da gravidade</a:t>
            </a:r>
          </a:p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µc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viscosidade do caldo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Decantação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1071546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Decantador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brumazi.com.br/area_atuacao_preparo/data/images/decanta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2843301" cy="2214578"/>
          </a:xfrm>
          <a:prstGeom prst="rect">
            <a:avLst/>
          </a:prstGeom>
          <a:noFill/>
        </p:spPr>
      </p:pic>
      <p:pic>
        <p:nvPicPr>
          <p:cNvPr id="1026" name="Picture 2" descr="C:\Users\USER\Contacts\Documents\ABAAABZNQA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500594" cy="435771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4786314" y="3286124"/>
            <a:ext cx="400052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 O caldo decantado é retirado da parte superior de cada bandeja e enviado ao setor de evaporação para concentração.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0034" y="2357430"/>
            <a:ext cx="114300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714876" y="4643446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As impurezas sedimentadas constituem o lodo.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14876" y="5423592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O lodo normalmente é retirado do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decantador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pelo fundo e enviado ao setor de filtração para recuperação do açúcar nele contido.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4286248" y="4929198"/>
            <a:ext cx="500066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714612" y="5214950"/>
            <a:ext cx="200026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Filtração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4221088"/>
            <a:ext cx="850112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Filtros rotativos a vácuo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5720" y="1628800"/>
            <a:ext cx="850112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Esta filtração objetiva recuperar o açúcar (aproximadamente 10º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Brix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 contido no lodo, fazendo com que este retorne ao processo na forma de caldo filtrado.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85720" y="2852936"/>
            <a:ext cx="850112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material retido no filtro recebe o nome de torta e é enviado à lavoura para ser utilizado como adubo.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Filtração do lodo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C:\Users\User\Pictures\2015-09-09 Filtro rotativo\Filtro rotativo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96" y="1268760"/>
            <a:ext cx="704384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Filtração do lodo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357298"/>
            <a:ext cx="47149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Inicia-se o ciclo de lavagem no baixo vácuo para formação e espessamento da camada filtrante (lodo +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bagacinho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492896"/>
            <a:ext cx="4786346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No alto vácuo recupera-se o caldo claro, com lavagem da torta formada.</a:t>
            </a:r>
          </a:p>
        </p:txBody>
      </p:sp>
      <p:pic>
        <p:nvPicPr>
          <p:cNvPr id="13" name="Picture 2" descr="C:\Users\USER\Contacts\Documents\ABAAABZNQAD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020" y="1428736"/>
            <a:ext cx="4085980" cy="354344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715272" y="1785926"/>
            <a:ext cx="500066" cy="2857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3299113"/>
            <a:ext cx="478634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Após a lavagem, o alto vácuo propicia a secagem da torta.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4221088"/>
            <a:ext cx="4786346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Ao final, sem ação de vácuo, um raspador realiza 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despreendimento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da torta de filtro.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pic>
        <p:nvPicPr>
          <p:cNvPr id="6147" name="Picture 13" descr="http://www.unievangelica.edu.br/files/images/curso.producao-sucroalcooleira/producao-sucroalcoolei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12141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Aula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 – Concentração do caldo, cristalização complementar e centrifugação: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51" name="Retângulo 12"/>
          <p:cNvSpPr>
            <a:spLocks noChangeArrowheads="1"/>
          </p:cNvSpPr>
          <p:nvPr/>
        </p:nvSpPr>
        <p:spPr bwMode="auto">
          <a:xfrm>
            <a:off x="500034" y="2786058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Evaporação;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10"/>
          <p:cNvSpPr>
            <a:spLocks noChangeArrowheads="1"/>
          </p:cNvSpPr>
          <p:nvPr/>
        </p:nvSpPr>
        <p:spPr bwMode="auto">
          <a:xfrm>
            <a:off x="500034" y="3501008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Cozimento;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tângulo 10"/>
          <p:cNvSpPr>
            <a:spLocks noChangeArrowheads="1"/>
          </p:cNvSpPr>
          <p:nvPr/>
        </p:nvSpPr>
        <p:spPr bwMode="auto">
          <a:xfrm>
            <a:off x="500034" y="4221088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Cristalização;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tângulo 10"/>
          <p:cNvSpPr>
            <a:spLocks noChangeArrowheads="1"/>
          </p:cNvSpPr>
          <p:nvPr/>
        </p:nvSpPr>
        <p:spPr bwMode="auto">
          <a:xfrm>
            <a:off x="500034" y="4941168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Centrifugação;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tângulo 10"/>
          <p:cNvSpPr>
            <a:spLocks noChangeArrowheads="1"/>
          </p:cNvSpPr>
          <p:nvPr/>
        </p:nvSpPr>
        <p:spPr bwMode="auto">
          <a:xfrm>
            <a:off x="500034" y="5589240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Secagem.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lum bright="44000" contrast="-82000"/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3" descr="http://www.unievangelica.edu.br/files/images/curso.producao-sucroalcooleira/producao-sucroalcoolei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Purificação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 caldo: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50" name="Retângulo 10"/>
          <p:cNvSpPr>
            <a:spLocks noChangeArrowheads="1"/>
          </p:cNvSpPr>
          <p:nvPr/>
        </p:nvSpPr>
        <p:spPr bwMode="auto">
          <a:xfrm>
            <a:off x="500034" y="3500438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Sulfitação; 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Retângulo 12"/>
          <p:cNvSpPr>
            <a:spLocks noChangeArrowheads="1"/>
          </p:cNvSpPr>
          <p:nvPr/>
        </p:nvSpPr>
        <p:spPr bwMode="auto">
          <a:xfrm>
            <a:off x="500034" y="4143380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Calagem;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8" name="Retângulo 12"/>
          <p:cNvSpPr>
            <a:spLocks noChangeArrowheads="1"/>
          </p:cNvSpPr>
          <p:nvPr/>
        </p:nvSpPr>
        <p:spPr bwMode="auto">
          <a:xfrm>
            <a:off x="500035" y="2143116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Aspectos tecnológicos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0"/>
          <p:cNvSpPr>
            <a:spLocks noChangeArrowheads="1"/>
          </p:cNvSpPr>
          <p:nvPr/>
        </p:nvSpPr>
        <p:spPr bwMode="auto">
          <a:xfrm>
            <a:off x="500034" y="2786058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Peneiragem; 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0"/>
          <p:cNvSpPr>
            <a:spLocks noChangeArrowheads="1"/>
          </p:cNvSpPr>
          <p:nvPr/>
        </p:nvSpPr>
        <p:spPr bwMode="auto">
          <a:xfrm>
            <a:off x="500034" y="4849996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Aquecimento, decantação e filtração. 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467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304740" y="6043615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– Processo produtivo do açúcar. Fonte: Adaptado de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Geocities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(2008).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Esquema das várias etapas da produção do açúcar na usina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43174" y="2928934"/>
            <a:ext cx="242889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de cantos arredondados 29"/>
          <p:cNvSpPr/>
          <p:nvPr/>
        </p:nvSpPr>
        <p:spPr>
          <a:xfrm>
            <a:off x="6436513" y="5376575"/>
            <a:ext cx="1914576" cy="48009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8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Concentração do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15074" y="1785926"/>
            <a:ext cx="228601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286512" y="185736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Caldo Clarificado</a:t>
            </a:r>
            <a:endParaRPr lang="pt-BR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7358082" y="2357430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286512" y="2786058"/>
            <a:ext cx="2214578" cy="42862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86512" y="2786058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Pré-Evaporação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72200" y="3643314"/>
            <a:ext cx="1914576" cy="48009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500826" y="3643314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Evaporação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715140" y="4509120"/>
            <a:ext cx="135732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643702" y="454105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Xarope</a:t>
            </a:r>
            <a:endParaRPr lang="pt-BR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7358082" y="3214686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7358082" y="4071942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28596" y="1428736"/>
            <a:ext cx="5500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objetivo da evaporação é concentrar o caldo clarificado, produzindo o xarope com uma 60 – 70º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Brix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28596" y="2786058"/>
            <a:ext cx="535785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concentração do caldo, por motivos técnicos e econômicos é realizada em duas etapas. A primeira em evaporadores de múltiplos efeitos aquecidos a vapor, produzindo “xarope”.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28596" y="4572008"/>
            <a:ext cx="550072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segunda etapa realiza-se em evaporadores de simples efeito, aquecidos a vapor, denominados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cozedores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Nestes o caldo entra na forma de “xarope” e sai na forma de massa cozida, na qual a sacarose apresenta-se parcialmente cristalizada.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7393801" y="5009186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6266183" y="6079454"/>
            <a:ext cx="228601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588224" y="612523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Massa cozida</a:t>
            </a:r>
            <a:endParaRPr lang="pt-BR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7409191" y="5722264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464415" y="5325166"/>
            <a:ext cx="1914576" cy="48009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516216" y="5333146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Cozimento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pic>
        <p:nvPicPr>
          <p:cNvPr id="2050" name="Picture 2" descr="C:\Users\USER\Contacts\Documents\Image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236" y="1428736"/>
            <a:ext cx="4871920" cy="357190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Evaporação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3803169"/>
            <a:ext cx="385765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2º e demais evaporadores são aquecidos pelo vapor vegetal (vapor produzido pela evaporação de água do caldo) do efeito anterior.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1196752"/>
            <a:ext cx="3857652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vapor de escape das turbinas entra no primeiro efeito, condensa, transfere calor para o caldo que se encontra dentro dos tubos, produzindo assim a evaporação da água (caldo) dentro dos tubos (vapor vegetal).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5643578"/>
            <a:ext cx="842968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vapor vegetal é utilizado no evaporador (efeito) seguinte. O evaporador múltiplo efeito é econômico ao usar vapor vegetal.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86248" y="5000636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- Sistema de evaporadores de múltiplo efeitos.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pic>
        <p:nvPicPr>
          <p:cNvPr id="10" name="Picture 2" descr="C:\Users\USER\Contacts\Documents\ABAAAAQ0oAE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3232189" cy="414340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Evaporação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128586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Calandra: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928802"/>
            <a:ext cx="528641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Situa-se no fundo do evaporador e é constituída de duas placas perfuradas, uma superior e uma inferior denominadas espelhos, os quais são interligados pelos tubos.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3714752"/>
            <a:ext cx="521497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Existe na calandra um tubo central de diâmetro maior que os tubos periféricos. Desta maneira, durante a evaporação existem duas correntes de circulação de caldo, uma ascendente nos tubos periféricos e da periferia para o centro e uma segunda descendente pelo tubo central.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43570" y="5572140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– evaporador tipo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Roberts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Evaporação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85720" y="621508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Figura - Sistema de evaporadores do Tipo Robert.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85720" y="1071546"/>
            <a:ext cx="8429684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seção de evaporação realiza a primeira etapa no processo de recuperação do açúcar do caldo.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Pictures\Evaporaçã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8501122" cy="3157537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285720" y="1857364"/>
            <a:ext cx="8501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vapor que iria ser necessário para operar os evaporadores em simples efeito iria exceder o vapor gerado pela queima do bagaço. Assim usa-se evaporação em múltiplo efeito.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Evaporação de múltiplo efeito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4282" y="1214422"/>
            <a:ext cx="850112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necessidade de economia de vapor obriga o uso do princípio de múltiplo efeito.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4282" y="2492896"/>
            <a:ext cx="85725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Na evaporação em múltiplo efeito, o vapor da ebulição do caldo de um corpo é usado como fonte de calor para o corpo seguinte.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282" y="4000504"/>
            <a:ext cx="85725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Isto pode ser realizado pela redução da pressão no segundo corpo, de modo a reduzir o ponto de ebulição.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5216713"/>
            <a:ext cx="83582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Em um múltiplo efeito, 1 kg de vapor de escape alimentado no primeiro efeito irá evaporar a mesma quantidade de água, ou seja, 1 kg de vapor de escape produz 1 kg de vapor vegetal por efeito.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467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304740" y="6043615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– Processo produtivo do açúcar. Fonte: Adaptado de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Geocities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(2008).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Esquema das várias etapas da produção do açúcar na usina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43174" y="2928934"/>
            <a:ext cx="242889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000628" y="2500306"/>
            <a:ext cx="1928826" cy="22860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3000364" y="4214818"/>
            <a:ext cx="14287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4" y="404664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500042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Cozimento do xarope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969320" y="1034660"/>
            <a:ext cx="128588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69320" y="1071546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Xarope</a:t>
            </a:r>
            <a:endParaRPr lang="pt-BR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612262" y="1571612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97882" y="2000240"/>
            <a:ext cx="1428760" cy="42862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97882" y="2000240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Cozimento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55006" y="2857496"/>
            <a:ext cx="1785950" cy="42862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55006" y="2857496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Cristalização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83568" y="3714752"/>
            <a:ext cx="1857388" cy="42862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83568" y="3714752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Centrifugação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969320" y="5429264"/>
            <a:ext cx="135732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97882" y="5429264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Açúcar</a:t>
            </a:r>
            <a:endParaRPr lang="pt-BR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612262" y="2428868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612262" y="3286124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612262" y="4143380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969320" y="4572008"/>
            <a:ext cx="1357322" cy="428628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969320" y="4572008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Secagem</a:t>
            </a:r>
            <a:endParaRPr lang="pt-BR" dirty="0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1612262" y="5000636"/>
            <a:ext cx="0" cy="35719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124841" y="5357826"/>
            <a:ext cx="2826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Massa Cozida</a:t>
            </a:r>
          </a:p>
          <a:p>
            <a:pPr algn="ctr"/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(mistura de cristais e mel)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286116" y="3464719"/>
            <a:ext cx="2357454" cy="132343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Crescimento dos cristais (deposição de sacarose nos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núcleos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2893207" y="1562896"/>
            <a:ext cx="3143272" cy="101566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Formação dos cristais de sacarose (nucleação, pé de cozimento, </a:t>
            </a:r>
            <a:r>
              <a:rPr lang="pt-B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granagem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4500562" y="4873150"/>
            <a:ext cx="0" cy="500066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500562" y="2852936"/>
            <a:ext cx="0" cy="428628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2398080" y="2051385"/>
            <a:ext cx="373720" cy="134651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2706347" y="3313896"/>
            <a:ext cx="281477" cy="259119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/>
      <p:bldP spid="26" grpId="0" animBg="1"/>
      <p:bldP spid="27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179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Cozimento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5720" y="1556792"/>
            <a:ext cx="8501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cozimento propriamente dito é feito sob vácuo, por evaporação, a baixa temperatura (65-70 </a:t>
            </a:r>
            <a:r>
              <a:rPr lang="pt-BR" sz="1800" baseline="30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), para que não ocorra prejuízo da qualidade do açúcar ou até degradação térmica da sacarose.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2924944"/>
            <a:ext cx="8501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No cozimento, estaremos evaporando a água e, portanto, supersaturando a solução, fazendo com que o açúcar se deposite nas sementes ou nos cristais já existentes, fazendo-os crescer.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4352617"/>
            <a:ext cx="8501122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Coeficientes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instauração, saturação 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super-saturação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Cozimento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6715140" y="1285860"/>
            <a:ext cx="446087" cy="10699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7135827" y="1374760"/>
            <a:ext cx="558800" cy="1143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532077" y="433386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H="1">
            <a:off x="7713677" y="1401747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61"/>
          <p:cNvSpPr>
            <a:spLocks noChangeShapeType="1"/>
          </p:cNvSpPr>
          <p:nvPr/>
        </p:nvSpPr>
        <p:spPr bwMode="auto">
          <a:xfrm>
            <a:off x="7180277" y="3535347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62"/>
          <p:cNvSpPr>
            <a:spLocks noChangeShapeType="1"/>
          </p:cNvSpPr>
          <p:nvPr/>
        </p:nvSpPr>
        <p:spPr bwMode="auto">
          <a:xfrm>
            <a:off x="2528902" y="3506772"/>
            <a:ext cx="3175" cy="293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63"/>
          <p:cNvSpPr>
            <a:spLocks noChangeShapeType="1"/>
          </p:cNvSpPr>
          <p:nvPr/>
        </p:nvSpPr>
        <p:spPr bwMode="auto">
          <a:xfrm>
            <a:off x="2532077" y="3800460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64"/>
          <p:cNvSpPr>
            <a:spLocks noChangeShapeType="1"/>
          </p:cNvSpPr>
          <p:nvPr/>
        </p:nvSpPr>
        <p:spPr bwMode="auto">
          <a:xfrm>
            <a:off x="1998677" y="3952860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 flipV="1">
            <a:off x="1995502" y="3125772"/>
            <a:ext cx="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66"/>
          <p:cNvSpPr>
            <a:spLocks noChangeShapeType="1"/>
          </p:cNvSpPr>
          <p:nvPr/>
        </p:nvSpPr>
        <p:spPr bwMode="auto">
          <a:xfrm>
            <a:off x="1389077" y="4105260"/>
            <a:ext cx="1828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67"/>
          <p:cNvSpPr>
            <a:spLocks noChangeShapeType="1"/>
          </p:cNvSpPr>
          <p:nvPr/>
        </p:nvSpPr>
        <p:spPr bwMode="auto">
          <a:xfrm flipH="1" flipV="1">
            <a:off x="1385902" y="2668572"/>
            <a:ext cx="3175" cy="14366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928702" y="2287572"/>
            <a:ext cx="936625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dirty="0"/>
              <a:t>XAROPE</a:t>
            </a: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1690702" y="2744772"/>
            <a:ext cx="5588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MEL</a:t>
            </a: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2147902" y="3125772"/>
            <a:ext cx="708025" cy="304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ÁGUA</a:t>
            </a:r>
          </a:p>
        </p:txBody>
      </p:sp>
      <p:sp>
        <p:nvSpPr>
          <p:cNvPr id="23" name="Text Box 72"/>
          <p:cNvSpPr txBox="1">
            <a:spLocks noChangeArrowheads="1"/>
          </p:cNvSpPr>
          <p:nvPr/>
        </p:nvSpPr>
        <p:spPr bwMode="auto">
          <a:xfrm>
            <a:off x="1614502" y="4192572"/>
            <a:ext cx="817563" cy="304800"/>
          </a:xfrm>
          <a:prstGeom prst="rect">
            <a:avLst/>
          </a:prstGeom>
          <a:solidFill>
            <a:srgbClr val="FF660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VAPOR</a:t>
            </a:r>
          </a:p>
        </p:txBody>
      </p:sp>
      <p:sp>
        <p:nvSpPr>
          <p:cNvPr id="24" name="Line 73"/>
          <p:cNvSpPr>
            <a:spLocks noChangeShapeType="1"/>
          </p:cNvSpPr>
          <p:nvPr/>
        </p:nvSpPr>
        <p:spPr bwMode="auto">
          <a:xfrm>
            <a:off x="2760677" y="273366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2184415" y="1928797"/>
            <a:ext cx="8524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TOMADA</a:t>
            </a:r>
          </a:p>
          <a:p>
            <a:pPr algn="ctr"/>
            <a:r>
              <a:rPr lang="pt-BR" sz="1200"/>
              <a:t>DE</a:t>
            </a:r>
          </a:p>
          <a:p>
            <a:pPr algn="ctr"/>
            <a:r>
              <a:rPr lang="pt-BR" sz="1200"/>
              <a:t>PROVA</a:t>
            </a:r>
          </a:p>
        </p:txBody>
      </p:sp>
      <p:sp>
        <p:nvSpPr>
          <p:cNvPr id="26" name="Line 76"/>
          <p:cNvSpPr>
            <a:spLocks noChangeShapeType="1"/>
          </p:cNvSpPr>
          <p:nvPr/>
        </p:nvSpPr>
        <p:spPr bwMode="auto">
          <a:xfrm flipV="1">
            <a:off x="2608277" y="471486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1525602" y="4900597"/>
            <a:ext cx="1044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CALANDRA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5043502" y="5259372"/>
            <a:ext cx="1470025" cy="304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CONDENSADO</a:t>
            </a:r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6186502" y="4765660"/>
            <a:ext cx="1470025" cy="304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CONDENSADO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7562865" y="1296972"/>
            <a:ext cx="708025" cy="304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ÁGUA</a:t>
            </a: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6288102" y="887397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MULTI-JATO</a:t>
            </a: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5348302" y="1144572"/>
            <a:ext cx="827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VÁCUO</a:t>
            </a: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2173302" y="1014397"/>
            <a:ext cx="1155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SEPARADOR</a:t>
            </a:r>
          </a:p>
          <a:p>
            <a:pPr algn="ctr"/>
            <a:r>
              <a:rPr lang="pt-BR" sz="1200" dirty="0"/>
              <a:t>DE</a:t>
            </a:r>
          </a:p>
          <a:p>
            <a:pPr algn="ctr"/>
            <a:r>
              <a:rPr lang="pt-BR" sz="1200" dirty="0"/>
              <a:t>ARRASTE</a:t>
            </a:r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5783277" y="3681397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TUBO</a:t>
            </a:r>
          </a:p>
          <a:p>
            <a:pPr algn="ctr"/>
            <a:r>
              <a:rPr lang="pt-BR" sz="1200"/>
              <a:t>CENTRAL</a:t>
            </a: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3727465" y="5478447"/>
            <a:ext cx="1203325" cy="730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DESCARGA</a:t>
            </a:r>
          </a:p>
          <a:p>
            <a:pPr algn="ctr"/>
            <a:r>
              <a:rPr lang="pt-BR" sz="1400"/>
              <a:t>DE</a:t>
            </a:r>
          </a:p>
          <a:p>
            <a:pPr algn="ctr"/>
            <a:r>
              <a:rPr lang="pt-BR" sz="1400"/>
              <a:t>MASSA</a:t>
            </a:r>
          </a:p>
        </p:txBody>
      </p:sp>
      <p:sp>
        <p:nvSpPr>
          <p:cNvPr id="37" name="Line 88"/>
          <p:cNvSpPr>
            <a:spLocks noChangeShapeType="1"/>
          </p:cNvSpPr>
          <p:nvPr/>
        </p:nvSpPr>
        <p:spPr bwMode="auto">
          <a:xfrm>
            <a:off x="4284677" y="524826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Line 93"/>
          <p:cNvSpPr>
            <a:spLocks noChangeShapeType="1"/>
          </p:cNvSpPr>
          <p:nvPr/>
        </p:nvSpPr>
        <p:spPr bwMode="auto">
          <a:xfrm flipH="1">
            <a:off x="4205302" y="3963972"/>
            <a:ext cx="1600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ctangle 94"/>
          <p:cNvSpPr>
            <a:spLocks noChangeArrowheads="1"/>
          </p:cNvSpPr>
          <p:nvPr/>
        </p:nvSpPr>
        <p:spPr bwMode="auto">
          <a:xfrm>
            <a:off x="5576902" y="2744772"/>
            <a:ext cx="152400" cy="152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Text Box 96"/>
          <p:cNvSpPr txBox="1">
            <a:spLocks noChangeArrowheads="1"/>
          </p:cNvSpPr>
          <p:nvPr/>
        </p:nvSpPr>
        <p:spPr bwMode="auto">
          <a:xfrm>
            <a:off x="5784865" y="2081197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QUEBRA</a:t>
            </a:r>
          </a:p>
          <a:p>
            <a:pPr algn="ctr"/>
            <a:r>
              <a:rPr lang="pt-BR" sz="1200"/>
              <a:t>VÁCUO</a:t>
            </a:r>
          </a:p>
        </p:txBody>
      </p:sp>
      <p:sp>
        <p:nvSpPr>
          <p:cNvPr id="41" name="Line 99"/>
          <p:cNvSpPr>
            <a:spLocks noChangeShapeType="1"/>
          </p:cNvSpPr>
          <p:nvPr/>
        </p:nvSpPr>
        <p:spPr bwMode="auto">
          <a:xfrm flipH="1">
            <a:off x="5805502" y="2592372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5789627" y="3235310"/>
            <a:ext cx="903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LUNETAS</a:t>
            </a:r>
          </a:p>
        </p:txBody>
      </p:sp>
      <p:sp>
        <p:nvSpPr>
          <p:cNvPr id="43" name="Line 101"/>
          <p:cNvSpPr>
            <a:spLocks noChangeShapeType="1"/>
          </p:cNvSpPr>
          <p:nvPr/>
        </p:nvSpPr>
        <p:spPr bwMode="auto">
          <a:xfrm flipH="1">
            <a:off x="4586302" y="3354372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AutoShape 102"/>
          <p:cNvSpPr>
            <a:spLocks noChangeArrowheads="1"/>
          </p:cNvSpPr>
          <p:nvPr/>
        </p:nvSpPr>
        <p:spPr bwMode="auto">
          <a:xfrm>
            <a:off x="6716727" y="2365360"/>
            <a:ext cx="438150" cy="228600"/>
          </a:xfrm>
          <a:custGeom>
            <a:avLst/>
            <a:gdLst>
              <a:gd name="G0" fmla="+- 9300 0 0"/>
              <a:gd name="G1" fmla="+- 21600 0 9300"/>
              <a:gd name="G2" fmla="*/ 9300 1 2"/>
              <a:gd name="G3" fmla="+- 21600 0 G2"/>
              <a:gd name="G4" fmla="+/ 9300 21600 2"/>
              <a:gd name="G5" fmla="+/ G1 0 2"/>
              <a:gd name="G6" fmla="*/ 21600 21600 9300"/>
              <a:gd name="G7" fmla="*/ G6 1 2"/>
              <a:gd name="G8" fmla="+- 21600 0 G7"/>
              <a:gd name="G9" fmla="*/ 21600 1 2"/>
              <a:gd name="G10" fmla="+- 9300 0 G9"/>
              <a:gd name="G11" fmla="?: G10 G8 0"/>
              <a:gd name="G12" fmla="?: G10 G7 21600"/>
              <a:gd name="T0" fmla="*/ 16950 w 21600"/>
              <a:gd name="T1" fmla="*/ 10800 h 21600"/>
              <a:gd name="T2" fmla="*/ 10800 w 21600"/>
              <a:gd name="T3" fmla="*/ 21600 h 21600"/>
              <a:gd name="T4" fmla="*/ 4650 w 21600"/>
              <a:gd name="T5" fmla="*/ 10800 h 21600"/>
              <a:gd name="T6" fmla="*/ 10800 w 21600"/>
              <a:gd name="T7" fmla="*/ 0 h 21600"/>
              <a:gd name="T8" fmla="*/ 6450 w 21600"/>
              <a:gd name="T9" fmla="*/ 6450 h 21600"/>
              <a:gd name="T10" fmla="*/ 15150 w 21600"/>
              <a:gd name="T11" fmla="*/ 151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300" y="21600"/>
                </a:lnTo>
                <a:lnTo>
                  <a:pt x="123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103"/>
          <p:cNvSpPr>
            <a:spLocks noChangeArrowheads="1"/>
          </p:cNvSpPr>
          <p:nvPr/>
        </p:nvSpPr>
        <p:spPr bwMode="auto">
          <a:xfrm>
            <a:off x="6891352" y="2581260"/>
            <a:ext cx="95250" cy="21050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4783152" y="1587485"/>
            <a:ext cx="1970088" cy="35718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3065477" y="1362060"/>
            <a:ext cx="2514600" cy="3846512"/>
            <a:chOff x="2402" y="1145"/>
            <a:chExt cx="1584" cy="2423"/>
          </a:xfrm>
        </p:grpSpPr>
        <p:sp>
          <p:nvSpPr>
            <p:cNvPr id="48" name="Rectangle 92"/>
            <p:cNvSpPr>
              <a:spLocks noChangeArrowheads="1"/>
            </p:cNvSpPr>
            <p:nvPr/>
          </p:nvSpPr>
          <p:spPr bwMode="auto">
            <a:xfrm>
              <a:off x="2546" y="2957"/>
              <a:ext cx="1248" cy="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2795" y="1158"/>
              <a:ext cx="729" cy="56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 flipV="1">
              <a:off x="2402" y="1719"/>
              <a:ext cx="1514" cy="276"/>
            </a:xfrm>
            <a:custGeom>
              <a:avLst/>
              <a:gdLst>
                <a:gd name="G0" fmla="+- 5716 0 0"/>
                <a:gd name="G1" fmla="+- 21600 0 5716"/>
                <a:gd name="G2" fmla="*/ 5716 1 2"/>
                <a:gd name="G3" fmla="+- 21600 0 G2"/>
                <a:gd name="G4" fmla="+/ 5716 21600 2"/>
                <a:gd name="G5" fmla="+/ G1 0 2"/>
                <a:gd name="G6" fmla="*/ 21600 21600 5716"/>
                <a:gd name="G7" fmla="*/ G6 1 2"/>
                <a:gd name="G8" fmla="+- 21600 0 G7"/>
                <a:gd name="G9" fmla="*/ 21600 1 2"/>
                <a:gd name="G10" fmla="+- 5716 0 G9"/>
                <a:gd name="G11" fmla="?: G10 G8 0"/>
                <a:gd name="G12" fmla="?: G10 G7 21600"/>
                <a:gd name="T0" fmla="*/ 18742 w 21600"/>
                <a:gd name="T1" fmla="*/ 10800 h 21600"/>
                <a:gd name="T2" fmla="*/ 10800 w 21600"/>
                <a:gd name="T3" fmla="*/ 21600 h 21600"/>
                <a:gd name="T4" fmla="*/ 2858 w 21600"/>
                <a:gd name="T5" fmla="*/ 10800 h 21600"/>
                <a:gd name="T6" fmla="*/ 10800 w 21600"/>
                <a:gd name="T7" fmla="*/ 0 h 21600"/>
                <a:gd name="T8" fmla="*/ 4658 w 21600"/>
                <a:gd name="T9" fmla="*/ 4658 h 21600"/>
                <a:gd name="T10" fmla="*/ 16942 w 21600"/>
                <a:gd name="T11" fmla="*/ 169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716" y="21600"/>
                  </a:lnTo>
                  <a:lnTo>
                    <a:pt x="1588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2402" y="1995"/>
              <a:ext cx="1514" cy="73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auto">
            <a:xfrm>
              <a:off x="2402" y="2725"/>
              <a:ext cx="1514" cy="225"/>
            </a:xfrm>
            <a:custGeom>
              <a:avLst/>
              <a:gdLst>
                <a:gd name="G0" fmla="+- 1850 0 0"/>
                <a:gd name="G1" fmla="+- 21600 0 1850"/>
                <a:gd name="G2" fmla="*/ 1850 1 2"/>
                <a:gd name="G3" fmla="+- 21600 0 G2"/>
                <a:gd name="G4" fmla="+/ 1850 21600 2"/>
                <a:gd name="G5" fmla="+/ G1 0 2"/>
                <a:gd name="G6" fmla="*/ 21600 21600 1850"/>
                <a:gd name="G7" fmla="*/ G6 1 2"/>
                <a:gd name="G8" fmla="+- 21600 0 G7"/>
                <a:gd name="G9" fmla="*/ 21600 1 2"/>
                <a:gd name="G10" fmla="+- 1850 0 G9"/>
                <a:gd name="G11" fmla="?: G10 G8 0"/>
                <a:gd name="G12" fmla="?: G10 G7 21600"/>
                <a:gd name="T0" fmla="*/ 20675 w 21600"/>
                <a:gd name="T1" fmla="*/ 10800 h 21600"/>
                <a:gd name="T2" fmla="*/ 10800 w 21600"/>
                <a:gd name="T3" fmla="*/ 21600 h 21600"/>
                <a:gd name="T4" fmla="*/ 925 w 21600"/>
                <a:gd name="T5" fmla="*/ 10800 h 21600"/>
                <a:gd name="T6" fmla="*/ 10800 w 21600"/>
                <a:gd name="T7" fmla="*/ 0 h 21600"/>
                <a:gd name="T8" fmla="*/ 2725 w 21600"/>
                <a:gd name="T9" fmla="*/ 2725 h 21600"/>
                <a:gd name="T10" fmla="*/ 18875 w 21600"/>
                <a:gd name="T11" fmla="*/ 188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50" y="21600"/>
                  </a:lnTo>
                  <a:lnTo>
                    <a:pt x="1975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AutoShape 37"/>
            <p:cNvSpPr>
              <a:spLocks noChangeArrowheads="1"/>
            </p:cNvSpPr>
            <p:nvPr/>
          </p:nvSpPr>
          <p:spPr bwMode="auto">
            <a:xfrm flipV="1">
              <a:off x="2546" y="3399"/>
              <a:ext cx="617" cy="16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AutoShape 38"/>
            <p:cNvSpPr>
              <a:spLocks noChangeArrowheads="1"/>
            </p:cNvSpPr>
            <p:nvPr/>
          </p:nvSpPr>
          <p:spPr bwMode="auto">
            <a:xfrm flipV="1">
              <a:off x="3170" y="3399"/>
              <a:ext cx="617" cy="16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39"/>
            <p:cNvSpPr>
              <a:spLocks noChangeArrowheads="1"/>
            </p:cNvSpPr>
            <p:nvPr/>
          </p:nvSpPr>
          <p:spPr bwMode="auto">
            <a:xfrm>
              <a:off x="3131" y="2220"/>
              <a:ext cx="112" cy="11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40"/>
            <p:cNvSpPr>
              <a:spLocks noChangeArrowheads="1"/>
            </p:cNvSpPr>
            <p:nvPr/>
          </p:nvSpPr>
          <p:spPr bwMode="auto">
            <a:xfrm>
              <a:off x="3131" y="2333"/>
              <a:ext cx="112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41"/>
            <p:cNvSpPr>
              <a:spLocks noChangeArrowheads="1"/>
            </p:cNvSpPr>
            <p:nvPr/>
          </p:nvSpPr>
          <p:spPr bwMode="auto">
            <a:xfrm>
              <a:off x="3131" y="2445"/>
              <a:ext cx="112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Rectangle 48" descr="Vertical escura"/>
            <p:cNvSpPr>
              <a:spLocks noChangeArrowheads="1"/>
            </p:cNvSpPr>
            <p:nvPr/>
          </p:nvSpPr>
          <p:spPr bwMode="auto">
            <a:xfrm>
              <a:off x="3266" y="2950"/>
              <a:ext cx="514" cy="449"/>
            </a:xfrm>
            <a:prstGeom prst="rect">
              <a:avLst/>
            </a:prstGeom>
            <a:pattFill prst="dkVert">
              <a:fgClr>
                <a:srgbClr val="FF6600"/>
              </a:fgClr>
              <a:bgClr>
                <a:schemeClr val="accent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9" descr="Vertical escura"/>
            <p:cNvSpPr>
              <a:spLocks noChangeArrowheads="1"/>
            </p:cNvSpPr>
            <p:nvPr/>
          </p:nvSpPr>
          <p:spPr bwMode="auto">
            <a:xfrm>
              <a:off x="2546" y="2950"/>
              <a:ext cx="514" cy="449"/>
            </a:xfrm>
            <a:prstGeom prst="rect">
              <a:avLst/>
            </a:prstGeom>
            <a:pattFill prst="dkVert">
              <a:fgClr>
                <a:srgbClr val="FF6600"/>
              </a:fgClr>
              <a:bgClr>
                <a:schemeClr val="accent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3122" y="3401"/>
              <a:ext cx="96" cy="14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3794" y="330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3986" y="3305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2546" y="2537"/>
              <a:ext cx="96" cy="9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>
              <a:off x="2450" y="1145"/>
              <a:ext cx="52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" name="AutoShape 91"/>
            <p:cNvSpPr>
              <a:spLocks noChangeArrowheads="1"/>
            </p:cNvSpPr>
            <p:nvPr/>
          </p:nvSpPr>
          <p:spPr bwMode="auto">
            <a:xfrm flipH="1">
              <a:off x="2832" y="2928"/>
              <a:ext cx="960" cy="480"/>
            </a:xfrm>
            <a:prstGeom prst="rtTriangl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>
              <a:off x="3888" y="20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Oval 104"/>
            <p:cNvSpPr>
              <a:spLocks noChangeArrowheads="1"/>
            </p:cNvSpPr>
            <p:nvPr/>
          </p:nvSpPr>
          <p:spPr bwMode="auto">
            <a:xfrm>
              <a:off x="3129" y="2112"/>
              <a:ext cx="112" cy="11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05"/>
            <p:cNvSpPr>
              <a:spLocks noChangeArrowheads="1"/>
            </p:cNvSpPr>
            <p:nvPr/>
          </p:nvSpPr>
          <p:spPr bwMode="auto">
            <a:xfrm>
              <a:off x="3127" y="2568"/>
              <a:ext cx="112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" name="CaixaDeTexto 69"/>
          <p:cNvSpPr txBox="1"/>
          <p:nvPr/>
        </p:nvSpPr>
        <p:spPr>
          <a:xfrm>
            <a:off x="928662" y="628652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Figura – Descrição de um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cozedor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intermitente clássico.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00312" y="642938"/>
            <a:ext cx="464343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charset="0"/>
              </a:rPr>
              <a:t>Componentes químicos </a:t>
            </a:r>
            <a:r>
              <a:rPr lang="pt-BR" sz="1600" dirty="0" smtClean="0">
                <a:latin typeface="Arial" charset="0"/>
              </a:rPr>
              <a:t>do caldo de cana: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785938" y="1571625"/>
            <a:ext cx="10001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pt-BR">
                <a:latin typeface="Arial" pitchFamily="34" charset="0"/>
              </a:rPr>
              <a:t>Fibra</a:t>
            </a:r>
          </a:p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pt-BR" sz="1600">
                <a:latin typeface="Arial" pitchFamily="34" charset="0"/>
              </a:rPr>
              <a:t>9-16%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857375" y="3714750"/>
            <a:ext cx="10001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pt-BR">
                <a:latin typeface="Arial" pitchFamily="34" charset="0"/>
              </a:rPr>
              <a:t>Caldo</a:t>
            </a:r>
          </a:p>
          <a:p>
            <a:pPr algn="ctr">
              <a:lnSpc>
                <a:spcPct val="80000"/>
              </a:lnSpc>
            </a:pPr>
            <a:r>
              <a:rPr lang="pt-BR" sz="1600">
                <a:latin typeface="Arial" pitchFamily="34" charset="0"/>
              </a:rPr>
              <a:t>84-91%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928938" y="4643438"/>
            <a:ext cx="2214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800">
                <a:latin typeface="Arial" pitchFamily="34" charset="0"/>
              </a:rPr>
              <a:t> Sólidos Solúveis</a:t>
            </a:r>
          </a:p>
          <a:p>
            <a:pPr algn="ctr">
              <a:lnSpc>
                <a:spcPct val="80000"/>
              </a:lnSpc>
            </a:pPr>
            <a:r>
              <a:rPr lang="pt-BR" sz="1600">
                <a:latin typeface="Arial" pitchFamily="34" charset="0"/>
              </a:rPr>
              <a:t>18-25%</a:t>
            </a: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5143500" y="3643313"/>
            <a:ext cx="13573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800" dirty="0" smtClean="0">
                <a:latin typeface="Arial" pitchFamily="34" charset="0"/>
              </a:rPr>
              <a:t>Açúcares</a:t>
            </a:r>
          </a:p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600" dirty="0" smtClean="0">
                <a:latin typeface="Arial" pitchFamily="34" charset="0"/>
              </a:rPr>
              <a:t>16 - 23%</a:t>
            </a:r>
            <a:endParaRPr lang="pt-BR" sz="1600" dirty="0">
              <a:latin typeface="Arial" pitchFamily="34" charset="0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5286375" y="5643563"/>
            <a:ext cx="16430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800" dirty="0" smtClean="0">
                <a:latin typeface="Arial" pitchFamily="34" charset="0"/>
              </a:rPr>
              <a:t>Não-açúcares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6572250" y="3357563"/>
            <a:ext cx="27860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1800" dirty="0">
                <a:latin typeface="Arial" pitchFamily="34" charset="0"/>
              </a:rPr>
              <a:t> Sacarose </a:t>
            </a: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6572250" y="3714750"/>
            <a:ext cx="126509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1800" dirty="0">
                <a:latin typeface="Arial" pitchFamily="34" charset="0"/>
              </a:rPr>
              <a:t> Glicose 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6572250" y="4143375"/>
            <a:ext cx="127791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1800" dirty="0">
                <a:latin typeface="Arial" pitchFamily="34" charset="0"/>
              </a:rPr>
              <a:t> Frutose </a:t>
            </a: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3000375" y="2857500"/>
            <a:ext cx="1857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1800">
                <a:latin typeface="Arial" pitchFamily="34" charset="0"/>
              </a:rPr>
              <a:t> Água 75-82%</a:t>
            </a:r>
          </a:p>
        </p:txBody>
      </p:sp>
      <p:sp>
        <p:nvSpPr>
          <p:cNvPr id="24" name="AutoShape 16"/>
          <p:cNvSpPr>
            <a:spLocks/>
          </p:cNvSpPr>
          <p:nvPr/>
        </p:nvSpPr>
        <p:spPr bwMode="auto">
          <a:xfrm>
            <a:off x="1714500" y="1571625"/>
            <a:ext cx="214313" cy="2643188"/>
          </a:xfrm>
          <a:prstGeom prst="leftBrace">
            <a:avLst>
              <a:gd name="adj1" fmla="val 7165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AutoShape 16"/>
          <p:cNvSpPr>
            <a:spLocks/>
          </p:cNvSpPr>
          <p:nvPr/>
        </p:nvSpPr>
        <p:spPr bwMode="auto">
          <a:xfrm>
            <a:off x="2928938" y="2857500"/>
            <a:ext cx="142875" cy="2071688"/>
          </a:xfrm>
          <a:prstGeom prst="leftBrace">
            <a:avLst>
              <a:gd name="adj1" fmla="val 716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7000874" y="5072063"/>
            <a:ext cx="1675581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800" dirty="0" smtClean="0">
                <a:latin typeface="Arial" pitchFamily="34" charset="0"/>
              </a:rPr>
              <a:t>Orgânicos (proteínas,</a:t>
            </a:r>
          </a:p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800" dirty="0">
                <a:latin typeface="Arial" pitchFamily="34" charset="0"/>
              </a:rPr>
              <a:t>p</a:t>
            </a:r>
            <a:r>
              <a:rPr lang="pt-BR" sz="1800" dirty="0" smtClean="0">
                <a:latin typeface="Arial" pitchFamily="34" charset="0"/>
              </a:rPr>
              <a:t>igmentos)</a:t>
            </a:r>
            <a:endParaRPr lang="pt-BR" sz="1800" dirty="0">
              <a:latin typeface="Arial" pitchFamily="34" charset="0"/>
            </a:endParaRPr>
          </a:p>
        </p:txBody>
      </p:sp>
      <p:sp>
        <p:nvSpPr>
          <p:cNvPr id="28" name="Retângulo 27"/>
          <p:cNvSpPr>
            <a:spLocks noChangeArrowheads="1"/>
          </p:cNvSpPr>
          <p:nvPr/>
        </p:nvSpPr>
        <p:spPr bwMode="auto">
          <a:xfrm>
            <a:off x="7072313" y="6143625"/>
            <a:ext cx="18161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pt-BR" sz="1800" dirty="0" smtClean="0">
                <a:latin typeface="Arial" pitchFamily="34" charset="0"/>
              </a:rPr>
              <a:t>Inorgânicos (sais minerais)</a:t>
            </a:r>
            <a:endParaRPr lang="pt-BR" sz="1800" dirty="0">
              <a:latin typeface="Arial" pitchFamily="34" charset="0"/>
            </a:endParaRPr>
          </a:p>
        </p:txBody>
      </p:sp>
      <p:sp>
        <p:nvSpPr>
          <p:cNvPr id="29" name="AutoShape 16"/>
          <p:cNvSpPr>
            <a:spLocks/>
          </p:cNvSpPr>
          <p:nvPr/>
        </p:nvSpPr>
        <p:spPr bwMode="auto">
          <a:xfrm>
            <a:off x="5143500" y="3643313"/>
            <a:ext cx="142875" cy="2357437"/>
          </a:xfrm>
          <a:prstGeom prst="leftBrace">
            <a:avLst>
              <a:gd name="adj1" fmla="val 716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AutoShape 16"/>
          <p:cNvSpPr>
            <a:spLocks/>
          </p:cNvSpPr>
          <p:nvPr/>
        </p:nvSpPr>
        <p:spPr bwMode="auto">
          <a:xfrm>
            <a:off x="6429375" y="3357563"/>
            <a:ext cx="214313" cy="1000125"/>
          </a:xfrm>
          <a:prstGeom prst="leftBrace">
            <a:avLst>
              <a:gd name="adj1" fmla="val 7166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AutoShape 16"/>
          <p:cNvSpPr>
            <a:spLocks/>
          </p:cNvSpPr>
          <p:nvPr/>
        </p:nvSpPr>
        <p:spPr bwMode="auto">
          <a:xfrm>
            <a:off x="7000875" y="5072063"/>
            <a:ext cx="142875" cy="1500187"/>
          </a:xfrm>
          <a:prstGeom prst="leftBrace">
            <a:avLst>
              <a:gd name="adj1" fmla="val 716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3321" name="Picture 9" descr="http://t3.gstatic.com/images?q=tbn:ANd9GcTWVHSFO4rp4AwkB8yGWiXsdjlpy004uh5rOR2pMoCsGbwnpJkqpqcfOCGb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25"/>
            <a:ext cx="13573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5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Cozimento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25639"/>
            <a:ext cx="6723777" cy="53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lipse 14"/>
          <p:cNvSpPr/>
          <p:nvPr/>
        </p:nvSpPr>
        <p:spPr>
          <a:xfrm rot="16200000">
            <a:off x="4964909" y="3536157"/>
            <a:ext cx="150019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179"/>
            <a:ext cx="9144000" cy="6230821"/>
          </a:xfrm>
          <a:prstGeom prst="rect">
            <a:avLst/>
          </a:prstGeom>
          <a:noFill/>
        </p:spPr>
      </p:pic>
      <p:graphicFrame>
        <p:nvGraphicFramePr>
          <p:cNvPr id="87068" name="Object 28"/>
          <p:cNvGraphicFramePr>
            <a:graphicFrameLocks noChangeAspect="1"/>
          </p:cNvGraphicFramePr>
          <p:nvPr/>
        </p:nvGraphicFramePr>
        <p:xfrm>
          <a:off x="4929190" y="1142984"/>
          <a:ext cx="3929062" cy="530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CorelDRAW" r:id="rId4" imgW="4594320" imgH="6196320" progId="CorelDraw.Graphic.7">
                  <p:embed/>
                </p:oleObj>
              </mc:Choice>
              <mc:Fallback>
                <p:oleObj name="CorelDRAW" r:id="rId4" imgW="4594320" imgH="6196320" progId="CorelDraw.Graphic.7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142984"/>
                        <a:ext cx="3929062" cy="530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285720" y="71435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006600"/>
                </a:solidFill>
                <a:latin typeface="Calibri" pitchFamily="34" charset="0"/>
              </a:rPr>
              <a:t>Zona Metaestável</a:t>
            </a:r>
            <a:endParaRPr lang="pt-BR" sz="1800" b="1" dirty="0">
              <a:solidFill>
                <a:srgbClr val="0066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4282" y="1071546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pt-BR" sz="1600" b="1" dirty="0" smtClean="0">
                <a:latin typeface="Calibri" pitchFamily="34" charset="0"/>
              </a:rPr>
              <a:t> É a região mais perto à curva de saturação, onde os cristais existentes na massa crescem sem que haja formação de novos cristais.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4282" y="1928802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1600" b="1" dirty="0" smtClean="0">
                <a:latin typeface="Calibri" pitchFamily="34" charset="0"/>
              </a:rPr>
              <a:t> Se encontra entre as curvas de saturação 1.0 e 1.2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214282" y="2500306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1600" b="1" dirty="0" smtClean="0">
                <a:latin typeface="Calibri" pitchFamily="34" charset="0"/>
              </a:rPr>
              <a:t> É a região da curva onde se efetua a “semeadura” e o corredor em que deve ser mantido o cozimento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285720" y="349171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006600"/>
                </a:solidFill>
                <a:latin typeface="Calibri" pitchFamily="34" charset="0"/>
              </a:rPr>
              <a:t>Zona Intermediária</a:t>
            </a:r>
            <a:endParaRPr lang="pt-BR" sz="18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282" y="3894147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1600" b="1" dirty="0" smtClean="0">
                <a:latin typeface="Calibri" pitchFamily="34" charset="0"/>
              </a:rPr>
              <a:t> Nesta zona haverá formação de cristais somente em presença de outros cristais existentes. 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>
            <a:off x="285720" y="5000636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006600"/>
                </a:solidFill>
                <a:latin typeface="Calibri" pitchFamily="34" charset="0"/>
              </a:rPr>
              <a:t>Zona Lábil</a:t>
            </a:r>
            <a:endParaRPr lang="pt-BR" sz="18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14282" y="5357826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1600" b="1" dirty="0" smtClean="0">
                <a:latin typeface="Calibri" pitchFamily="34" charset="0"/>
              </a:rPr>
              <a:t> Nesta zona haverá formação de novos cristais independentemente da presença ou não de cristais existentes. </a:t>
            </a:r>
            <a:endParaRPr lang="pt-BR" sz="1600" dirty="0"/>
          </a:p>
        </p:txBody>
      </p:sp>
      <p:cxnSp>
        <p:nvCxnSpPr>
          <p:cNvPr id="22" name="Conector de seta reta 21"/>
          <p:cNvCxnSpPr/>
          <p:nvPr/>
        </p:nvCxnSpPr>
        <p:spPr>
          <a:xfrm rot="5400000">
            <a:off x="6215868" y="4356900"/>
            <a:ext cx="100013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6573058" y="3499644"/>
            <a:ext cx="428628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6715934" y="2928140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Cozimento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5720" y="1412776"/>
            <a:ext cx="84296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objetivo do cozimento é obter uma massa com o máximo teor de cristais e um mel o mais pobre possível. Concentra-se a massa até se atingir 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Brix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desejado (92</a:t>
            </a:r>
            <a:r>
              <a:rPr lang="pt-BR" sz="18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Brix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 para final do cozimento.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2768441"/>
            <a:ext cx="84296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Métodos de nucleação (cristalização):</a:t>
            </a:r>
          </a:p>
          <a:p>
            <a:pPr algn="just">
              <a:lnSpc>
                <a:spcPts val="26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lnSpc>
                <a:spcPts val="26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  Espera</a:t>
            </a:r>
          </a:p>
          <a:p>
            <a:pPr algn="just">
              <a:lnSpc>
                <a:spcPts val="2600"/>
              </a:lnSpc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800" u="sng" dirty="0" smtClean="0">
                <a:latin typeface="Arial" pitchFamily="34" charset="0"/>
                <a:cs typeface="Arial" pitchFamily="34" charset="0"/>
              </a:rPr>
              <a:t>Semeadura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Cristalização complementar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142984"/>
            <a:ext cx="296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Processo de Cristalização: 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28596" y="1643050"/>
            <a:ext cx="450059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É o processo de deposição de sacarose sobre os cristais formados.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6515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5143504" y="6000768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– Cristalizadores.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Centrifugação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844" y="1142984"/>
            <a:ext cx="864399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Dos cristalizadores, a massa cozida resfriada segue para o setor de centrifugação.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2844" y="5786454"/>
            <a:ext cx="85725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processo se completa pela lavagem do açúcar com água e vapor, ainda no interior do cesto.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2844" y="2071678"/>
            <a:ext cx="442915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Estas são constituídas por um cesto perfurado, fixado a um eixo e acionado por um motor que o gira a alta velocidade.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2844" y="3786190"/>
            <a:ext cx="4500594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A ação da força centrífuga (1200 - 1500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rpm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 faz com que o mel atravesse as perfurações da tela do cesto, ficando retidos, em seu interior, somente os cristais de sacarose.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84" y="1940567"/>
            <a:ext cx="3899552" cy="377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Centrifugação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956" y="1340768"/>
            <a:ext cx="5396088" cy="44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2942004" y="6093296"/>
            <a:ext cx="3286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– Esquema de centrífugas continuas.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Centrifugação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5720" y="1354897"/>
            <a:ext cx="850112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mel removido é coletado em um tanque e retorna aos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cozedores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para recuperação do açúcar dissolvido ainda presente, até que se atinja um maior esgotamento do mesmo. A partir deste ponto, o mel passa a ser denominado mel final ou melaço e é enviado para a fabricação de álcool.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35756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4143404" cy="30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5143504" y="6357958"/>
            <a:ext cx="3286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– centrífugas continuas.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71472" y="6357958"/>
            <a:ext cx="3786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– centrífugas descontinuas ou intermitentes.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Secagem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4282" y="2556579"/>
            <a:ext cx="8429684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Um secador compreende um aquecedor de ar com ventilador e é dividido em uma parte de secagem e outra de esfriamento.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5720" y="1340768"/>
            <a:ext cx="850112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O açúcar descarregado das centrífugas apresenta alto teor de umidade (0,5 a 2%), bem como temperatura elevada (65-95°C), devido à lavagem com vapor.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Secagem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74623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Contacts\Documents\Imag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179"/>
            <a:ext cx="9144000" cy="623082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Umidade na secagem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18643"/>
            <a:ext cx="4576022" cy="44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85720" y="1285860"/>
            <a:ext cx="842968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açúcar é enviado para o secador, e é seco até atingir umidade final de 0,04% e temperatura ambiente.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28572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Fluxograma do tratamento de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C:\Users\USER\Contacts\Documents\Image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77200" cy="515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467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Esquema das várias etapas da produção do açúcar VHP (exportação) 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2786058"/>
            <a:ext cx="207170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23"/>
          <p:cNvSpPr>
            <a:spLocks noChangeArrowheads="1"/>
          </p:cNvSpPr>
          <p:nvPr/>
        </p:nvSpPr>
        <p:spPr bwMode="auto">
          <a:xfrm>
            <a:off x="1357290" y="5261138"/>
            <a:ext cx="6500828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Procedimento depende do produto final – açúcar ou álcool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71472" y="971608"/>
            <a:ext cx="1643074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Processos de purificação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785786" y="1614550"/>
            <a:ext cx="1199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(princípios)</a:t>
            </a:r>
            <a:endParaRPr lang="pt-B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16"/>
          <p:cNvSpPr>
            <a:spLocks/>
          </p:cNvSpPr>
          <p:nvPr/>
        </p:nvSpPr>
        <p:spPr bwMode="auto">
          <a:xfrm>
            <a:off x="2857488" y="685856"/>
            <a:ext cx="142876" cy="1285884"/>
          </a:xfrm>
          <a:prstGeom prst="leftBrace">
            <a:avLst>
              <a:gd name="adj1" fmla="val 716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2285984" y="1328798"/>
            <a:ext cx="500066" cy="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" name="Retângulo 21"/>
          <p:cNvSpPr>
            <a:spLocks noChangeArrowheads="1"/>
          </p:cNvSpPr>
          <p:nvPr/>
        </p:nvSpPr>
        <p:spPr bwMode="auto">
          <a:xfrm>
            <a:off x="2928926" y="614424"/>
            <a:ext cx="3903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a) </a:t>
            </a:r>
            <a:r>
              <a:rPr lang="pt-BR" sz="1800" u="sng" dirty="0" smtClean="0">
                <a:solidFill>
                  <a:srgbClr val="000000"/>
                </a:solidFill>
                <a:latin typeface="Arial" charset="0"/>
              </a:rPr>
              <a:t>mecânicos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 peneiragem/filtração.</a:t>
            </a:r>
            <a:endParaRPr lang="pt-BR" sz="1800" dirty="0">
              <a:latin typeface="Arial" charset="0"/>
            </a:endParaRPr>
          </a:p>
        </p:txBody>
      </p:sp>
      <p:sp>
        <p:nvSpPr>
          <p:cNvPr id="64" name="Retângulo 22"/>
          <p:cNvSpPr>
            <a:spLocks noChangeArrowheads="1"/>
          </p:cNvSpPr>
          <p:nvPr/>
        </p:nvSpPr>
        <p:spPr bwMode="auto">
          <a:xfrm>
            <a:off x="2928926" y="971608"/>
            <a:ext cx="5857916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pt-BR" sz="1800" u="sng" dirty="0" smtClean="0">
                <a:solidFill>
                  <a:srgbClr val="000000"/>
                </a:solidFill>
                <a:latin typeface="Arial" charset="0"/>
              </a:rPr>
              <a:t>químicos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 mudança de reação do meio – </a:t>
            </a: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sulfitação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caleagem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sz="1800" dirty="0">
              <a:latin typeface="Arial" charset="0"/>
            </a:endParaRPr>
          </a:p>
        </p:txBody>
      </p:sp>
      <p:sp>
        <p:nvSpPr>
          <p:cNvPr id="66" name="Retângulo 23"/>
          <p:cNvSpPr>
            <a:spLocks noChangeArrowheads="1"/>
          </p:cNvSpPr>
          <p:nvPr/>
        </p:nvSpPr>
        <p:spPr bwMode="auto">
          <a:xfrm>
            <a:off x="2928926" y="1685988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c) </a:t>
            </a:r>
            <a:r>
              <a:rPr lang="pt-BR" sz="1800" u="sng" dirty="0" smtClean="0">
                <a:solidFill>
                  <a:srgbClr val="000000"/>
                </a:solidFill>
                <a:latin typeface="Arial" charset="0"/>
              </a:rPr>
              <a:t>físicos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: efeito da temperatura e sedimentação.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57158" y="3423867"/>
            <a:ext cx="1357322" cy="36933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Reagentes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6"/>
          <p:cNvSpPr>
            <a:spLocks/>
          </p:cNvSpPr>
          <p:nvPr/>
        </p:nvSpPr>
        <p:spPr bwMode="auto">
          <a:xfrm>
            <a:off x="2357421" y="3066674"/>
            <a:ext cx="142876" cy="1143008"/>
          </a:xfrm>
          <a:prstGeom prst="leftBrace">
            <a:avLst>
              <a:gd name="adj1" fmla="val 716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1785918" y="3638181"/>
            <a:ext cx="500066" cy="0"/>
          </a:xfrm>
          <a:prstGeom prst="line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Retângulo 21"/>
          <p:cNvSpPr>
            <a:spLocks noChangeArrowheads="1"/>
          </p:cNvSpPr>
          <p:nvPr/>
        </p:nvSpPr>
        <p:spPr bwMode="auto">
          <a:xfrm>
            <a:off x="2428859" y="2995242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Cal.</a:t>
            </a:r>
            <a:endParaRPr lang="pt-BR" sz="1800" dirty="0">
              <a:latin typeface="Arial" charset="0"/>
            </a:endParaRPr>
          </a:p>
        </p:txBody>
      </p:sp>
      <p:sp>
        <p:nvSpPr>
          <p:cNvPr id="28" name="Retângulo 22"/>
          <p:cNvSpPr>
            <a:spLocks noChangeArrowheads="1"/>
          </p:cNvSpPr>
          <p:nvPr/>
        </p:nvSpPr>
        <p:spPr bwMode="auto">
          <a:xfrm>
            <a:off x="2428860" y="3423867"/>
            <a:ext cx="200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Gás Sulfuroso.</a:t>
            </a:r>
            <a:endParaRPr lang="pt-BR" sz="1800" dirty="0">
              <a:latin typeface="Arial" charset="0"/>
            </a:endParaRPr>
          </a:p>
        </p:txBody>
      </p:sp>
      <p:sp>
        <p:nvSpPr>
          <p:cNvPr id="29" name="Retângulo 23"/>
          <p:cNvSpPr>
            <a:spLocks noChangeArrowheads="1"/>
          </p:cNvSpPr>
          <p:nvPr/>
        </p:nvSpPr>
        <p:spPr bwMode="auto">
          <a:xfrm>
            <a:off x="2428859" y="3852492"/>
            <a:ext cx="2085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Ácido Fosfórico.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929190" y="3209553"/>
            <a:ext cx="1500198" cy="646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Auxiliares de Clarificação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6"/>
          <p:cNvSpPr>
            <a:spLocks/>
          </p:cNvSpPr>
          <p:nvPr/>
        </p:nvSpPr>
        <p:spPr bwMode="auto">
          <a:xfrm>
            <a:off x="6500824" y="2852359"/>
            <a:ext cx="142877" cy="1428763"/>
          </a:xfrm>
          <a:prstGeom prst="leftBrace">
            <a:avLst>
              <a:gd name="adj1" fmla="val 716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Retângulo 21"/>
          <p:cNvSpPr>
            <a:spLocks noChangeArrowheads="1"/>
          </p:cNvSpPr>
          <p:nvPr/>
        </p:nvSpPr>
        <p:spPr bwMode="auto">
          <a:xfrm>
            <a:off x="6572263" y="2780928"/>
            <a:ext cx="126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Fosfato.</a:t>
            </a:r>
            <a:endParaRPr lang="pt-BR" sz="1800" dirty="0">
              <a:latin typeface="Arial" charset="0"/>
            </a:endParaRPr>
          </a:p>
        </p:txBody>
      </p:sp>
      <p:sp>
        <p:nvSpPr>
          <p:cNvPr id="35" name="Retângulo 22"/>
          <p:cNvSpPr>
            <a:spLocks noChangeArrowheads="1"/>
          </p:cNvSpPr>
          <p:nvPr/>
        </p:nvSpPr>
        <p:spPr bwMode="auto">
          <a:xfrm>
            <a:off x="6572264" y="3209553"/>
            <a:ext cx="200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err="1" smtClean="0">
                <a:solidFill>
                  <a:srgbClr val="000000"/>
                </a:solidFill>
                <a:latin typeface="Arial" charset="0"/>
              </a:rPr>
              <a:t>Bentonita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sz="1800" dirty="0">
              <a:latin typeface="Arial" charset="0"/>
            </a:endParaRPr>
          </a:p>
        </p:txBody>
      </p:sp>
      <p:sp>
        <p:nvSpPr>
          <p:cNvPr id="38" name="Retângulo 23"/>
          <p:cNvSpPr>
            <a:spLocks noChangeArrowheads="1"/>
          </p:cNvSpPr>
          <p:nvPr/>
        </p:nvSpPr>
        <p:spPr bwMode="auto">
          <a:xfrm>
            <a:off x="6572263" y="3638178"/>
            <a:ext cx="1867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Polieletrólitos.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tângulo 23"/>
          <p:cNvSpPr>
            <a:spLocks noChangeArrowheads="1"/>
          </p:cNvSpPr>
          <p:nvPr/>
        </p:nvSpPr>
        <p:spPr bwMode="auto">
          <a:xfrm>
            <a:off x="6572264" y="3995371"/>
            <a:ext cx="1495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Arial" charset="0"/>
              </a:rPr>
              <a:t>Magnésio.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6" grpId="0"/>
      <p:bldP spid="57" grpId="0" animBg="1"/>
      <p:bldP spid="58" grpId="0" animBg="1"/>
      <p:bldP spid="62" grpId="0"/>
      <p:bldP spid="64" grpId="0"/>
      <p:bldP spid="66" grpId="0"/>
      <p:bldP spid="23" grpId="0" animBg="1"/>
      <p:bldP spid="24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4" grpId="0"/>
      <p:bldP spid="35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Tratamento mecânico do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2013" y="1285860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Tx/>
              <a:buNone/>
            </a:pPr>
            <a:r>
              <a:rPr lang="pt-BR" b="1" u="sng" dirty="0" smtClean="0">
                <a:latin typeface="Arial" pitchFamily="34" charset="0"/>
                <a:cs typeface="Arial" pitchFamily="34" charset="0"/>
              </a:rPr>
              <a:t>Peneiras rotativas de caldos mistos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785926"/>
            <a:ext cx="792961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Constituída de cestos, onde as peneiras rotativas são de forma cilíndrica, tronco cônico ou piramidal.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4429132"/>
            <a:ext cx="29638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Alimentação interna;</a:t>
            </a: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5214950"/>
            <a:ext cx="2917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Rotação (8 -12 </a:t>
            </a:r>
            <a:r>
              <a:rPr lang="pt-B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rpm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equilibrio.ind.br/pt-br/produtos/peneira-misto/fotos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14554"/>
            <a:ext cx="3333773" cy="250033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500034" y="310186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Utilizada para filtrar o caldo misto proveniente da moenda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39939" name="Picture 3" descr="C:\Users\USER\Contacts\Documents\foto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143380"/>
            <a:ext cx="2428892" cy="182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Tratamento químico do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2357430"/>
            <a:ext cx="807249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tratamento químico visa principalmente à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coagulação, à floculação e à precipitação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destas impurezas, que são eliminadas por sedimentação. </a:t>
            </a:r>
          </a:p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3643314"/>
            <a:ext cx="78581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É necessário, ainda, fazer a correção do pH para evitar inversão.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Contacts\Documents\ABAAABZNQA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03621" cy="443072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28596" y="5857892"/>
            <a:ext cx="7929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– Esquema do tratamento de caldo para fabricação de açúcar branco.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20" y="642918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Esquema  do tratamento de caldo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1892</Words>
  <Application>Microsoft Office PowerPoint</Application>
  <PresentationFormat>Apresentação na tela (4:3)</PresentationFormat>
  <Paragraphs>229</Paragraphs>
  <Slides>39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EMBRAPA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- 1 IMPORTÂNCIA DA INDÚSTRIA AÇUCAREIRA E ALCOOLEIRA.</dc:title>
  <dc:creator>CNPTIA</dc:creator>
  <cp:lastModifiedBy>Esalq</cp:lastModifiedBy>
  <cp:revision>401</cp:revision>
  <cp:lastPrinted>2004-02-11T14:44:29Z</cp:lastPrinted>
  <dcterms:created xsi:type="dcterms:W3CDTF">2000-07-07T13:03:05Z</dcterms:created>
  <dcterms:modified xsi:type="dcterms:W3CDTF">2016-09-20T21:05:30Z</dcterms:modified>
</cp:coreProperties>
</file>