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5" r:id="rId3"/>
    <p:sldId id="266" r:id="rId4"/>
    <p:sldId id="287" r:id="rId5"/>
    <p:sldId id="280" r:id="rId6"/>
    <p:sldId id="298" r:id="rId7"/>
    <p:sldId id="258" r:id="rId8"/>
    <p:sldId id="275" r:id="rId9"/>
    <p:sldId id="303" r:id="rId10"/>
    <p:sldId id="307" r:id="rId11"/>
    <p:sldId id="304" r:id="rId12"/>
    <p:sldId id="305" r:id="rId13"/>
    <p:sldId id="306" r:id="rId14"/>
    <p:sldId id="308" r:id="rId15"/>
    <p:sldId id="309" r:id="rId16"/>
    <p:sldId id="312" r:id="rId17"/>
    <p:sldId id="290" r:id="rId18"/>
    <p:sldId id="311" r:id="rId19"/>
    <p:sldId id="313" r:id="rId20"/>
    <p:sldId id="314" r:id="rId21"/>
    <p:sldId id="315" r:id="rId22"/>
    <p:sldId id="259" r:id="rId23"/>
    <p:sldId id="293" r:id="rId24"/>
    <p:sldId id="292" r:id="rId25"/>
    <p:sldId id="294" r:id="rId26"/>
    <p:sldId id="316" r:id="rId27"/>
    <p:sldId id="291" r:id="rId28"/>
    <p:sldId id="320" r:id="rId29"/>
    <p:sldId id="321" r:id="rId30"/>
    <p:sldId id="322" r:id="rId31"/>
    <p:sldId id="329" r:id="rId32"/>
    <p:sldId id="289" r:id="rId33"/>
    <p:sldId id="330" r:id="rId34"/>
    <p:sldId id="331" r:id="rId35"/>
    <p:sldId id="299" r:id="rId36"/>
    <p:sldId id="260" r:id="rId37"/>
    <p:sldId id="261" r:id="rId38"/>
    <p:sldId id="264" r:id="rId39"/>
    <p:sldId id="332" r:id="rId40"/>
    <p:sldId id="333" r:id="rId41"/>
    <p:sldId id="334" r:id="rId42"/>
    <p:sldId id="335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19CB2-2243-4AF9-B626-25553EC28712}" v="41" dt="2019-10-31T03:32:5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EB919CB2-2243-4AF9-B626-25553EC28712}"/>
    <pc:docChg chg="custSel modSld">
      <pc:chgData name="Amaury Gremaud" userId="d26e1613d7451de6" providerId="LiveId" clId="{EB919CB2-2243-4AF9-B626-25553EC28712}" dt="2019-10-31T04:18:29.938" v="239" actId="20577"/>
      <pc:docMkLst>
        <pc:docMk/>
      </pc:docMkLst>
      <pc:sldChg chg="modSp">
        <pc:chgData name="Amaury Gremaud" userId="d26e1613d7451de6" providerId="LiveId" clId="{EB919CB2-2243-4AF9-B626-25553EC28712}" dt="2019-10-31T04:18:29.938" v="239" actId="20577"/>
        <pc:sldMkLst>
          <pc:docMk/>
          <pc:sldMk cId="14678130" sldId="260"/>
        </pc:sldMkLst>
        <pc:spChg chg="mod">
          <ac:chgData name="Amaury Gremaud" userId="d26e1613d7451de6" providerId="LiveId" clId="{EB919CB2-2243-4AF9-B626-25553EC28712}" dt="2019-10-31T04:18:29.938" v="239" actId="20577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EB919CB2-2243-4AF9-B626-25553EC28712}" dt="2019-10-31T03:20:34.479" v="6" actId="20577"/>
        <pc:sldMkLst>
          <pc:docMk/>
          <pc:sldMk cId="88287604" sldId="265"/>
        </pc:sldMkLst>
        <pc:spChg chg="mod">
          <ac:chgData name="Amaury Gremaud" userId="d26e1613d7451de6" providerId="LiveId" clId="{EB919CB2-2243-4AF9-B626-25553EC28712}" dt="2019-10-31T03:20:34.479" v="6" actId="20577"/>
          <ac:spMkLst>
            <pc:docMk/>
            <pc:sldMk cId="88287604" sldId="265"/>
            <ac:spMk id="3" creationId="{C0509D8E-48E6-469B-96B3-10F287FF8845}"/>
          </ac:spMkLst>
        </pc:spChg>
      </pc:sldChg>
      <pc:sldChg chg="modSp">
        <pc:chgData name="Amaury Gremaud" userId="d26e1613d7451de6" providerId="LiveId" clId="{EB919CB2-2243-4AF9-B626-25553EC28712}" dt="2019-10-31T03:49:38.707" v="231" actId="27636"/>
        <pc:sldMkLst>
          <pc:docMk/>
          <pc:sldMk cId="212578592" sldId="275"/>
        </pc:sldMkLst>
        <pc:spChg chg="mod">
          <ac:chgData name="Amaury Gremaud" userId="d26e1613d7451de6" providerId="LiveId" clId="{EB919CB2-2243-4AF9-B626-25553EC28712}" dt="2019-10-31T03:49:38.707" v="231" actId="27636"/>
          <ac:spMkLst>
            <pc:docMk/>
            <pc:sldMk cId="212578592" sldId="275"/>
            <ac:spMk id="5123" creationId="{00000000-0000-0000-0000-000000000000}"/>
          </ac:spMkLst>
        </pc:spChg>
      </pc:sldChg>
      <pc:sldChg chg="modSp">
        <pc:chgData name="Amaury Gremaud" userId="d26e1613d7451de6" providerId="LiveId" clId="{EB919CB2-2243-4AF9-B626-25553EC28712}" dt="2019-10-31T03:32:52.914" v="47"/>
        <pc:sldMkLst>
          <pc:docMk/>
          <pc:sldMk cId="1923028828" sldId="287"/>
        </pc:sldMkLst>
        <pc:graphicFrameChg chg="mod">
          <ac:chgData name="Amaury Gremaud" userId="d26e1613d7451de6" providerId="LiveId" clId="{EB919CB2-2243-4AF9-B626-25553EC28712}" dt="2019-10-31T03:32:52.914" v="47"/>
          <ac:graphicFrameMkLst>
            <pc:docMk/>
            <pc:sldMk cId="1923028828" sldId="287"/>
            <ac:graphicFrameMk id="6" creationId="{00000000-0000-0000-0000-000000000000}"/>
          </ac:graphicFrameMkLst>
        </pc:graphicFrameChg>
      </pc:sldChg>
    </pc:docChg>
  </pc:docChgLst>
  <pc:docChgLst>
    <pc:chgData name="Amaury Gremaud" userId="d26e1613d7451de6" providerId="LiveId" clId="{D3FAB3F3-B0F5-4FF3-98BD-6455FB8D4381}"/>
    <pc:docChg chg="custSel addSld delSld modSld sldOrd">
      <pc:chgData name="Amaury Gremaud" userId="d26e1613d7451de6" providerId="LiveId" clId="{D3FAB3F3-B0F5-4FF3-98BD-6455FB8D4381}" dt="2017-09-25T16:05:48.307" v="1200"/>
      <pc:docMkLst>
        <pc:docMk/>
      </pc:docMkLst>
      <pc:sldChg chg="modSp">
        <pc:chgData name="Amaury Gremaud" userId="d26e1613d7451de6" providerId="LiveId" clId="{D3FAB3F3-B0F5-4FF3-98BD-6455FB8D4381}" dt="2017-09-25T16:00:30.396" v="1099" actId="20577"/>
        <pc:sldMkLst>
          <pc:docMk/>
          <pc:sldMk cId="1385799019" sldId="256"/>
        </pc:sldMkLst>
        <pc:spChg chg="mod">
          <ac:chgData name="Amaury Gremaud" userId="d26e1613d7451de6" providerId="LiveId" clId="{D3FAB3F3-B0F5-4FF3-98BD-6455FB8D4381}" dt="2017-09-25T16:00:19.818" v="1082" actId="20577"/>
          <ac:spMkLst>
            <pc:docMk/>
            <pc:sldMk cId="1385799019" sldId="256"/>
            <ac:spMk id="2" creationId="{562756D6-036D-479A-93E9-BDF844ACBCF0}"/>
          </ac:spMkLst>
        </pc:spChg>
        <pc:spChg chg="mod">
          <ac:chgData name="Amaury Gremaud" userId="d26e1613d7451de6" providerId="LiveId" clId="{D3FAB3F3-B0F5-4FF3-98BD-6455FB8D4381}" dt="2017-09-25T16:00:30.396" v="1099" actId="20577"/>
          <ac:spMkLst>
            <pc:docMk/>
            <pc:sldMk cId="1385799019" sldId="256"/>
            <ac:spMk id="3" creationId="{CC332416-CAFC-490A-A16A-71AB70154EA8}"/>
          </ac:spMkLst>
        </pc:spChg>
      </pc:sldChg>
      <pc:sldChg chg="delSp modSp">
        <pc:chgData name="Amaury Gremaud" userId="d26e1613d7451de6" providerId="LiveId" clId="{D3FAB3F3-B0F5-4FF3-98BD-6455FB8D4381}" dt="2017-09-25T15:56:53.511" v="996" actId="27636"/>
        <pc:sldMkLst>
          <pc:docMk/>
          <pc:sldMk cId="14678130" sldId="260"/>
        </pc:sldMkLst>
        <pc:spChg chg="del">
          <ac:chgData name="Amaury Gremaud" userId="d26e1613d7451de6" providerId="LiveId" clId="{D3FAB3F3-B0F5-4FF3-98BD-6455FB8D4381}" dt="2017-09-25T15:33:00.770" v="125" actId="478"/>
          <ac:spMkLst>
            <pc:docMk/>
            <pc:sldMk cId="14678130" sldId="260"/>
            <ac:spMk id="2" creationId="{E2481E8C-92DC-4C8D-89C0-28343A8AFAE9}"/>
          </ac:spMkLst>
        </pc:spChg>
        <pc:spChg chg="mod">
          <ac:chgData name="Amaury Gremaud" userId="d26e1613d7451de6" providerId="LiveId" clId="{D3FAB3F3-B0F5-4FF3-98BD-6455FB8D4381}" dt="2017-09-25T15:56:53.511" v="996" actId="27636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D3FAB3F3-B0F5-4FF3-98BD-6455FB8D4381}" dt="2017-09-25T15:57:24.684" v="1005" actId="20577"/>
        <pc:sldMkLst>
          <pc:docMk/>
          <pc:sldMk cId="3434672603" sldId="261"/>
        </pc:sldMkLst>
        <pc:spChg chg="mod">
          <ac:chgData name="Amaury Gremaud" userId="d26e1613d7451de6" providerId="LiveId" clId="{D3FAB3F3-B0F5-4FF3-98BD-6455FB8D4381}" dt="2017-09-25T15:44:25.380" v="657" actId="20577"/>
          <ac:spMkLst>
            <pc:docMk/>
            <pc:sldMk cId="3434672603" sldId="261"/>
            <ac:spMk id="2" creationId="{0DB1A93D-95BD-427D-991B-2F8AB929B8EC}"/>
          </ac:spMkLst>
        </pc:spChg>
        <pc:spChg chg="mod">
          <ac:chgData name="Amaury Gremaud" userId="d26e1613d7451de6" providerId="LiveId" clId="{D3FAB3F3-B0F5-4FF3-98BD-6455FB8D4381}" dt="2017-09-25T15:57:24.684" v="1005" actId="20577"/>
          <ac:spMkLst>
            <pc:docMk/>
            <pc:sldMk cId="3434672603" sldId="261"/>
            <ac:spMk id="3" creationId="{7780A76E-E289-4967-99AC-D23F0D3B9D18}"/>
          </ac:spMkLst>
        </pc:spChg>
      </pc:sldChg>
      <pc:sldChg chg="modSp del">
        <pc:chgData name="Amaury Gremaud" userId="d26e1613d7451de6" providerId="LiveId" clId="{D3FAB3F3-B0F5-4FF3-98BD-6455FB8D4381}" dt="2017-09-25T15:43:24.258" v="566" actId="2696"/>
        <pc:sldMkLst>
          <pc:docMk/>
          <pc:sldMk cId="2141469853" sldId="262"/>
        </pc:sldMkLst>
        <pc:spChg chg="mod">
          <ac:chgData name="Amaury Gremaud" userId="d26e1613d7451de6" providerId="LiveId" clId="{D3FAB3F3-B0F5-4FF3-98BD-6455FB8D4381}" dt="2017-09-25T15:42:17.225" v="542"/>
          <ac:spMkLst>
            <pc:docMk/>
            <pc:sldMk cId="2141469853" sldId="262"/>
            <ac:spMk id="3" creationId="{909E78C0-1326-4CCB-B03E-9F0EDC43B0B9}"/>
          </ac:spMkLst>
        </pc:spChg>
      </pc:sldChg>
      <pc:sldChg chg="ord">
        <pc:chgData name="Amaury Gremaud" userId="d26e1613d7451de6" providerId="LiveId" clId="{D3FAB3F3-B0F5-4FF3-98BD-6455FB8D4381}" dt="2017-09-25T15:56:25.447" v="988"/>
        <pc:sldMkLst>
          <pc:docMk/>
          <pc:sldMk cId="1335366486" sldId="264"/>
        </pc:sldMkLst>
      </pc:sldChg>
      <pc:sldChg chg="del">
        <pc:chgData name="Amaury Gremaud" userId="d26e1613d7451de6" providerId="LiveId" clId="{D3FAB3F3-B0F5-4FF3-98BD-6455FB8D4381}" dt="2017-09-25T16:02:19.010" v="1117" actId="2696"/>
        <pc:sldMkLst>
          <pc:docMk/>
          <pc:sldMk cId="1672273437" sldId="284"/>
        </pc:sldMkLst>
      </pc:sldChg>
      <pc:sldChg chg="del">
        <pc:chgData name="Amaury Gremaud" userId="d26e1613d7451de6" providerId="LiveId" clId="{D3FAB3F3-B0F5-4FF3-98BD-6455FB8D4381}" dt="2017-09-25T16:02:19.026" v="1118" actId="2696"/>
        <pc:sldMkLst>
          <pc:docMk/>
          <pc:sldMk cId="2881257665" sldId="285"/>
        </pc:sldMkLst>
      </pc:sldChg>
      <pc:sldChg chg="del">
        <pc:chgData name="Amaury Gremaud" userId="d26e1613d7451de6" providerId="LiveId" clId="{D3FAB3F3-B0F5-4FF3-98BD-6455FB8D4381}" dt="2017-09-25T16:02:19.041" v="1119" actId="2696"/>
        <pc:sldMkLst>
          <pc:docMk/>
          <pc:sldMk cId="1938839587" sldId="286"/>
        </pc:sldMkLst>
      </pc:sldChg>
      <pc:sldChg chg="modSp">
        <pc:chgData name="Amaury Gremaud" userId="d26e1613d7451de6" providerId="LiveId" clId="{D3FAB3F3-B0F5-4FF3-98BD-6455FB8D4381}" dt="2017-09-25T15:47:37.386" v="696" actId="20577"/>
        <pc:sldMkLst>
          <pc:docMk/>
          <pc:sldMk cId="3821971603" sldId="288"/>
        </pc:sldMkLst>
        <pc:spChg chg="mod">
          <ac:chgData name="Amaury Gremaud" userId="d26e1613d7451de6" providerId="LiveId" clId="{D3FAB3F3-B0F5-4FF3-98BD-6455FB8D4381}" dt="2017-09-25T15:47:37.386" v="696" actId="20577"/>
          <ac:spMkLst>
            <pc:docMk/>
            <pc:sldMk cId="3821971603" sldId="288"/>
            <ac:spMk id="3" creationId="{886AA0A2-29DD-4953-B0F8-A96BB2267841}"/>
          </ac:spMkLst>
        </pc:spChg>
      </pc:sldChg>
      <pc:sldChg chg="addSp delSp modSp mod ord setBg">
        <pc:chgData name="Amaury Gremaud" userId="d26e1613d7451de6" providerId="LiveId" clId="{D3FAB3F3-B0F5-4FF3-98BD-6455FB8D4381}" dt="2017-09-25T15:52:06.022" v="917"/>
        <pc:sldMkLst>
          <pc:docMk/>
          <pc:sldMk cId="543620269" sldId="291"/>
        </pc:sldMkLst>
        <pc:spChg chg="mod">
          <ac:chgData name="Amaury Gremaud" userId="d26e1613d7451de6" providerId="LiveId" clId="{D3FAB3F3-B0F5-4FF3-98BD-6455FB8D4381}" dt="2017-09-25T15:28:20.105" v="39" actId="20577"/>
          <ac:spMkLst>
            <pc:docMk/>
            <pc:sldMk cId="543620269" sldId="291"/>
            <ac:spMk id="2" creationId="{48ED7DA2-FCB4-453C-96E7-845452BF3D81}"/>
          </ac:spMkLst>
        </pc:spChg>
        <pc:spChg chg="add mod">
          <ac:chgData name="Amaury Gremaud" userId="d26e1613d7451de6" providerId="LiveId" clId="{D3FAB3F3-B0F5-4FF3-98BD-6455FB8D4381}" dt="2017-09-25T15:52:06.022" v="917"/>
          <ac:spMkLst>
            <pc:docMk/>
            <pc:sldMk cId="543620269" sldId="291"/>
            <ac:spMk id="3" creationId="{4E581548-8C42-41C3-9075-4301454BA051}"/>
          </ac:spMkLst>
        </pc:spChg>
        <pc:spChg chg="del mo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6" creationId="{ECCCE5D3-7D92-4486-980D-D5F7EF7E267B}"/>
          </ac:spMkLst>
        </pc:spChg>
        <pc:spChg chg="ad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10" creationId="{08E89D5E-1885-4160-AC77-CC471DD1D0DB}"/>
          </ac:spMkLst>
        </pc:spChg>
        <pc:graphicFrameChg chg="add mod">
          <ac:chgData name="Amaury Gremaud" userId="d26e1613d7451de6" providerId="LiveId" clId="{D3FAB3F3-B0F5-4FF3-98BD-6455FB8D4381}" dt="2017-09-25T15:50:07.754" v="893"/>
          <ac:graphicFrameMkLst>
            <pc:docMk/>
            <pc:sldMk cId="543620269" sldId="291"/>
            <ac:graphicFrameMk id="5" creationId="{00000000-0000-0000-0000-000000000000}"/>
          </ac:graphicFrameMkLst>
        </pc:graphicFrameChg>
        <pc:cxnChg chg="add">
          <ac:chgData name="Amaury Gremaud" userId="d26e1613d7451de6" providerId="LiveId" clId="{D3FAB3F3-B0F5-4FF3-98BD-6455FB8D4381}" dt="2017-09-25T15:27:54.498" v="3" actId="26606"/>
          <ac:cxnSpMkLst>
            <pc:docMk/>
            <pc:sldMk cId="543620269" sldId="291"/>
            <ac:cxnSpMk id="12" creationId="{550D2BD1-98F9-412D-905B-3A843EF4078B}"/>
          </ac:cxnSpMkLst>
        </pc:cxnChg>
      </pc:sldChg>
      <pc:sldChg chg="ord">
        <pc:chgData name="Amaury Gremaud" userId="d26e1613d7451de6" providerId="LiveId" clId="{D3FAB3F3-B0F5-4FF3-98BD-6455FB8D4381}" dt="2017-09-25T15:26:48.136" v="0"/>
        <pc:sldMkLst>
          <pc:docMk/>
          <pc:sldMk cId="3629431419" sldId="292"/>
        </pc:sldMkLst>
      </pc:sldChg>
      <pc:sldChg chg="ord">
        <pc:chgData name="Amaury Gremaud" userId="d26e1613d7451de6" providerId="LiveId" clId="{D3FAB3F3-B0F5-4FF3-98BD-6455FB8D4381}" dt="2017-09-25T15:27:27.810" v="1"/>
        <pc:sldMkLst>
          <pc:docMk/>
          <pc:sldMk cId="1776983895" sldId="294"/>
        </pc:sldMkLst>
      </pc:sldChg>
      <pc:sldChg chg="addSp modSp add del">
        <pc:chgData name="Amaury Gremaud" userId="d26e1613d7451de6" providerId="LiveId" clId="{D3FAB3F3-B0F5-4FF3-98BD-6455FB8D4381}" dt="2017-09-25T16:02:25.683" v="1120" actId="2696"/>
        <pc:sldMkLst>
          <pc:docMk/>
          <pc:sldMk cId="4118513828" sldId="295"/>
        </pc:sldMkLst>
        <pc:spChg chg="add mod">
          <ac:chgData name="Amaury Gremaud" userId="d26e1613d7451de6" providerId="LiveId" clId="{D3FAB3F3-B0F5-4FF3-98BD-6455FB8D4381}" dt="2017-09-25T15:35:56.802" v="202" actId="255"/>
          <ac:spMkLst>
            <pc:docMk/>
            <pc:sldMk cId="4118513828" sldId="295"/>
            <ac:spMk id="2" creationId="{A6802E49-6CDF-4E47-84B1-1E54D11BC54F}"/>
          </ac:spMkLst>
        </pc:spChg>
        <pc:spChg chg="add mod">
          <ac:chgData name="Amaury Gremaud" userId="d26e1613d7451de6" providerId="LiveId" clId="{D3FAB3F3-B0F5-4FF3-98BD-6455FB8D4381}" dt="2017-09-25T15:37:47.699" v="355" actId="20577"/>
          <ac:spMkLst>
            <pc:docMk/>
            <pc:sldMk cId="4118513828" sldId="295"/>
            <ac:spMk id="3" creationId="{B6334F4C-0A90-4255-A3D5-33C85131E22F}"/>
          </ac:spMkLst>
        </pc:spChg>
        <pc:spChg chg="add mod">
          <ac:chgData name="Amaury Gremaud" userId="d26e1613d7451de6" providerId="LiveId" clId="{D3FAB3F3-B0F5-4FF3-98BD-6455FB8D4381}" dt="2017-09-25T15:38:18.499" v="374" actId="27636"/>
          <ac:spMkLst>
            <pc:docMk/>
            <pc:sldMk cId="4118513828" sldId="295"/>
            <ac:spMk id="4" creationId="{AC0B0764-3123-4147-AE9E-FCA8DCA4E68B}"/>
          </ac:spMkLst>
        </pc:spChg>
        <pc:spChg chg="add">
          <ac:chgData name="Amaury Gremaud" userId="d26e1613d7451de6" providerId="LiveId" clId="{D3FAB3F3-B0F5-4FF3-98BD-6455FB8D4381}" dt="2017-09-25T15:35:06.382" v="192" actId="26606"/>
          <ac:spMkLst>
            <pc:docMk/>
            <pc:sldMk cId="4118513828" sldId="295"/>
            <ac:spMk id="9" creationId="{0E442549-290E-4B7E-892E-F2DB911DD205}"/>
          </ac:spMkLst>
        </pc:spChg>
      </pc:sldChg>
      <pc:sldChg chg="addSp delSp modSp add">
        <pc:chgData name="Amaury Gremaud" userId="d26e1613d7451de6" providerId="LiveId" clId="{D3FAB3F3-B0F5-4FF3-98BD-6455FB8D4381}" dt="2017-09-25T16:01:09.354" v="1116" actId="26606"/>
        <pc:sldMkLst>
          <pc:docMk/>
          <pc:sldMk cId="2508097342" sldId="296"/>
        </pc:sldMkLst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2" creationId="{F579AF58-53E5-4117-91E9-0BAFBD87BABB}"/>
          </ac:spMkLst>
        </pc:spChg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3" creationId="{5058C420-5482-446C-B975-FC3D13CB05B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4" creationId="{2B3E0100-3A95-43D1-971E-A8AD117D285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5" creationId="{33A79CFA-4CED-450D-BC2C-17C54D6BD6C1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0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2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6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8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0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2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1:09.354" v="1116" actId="26606"/>
          <ac:cxnSpMkLst>
            <pc:docMk/>
            <pc:sldMk cId="2508097342" sldId="296"/>
            <ac:cxnSpMk id="14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2:33.234" v="1121"/>
        <pc:sldMkLst>
          <pc:docMk/>
          <pc:sldMk cId="645586173" sldId="297"/>
        </pc:sldMkLst>
      </pc:sldChg>
      <pc:sldChg chg="addSp modSp add">
        <pc:chgData name="Amaury Gremaud" userId="d26e1613d7451de6" providerId="LiveId" clId="{D3FAB3F3-B0F5-4FF3-98BD-6455FB8D4381}" dt="2017-09-25T16:03:41.776" v="1156" actId="26606"/>
        <pc:sldMkLst>
          <pc:docMk/>
          <pc:sldMk cId="3070453379" sldId="298"/>
        </pc:sldMkLst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" creationId="{C8FA1C5B-27D8-4A93-A29B-E52F2F89F918}"/>
          </ac:spMkLst>
        </pc:spChg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3" creationId="{0B2691B3-A1EA-4F2D-ADA9-107908EA6895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8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0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4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6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8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0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3:41.776" v="1156" actId="26606"/>
          <ac:cxnSpMkLst>
            <pc:docMk/>
            <pc:sldMk cId="3070453379" sldId="298"/>
            <ac:cxnSpMk id="12" creationId="{9E8E38ED-369A-44C2-B635-0BED0E48A6E8}"/>
          </ac:cxnSpMkLst>
        </pc:cxnChg>
      </pc:sldChg>
      <pc:sldChg chg="addSp modSp add">
        <pc:chgData name="Amaury Gremaud" userId="d26e1613d7451de6" providerId="LiveId" clId="{D3FAB3F3-B0F5-4FF3-98BD-6455FB8D4381}" dt="2017-09-25T16:04:59.010" v="1199" actId="26606"/>
        <pc:sldMkLst>
          <pc:docMk/>
          <pc:sldMk cId="3735125256" sldId="299"/>
        </pc:sldMkLst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2" creationId="{A2AB3C04-3D97-43C8-9BD2-F26C9BA1433B}"/>
          </ac:spMkLst>
        </pc:spChg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3" creationId="{06F9EDF5-6D62-4F41-8A47-2BB0E4DE2186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8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2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4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6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8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4:59.010" v="1199" actId="26606"/>
          <ac:cxnSpMkLst>
            <pc:docMk/>
            <pc:sldMk cId="3735125256" sldId="299"/>
            <ac:cxnSpMk id="10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5:48.307" v="1200"/>
        <pc:sldMkLst>
          <pc:docMk/>
          <pc:sldMk cId="696110494" sldId="30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passaram a afetar estas estratégias </a:t>
          </a:r>
          <a:endParaRPr lang="en-US" sz="280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1600"/>
            <a:t>PDP – começam a ser discutidas </a:t>
          </a:r>
          <a:endParaRPr lang="en-US" sz="160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460A0-06F0-4AC1-8AF5-9A78F16B696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53DC825-46C5-4089-8068-085AED66653A}">
      <dgm:prSet/>
      <dgm:spPr/>
      <dgm:t>
        <a:bodyPr/>
        <a:lstStyle/>
        <a:p>
          <a:r>
            <a:rPr lang="pt-BR" dirty="0"/>
            <a:t>AL implementa uma política de industrialização por substituição de importações (ISI)  num contexto de:</a:t>
          </a:r>
          <a:endParaRPr lang="en-US" dirty="0"/>
        </a:p>
      </dgm:t>
    </dgm:pt>
    <dgm:pt modelId="{A7692BD7-EA22-41F6-8C63-E278D4C94880}" type="parTrans" cxnId="{08768522-E1DF-4A08-82CB-EFC4C01AC293}">
      <dgm:prSet/>
      <dgm:spPr/>
      <dgm:t>
        <a:bodyPr/>
        <a:lstStyle/>
        <a:p>
          <a:endParaRPr lang="en-US"/>
        </a:p>
      </dgm:t>
    </dgm:pt>
    <dgm:pt modelId="{9D10D5F8-C530-468D-A6FA-6597BDA491D7}" type="sibTrans" cxnId="{08768522-E1DF-4A08-82CB-EFC4C01AC293}">
      <dgm:prSet/>
      <dgm:spPr/>
      <dgm:t>
        <a:bodyPr/>
        <a:lstStyle/>
        <a:p>
          <a:endParaRPr lang="en-US"/>
        </a:p>
      </dgm:t>
    </dgm:pt>
    <dgm:pt modelId="{C70AEDF0-5374-441D-9664-F47AB507E5FF}">
      <dgm:prSet/>
      <dgm:spPr/>
      <dgm:t>
        <a:bodyPr/>
        <a:lstStyle/>
        <a:p>
          <a:r>
            <a:rPr lang="pt-BR" dirty="0"/>
            <a:t>Dificuldades quanto ao enfrentamento do risco pelo setor privado;  </a:t>
          </a:r>
          <a:endParaRPr lang="en-US" dirty="0"/>
        </a:p>
      </dgm:t>
    </dgm:pt>
    <dgm:pt modelId="{F5C2E3EF-9400-484D-877D-7D5DE4B3A664}" type="parTrans" cxnId="{B74CCE53-0F50-49FD-86A8-0D32CE14C541}">
      <dgm:prSet/>
      <dgm:spPr/>
      <dgm:t>
        <a:bodyPr/>
        <a:lstStyle/>
        <a:p>
          <a:endParaRPr lang="en-US"/>
        </a:p>
      </dgm:t>
    </dgm:pt>
    <dgm:pt modelId="{4319EC46-1887-4B14-8939-ACEE2876AC60}" type="sibTrans" cxnId="{B74CCE53-0F50-49FD-86A8-0D32CE14C541}">
      <dgm:prSet/>
      <dgm:spPr/>
      <dgm:t>
        <a:bodyPr/>
        <a:lstStyle/>
        <a:p>
          <a:endParaRPr lang="en-US"/>
        </a:p>
      </dgm:t>
    </dgm:pt>
    <dgm:pt modelId="{A93C9722-9227-4AC4-A57E-A7C677723C5D}">
      <dgm:prSet/>
      <dgm:spPr/>
      <dgm:t>
        <a:bodyPr/>
        <a:lstStyle/>
        <a:p>
          <a:r>
            <a:rPr lang="pt-BR" dirty="0"/>
            <a:t>mercados de capitais rudimentares</a:t>
          </a:r>
          <a:endParaRPr lang="en-US" dirty="0"/>
        </a:p>
      </dgm:t>
    </dgm:pt>
    <dgm:pt modelId="{7AEE866C-076E-48CE-8B1F-8A67E081C688}" type="parTrans" cxnId="{94100455-F79B-4FF7-A5DF-79EA9B5FC6C4}">
      <dgm:prSet/>
      <dgm:spPr/>
      <dgm:t>
        <a:bodyPr/>
        <a:lstStyle/>
        <a:p>
          <a:endParaRPr lang="en-US"/>
        </a:p>
      </dgm:t>
    </dgm:pt>
    <dgm:pt modelId="{D8445665-4A11-41E4-9942-FE0BEC450E1F}" type="sibTrans" cxnId="{94100455-F79B-4FF7-A5DF-79EA9B5FC6C4}">
      <dgm:prSet/>
      <dgm:spPr/>
      <dgm:t>
        <a:bodyPr/>
        <a:lstStyle/>
        <a:p>
          <a:endParaRPr lang="en-US"/>
        </a:p>
      </dgm:t>
    </dgm:pt>
    <dgm:pt modelId="{A2EB8FCA-C0A0-4665-B9C5-38A39E6C7179}">
      <dgm:prSet/>
      <dgm:spPr/>
      <dgm:t>
        <a:bodyPr/>
        <a:lstStyle/>
        <a:p>
          <a:r>
            <a:rPr lang="pt-BR" dirty="0"/>
            <a:t>mercados financeiros internacionais desintegrados </a:t>
          </a:r>
          <a:endParaRPr lang="en-US" dirty="0"/>
        </a:p>
      </dgm:t>
    </dgm:pt>
    <dgm:pt modelId="{628BF03A-5ECB-43FD-8B68-38DE576F1E79}" type="parTrans" cxnId="{2F2EBB8A-A17B-412D-9254-9249BFC9B682}">
      <dgm:prSet/>
      <dgm:spPr/>
      <dgm:t>
        <a:bodyPr/>
        <a:lstStyle/>
        <a:p>
          <a:endParaRPr lang="en-US"/>
        </a:p>
      </dgm:t>
    </dgm:pt>
    <dgm:pt modelId="{DE20CB17-0007-47F3-B89D-07E341ACC363}" type="sibTrans" cxnId="{2F2EBB8A-A17B-412D-9254-9249BFC9B682}">
      <dgm:prSet/>
      <dgm:spPr/>
      <dgm:t>
        <a:bodyPr/>
        <a:lstStyle/>
        <a:p>
          <a:endParaRPr lang="en-US"/>
        </a:p>
      </dgm:t>
    </dgm:pt>
    <dgm:pt modelId="{9C90194D-68A8-45FB-A13B-E753D04BF855}">
      <dgm:prSet/>
      <dgm:spPr/>
      <dgm:t>
        <a:bodyPr/>
        <a:lstStyle/>
        <a:p>
          <a:r>
            <a:rPr lang="pt-BR" dirty="0"/>
            <a:t>níveis de comércio internacional diminuiu  e volta lenta</a:t>
          </a:r>
          <a:endParaRPr lang="en-US" dirty="0"/>
        </a:p>
      </dgm:t>
    </dgm:pt>
    <dgm:pt modelId="{2EEFB5B6-24A7-4AFC-AA9A-0F320ECAE441}" type="parTrans" cxnId="{304262D5-824A-4AF3-B6CE-070B2267E446}">
      <dgm:prSet/>
      <dgm:spPr/>
      <dgm:t>
        <a:bodyPr/>
        <a:lstStyle/>
        <a:p>
          <a:endParaRPr lang="en-US"/>
        </a:p>
      </dgm:t>
    </dgm:pt>
    <dgm:pt modelId="{6C7C6B25-6E49-4B02-93EC-FEBCE94A1611}" type="sibTrans" cxnId="{304262D5-824A-4AF3-B6CE-070B2267E446}">
      <dgm:prSet/>
      <dgm:spPr/>
      <dgm:t>
        <a:bodyPr/>
        <a:lstStyle/>
        <a:p>
          <a:endParaRPr lang="en-US"/>
        </a:p>
      </dgm:t>
    </dgm:pt>
    <dgm:pt modelId="{1FDE843F-76A0-4DAD-8B16-AA6C532D6438}">
      <dgm:prSet/>
      <dgm:spPr/>
      <dgm:t>
        <a:bodyPr/>
        <a:lstStyle/>
        <a:p>
          <a:r>
            <a:rPr lang="pt-BR"/>
            <a:t>Estimulo seletivos a uma ampla gama de atividades.</a:t>
          </a:r>
          <a:endParaRPr lang="en-US"/>
        </a:p>
      </dgm:t>
    </dgm:pt>
    <dgm:pt modelId="{7EA253D8-B40D-43AA-AC8A-A375503B8145}" type="parTrans" cxnId="{B965D890-4675-4730-BFB4-2D1DEACF3E78}">
      <dgm:prSet/>
      <dgm:spPr/>
      <dgm:t>
        <a:bodyPr/>
        <a:lstStyle/>
        <a:p>
          <a:endParaRPr lang="en-US"/>
        </a:p>
      </dgm:t>
    </dgm:pt>
    <dgm:pt modelId="{7D46B55B-0D62-4FC5-913D-8B7A88AE5C95}" type="sibTrans" cxnId="{B965D890-4675-4730-BFB4-2D1DEACF3E78}">
      <dgm:prSet/>
      <dgm:spPr/>
      <dgm:t>
        <a:bodyPr/>
        <a:lstStyle/>
        <a:p>
          <a:endParaRPr lang="en-US"/>
        </a:p>
      </dgm:t>
    </dgm:pt>
    <dgm:pt modelId="{398258B7-740A-4C88-93AE-71EFF7BF469F}">
      <dgm:prSet/>
      <dgm:spPr/>
      <dgm:t>
        <a:bodyPr/>
        <a:lstStyle/>
        <a:p>
          <a:pPr>
            <a:buNone/>
          </a:pPr>
          <a:r>
            <a:rPr lang="es-ES"/>
            <a:t>Restrições à importações por meio de tarifas e outros mecanismos cambiais para fomentar a diversificação produtiva nacional </a:t>
          </a:r>
          <a:endParaRPr lang="en-US"/>
        </a:p>
      </dgm:t>
    </dgm:pt>
    <dgm:pt modelId="{F636C70E-9F82-4424-B9F2-D7C77C6221D4}" type="parTrans" cxnId="{23B33F1D-BCDA-4B1F-9464-308913AAFF68}">
      <dgm:prSet/>
      <dgm:spPr/>
      <dgm:t>
        <a:bodyPr/>
        <a:lstStyle/>
        <a:p>
          <a:endParaRPr lang="en-US"/>
        </a:p>
      </dgm:t>
    </dgm:pt>
    <dgm:pt modelId="{3418648E-894F-4181-9E9A-42E44F634B1D}" type="sibTrans" cxnId="{23B33F1D-BCDA-4B1F-9464-308913AAFF68}">
      <dgm:prSet/>
      <dgm:spPr/>
      <dgm:t>
        <a:bodyPr/>
        <a:lstStyle/>
        <a:p>
          <a:endParaRPr lang="en-US"/>
        </a:p>
      </dgm:t>
    </dgm:pt>
    <dgm:pt modelId="{9491C2E4-804B-42C1-A279-D02AB652950C}">
      <dgm:prSet/>
      <dgm:spPr/>
      <dgm:t>
        <a:bodyPr/>
        <a:lstStyle/>
        <a:p>
          <a:pPr>
            <a:buNone/>
          </a:pPr>
          <a:r>
            <a:rPr lang="pt-BR" dirty="0"/>
            <a:t>Bancos de desenvolvimento foram reforçados como uma forma de captar e redistribuir recursos financeiros nacionais e internacionais </a:t>
          </a:r>
          <a:endParaRPr lang="en-US" dirty="0"/>
        </a:p>
      </dgm:t>
    </dgm:pt>
    <dgm:pt modelId="{5FF41904-8697-4D9E-BE24-FF262E824C5E}" type="parTrans" cxnId="{2BF881CA-E312-4CC5-865D-B6F8D58ED91B}">
      <dgm:prSet/>
      <dgm:spPr/>
      <dgm:t>
        <a:bodyPr/>
        <a:lstStyle/>
        <a:p>
          <a:endParaRPr lang="en-US"/>
        </a:p>
      </dgm:t>
    </dgm:pt>
    <dgm:pt modelId="{099BD9AE-2CCB-410B-A064-309C5EB69D4D}" type="sibTrans" cxnId="{2BF881CA-E312-4CC5-865D-B6F8D58ED91B}">
      <dgm:prSet/>
      <dgm:spPr/>
      <dgm:t>
        <a:bodyPr/>
        <a:lstStyle/>
        <a:p>
          <a:endParaRPr lang="en-US"/>
        </a:p>
      </dgm:t>
    </dgm:pt>
    <dgm:pt modelId="{40BAF1D0-492E-496A-9B40-C36C6AB9D961}">
      <dgm:prSet/>
      <dgm:spPr/>
      <dgm:t>
        <a:bodyPr/>
        <a:lstStyle/>
        <a:p>
          <a:pPr>
            <a:buNone/>
          </a:pPr>
          <a:r>
            <a:rPr lang="es-ES" dirty="0"/>
            <a:t>Apoio à ampliação das taxas de investimento em  setores protegidos.  (juros baixos, impostos aliviados etc)</a:t>
          </a:r>
          <a:endParaRPr lang="en-US" dirty="0"/>
        </a:p>
      </dgm:t>
    </dgm:pt>
    <dgm:pt modelId="{A24C1C1C-6D1F-4F61-AB3A-2A3B740459C2}" type="parTrans" cxnId="{4C16EB70-E115-444B-8EA4-83080F77440B}">
      <dgm:prSet/>
      <dgm:spPr/>
      <dgm:t>
        <a:bodyPr/>
        <a:lstStyle/>
        <a:p>
          <a:endParaRPr lang="en-US"/>
        </a:p>
      </dgm:t>
    </dgm:pt>
    <dgm:pt modelId="{198CD817-4901-4FC4-9210-E7B94637909D}" type="sibTrans" cxnId="{4C16EB70-E115-444B-8EA4-83080F77440B}">
      <dgm:prSet/>
      <dgm:spPr/>
      <dgm:t>
        <a:bodyPr/>
        <a:lstStyle/>
        <a:p>
          <a:endParaRPr lang="en-US"/>
        </a:p>
      </dgm:t>
    </dgm:pt>
    <dgm:pt modelId="{526238BB-204C-4AF5-A212-3DD5583FDD56}">
      <dgm:prSet/>
      <dgm:spPr/>
      <dgm:t>
        <a:bodyPr/>
        <a:lstStyle/>
        <a:p>
          <a:pPr>
            <a:buNone/>
          </a:pPr>
          <a:r>
            <a:rPr lang="pt-BR" dirty="0"/>
            <a:t>aumento do investimento público em </a:t>
          </a:r>
          <a:r>
            <a:rPr lang="pt-BR" dirty="0" err="1"/>
            <a:t>infra-estrutura</a:t>
          </a:r>
          <a:r>
            <a:rPr lang="pt-BR" dirty="0"/>
            <a:t>, bens </a:t>
          </a:r>
          <a:r>
            <a:rPr lang="pt-BR" dirty="0" smtClean="0"/>
            <a:t>intermediários</a:t>
          </a:r>
          <a:endParaRPr lang="en-US" dirty="0"/>
        </a:p>
      </dgm:t>
    </dgm:pt>
    <dgm:pt modelId="{CB579052-9516-48C7-8ACF-CDA31AF40BA7}" type="parTrans" cxnId="{20570B0C-FE4B-4DA4-8452-4E3B16DB6F3D}">
      <dgm:prSet/>
      <dgm:spPr/>
      <dgm:t>
        <a:bodyPr/>
        <a:lstStyle/>
        <a:p>
          <a:endParaRPr lang="en-US"/>
        </a:p>
      </dgm:t>
    </dgm:pt>
    <dgm:pt modelId="{A3112447-B7AC-4B18-A083-9F765A2CB3A9}" type="sibTrans" cxnId="{20570B0C-FE4B-4DA4-8452-4E3B16DB6F3D}">
      <dgm:prSet/>
      <dgm:spPr/>
      <dgm:t>
        <a:bodyPr/>
        <a:lstStyle/>
        <a:p>
          <a:endParaRPr lang="en-US"/>
        </a:p>
      </dgm:t>
    </dgm:pt>
    <dgm:pt modelId="{3ECE2783-30E0-46AF-869D-AB6F68F36F7A}">
      <dgm:prSet/>
      <dgm:spPr/>
      <dgm:t>
        <a:bodyPr/>
        <a:lstStyle/>
        <a:p>
          <a:pPr>
            <a:buNone/>
          </a:pPr>
          <a:r>
            <a:rPr lang="en-US" dirty="0" err="1"/>
            <a:t>Pos</a:t>
          </a:r>
          <a:r>
            <a:rPr lang="en-US" dirty="0"/>
            <a:t> </a:t>
          </a:r>
          <a:r>
            <a:rPr lang="en-US" dirty="0" err="1"/>
            <a:t>crise</a:t>
          </a:r>
          <a:r>
            <a:rPr lang="en-US" dirty="0"/>
            <a:t> de 30:</a:t>
          </a:r>
        </a:p>
      </dgm:t>
    </dgm:pt>
    <dgm:pt modelId="{92680680-DBEF-4C00-82BF-A307E8B9E132}" type="parTrans" cxnId="{0C17177F-166D-4C6D-87BA-0FD89120C9F4}">
      <dgm:prSet/>
      <dgm:spPr/>
    </dgm:pt>
    <dgm:pt modelId="{D77DB673-C856-4EE7-A645-7D4E27C6E9C9}" type="sibTrans" cxnId="{0C17177F-166D-4C6D-87BA-0FD89120C9F4}">
      <dgm:prSet/>
      <dgm:spPr/>
    </dgm:pt>
    <dgm:pt modelId="{A0076961-3ECC-499D-AE60-462D97927012}">
      <dgm:prSet/>
      <dgm:spPr/>
      <dgm:t>
        <a:bodyPr/>
        <a:lstStyle/>
        <a:p>
          <a:pPr>
            <a:buNone/>
          </a:pPr>
          <a:r>
            <a:rPr lang="pt-BR" dirty="0" smtClean="0"/>
            <a:t> </a:t>
          </a:r>
          <a:r>
            <a:rPr lang="pt-BR" dirty="0"/>
            <a:t>capital humano (?)</a:t>
          </a:r>
          <a:endParaRPr lang="en-US" dirty="0"/>
        </a:p>
      </dgm:t>
    </dgm:pt>
    <dgm:pt modelId="{77254A44-0118-41A7-B61F-8558591383E3}" type="parTrans" cxnId="{28A7C3CA-7B38-46D6-B80C-26200219C3C7}">
      <dgm:prSet/>
      <dgm:spPr/>
    </dgm:pt>
    <dgm:pt modelId="{EAB501B3-9997-45BD-92BB-E2002FF04B6C}" type="sibTrans" cxnId="{28A7C3CA-7B38-46D6-B80C-26200219C3C7}">
      <dgm:prSet/>
      <dgm:spPr/>
    </dgm:pt>
    <dgm:pt modelId="{CBC947D0-E1AE-4481-9981-66776DA03E1B}" type="pres">
      <dgm:prSet presAssocID="{EE9460A0-06F0-4AC1-8AF5-9A78F16B69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B11353A-97A8-436E-BA6C-FD9036B15AF7}" type="pres">
      <dgm:prSet presAssocID="{F53DC825-46C5-4089-8068-085AED66653A}" presName="composite" presStyleCnt="0"/>
      <dgm:spPr/>
    </dgm:pt>
    <dgm:pt modelId="{AC02E939-662E-4376-974C-EEC5B1BA1BEC}" type="pres">
      <dgm:prSet presAssocID="{F53DC825-46C5-4089-8068-085AED66653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EDA0FF-35EF-418E-8511-F07AED75378F}" type="pres">
      <dgm:prSet presAssocID="{F53DC825-46C5-4089-8068-085AED66653A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7FF5B-534A-4DAF-A4DE-84F4E7744C27}" type="pres">
      <dgm:prSet presAssocID="{9D10D5F8-C530-468D-A6FA-6597BDA491D7}" presName="space" presStyleCnt="0"/>
      <dgm:spPr/>
    </dgm:pt>
    <dgm:pt modelId="{11C192FB-F0FF-4F88-9DA1-E65F6BEDBBBE}" type="pres">
      <dgm:prSet presAssocID="{1FDE843F-76A0-4DAD-8B16-AA6C532D6438}" presName="composite" presStyleCnt="0"/>
      <dgm:spPr/>
    </dgm:pt>
    <dgm:pt modelId="{94FB01F4-629E-41AD-B676-8B476CDE006F}" type="pres">
      <dgm:prSet presAssocID="{1FDE843F-76A0-4DAD-8B16-AA6C532D64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06757-2E03-468F-8C86-2BD8EFB4BC9E}" type="pres">
      <dgm:prSet presAssocID="{1FDE843F-76A0-4DAD-8B16-AA6C532D6438}" presName="desTx" presStyleLbl="revTx" presStyleIdx="1" presStyleCnt="2" custScaleX="1325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27EA6E7-6C56-4843-B4CE-57A59CAC46E6}" type="presOf" srcId="{526238BB-204C-4AF5-A212-3DD5583FDD56}" destId="{F2906757-2E03-468F-8C86-2BD8EFB4BC9E}" srcOrd="0" destOrd="3" presId="urn:microsoft.com/office/officeart/2005/8/layout/chevron1"/>
    <dgm:cxn modelId="{E83F75A1-FA40-4B99-A193-86A713277217}" type="presOf" srcId="{A0076961-3ECC-499D-AE60-462D97927012}" destId="{F2906757-2E03-468F-8C86-2BD8EFB4BC9E}" srcOrd="0" destOrd="4" presId="urn:microsoft.com/office/officeart/2005/8/layout/chevron1"/>
    <dgm:cxn modelId="{2F2EBB8A-A17B-412D-9254-9249BFC9B682}" srcId="{F53DC825-46C5-4089-8068-085AED66653A}" destId="{A2EB8FCA-C0A0-4665-B9C5-38A39E6C7179}" srcOrd="3" destOrd="0" parTransId="{628BF03A-5ECB-43FD-8B68-38DE576F1E79}" sibTransId="{DE20CB17-0007-47F3-B89D-07E341ACC363}"/>
    <dgm:cxn modelId="{08768522-E1DF-4A08-82CB-EFC4C01AC293}" srcId="{EE9460A0-06F0-4AC1-8AF5-9A78F16B696D}" destId="{F53DC825-46C5-4089-8068-085AED66653A}" srcOrd="0" destOrd="0" parTransId="{A7692BD7-EA22-41F6-8C63-E278D4C94880}" sibTransId="{9D10D5F8-C530-468D-A6FA-6597BDA491D7}"/>
    <dgm:cxn modelId="{2CECE806-6FD4-4A44-8D43-123CEC6299E5}" type="presOf" srcId="{9C90194D-68A8-45FB-A13B-E753D04BF855}" destId="{8FEDA0FF-35EF-418E-8511-F07AED75378F}" srcOrd="0" destOrd="4" presId="urn:microsoft.com/office/officeart/2005/8/layout/chevron1"/>
    <dgm:cxn modelId="{D7AF77BC-B6A6-4246-B912-BDA8F9A6C5F3}" type="presOf" srcId="{40BAF1D0-492E-496A-9B40-C36C6AB9D961}" destId="{F2906757-2E03-468F-8C86-2BD8EFB4BC9E}" srcOrd="0" destOrd="2" presId="urn:microsoft.com/office/officeart/2005/8/layout/chevron1"/>
    <dgm:cxn modelId="{B965D890-4675-4730-BFB4-2D1DEACF3E78}" srcId="{EE9460A0-06F0-4AC1-8AF5-9A78F16B696D}" destId="{1FDE843F-76A0-4DAD-8B16-AA6C532D6438}" srcOrd="1" destOrd="0" parTransId="{7EA253D8-B40D-43AA-AC8A-A375503B8145}" sibTransId="{7D46B55B-0D62-4FC5-913D-8B7A88AE5C95}"/>
    <dgm:cxn modelId="{B7321F5C-286D-4BB4-86E6-FE03E17D7BFA}" type="presOf" srcId="{1FDE843F-76A0-4DAD-8B16-AA6C532D6438}" destId="{94FB01F4-629E-41AD-B676-8B476CDE006F}" srcOrd="0" destOrd="0" presId="urn:microsoft.com/office/officeart/2005/8/layout/chevron1"/>
    <dgm:cxn modelId="{B74CCE53-0F50-49FD-86A8-0D32CE14C541}" srcId="{F53DC825-46C5-4089-8068-085AED66653A}" destId="{C70AEDF0-5374-441D-9664-F47AB507E5FF}" srcOrd="1" destOrd="0" parTransId="{F5C2E3EF-9400-484D-877D-7D5DE4B3A664}" sibTransId="{4319EC46-1887-4B14-8939-ACEE2876AC60}"/>
    <dgm:cxn modelId="{DC0A5C4B-6665-47AF-BCF8-84110E155408}" type="presOf" srcId="{3ECE2783-30E0-46AF-869D-AB6F68F36F7A}" destId="{8FEDA0FF-35EF-418E-8511-F07AED75378F}" srcOrd="0" destOrd="0" presId="urn:microsoft.com/office/officeart/2005/8/layout/chevron1"/>
    <dgm:cxn modelId="{75C42677-687F-47F1-8C96-42BE0E27892A}" type="presOf" srcId="{EE9460A0-06F0-4AC1-8AF5-9A78F16B696D}" destId="{CBC947D0-E1AE-4481-9981-66776DA03E1B}" srcOrd="0" destOrd="0" presId="urn:microsoft.com/office/officeart/2005/8/layout/chevron1"/>
    <dgm:cxn modelId="{4C16EB70-E115-444B-8EA4-83080F77440B}" srcId="{1FDE843F-76A0-4DAD-8B16-AA6C532D6438}" destId="{40BAF1D0-492E-496A-9B40-C36C6AB9D961}" srcOrd="2" destOrd="0" parTransId="{A24C1C1C-6D1F-4F61-AB3A-2A3B740459C2}" sibTransId="{198CD817-4901-4FC4-9210-E7B94637909D}"/>
    <dgm:cxn modelId="{304262D5-824A-4AF3-B6CE-070B2267E446}" srcId="{F53DC825-46C5-4089-8068-085AED66653A}" destId="{9C90194D-68A8-45FB-A13B-E753D04BF855}" srcOrd="4" destOrd="0" parTransId="{2EEFB5B6-24A7-4AFC-AA9A-0F320ECAE441}" sibTransId="{6C7C6B25-6E49-4B02-93EC-FEBCE94A1611}"/>
    <dgm:cxn modelId="{28A7C3CA-7B38-46D6-B80C-26200219C3C7}" srcId="{526238BB-204C-4AF5-A212-3DD5583FDD56}" destId="{A0076961-3ECC-499D-AE60-462D97927012}" srcOrd="0" destOrd="0" parTransId="{77254A44-0118-41A7-B61F-8558591383E3}" sibTransId="{EAB501B3-9997-45BD-92BB-E2002FF04B6C}"/>
    <dgm:cxn modelId="{94100455-F79B-4FF7-A5DF-79EA9B5FC6C4}" srcId="{F53DC825-46C5-4089-8068-085AED66653A}" destId="{A93C9722-9227-4AC4-A57E-A7C677723C5D}" srcOrd="2" destOrd="0" parTransId="{7AEE866C-076E-48CE-8B1F-8A67E081C688}" sibTransId="{D8445665-4A11-41E4-9942-FE0BEC450E1F}"/>
    <dgm:cxn modelId="{2BF881CA-E312-4CC5-865D-B6F8D58ED91B}" srcId="{1FDE843F-76A0-4DAD-8B16-AA6C532D6438}" destId="{9491C2E4-804B-42C1-A279-D02AB652950C}" srcOrd="1" destOrd="0" parTransId="{5FF41904-8697-4D9E-BE24-FF262E824C5E}" sibTransId="{099BD9AE-2CCB-410B-A064-309C5EB69D4D}"/>
    <dgm:cxn modelId="{0C17177F-166D-4C6D-87BA-0FD89120C9F4}" srcId="{F53DC825-46C5-4089-8068-085AED66653A}" destId="{3ECE2783-30E0-46AF-869D-AB6F68F36F7A}" srcOrd="0" destOrd="0" parTransId="{92680680-DBEF-4C00-82BF-A307E8B9E132}" sibTransId="{D77DB673-C856-4EE7-A645-7D4E27C6E9C9}"/>
    <dgm:cxn modelId="{7F3F7C66-D66D-41E1-8573-27DE336C9959}" type="presOf" srcId="{F53DC825-46C5-4089-8068-085AED66653A}" destId="{AC02E939-662E-4376-974C-EEC5B1BA1BEC}" srcOrd="0" destOrd="0" presId="urn:microsoft.com/office/officeart/2005/8/layout/chevron1"/>
    <dgm:cxn modelId="{B7199D25-CC67-4A8A-9939-013E8679AA9F}" type="presOf" srcId="{9491C2E4-804B-42C1-A279-D02AB652950C}" destId="{F2906757-2E03-468F-8C86-2BD8EFB4BC9E}" srcOrd="0" destOrd="1" presId="urn:microsoft.com/office/officeart/2005/8/layout/chevron1"/>
    <dgm:cxn modelId="{CF0EB91C-6E36-4D49-AA5B-912B10BC94C4}" type="presOf" srcId="{A93C9722-9227-4AC4-A57E-A7C677723C5D}" destId="{8FEDA0FF-35EF-418E-8511-F07AED75378F}" srcOrd="0" destOrd="2" presId="urn:microsoft.com/office/officeart/2005/8/layout/chevron1"/>
    <dgm:cxn modelId="{23B33F1D-BCDA-4B1F-9464-308913AAFF68}" srcId="{1FDE843F-76A0-4DAD-8B16-AA6C532D6438}" destId="{398258B7-740A-4C88-93AE-71EFF7BF469F}" srcOrd="0" destOrd="0" parTransId="{F636C70E-9F82-4424-B9F2-D7C77C6221D4}" sibTransId="{3418648E-894F-4181-9E9A-42E44F634B1D}"/>
    <dgm:cxn modelId="{4F4219F1-C10B-40B3-8CC2-59CA0E5EF707}" type="presOf" srcId="{A2EB8FCA-C0A0-4665-B9C5-38A39E6C7179}" destId="{8FEDA0FF-35EF-418E-8511-F07AED75378F}" srcOrd="0" destOrd="3" presId="urn:microsoft.com/office/officeart/2005/8/layout/chevron1"/>
    <dgm:cxn modelId="{20570B0C-FE4B-4DA4-8452-4E3B16DB6F3D}" srcId="{1FDE843F-76A0-4DAD-8B16-AA6C532D6438}" destId="{526238BB-204C-4AF5-A212-3DD5583FDD56}" srcOrd="3" destOrd="0" parTransId="{CB579052-9516-48C7-8ACF-CDA31AF40BA7}" sibTransId="{A3112447-B7AC-4B18-A083-9F765A2CB3A9}"/>
    <dgm:cxn modelId="{AF190A1D-C212-4272-BF72-2D0D3B7877C9}" type="presOf" srcId="{C70AEDF0-5374-441D-9664-F47AB507E5FF}" destId="{8FEDA0FF-35EF-418E-8511-F07AED75378F}" srcOrd="0" destOrd="1" presId="urn:microsoft.com/office/officeart/2005/8/layout/chevron1"/>
    <dgm:cxn modelId="{4E61E4DA-EEEF-4DAC-8558-1B500680DCC3}" type="presOf" srcId="{398258B7-740A-4C88-93AE-71EFF7BF469F}" destId="{F2906757-2E03-468F-8C86-2BD8EFB4BC9E}" srcOrd="0" destOrd="0" presId="urn:microsoft.com/office/officeart/2005/8/layout/chevron1"/>
    <dgm:cxn modelId="{9E2CDD6C-BDAD-4298-92C6-9B4EE5C51BCA}" type="presParOf" srcId="{CBC947D0-E1AE-4481-9981-66776DA03E1B}" destId="{5B11353A-97A8-436E-BA6C-FD9036B15AF7}" srcOrd="0" destOrd="0" presId="urn:microsoft.com/office/officeart/2005/8/layout/chevron1"/>
    <dgm:cxn modelId="{56AAAA2C-2F5D-49D4-B2A5-D1CB7466DC03}" type="presParOf" srcId="{5B11353A-97A8-436E-BA6C-FD9036B15AF7}" destId="{AC02E939-662E-4376-974C-EEC5B1BA1BEC}" srcOrd="0" destOrd="0" presId="urn:microsoft.com/office/officeart/2005/8/layout/chevron1"/>
    <dgm:cxn modelId="{A0C82D00-CD7C-428E-9DC2-93064C114B06}" type="presParOf" srcId="{5B11353A-97A8-436E-BA6C-FD9036B15AF7}" destId="{8FEDA0FF-35EF-418E-8511-F07AED75378F}" srcOrd="1" destOrd="0" presId="urn:microsoft.com/office/officeart/2005/8/layout/chevron1"/>
    <dgm:cxn modelId="{27015AA7-4DEE-4088-8E45-C84C37765D93}" type="presParOf" srcId="{CBC947D0-E1AE-4481-9981-66776DA03E1B}" destId="{0637FF5B-534A-4DAF-A4DE-84F4E7744C27}" srcOrd="1" destOrd="0" presId="urn:microsoft.com/office/officeart/2005/8/layout/chevron1"/>
    <dgm:cxn modelId="{9754846E-5B39-46B1-BEB0-02BA802EA34A}" type="presParOf" srcId="{CBC947D0-E1AE-4481-9981-66776DA03E1B}" destId="{11C192FB-F0FF-4F88-9DA1-E65F6BEDBBBE}" srcOrd="2" destOrd="0" presId="urn:microsoft.com/office/officeart/2005/8/layout/chevron1"/>
    <dgm:cxn modelId="{19DC2ED3-8513-457D-9D6C-FE20488F9B46}" type="presParOf" srcId="{11C192FB-F0FF-4F88-9DA1-E65F6BEDBBBE}" destId="{94FB01F4-629E-41AD-B676-8B476CDE006F}" srcOrd="0" destOrd="0" presId="urn:microsoft.com/office/officeart/2005/8/layout/chevron1"/>
    <dgm:cxn modelId="{B34E9FE6-A3B1-4962-AF71-768E70F281D2}" type="presParOf" srcId="{11C192FB-F0FF-4F88-9DA1-E65F6BEDBBBE}" destId="{F2906757-2E03-468F-8C86-2BD8EFB4BC9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AC7C9-2A82-42D5-81F8-95B441F067FD}" type="doc">
      <dgm:prSet loTypeId="urn:microsoft.com/office/officeart/2005/8/layout/defaul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AB6C0C3-F37A-4600-84FA-1D7ABAA5F8D9}">
      <dgm:prSet/>
      <dgm:spPr/>
      <dgm:t>
        <a:bodyPr/>
        <a:lstStyle/>
        <a:p>
          <a:r>
            <a:rPr lang="pt-BR"/>
            <a:t>Disciplina fiscal</a:t>
          </a:r>
          <a:endParaRPr lang="en-US"/>
        </a:p>
      </dgm:t>
    </dgm:pt>
    <dgm:pt modelId="{31214E8B-EF5D-4A36-A747-9B730E45274C}" type="parTrans" cxnId="{684364C9-2B2B-442E-B304-644D3DA24FF9}">
      <dgm:prSet/>
      <dgm:spPr/>
      <dgm:t>
        <a:bodyPr/>
        <a:lstStyle/>
        <a:p>
          <a:endParaRPr lang="en-US"/>
        </a:p>
      </dgm:t>
    </dgm:pt>
    <dgm:pt modelId="{CB13AB3C-9DE8-4E3C-952D-387C68C89201}" type="sibTrans" cxnId="{684364C9-2B2B-442E-B304-644D3DA24FF9}">
      <dgm:prSet/>
      <dgm:spPr/>
      <dgm:t>
        <a:bodyPr/>
        <a:lstStyle/>
        <a:p>
          <a:endParaRPr lang="en-US"/>
        </a:p>
      </dgm:t>
    </dgm:pt>
    <dgm:pt modelId="{3D1921BD-26EB-4CA7-BEC4-1A07D4613436}">
      <dgm:prSet/>
      <dgm:spPr/>
      <dgm:t>
        <a:bodyPr/>
        <a:lstStyle/>
        <a:p>
          <a:r>
            <a:rPr lang="pt-BR" dirty="0"/>
            <a:t>Priorização (reorientação) dos gastos públicos</a:t>
          </a:r>
          <a:endParaRPr lang="en-US" dirty="0"/>
        </a:p>
      </dgm:t>
    </dgm:pt>
    <dgm:pt modelId="{896F7B17-FF87-4A3F-878E-A1E1197011ED}" type="parTrans" cxnId="{6A8D21D8-0E9B-4633-853E-FF5E7BEA18A6}">
      <dgm:prSet/>
      <dgm:spPr/>
      <dgm:t>
        <a:bodyPr/>
        <a:lstStyle/>
        <a:p>
          <a:endParaRPr lang="en-US"/>
        </a:p>
      </dgm:t>
    </dgm:pt>
    <dgm:pt modelId="{C172D3CB-5B46-46CA-818F-4AA67D58F15E}" type="sibTrans" cxnId="{6A8D21D8-0E9B-4633-853E-FF5E7BEA18A6}">
      <dgm:prSet/>
      <dgm:spPr/>
      <dgm:t>
        <a:bodyPr/>
        <a:lstStyle/>
        <a:p>
          <a:endParaRPr lang="en-US"/>
        </a:p>
      </dgm:t>
    </dgm:pt>
    <dgm:pt modelId="{95A123DB-C668-4585-918C-4DE760E89B07}">
      <dgm:prSet/>
      <dgm:spPr/>
      <dgm:t>
        <a:bodyPr/>
        <a:lstStyle/>
        <a:p>
          <a:r>
            <a:rPr lang="pt-BR"/>
            <a:t>Reforma tributária </a:t>
          </a:r>
          <a:endParaRPr lang="en-US"/>
        </a:p>
      </dgm:t>
    </dgm:pt>
    <dgm:pt modelId="{37FA431B-7C3A-442F-90AC-BDF1137C051D}" type="parTrans" cxnId="{EA1331FC-372E-47D8-99F5-878446FE68CD}">
      <dgm:prSet/>
      <dgm:spPr/>
      <dgm:t>
        <a:bodyPr/>
        <a:lstStyle/>
        <a:p>
          <a:endParaRPr lang="en-US"/>
        </a:p>
      </dgm:t>
    </dgm:pt>
    <dgm:pt modelId="{8FA949C0-2AF8-4785-A8B1-E5C8F5E6F7D2}" type="sibTrans" cxnId="{EA1331FC-372E-47D8-99F5-878446FE68CD}">
      <dgm:prSet/>
      <dgm:spPr/>
      <dgm:t>
        <a:bodyPr/>
        <a:lstStyle/>
        <a:p>
          <a:endParaRPr lang="en-US"/>
        </a:p>
      </dgm:t>
    </dgm:pt>
    <dgm:pt modelId="{B2700C02-9401-4729-BAE8-A3D3AB6D70F5}">
      <dgm:prSet/>
      <dgm:spPr/>
      <dgm:t>
        <a:bodyPr/>
        <a:lstStyle/>
        <a:p>
          <a:r>
            <a:rPr lang="pt-BR"/>
            <a:t>Privatização</a:t>
          </a:r>
          <a:endParaRPr lang="en-US"/>
        </a:p>
      </dgm:t>
    </dgm:pt>
    <dgm:pt modelId="{4D4D3898-F40C-462B-A915-7C437BC2295F}" type="parTrans" cxnId="{C946CEB6-1F9D-43E0-96AF-ACE5DB4B96BD}">
      <dgm:prSet/>
      <dgm:spPr/>
      <dgm:t>
        <a:bodyPr/>
        <a:lstStyle/>
        <a:p>
          <a:endParaRPr lang="en-US"/>
        </a:p>
      </dgm:t>
    </dgm:pt>
    <dgm:pt modelId="{7A0DC3AC-150F-49CB-8284-9997C9A44AE0}" type="sibTrans" cxnId="{C946CEB6-1F9D-43E0-96AF-ACE5DB4B96BD}">
      <dgm:prSet/>
      <dgm:spPr/>
      <dgm:t>
        <a:bodyPr/>
        <a:lstStyle/>
        <a:p>
          <a:endParaRPr lang="en-US"/>
        </a:p>
      </dgm:t>
    </dgm:pt>
    <dgm:pt modelId="{CED061F7-EB40-4B2B-8FFC-4898FFDDAA4B}">
      <dgm:prSet/>
      <dgm:spPr/>
      <dgm:t>
        <a:bodyPr/>
        <a:lstStyle/>
        <a:p>
          <a:r>
            <a:rPr lang="pt-BR"/>
            <a:t>Desregulação</a:t>
          </a:r>
          <a:endParaRPr lang="en-US"/>
        </a:p>
      </dgm:t>
    </dgm:pt>
    <dgm:pt modelId="{06BFA647-0EE4-469A-8457-72104C09C2FD}" type="parTrans" cxnId="{28747BDA-F806-4B94-82CF-D5F74CBD849B}">
      <dgm:prSet/>
      <dgm:spPr/>
      <dgm:t>
        <a:bodyPr/>
        <a:lstStyle/>
        <a:p>
          <a:endParaRPr lang="en-US"/>
        </a:p>
      </dgm:t>
    </dgm:pt>
    <dgm:pt modelId="{79D50486-20DE-461F-AB02-E34ECDE7E94D}" type="sibTrans" cxnId="{28747BDA-F806-4B94-82CF-D5F74CBD849B}">
      <dgm:prSet/>
      <dgm:spPr/>
      <dgm:t>
        <a:bodyPr/>
        <a:lstStyle/>
        <a:p>
          <a:endParaRPr lang="en-US"/>
        </a:p>
      </dgm:t>
    </dgm:pt>
    <dgm:pt modelId="{53AA3683-CC2F-47F3-A033-054B42F55F02}">
      <dgm:prSet/>
      <dgm:spPr/>
      <dgm:t>
        <a:bodyPr/>
        <a:lstStyle/>
        <a:p>
          <a:r>
            <a:rPr lang="pt-BR"/>
            <a:t>Liberalização financeira</a:t>
          </a:r>
          <a:endParaRPr lang="en-US"/>
        </a:p>
      </dgm:t>
    </dgm:pt>
    <dgm:pt modelId="{F3EA4448-7517-48F2-A62C-7470426B3669}" type="parTrans" cxnId="{5CC39749-7934-4A44-AC7B-D2343E90A49D}">
      <dgm:prSet/>
      <dgm:spPr/>
      <dgm:t>
        <a:bodyPr/>
        <a:lstStyle/>
        <a:p>
          <a:endParaRPr lang="en-US"/>
        </a:p>
      </dgm:t>
    </dgm:pt>
    <dgm:pt modelId="{D86DAAD9-955C-4842-9DCA-0E27375BB75A}" type="sibTrans" cxnId="{5CC39749-7934-4A44-AC7B-D2343E90A49D}">
      <dgm:prSet/>
      <dgm:spPr/>
      <dgm:t>
        <a:bodyPr/>
        <a:lstStyle/>
        <a:p>
          <a:endParaRPr lang="en-US"/>
        </a:p>
      </dgm:t>
    </dgm:pt>
    <dgm:pt modelId="{B9CD8793-FC47-41E9-89B8-AC5F83839366}">
      <dgm:prSet/>
      <dgm:spPr/>
      <dgm:t>
        <a:bodyPr/>
        <a:lstStyle/>
        <a:p>
          <a:r>
            <a:rPr lang="pt-BR" dirty="0"/>
            <a:t>Unificação do Regime cambial</a:t>
          </a:r>
          <a:endParaRPr lang="en-US" dirty="0"/>
        </a:p>
      </dgm:t>
    </dgm:pt>
    <dgm:pt modelId="{39B7FE4C-0C29-4F15-B8CC-34F7859828E9}" type="parTrans" cxnId="{478426D3-88CE-45D3-A66F-438D541F6FF6}">
      <dgm:prSet/>
      <dgm:spPr/>
      <dgm:t>
        <a:bodyPr/>
        <a:lstStyle/>
        <a:p>
          <a:endParaRPr lang="en-US"/>
        </a:p>
      </dgm:t>
    </dgm:pt>
    <dgm:pt modelId="{F8F499AA-886F-4B70-8149-76EC0E8E7830}" type="sibTrans" cxnId="{478426D3-88CE-45D3-A66F-438D541F6FF6}">
      <dgm:prSet/>
      <dgm:spPr/>
      <dgm:t>
        <a:bodyPr/>
        <a:lstStyle/>
        <a:p>
          <a:endParaRPr lang="en-US"/>
        </a:p>
      </dgm:t>
    </dgm:pt>
    <dgm:pt modelId="{4311EB66-10B5-4E83-989E-FB77E7784ADE}">
      <dgm:prSet/>
      <dgm:spPr/>
      <dgm:t>
        <a:bodyPr/>
        <a:lstStyle/>
        <a:p>
          <a:r>
            <a:rPr lang="pt-BR"/>
            <a:t>Liberalização comercial</a:t>
          </a:r>
          <a:endParaRPr lang="en-US"/>
        </a:p>
      </dgm:t>
    </dgm:pt>
    <dgm:pt modelId="{8BF3FE0F-41AC-42B5-834D-F6E2FC121E67}" type="parTrans" cxnId="{33BC172C-C58D-4AA5-B1AE-7BD550658256}">
      <dgm:prSet/>
      <dgm:spPr/>
      <dgm:t>
        <a:bodyPr/>
        <a:lstStyle/>
        <a:p>
          <a:endParaRPr lang="en-US"/>
        </a:p>
      </dgm:t>
    </dgm:pt>
    <dgm:pt modelId="{2D4A1776-DA76-4549-9C9A-7CEC7C951B3D}" type="sibTrans" cxnId="{33BC172C-C58D-4AA5-B1AE-7BD550658256}">
      <dgm:prSet/>
      <dgm:spPr/>
      <dgm:t>
        <a:bodyPr/>
        <a:lstStyle/>
        <a:p>
          <a:endParaRPr lang="en-US"/>
        </a:p>
      </dgm:t>
    </dgm:pt>
    <dgm:pt modelId="{E3E20377-04AE-425A-B723-42E67601198B}">
      <dgm:prSet/>
      <dgm:spPr/>
      <dgm:t>
        <a:bodyPr/>
        <a:lstStyle/>
        <a:p>
          <a:r>
            <a:rPr lang="pt-BR" dirty="0"/>
            <a:t>Abertura para o Investimento externo direto:</a:t>
          </a:r>
          <a:endParaRPr lang="en-US" dirty="0"/>
        </a:p>
      </dgm:t>
    </dgm:pt>
    <dgm:pt modelId="{80DD56FF-1D20-4711-94E2-1C016194B674}" type="parTrans" cxnId="{49383F93-FEFC-420C-85A0-C0FE07A82293}">
      <dgm:prSet/>
      <dgm:spPr/>
      <dgm:t>
        <a:bodyPr/>
        <a:lstStyle/>
        <a:p>
          <a:endParaRPr lang="en-US"/>
        </a:p>
      </dgm:t>
    </dgm:pt>
    <dgm:pt modelId="{A3D0BE33-42FC-4E93-B6B5-A944DF74FA4B}" type="sibTrans" cxnId="{49383F93-FEFC-420C-85A0-C0FE07A82293}">
      <dgm:prSet/>
      <dgm:spPr/>
      <dgm:t>
        <a:bodyPr/>
        <a:lstStyle/>
        <a:p>
          <a:endParaRPr lang="en-US"/>
        </a:p>
      </dgm:t>
    </dgm:pt>
    <dgm:pt modelId="{83DEC9B9-F69F-489A-8C51-E5E150F86C44}">
      <dgm:prSet/>
      <dgm:spPr/>
      <dgm:t>
        <a:bodyPr/>
        <a:lstStyle/>
        <a:p>
          <a:r>
            <a:rPr lang="pt-BR"/>
            <a:t>Propriedade intelectual: proteção</a:t>
          </a:r>
          <a:endParaRPr lang="en-US"/>
        </a:p>
      </dgm:t>
    </dgm:pt>
    <dgm:pt modelId="{5DAA0712-CC3B-41BD-A8B4-BABA2AD3DF0E}" type="parTrans" cxnId="{84362DFA-EFEC-472A-8FB0-4F6DFB608AC0}">
      <dgm:prSet/>
      <dgm:spPr/>
      <dgm:t>
        <a:bodyPr/>
        <a:lstStyle/>
        <a:p>
          <a:endParaRPr lang="en-US"/>
        </a:p>
      </dgm:t>
    </dgm:pt>
    <dgm:pt modelId="{A2AA291A-EE40-44BC-9F36-E520C5A1B7C0}" type="sibTrans" cxnId="{84362DFA-EFEC-472A-8FB0-4F6DFB608AC0}">
      <dgm:prSet/>
      <dgm:spPr/>
      <dgm:t>
        <a:bodyPr/>
        <a:lstStyle/>
        <a:p>
          <a:endParaRPr lang="en-US"/>
        </a:p>
      </dgm:t>
    </dgm:pt>
    <dgm:pt modelId="{1C44D9F5-9ADC-43B5-A4B2-38FDCEB23904}" type="pres">
      <dgm:prSet presAssocID="{C4EAC7C9-2A82-42D5-81F8-95B441F0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47099C-F305-4056-B717-B5A91CBA0599}" type="pres">
      <dgm:prSet presAssocID="{7AB6C0C3-F37A-4600-84FA-1D7ABAA5F8D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37F413-D6EF-4AF5-826B-D2B595B71F24}" type="pres">
      <dgm:prSet presAssocID="{CB13AB3C-9DE8-4E3C-952D-387C68C89201}" presName="sibTrans" presStyleCnt="0"/>
      <dgm:spPr/>
    </dgm:pt>
    <dgm:pt modelId="{4B5985C8-A421-443D-BD6E-2AABB529145A}" type="pres">
      <dgm:prSet presAssocID="{3D1921BD-26EB-4CA7-BEC4-1A07D4613436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C5BAA0-CAD8-4938-B040-7B5DCA12717C}" type="pres">
      <dgm:prSet presAssocID="{C172D3CB-5B46-46CA-818F-4AA67D58F15E}" presName="sibTrans" presStyleCnt="0"/>
      <dgm:spPr/>
    </dgm:pt>
    <dgm:pt modelId="{DD688F3F-440D-46C9-9636-F3D63694DEEC}" type="pres">
      <dgm:prSet presAssocID="{95A123DB-C668-4585-918C-4DE760E89B0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501EB7-294F-43EF-9509-64EDCBD54583}" type="pres">
      <dgm:prSet presAssocID="{8FA949C0-2AF8-4785-A8B1-E5C8F5E6F7D2}" presName="sibTrans" presStyleCnt="0"/>
      <dgm:spPr/>
    </dgm:pt>
    <dgm:pt modelId="{D823C5B8-98A7-45CF-8A39-FFB91443E53B}" type="pres">
      <dgm:prSet presAssocID="{B2700C02-9401-4729-BAE8-A3D3AB6D70F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FE5973-EAAC-4E7D-B6E3-6E1E697B11AB}" type="pres">
      <dgm:prSet presAssocID="{7A0DC3AC-150F-49CB-8284-9997C9A44AE0}" presName="sibTrans" presStyleCnt="0"/>
      <dgm:spPr/>
    </dgm:pt>
    <dgm:pt modelId="{0723D40F-8D17-481A-9570-1C431BAC3C9A}" type="pres">
      <dgm:prSet presAssocID="{CED061F7-EB40-4B2B-8FFC-4898FFDDAA4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74CD60-10CA-46C4-8BF5-5E362E386F86}" type="pres">
      <dgm:prSet presAssocID="{79D50486-20DE-461F-AB02-E34ECDE7E94D}" presName="sibTrans" presStyleCnt="0"/>
      <dgm:spPr/>
    </dgm:pt>
    <dgm:pt modelId="{1ECC7C6C-6128-4BDC-AD0B-81ADFAEC0C3D}" type="pres">
      <dgm:prSet presAssocID="{53AA3683-CC2F-47F3-A033-054B42F55F0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044608-8782-4C5A-B62C-418900909A83}" type="pres">
      <dgm:prSet presAssocID="{D86DAAD9-955C-4842-9DCA-0E27375BB75A}" presName="sibTrans" presStyleCnt="0"/>
      <dgm:spPr/>
    </dgm:pt>
    <dgm:pt modelId="{AB9A14D3-34C9-4F25-AC20-864EBD5741FC}" type="pres">
      <dgm:prSet presAssocID="{B9CD8793-FC47-41E9-89B8-AC5F8383936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5EC9D9-118C-4B10-8F3C-62A4B5F9987F}" type="pres">
      <dgm:prSet presAssocID="{F8F499AA-886F-4B70-8149-76EC0E8E7830}" presName="sibTrans" presStyleCnt="0"/>
      <dgm:spPr/>
    </dgm:pt>
    <dgm:pt modelId="{ACA33786-67C8-41E7-A0EE-59621E55570E}" type="pres">
      <dgm:prSet presAssocID="{4311EB66-10B5-4E83-989E-FB77E7784AD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38628C-6155-47C6-BDD3-2902B3DAA885}" type="pres">
      <dgm:prSet presAssocID="{2D4A1776-DA76-4549-9C9A-7CEC7C951B3D}" presName="sibTrans" presStyleCnt="0"/>
      <dgm:spPr/>
    </dgm:pt>
    <dgm:pt modelId="{892E1BAB-3D5E-4E2C-9368-14E79A940E3F}" type="pres">
      <dgm:prSet presAssocID="{E3E20377-04AE-425A-B723-42E67601198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97793B-C38F-48DF-8D8E-032BA5502CF2}" type="pres">
      <dgm:prSet presAssocID="{A3D0BE33-42FC-4E93-B6B5-A944DF74FA4B}" presName="sibTrans" presStyleCnt="0"/>
      <dgm:spPr/>
    </dgm:pt>
    <dgm:pt modelId="{2A9DCD4C-3450-4746-9EC2-DB0354152D87}" type="pres">
      <dgm:prSet presAssocID="{83DEC9B9-F69F-489A-8C51-E5E150F86C4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CC58E63-A890-4B49-B88D-806DDED4BDC4}" type="presOf" srcId="{CED061F7-EB40-4B2B-8FFC-4898FFDDAA4B}" destId="{0723D40F-8D17-481A-9570-1C431BAC3C9A}" srcOrd="0" destOrd="0" presId="urn:microsoft.com/office/officeart/2005/8/layout/default"/>
    <dgm:cxn modelId="{49383F93-FEFC-420C-85A0-C0FE07A82293}" srcId="{C4EAC7C9-2A82-42D5-81F8-95B441F067FD}" destId="{E3E20377-04AE-425A-B723-42E67601198B}" srcOrd="8" destOrd="0" parTransId="{80DD56FF-1D20-4711-94E2-1C016194B674}" sibTransId="{A3D0BE33-42FC-4E93-B6B5-A944DF74FA4B}"/>
    <dgm:cxn modelId="{62FAA172-E4B1-4711-9C42-3380361092AB}" type="presOf" srcId="{B2700C02-9401-4729-BAE8-A3D3AB6D70F5}" destId="{D823C5B8-98A7-45CF-8A39-FFB91443E53B}" srcOrd="0" destOrd="0" presId="urn:microsoft.com/office/officeart/2005/8/layout/default"/>
    <dgm:cxn modelId="{84362DFA-EFEC-472A-8FB0-4F6DFB608AC0}" srcId="{C4EAC7C9-2A82-42D5-81F8-95B441F067FD}" destId="{83DEC9B9-F69F-489A-8C51-E5E150F86C44}" srcOrd="9" destOrd="0" parTransId="{5DAA0712-CC3B-41BD-A8B4-BABA2AD3DF0E}" sibTransId="{A2AA291A-EE40-44BC-9F36-E520C5A1B7C0}"/>
    <dgm:cxn modelId="{A5838F3B-3BFB-4F9A-B332-1C2B418A6417}" type="presOf" srcId="{83DEC9B9-F69F-489A-8C51-E5E150F86C44}" destId="{2A9DCD4C-3450-4746-9EC2-DB0354152D87}" srcOrd="0" destOrd="0" presId="urn:microsoft.com/office/officeart/2005/8/layout/default"/>
    <dgm:cxn modelId="{478426D3-88CE-45D3-A66F-438D541F6FF6}" srcId="{C4EAC7C9-2A82-42D5-81F8-95B441F067FD}" destId="{B9CD8793-FC47-41E9-89B8-AC5F83839366}" srcOrd="6" destOrd="0" parTransId="{39B7FE4C-0C29-4F15-B8CC-34F7859828E9}" sibTransId="{F8F499AA-886F-4B70-8149-76EC0E8E7830}"/>
    <dgm:cxn modelId="{233C4592-E0B7-4B3C-95E6-6A2B6460414F}" type="presOf" srcId="{C4EAC7C9-2A82-42D5-81F8-95B441F067FD}" destId="{1C44D9F5-9ADC-43B5-A4B2-38FDCEB23904}" srcOrd="0" destOrd="0" presId="urn:microsoft.com/office/officeart/2005/8/layout/default"/>
    <dgm:cxn modelId="{5651BD6D-79F3-49E6-BC83-B7BA52DFFD80}" type="presOf" srcId="{4311EB66-10B5-4E83-989E-FB77E7784ADE}" destId="{ACA33786-67C8-41E7-A0EE-59621E55570E}" srcOrd="0" destOrd="0" presId="urn:microsoft.com/office/officeart/2005/8/layout/default"/>
    <dgm:cxn modelId="{D0395B2F-73C1-4B25-87A5-05AE184624B1}" type="presOf" srcId="{B9CD8793-FC47-41E9-89B8-AC5F83839366}" destId="{AB9A14D3-34C9-4F25-AC20-864EBD5741FC}" srcOrd="0" destOrd="0" presId="urn:microsoft.com/office/officeart/2005/8/layout/default"/>
    <dgm:cxn modelId="{447A79E9-181F-4D6E-9229-78719A83A278}" type="presOf" srcId="{53AA3683-CC2F-47F3-A033-054B42F55F02}" destId="{1ECC7C6C-6128-4BDC-AD0B-81ADFAEC0C3D}" srcOrd="0" destOrd="0" presId="urn:microsoft.com/office/officeart/2005/8/layout/default"/>
    <dgm:cxn modelId="{637E64A8-86E8-4728-B685-931A10D0F089}" type="presOf" srcId="{3D1921BD-26EB-4CA7-BEC4-1A07D4613436}" destId="{4B5985C8-A421-443D-BD6E-2AABB529145A}" srcOrd="0" destOrd="0" presId="urn:microsoft.com/office/officeart/2005/8/layout/default"/>
    <dgm:cxn modelId="{5CC39749-7934-4A44-AC7B-D2343E90A49D}" srcId="{C4EAC7C9-2A82-42D5-81F8-95B441F067FD}" destId="{53AA3683-CC2F-47F3-A033-054B42F55F02}" srcOrd="5" destOrd="0" parTransId="{F3EA4448-7517-48F2-A62C-7470426B3669}" sibTransId="{D86DAAD9-955C-4842-9DCA-0E27375BB75A}"/>
    <dgm:cxn modelId="{28747BDA-F806-4B94-82CF-D5F74CBD849B}" srcId="{C4EAC7C9-2A82-42D5-81F8-95B441F067FD}" destId="{CED061F7-EB40-4B2B-8FFC-4898FFDDAA4B}" srcOrd="4" destOrd="0" parTransId="{06BFA647-0EE4-469A-8457-72104C09C2FD}" sibTransId="{79D50486-20DE-461F-AB02-E34ECDE7E94D}"/>
    <dgm:cxn modelId="{68263833-1141-4689-8361-A175F95EFB22}" type="presOf" srcId="{E3E20377-04AE-425A-B723-42E67601198B}" destId="{892E1BAB-3D5E-4E2C-9368-14E79A940E3F}" srcOrd="0" destOrd="0" presId="urn:microsoft.com/office/officeart/2005/8/layout/default"/>
    <dgm:cxn modelId="{C946CEB6-1F9D-43E0-96AF-ACE5DB4B96BD}" srcId="{C4EAC7C9-2A82-42D5-81F8-95B441F067FD}" destId="{B2700C02-9401-4729-BAE8-A3D3AB6D70F5}" srcOrd="3" destOrd="0" parTransId="{4D4D3898-F40C-462B-A915-7C437BC2295F}" sibTransId="{7A0DC3AC-150F-49CB-8284-9997C9A44AE0}"/>
    <dgm:cxn modelId="{EA1331FC-372E-47D8-99F5-878446FE68CD}" srcId="{C4EAC7C9-2A82-42D5-81F8-95B441F067FD}" destId="{95A123DB-C668-4585-918C-4DE760E89B07}" srcOrd="2" destOrd="0" parTransId="{37FA431B-7C3A-442F-90AC-BDF1137C051D}" sibTransId="{8FA949C0-2AF8-4785-A8B1-E5C8F5E6F7D2}"/>
    <dgm:cxn modelId="{874E409F-5B81-4E5E-A1CF-B8F5C4C6271F}" type="presOf" srcId="{7AB6C0C3-F37A-4600-84FA-1D7ABAA5F8D9}" destId="{F347099C-F305-4056-B717-B5A91CBA0599}" srcOrd="0" destOrd="0" presId="urn:microsoft.com/office/officeart/2005/8/layout/default"/>
    <dgm:cxn modelId="{6A8D21D8-0E9B-4633-853E-FF5E7BEA18A6}" srcId="{C4EAC7C9-2A82-42D5-81F8-95B441F067FD}" destId="{3D1921BD-26EB-4CA7-BEC4-1A07D4613436}" srcOrd="1" destOrd="0" parTransId="{896F7B17-FF87-4A3F-878E-A1E1197011ED}" sibTransId="{C172D3CB-5B46-46CA-818F-4AA67D58F15E}"/>
    <dgm:cxn modelId="{799F1AA4-6432-4D57-A461-848962DBFF18}" type="presOf" srcId="{95A123DB-C668-4585-918C-4DE760E89B07}" destId="{DD688F3F-440D-46C9-9636-F3D63694DEEC}" srcOrd="0" destOrd="0" presId="urn:microsoft.com/office/officeart/2005/8/layout/default"/>
    <dgm:cxn modelId="{684364C9-2B2B-442E-B304-644D3DA24FF9}" srcId="{C4EAC7C9-2A82-42D5-81F8-95B441F067FD}" destId="{7AB6C0C3-F37A-4600-84FA-1D7ABAA5F8D9}" srcOrd="0" destOrd="0" parTransId="{31214E8B-EF5D-4A36-A747-9B730E45274C}" sibTransId="{CB13AB3C-9DE8-4E3C-952D-387C68C89201}"/>
    <dgm:cxn modelId="{33BC172C-C58D-4AA5-B1AE-7BD550658256}" srcId="{C4EAC7C9-2A82-42D5-81F8-95B441F067FD}" destId="{4311EB66-10B5-4E83-989E-FB77E7784ADE}" srcOrd="7" destOrd="0" parTransId="{8BF3FE0F-41AC-42B5-834D-F6E2FC121E67}" sibTransId="{2D4A1776-DA76-4549-9C9A-7CEC7C951B3D}"/>
    <dgm:cxn modelId="{C8AB4EA9-11D3-4D65-B6FE-146EBBA01D1A}" type="presParOf" srcId="{1C44D9F5-9ADC-43B5-A4B2-38FDCEB23904}" destId="{F347099C-F305-4056-B717-B5A91CBA0599}" srcOrd="0" destOrd="0" presId="urn:microsoft.com/office/officeart/2005/8/layout/default"/>
    <dgm:cxn modelId="{0CEFA125-1977-4565-AC5A-8653F5A9D0AA}" type="presParOf" srcId="{1C44D9F5-9ADC-43B5-A4B2-38FDCEB23904}" destId="{7337F413-D6EF-4AF5-826B-D2B595B71F24}" srcOrd="1" destOrd="0" presId="urn:microsoft.com/office/officeart/2005/8/layout/default"/>
    <dgm:cxn modelId="{345B1618-B434-402D-9FFB-914FB5F77F61}" type="presParOf" srcId="{1C44D9F5-9ADC-43B5-A4B2-38FDCEB23904}" destId="{4B5985C8-A421-443D-BD6E-2AABB529145A}" srcOrd="2" destOrd="0" presId="urn:microsoft.com/office/officeart/2005/8/layout/default"/>
    <dgm:cxn modelId="{3CB15240-7110-4CA7-A7A5-7075B9D59B9C}" type="presParOf" srcId="{1C44D9F5-9ADC-43B5-A4B2-38FDCEB23904}" destId="{E3C5BAA0-CAD8-4938-B040-7B5DCA12717C}" srcOrd="3" destOrd="0" presId="urn:microsoft.com/office/officeart/2005/8/layout/default"/>
    <dgm:cxn modelId="{AD287D25-AE72-4ECD-B4A9-8FEE6FB86626}" type="presParOf" srcId="{1C44D9F5-9ADC-43B5-A4B2-38FDCEB23904}" destId="{DD688F3F-440D-46C9-9636-F3D63694DEEC}" srcOrd="4" destOrd="0" presId="urn:microsoft.com/office/officeart/2005/8/layout/default"/>
    <dgm:cxn modelId="{CFCC203B-799A-49C9-A504-70D0A3728CF0}" type="presParOf" srcId="{1C44D9F5-9ADC-43B5-A4B2-38FDCEB23904}" destId="{FA501EB7-294F-43EF-9509-64EDCBD54583}" srcOrd="5" destOrd="0" presId="urn:microsoft.com/office/officeart/2005/8/layout/default"/>
    <dgm:cxn modelId="{654A6347-C81F-4615-9DB5-DD525814BD6D}" type="presParOf" srcId="{1C44D9F5-9ADC-43B5-A4B2-38FDCEB23904}" destId="{D823C5B8-98A7-45CF-8A39-FFB91443E53B}" srcOrd="6" destOrd="0" presId="urn:microsoft.com/office/officeart/2005/8/layout/default"/>
    <dgm:cxn modelId="{0AF537BF-7540-4739-B658-5EFAA977CD88}" type="presParOf" srcId="{1C44D9F5-9ADC-43B5-A4B2-38FDCEB23904}" destId="{95FE5973-EAAC-4E7D-B6E3-6E1E697B11AB}" srcOrd="7" destOrd="0" presId="urn:microsoft.com/office/officeart/2005/8/layout/default"/>
    <dgm:cxn modelId="{0B38E20B-4F48-4ECC-A389-0F95AD5472AB}" type="presParOf" srcId="{1C44D9F5-9ADC-43B5-A4B2-38FDCEB23904}" destId="{0723D40F-8D17-481A-9570-1C431BAC3C9A}" srcOrd="8" destOrd="0" presId="urn:microsoft.com/office/officeart/2005/8/layout/default"/>
    <dgm:cxn modelId="{E9043314-1D8F-45F9-8EA9-4FF6681078F0}" type="presParOf" srcId="{1C44D9F5-9ADC-43B5-A4B2-38FDCEB23904}" destId="{5874CD60-10CA-46C4-8BF5-5E362E386F86}" srcOrd="9" destOrd="0" presId="urn:microsoft.com/office/officeart/2005/8/layout/default"/>
    <dgm:cxn modelId="{85D0D1F9-ABB9-4547-A30F-C241CF750484}" type="presParOf" srcId="{1C44D9F5-9ADC-43B5-A4B2-38FDCEB23904}" destId="{1ECC7C6C-6128-4BDC-AD0B-81ADFAEC0C3D}" srcOrd="10" destOrd="0" presId="urn:microsoft.com/office/officeart/2005/8/layout/default"/>
    <dgm:cxn modelId="{8AAE7346-DBC7-4410-9C50-2ECD0B5CD611}" type="presParOf" srcId="{1C44D9F5-9ADC-43B5-A4B2-38FDCEB23904}" destId="{7C044608-8782-4C5A-B62C-418900909A83}" srcOrd="11" destOrd="0" presId="urn:microsoft.com/office/officeart/2005/8/layout/default"/>
    <dgm:cxn modelId="{4D0FB2AB-0A4F-4E49-B16C-789D00300260}" type="presParOf" srcId="{1C44D9F5-9ADC-43B5-A4B2-38FDCEB23904}" destId="{AB9A14D3-34C9-4F25-AC20-864EBD5741FC}" srcOrd="12" destOrd="0" presId="urn:microsoft.com/office/officeart/2005/8/layout/default"/>
    <dgm:cxn modelId="{8AA8081F-0446-4F99-ABA7-5CD9B1759B56}" type="presParOf" srcId="{1C44D9F5-9ADC-43B5-A4B2-38FDCEB23904}" destId="{055EC9D9-118C-4B10-8F3C-62A4B5F9987F}" srcOrd="13" destOrd="0" presId="urn:microsoft.com/office/officeart/2005/8/layout/default"/>
    <dgm:cxn modelId="{CF4187E6-AC3A-4CC8-9BC3-DD5669230738}" type="presParOf" srcId="{1C44D9F5-9ADC-43B5-A4B2-38FDCEB23904}" destId="{ACA33786-67C8-41E7-A0EE-59621E55570E}" srcOrd="14" destOrd="0" presId="urn:microsoft.com/office/officeart/2005/8/layout/default"/>
    <dgm:cxn modelId="{B1C85E95-1BFD-4D39-B803-F4481380EF1D}" type="presParOf" srcId="{1C44D9F5-9ADC-43B5-A4B2-38FDCEB23904}" destId="{F838628C-6155-47C6-BDD3-2902B3DAA885}" srcOrd="15" destOrd="0" presId="urn:microsoft.com/office/officeart/2005/8/layout/default"/>
    <dgm:cxn modelId="{AE6977A3-E398-4EDB-A0A7-932D481D34AC}" type="presParOf" srcId="{1C44D9F5-9ADC-43B5-A4B2-38FDCEB23904}" destId="{892E1BAB-3D5E-4E2C-9368-14E79A940E3F}" srcOrd="16" destOrd="0" presId="urn:microsoft.com/office/officeart/2005/8/layout/default"/>
    <dgm:cxn modelId="{AE27BA02-0FF8-4B11-B907-F9E61CE82A79}" type="presParOf" srcId="{1C44D9F5-9ADC-43B5-A4B2-38FDCEB23904}" destId="{E097793B-C38F-48DF-8D8E-032BA5502CF2}" srcOrd="17" destOrd="0" presId="urn:microsoft.com/office/officeart/2005/8/layout/default"/>
    <dgm:cxn modelId="{E1B5DADF-33BC-4D22-B0CF-386C6C03E815}" type="presParOf" srcId="{1C44D9F5-9ADC-43B5-A4B2-38FDCEB23904}" destId="{2A9DCD4C-3450-4746-9EC2-DB0354152D8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8F1FC-2FF0-4061-ADCE-EE7E0C8A58D9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9E3F28D-CDE7-44D0-87CA-C256E5F1188D}">
      <dgm:prSet/>
      <dgm:spPr/>
      <dgm:t>
        <a:bodyPr/>
        <a:lstStyle/>
        <a:p>
          <a:r>
            <a:rPr lang="pt-BR" dirty="0"/>
            <a:t>O CW pregava que as decisões das empresas devem ser um trabalho do setor privado e exortou os governos a realizar políticas para fortalecer o ambiente em que estas decisões fossem realizadas. </a:t>
          </a:r>
          <a:endParaRPr lang="en-US" dirty="0"/>
        </a:p>
      </dgm:t>
    </dgm:pt>
    <dgm:pt modelId="{C976917B-2F2F-4ED8-A65E-E04D060F46F3}" type="parTrans" cxnId="{03893D93-7AD9-429B-8740-FDA629DC381D}">
      <dgm:prSet/>
      <dgm:spPr/>
      <dgm:t>
        <a:bodyPr/>
        <a:lstStyle/>
        <a:p>
          <a:endParaRPr lang="en-US"/>
        </a:p>
      </dgm:t>
    </dgm:pt>
    <dgm:pt modelId="{540D4326-0BBA-470F-8B4E-3207E7AD6EF7}" type="sibTrans" cxnId="{03893D93-7AD9-429B-8740-FDA629DC381D}">
      <dgm:prSet/>
      <dgm:spPr/>
      <dgm:t>
        <a:bodyPr/>
        <a:lstStyle/>
        <a:p>
          <a:endParaRPr lang="en-US"/>
        </a:p>
      </dgm:t>
    </dgm:pt>
    <dgm:pt modelId="{A8E3CB1A-1D79-4281-8AFC-80E1E93D31E0}">
      <dgm:prSet/>
      <dgm:spPr/>
      <dgm:t>
        <a:bodyPr/>
        <a:lstStyle/>
        <a:p>
          <a:r>
            <a:rPr lang="pt-BR" dirty="0"/>
            <a:t>O CW propõe </a:t>
          </a:r>
          <a:r>
            <a:rPr lang="pt-BR" dirty="0" smtClean="0"/>
            <a:t>certo desmantelamento </a:t>
          </a:r>
          <a:r>
            <a:rPr lang="pt-BR" dirty="0"/>
            <a:t>das politicas industriais e de suas instituições. </a:t>
          </a:r>
          <a:endParaRPr lang="en-US" dirty="0"/>
        </a:p>
      </dgm:t>
    </dgm:pt>
    <dgm:pt modelId="{8DEB81CF-0155-449D-9E58-3B40FC9ECE8B}" type="parTrans" cxnId="{83B24A01-B2E0-4E0D-B38E-3E7305707B13}">
      <dgm:prSet/>
      <dgm:spPr/>
      <dgm:t>
        <a:bodyPr/>
        <a:lstStyle/>
        <a:p>
          <a:endParaRPr lang="en-US"/>
        </a:p>
      </dgm:t>
    </dgm:pt>
    <dgm:pt modelId="{939AD939-0A1F-4AA5-AAAF-040EAEF3B56A}" type="sibTrans" cxnId="{83B24A01-B2E0-4E0D-B38E-3E7305707B13}">
      <dgm:prSet/>
      <dgm:spPr/>
      <dgm:t>
        <a:bodyPr/>
        <a:lstStyle/>
        <a:p>
          <a:endParaRPr lang="en-US"/>
        </a:p>
      </dgm:t>
    </dgm:pt>
    <dgm:pt modelId="{B7DD43F6-7BFA-4796-BDC8-3AC79C90F9D1}">
      <dgm:prSet/>
      <dgm:spPr/>
      <dgm:t>
        <a:bodyPr/>
        <a:lstStyle/>
        <a:p>
          <a:r>
            <a:rPr lang="en-US" dirty="0" err="1" smtClean="0"/>
            <a:t>Maior</a:t>
          </a:r>
          <a:r>
            <a:rPr lang="en-US" dirty="0" smtClean="0"/>
            <a:t> PDP do CW é o </a:t>
          </a:r>
          <a:r>
            <a:rPr lang="en-US" dirty="0" err="1" smtClean="0"/>
            <a:t>chamado</a:t>
          </a:r>
          <a:r>
            <a:rPr lang="en-US" dirty="0" smtClean="0"/>
            <a:t> </a:t>
          </a:r>
          <a:r>
            <a:rPr lang="en-US" dirty="0" err="1" smtClean="0"/>
            <a:t>choque</a:t>
          </a:r>
          <a:r>
            <a:rPr lang="en-US" dirty="0" smtClean="0"/>
            <a:t> de </a:t>
          </a:r>
          <a:r>
            <a:rPr lang="en-US" dirty="0" err="1" smtClean="0"/>
            <a:t>competitividade</a:t>
          </a:r>
          <a:r>
            <a:rPr lang="en-US" dirty="0" smtClean="0"/>
            <a:t> </a:t>
          </a:r>
          <a:endParaRPr lang="en-US" dirty="0"/>
        </a:p>
      </dgm:t>
    </dgm:pt>
    <dgm:pt modelId="{ABD17D35-68B0-4C1D-9696-CA0482DD37BC}" type="parTrans" cxnId="{F2AE983E-7208-474B-85FC-585521DF03FD}">
      <dgm:prSet/>
      <dgm:spPr/>
      <dgm:t>
        <a:bodyPr/>
        <a:lstStyle/>
        <a:p>
          <a:endParaRPr lang="pt-BR"/>
        </a:p>
      </dgm:t>
    </dgm:pt>
    <dgm:pt modelId="{C0FE49A1-308F-4D1D-8652-76BC47A6FF66}" type="sibTrans" cxnId="{F2AE983E-7208-474B-85FC-585521DF03FD}">
      <dgm:prSet/>
      <dgm:spPr/>
      <dgm:t>
        <a:bodyPr/>
        <a:lstStyle/>
        <a:p>
          <a:endParaRPr lang="pt-BR"/>
        </a:p>
      </dgm:t>
    </dgm:pt>
    <dgm:pt modelId="{22AF73E9-CC8B-4399-A033-FFD427564F29}" type="pres">
      <dgm:prSet presAssocID="{9A78F1FC-2FF0-4061-ADCE-EE7E0C8A5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587686-E015-4F34-920F-C3572EF66455}" type="pres">
      <dgm:prSet presAssocID="{D9E3F28D-CDE7-44D0-87CA-C256E5F118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8B511-0BDF-43E0-820A-F2CAACBAFEE3}" type="pres">
      <dgm:prSet presAssocID="{540D4326-0BBA-470F-8B4E-3207E7AD6EF7}" presName="spacer" presStyleCnt="0"/>
      <dgm:spPr/>
    </dgm:pt>
    <dgm:pt modelId="{CBE92648-C8A7-45F2-9F37-C87CD8E61711}" type="pres">
      <dgm:prSet presAssocID="{A8E3CB1A-1D79-4281-8AFC-80E1E93D31E0}" presName="parentText" presStyleLbl="node1" presStyleIdx="1" presStyleCnt="3" custLinFactNeighborY="-274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CCB4A9-90B7-4F88-B2F5-BBFB074E2B1C}" type="pres">
      <dgm:prSet presAssocID="{939AD939-0A1F-4AA5-AAAF-040EAEF3B56A}" presName="spacer" presStyleCnt="0"/>
      <dgm:spPr/>
    </dgm:pt>
    <dgm:pt modelId="{0DEF88A3-7E5D-44E3-9695-F477AC358765}" type="pres">
      <dgm:prSet presAssocID="{B7DD43F6-7BFA-4796-BDC8-3AC79C90F9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B24A01-B2E0-4E0D-B38E-3E7305707B13}" srcId="{9A78F1FC-2FF0-4061-ADCE-EE7E0C8A58D9}" destId="{A8E3CB1A-1D79-4281-8AFC-80E1E93D31E0}" srcOrd="1" destOrd="0" parTransId="{8DEB81CF-0155-449D-9E58-3B40FC9ECE8B}" sibTransId="{939AD939-0A1F-4AA5-AAAF-040EAEF3B56A}"/>
    <dgm:cxn modelId="{FD908BBA-3373-4986-A8A3-41F4F0011CB1}" type="presOf" srcId="{9A78F1FC-2FF0-4061-ADCE-EE7E0C8A58D9}" destId="{22AF73E9-CC8B-4399-A033-FFD427564F29}" srcOrd="0" destOrd="0" presId="urn:microsoft.com/office/officeart/2005/8/layout/vList2"/>
    <dgm:cxn modelId="{66101156-E741-4F79-BA86-AE43E9F0B436}" type="presOf" srcId="{B7DD43F6-7BFA-4796-BDC8-3AC79C90F9D1}" destId="{0DEF88A3-7E5D-44E3-9695-F477AC358765}" srcOrd="0" destOrd="0" presId="urn:microsoft.com/office/officeart/2005/8/layout/vList2"/>
    <dgm:cxn modelId="{03893D93-7AD9-429B-8740-FDA629DC381D}" srcId="{9A78F1FC-2FF0-4061-ADCE-EE7E0C8A58D9}" destId="{D9E3F28D-CDE7-44D0-87CA-C256E5F1188D}" srcOrd="0" destOrd="0" parTransId="{C976917B-2F2F-4ED8-A65E-E04D060F46F3}" sibTransId="{540D4326-0BBA-470F-8B4E-3207E7AD6EF7}"/>
    <dgm:cxn modelId="{9ACE609F-2A56-4A81-AF73-F16E95AA26F7}" type="presOf" srcId="{A8E3CB1A-1D79-4281-8AFC-80E1E93D31E0}" destId="{CBE92648-C8A7-45F2-9F37-C87CD8E61711}" srcOrd="0" destOrd="0" presId="urn:microsoft.com/office/officeart/2005/8/layout/vList2"/>
    <dgm:cxn modelId="{F2AE983E-7208-474B-85FC-585521DF03FD}" srcId="{9A78F1FC-2FF0-4061-ADCE-EE7E0C8A58D9}" destId="{B7DD43F6-7BFA-4796-BDC8-3AC79C90F9D1}" srcOrd="2" destOrd="0" parTransId="{ABD17D35-68B0-4C1D-9696-CA0482DD37BC}" sibTransId="{C0FE49A1-308F-4D1D-8652-76BC47A6FF66}"/>
    <dgm:cxn modelId="{9A2EA7A7-7662-4A7D-A552-F6D1ED618BFF}" type="presOf" srcId="{D9E3F28D-CDE7-44D0-87CA-C256E5F1188D}" destId="{05587686-E015-4F34-920F-C3572EF66455}" srcOrd="0" destOrd="0" presId="urn:microsoft.com/office/officeart/2005/8/layout/vList2"/>
    <dgm:cxn modelId="{7F3E51AD-1071-47ED-BD38-DDC91B82E07E}" type="presParOf" srcId="{22AF73E9-CC8B-4399-A033-FFD427564F29}" destId="{05587686-E015-4F34-920F-C3572EF66455}" srcOrd="0" destOrd="0" presId="urn:microsoft.com/office/officeart/2005/8/layout/vList2"/>
    <dgm:cxn modelId="{BEB6B5C7-7023-4602-85A3-3A94B5C2837E}" type="presParOf" srcId="{22AF73E9-CC8B-4399-A033-FFD427564F29}" destId="{6098B511-0BDF-43E0-820A-F2CAACBAFEE3}" srcOrd="1" destOrd="0" presId="urn:microsoft.com/office/officeart/2005/8/layout/vList2"/>
    <dgm:cxn modelId="{6B7FBF3D-A64B-454F-AF55-9ECF5AEEE7A5}" type="presParOf" srcId="{22AF73E9-CC8B-4399-A033-FFD427564F29}" destId="{CBE92648-C8A7-45F2-9F37-C87CD8E61711}" srcOrd="2" destOrd="0" presId="urn:microsoft.com/office/officeart/2005/8/layout/vList2"/>
    <dgm:cxn modelId="{6C11D155-39CE-4BE0-869C-7AB44A06F747}" type="presParOf" srcId="{22AF73E9-CC8B-4399-A033-FFD427564F29}" destId="{98CCB4A9-90B7-4F88-B2F5-BBFB074E2B1C}" srcOrd="3" destOrd="0" presId="urn:microsoft.com/office/officeart/2005/8/layout/vList2"/>
    <dgm:cxn modelId="{1FC8C484-23EC-4773-8578-2CA865E4CE5E}" type="presParOf" srcId="{22AF73E9-CC8B-4399-A033-FFD427564F29}" destId="{0DEF88A3-7E5D-44E3-9695-F477AC3587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afetam </a:t>
          </a:r>
          <a:r>
            <a:rPr lang="pt-BR" sz="2800" dirty="0"/>
            <a:t>as </a:t>
          </a:r>
          <a:r>
            <a:rPr lang="pt-BR" sz="2800"/>
            <a:t>estratégias desenvolvimentistas </a:t>
          </a:r>
          <a:endParaRPr lang="en-US" sz="2800" dirty="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2000" dirty="0"/>
            <a:t>PDP – começam a ser discutidas </a:t>
          </a:r>
          <a:endParaRPr lang="en-US" sz="2000" dirty="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</a:t>
          </a:r>
        </a:p>
        <a:p>
          <a:r>
            <a:rPr lang="pt-BR" sz="2400" dirty="0"/>
            <a:t>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afetam </a:t>
          </a:r>
          <a:r>
            <a:rPr lang="pt-BR" sz="2800" dirty="0"/>
            <a:t>as </a:t>
          </a:r>
          <a:r>
            <a:rPr lang="pt-BR" sz="2800"/>
            <a:t>estratégias desenvolvimentistas </a:t>
          </a:r>
          <a:endParaRPr lang="en-US" sz="2800" dirty="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2000" dirty="0"/>
            <a:t>PDP – começam a ser discutidas </a:t>
          </a:r>
          <a:endParaRPr lang="en-US" sz="2000" dirty="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</a:t>
          </a:r>
        </a:p>
        <a:p>
          <a:r>
            <a:rPr lang="pt-BR" sz="2400" dirty="0"/>
            <a:t>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8B5B9-C476-4A81-821A-A58470ACF7C7}">
      <dsp:nvSpPr>
        <dsp:cNvPr id="0" name=""/>
        <dsp:cNvSpPr/>
      </dsp:nvSpPr>
      <dsp:spPr>
        <a:xfrm>
          <a:off x="2231003" y="1818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Problemas passaram a afetar estas estratégias </a:t>
          </a:r>
          <a:endParaRPr lang="en-US" sz="28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/>
            <a:t>PDP – começam a ser discutidas </a:t>
          </a:r>
          <a:endParaRPr lang="en-US" sz="1600" kern="120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Decisões sobre manutenção ou não das estratégias </a:t>
          </a:r>
          <a:endParaRPr lang="en-US" sz="2800" kern="1200"/>
        </a:p>
      </dsp:txBody>
      <dsp:txXfrm>
        <a:off x="2231003" y="1818"/>
        <a:ext cx="8924013" cy="1863947"/>
      </dsp:txXfrm>
    </dsp:sp>
    <dsp:sp modelId="{CDD5ECFD-3531-4E50-9B3A-A2AE77CC4FE3}">
      <dsp:nvSpPr>
        <dsp:cNvPr id="0" name=""/>
        <dsp:cNvSpPr/>
      </dsp:nvSpPr>
      <dsp:spPr>
        <a:xfrm>
          <a:off x="0" y="1818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60</a:t>
          </a:r>
          <a:endParaRPr lang="en-US" sz="3200" kern="1200"/>
        </a:p>
      </dsp:txBody>
      <dsp:txXfrm>
        <a:off x="0" y="1818"/>
        <a:ext cx="2231003" cy="1863947"/>
      </dsp:txXfrm>
    </dsp:sp>
    <dsp:sp modelId="{F314C149-34C4-47BD-B563-200AB8F13B02}">
      <dsp:nvSpPr>
        <dsp:cNvPr id="0" name=""/>
        <dsp:cNvSpPr/>
      </dsp:nvSpPr>
      <dsp:spPr>
        <a:xfrm>
          <a:off x="2231003" y="1977603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Problemas se agravam / novos problemas: PDP – fortemente discutidas - criticadas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Consenso de Washington: PDP abandonadas (substituídas por PDP pro mercado)</a:t>
          </a:r>
          <a:endParaRPr lang="en-US" sz="2400" kern="1200" dirty="0"/>
        </a:p>
      </dsp:txBody>
      <dsp:txXfrm>
        <a:off x="2231003" y="1977603"/>
        <a:ext cx="8924013" cy="1863947"/>
      </dsp:txXfrm>
    </dsp:sp>
    <dsp:sp modelId="{C9225921-BC03-4C5E-AAC6-338918B5796E}">
      <dsp:nvSpPr>
        <dsp:cNvPr id="0" name=""/>
        <dsp:cNvSpPr/>
      </dsp:nvSpPr>
      <dsp:spPr>
        <a:xfrm>
          <a:off x="0" y="1977603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80/90</a:t>
          </a:r>
          <a:endParaRPr lang="en-US" sz="3200" kern="1200"/>
        </a:p>
      </dsp:txBody>
      <dsp:txXfrm>
        <a:off x="0" y="1977603"/>
        <a:ext cx="2231003" cy="1863947"/>
      </dsp:txXfrm>
    </dsp:sp>
    <dsp:sp modelId="{0CC5D6E3-0C31-4E4E-8326-D30CE71BB234}">
      <dsp:nvSpPr>
        <dsp:cNvPr id="0" name=""/>
        <dsp:cNvSpPr/>
      </dsp:nvSpPr>
      <dsp:spPr>
        <a:xfrm>
          <a:off x="2231003" y="3953387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Em direção de uma revalidação de PDP </a:t>
          </a:r>
          <a:r>
            <a:rPr lang="pt-BR" sz="2000" kern="1200" dirty="0">
              <a:solidFill>
                <a:schemeClr val="bg1"/>
              </a:solidFill>
            </a:rPr>
            <a:t>mas cuidados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31003" y="3953387"/>
        <a:ext cx="8924013" cy="1863947"/>
      </dsp:txXfrm>
    </dsp:sp>
    <dsp:sp modelId="{BDEB6A19-5992-4D79-B329-2B5B0436471E}">
      <dsp:nvSpPr>
        <dsp:cNvPr id="0" name=""/>
        <dsp:cNvSpPr/>
      </dsp:nvSpPr>
      <dsp:spPr>
        <a:xfrm>
          <a:off x="0" y="3953387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2000/hoje</a:t>
          </a:r>
          <a:endParaRPr lang="en-US" sz="3200" kern="1200"/>
        </a:p>
      </dsp:txBody>
      <dsp:txXfrm>
        <a:off x="0" y="3953387"/>
        <a:ext cx="2231003" cy="1863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2E939-662E-4376-974C-EEC5B1BA1BEC}">
      <dsp:nvSpPr>
        <dsp:cNvPr id="0" name=""/>
        <dsp:cNvSpPr/>
      </dsp:nvSpPr>
      <dsp:spPr>
        <a:xfrm>
          <a:off x="3860" y="78333"/>
          <a:ext cx="5449842" cy="113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/>
            <a:t>AL implementa uma política de industrialização por substituição de importações (ISI)  num contexto de:</a:t>
          </a:r>
          <a:endParaRPr lang="en-US" sz="2100" kern="1200" dirty="0"/>
        </a:p>
      </dsp:txBody>
      <dsp:txXfrm>
        <a:off x="570860" y="78333"/>
        <a:ext cx="4315842" cy="1134000"/>
      </dsp:txXfrm>
    </dsp:sp>
    <dsp:sp modelId="{8FEDA0FF-35EF-418E-8511-F07AED75378F}">
      <dsp:nvSpPr>
        <dsp:cNvPr id="0" name=""/>
        <dsp:cNvSpPr/>
      </dsp:nvSpPr>
      <dsp:spPr>
        <a:xfrm>
          <a:off x="3860" y="1354083"/>
          <a:ext cx="4359874" cy="4658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/>
            <a:t>Pos</a:t>
          </a:r>
          <a:r>
            <a:rPr lang="en-US" sz="2100" kern="1200" dirty="0"/>
            <a:t> </a:t>
          </a:r>
          <a:r>
            <a:rPr lang="en-US" sz="2100" kern="1200" dirty="0" err="1"/>
            <a:t>crise</a:t>
          </a:r>
          <a:r>
            <a:rPr lang="en-US" sz="2100" kern="1200" dirty="0"/>
            <a:t> de 30: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Dificuldades quanto ao enfrentamento do risco pelo setor privado; 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mercados de capitais rudimentares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mercados financeiros internacionais desintegrados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níveis de comércio internacional diminuiu  e volta lenta</a:t>
          </a:r>
          <a:endParaRPr lang="en-US" sz="2100" kern="1200" dirty="0"/>
        </a:p>
      </dsp:txBody>
      <dsp:txXfrm>
        <a:off x="3860" y="1354083"/>
        <a:ext cx="4359874" cy="4658893"/>
      </dsp:txXfrm>
    </dsp:sp>
    <dsp:sp modelId="{94FB01F4-629E-41AD-B676-8B476CDE006F}">
      <dsp:nvSpPr>
        <dsp:cNvPr id="0" name=""/>
        <dsp:cNvSpPr/>
      </dsp:nvSpPr>
      <dsp:spPr>
        <a:xfrm>
          <a:off x="5946989" y="78333"/>
          <a:ext cx="5449842" cy="113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/>
            <a:t>Estimulo seletivos a uma ampla gama de atividades.</a:t>
          </a:r>
          <a:endParaRPr lang="en-US" sz="2100" kern="1200"/>
        </a:p>
      </dsp:txBody>
      <dsp:txXfrm>
        <a:off x="6513989" y="78333"/>
        <a:ext cx="4315842" cy="1134000"/>
      </dsp:txXfrm>
    </dsp:sp>
    <dsp:sp modelId="{F2906757-2E03-468F-8C86-2BD8EFB4BC9E}">
      <dsp:nvSpPr>
        <dsp:cNvPr id="0" name=""/>
        <dsp:cNvSpPr/>
      </dsp:nvSpPr>
      <dsp:spPr>
        <a:xfrm>
          <a:off x="5237703" y="1354083"/>
          <a:ext cx="5778446" cy="4658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/>
            <a:t>Restrições à importações por meio de tarifas e outros mecanismos cambiais para fomentar a diversificação produtiva nacional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Bancos de desenvolvimento foram reforçados como uma forma de captar e redistribuir recursos financeiros nacionais e internacionais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Apoio à ampliação das taxas de investimento em  setores protegidos.  (juros baixos, impostos aliviados etc)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/>
            <a:t>aumento do investimento público em </a:t>
          </a:r>
          <a:r>
            <a:rPr lang="pt-BR" sz="2100" kern="1200" dirty="0" err="1"/>
            <a:t>infra-estrutura</a:t>
          </a:r>
          <a:r>
            <a:rPr lang="pt-BR" sz="2100" kern="1200" dirty="0"/>
            <a:t>, bens </a:t>
          </a:r>
          <a:r>
            <a:rPr lang="pt-BR" sz="2100" kern="1200" dirty="0" smtClean="0"/>
            <a:t>intermediários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100" kern="1200" dirty="0" smtClean="0"/>
            <a:t> </a:t>
          </a:r>
          <a:r>
            <a:rPr lang="pt-BR" sz="2100" kern="1200" dirty="0"/>
            <a:t>capital humano (?)</a:t>
          </a:r>
          <a:endParaRPr lang="en-US" sz="2100" kern="1200" dirty="0"/>
        </a:p>
      </dsp:txBody>
      <dsp:txXfrm>
        <a:off x="5237703" y="1354083"/>
        <a:ext cx="5778446" cy="4658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099C-F305-4056-B717-B5A91CBA0599}">
      <dsp:nvSpPr>
        <dsp:cNvPr id="0" name=""/>
        <dsp:cNvSpPr/>
      </dsp:nvSpPr>
      <dsp:spPr>
        <a:xfrm>
          <a:off x="875187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Disciplina fiscal</a:t>
          </a:r>
          <a:endParaRPr lang="en-US" sz="1900" kern="1200"/>
        </a:p>
      </dsp:txBody>
      <dsp:txXfrm>
        <a:off x="875187" y="2062"/>
        <a:ext cx="2038424" cy="1223054"/>
      </dsp:txXfrm>
    </dsp:sp>
    <dsp:sp modelId="{4B5985C8-A421-443D-BD6E-2AABB529145A}">
      <dsp:nvSpPr>
        <dsp:cNvPr id="0" name=""/>
        <dsp:cNvSpPr/>
      </dsp:nvSpPr>
      <dsp:spPr>
        <a:xfrm>
          <a:off x="3117454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Priorização (reorientação) dos gastos públicos</a:t>
          </a:r>
          <a:endParaRPr lang="en-US" sz="1900" kern="1200" dirty="0"/>
        </a:p>
      </dsp:txBody>
      <dsp:txXfrm>
        <a:off x="3117454" y="2062"/>
        <a:ext cx="2038424" cy="1223054"/>
      </dsp:txXfrm>
    </dsp:sp>
    <dsp:sp modelId="{DD688F3F-440D-46C9-9636-F3D63694DEEC}">
      <dsp:nvSpPr>
        <dsp:cNvPr id="0" name=""/>
        <dsp:cNvSpPr/>
      </dsp:nvSpPr>
      <dsp:spPr>
        <a:xfrm>
          <a:off x="5359721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Reforma tributária </a:t>
          </a:r>
          <a:endParaRPr lang="en-US" sz="1900" kern="1200"/>
        </a:p>
      </dsp:txBody>
      <dsp:txXfrm>
        <a:off x="5359721" y="2062"/>
        <a:ext cx="2038424" cy="1223054"/>
      </dsp:txXfrm>
    </dsp:sp>
    <dsp:sp modelId="{D823C5B8-98A7-45CF-8A39-FFB91443E53B}">
      <dsp:nvSpPr>
        <dsp:cNvPr id="0" name=""/>
        <dsp:cNvSpPr/>
      </dsp:nvSpPr>
      <dsp:spPr>
        <a:xfrm>
          <a:off x="7601988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Privatização</a:t>
          </a:r>
          <a:endParaRPr lang="en-US" sz="1900" kern="1200"/>
        </a:p>
      </dsp:txBody>
      <dsp:txXfrm>
        <a:off x="7601988" y="2062"/>
        <a:ext cx="2038424" cy="1223054"/>
      </dsp:txXfrm>
    </dsp:sp>
    <dsp:sp modelId="{0723D40F-8D17-481A-9570-1C431BAC3C9A}">
      <dsp:nvSpPr>
        <dsp:cNvPr id="0" name=""/>
        <dsp:cNvSpPr/>
      </dsp:nvSpPr>
      <dsp:spPr>
        <a:xfrm>
          <a:off x="875187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Desregulação</a:t>
          </a:r>
          <a:endParaRPr lang="en-US" sz="1900" kern="1200"/>
        </a:p>
      </dsp:txBody>
      <dsp:txXfrm>
        <a:off x="875187" y="1428959"/>
        <a:ext cx="2038424" cy="1223054"/>
      </dsp:txXfrm>
    </dsp:sp>
    <dsp:sp modelId="{1ECC7C6C-6128-4BDC-AD0B-81ADFAEC0C3D}">
      <dsp:nvSpPr>
        <dsp:cNvPr id="0" name=""/>
        <dsp:cNvSpPr/>
      </dsp:nvSpPr>
      <dsp:spPr>
        <a:xfrm>
          <a:off x="3117454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Liberalização financeira</a:t>
          </a:r>
          <a:endParaRPr lang="en-US" sz="1900" kern="1200"/>
        </a:p>
      </dsp:txBody>
      <dsp:txXfrm>
        <a:off x="3117454" y="1428959"/>
        <a:ext cx="2038424" cy="1223054"/>
      </dsp:txXfrm>
    </dsp:sp>
    <dsp:sp modelId="{AB9A14D3-34C9-4F25-AC20-864EBD5741FC}">
      <dsp:nvSpPr>
        <dsp:cNvPr id="0" name=""/>
        <dsp:cNvSpPr/>
      </dsp:nvSpPr>
      <dsp:spPr>
        <a:xfrm>
          <a:off x="5359721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Unificação do Regime cambial</a:t>
          </a:r>
          <a:endParaRPr lang="en-US" sz="1900" kern="1200" dirty="0"/>
        </a:p>
      </dsp:txBody>
      <dsp:txXfrm>
        <a:off x="5359721" y="1428959"/>
        <a:ext cx="2038424" cy="1223054"/>
      </dsp:txXfrm>
    </dsp:sp>
    <dsp:sp modelId="{ACA33786-67C8-41E7-A0EE-59621E55570E}">
      <dsp:nvSpPr>
        <dsp:cNvPr id="0" name=""/>
        <dsp:cNvSpPr/>
      </dsp:nvSpPr>
      <dsp:spPr>
        <a:xfrm>
          <a:off x="7601988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Liberalização comercial</a:t>
          </a:r>
          <a:endParaRPr lang="en-US" sz="1900" kern="1200"/>
        </a:p>
      </dsp:txBody>
      <dsp:txXfrm>
        <a:off x="7601988" y="1428959"/>
        <a:ext cx="2038424" cy="1223054"/>
      </dsp:txXfrm>
    </dsp:sp>
    <dsp:sp modelId="{892E1BAB-3D5E-4E2C-9368-14E79A940E3F}">
      <dsp:nvSpPr>
        <dsp:cNvPr id="0" name=""/>
        <dsp:cNvSpPr/>
      </dsp:nvSpPr>
      <dsp:spPr>
        <a:xfrm>
          <a:off x="3117454" y="2855856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Abertura para o Investimento externo direto:</a:t>
          </a:r>
          <a:endParaRPr lang="en-US" sz="1900" kern="1200" dirty="0"/>
        </a:p>
      </dsp:txBody>
      <dsp:txXfrm>
        <a:off x="3117454" y="2855856"/>
        <a:ext cx="2038424" cy="1223054"/>
      </dsp:txXfrm>
    </dsp:sp>
    <dsp:sp modelId="{2A9DCD4C-3450-4746-9EC2-DB0354152D87}">
      <dsp:nvSpPr>
        <dsp:cNvPr id="0" name=""/>
        <dsp:cNvSpPr/>
      </dsp:nvSpPr>
      <dsp:spPr>
        <a:xfrm>
          <a:off x="5359721" y="2855856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Propriedade intelectual: proteção</a:t>
          </a:r>
          <a:endParaRPr lang="en-US" sz="1900" kern="1200"/>
        </a:p>
      </dsp:txBody>
      <dsp:txXfrm>
        <a:off x="5359721" y="2855856"/>
        <a:ext cx="2038424" cy="12230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87686-E015-4F34-920F-C3572EF66455}">
      <dsp:nvSpPr>
        <dsp:cNvPr id="0" name=""/>
        <dsp:cNvSpPr/>
      </dsp:nvSpPr>
      <dsp:spPr>
        <a:xfrm>
          <a:off x="0" y="311566"/>
          <a:ext cx="6269038" cy="157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CW pregava que as decisões das empresas devem ser um trabalho do setor privado e exortou os governos a realizar políticas para fortalecer o ambiente em que estas decisões fossem realizadas. </a:t>
          </a:r>
          <a:endParaRPr lang="en-US" sz="2200" kern="1200" dirty="0"/>
        </a:p>
      </dsp:txBody>
      <dsp:txXfrm>
        <a:off x="76648" y="388214"/>
        <a:ext cx="6115742" cy="1416844"/>
      </dsp:txXfrm>
    </dsp:sp>
    <dsp:sp modelId="{CBE92648-C8A7-45F2-9F37-C87CD8E61711}">
      <dsp:nvSpPr>
        <dsp:cNvPr id="0" name=""/>
        <dsp:cNvSpPr/>
      </dsp:nvSpPr>
      <dsp:spPr>
        <a:xfrm>
          <a:off x="0" y="1927649"/>
          <a:ext cx="6269038" cy="157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CW propõe </a:t>
          </a:r>
          <a:r>
            <a:rPr lang="pt-BR" sz="2200" kern="1200" dirty="0" smtClean="0"/>
            <a:t>certo desmantelamento </a:t>
          </a:r>
          <a:r>
            <a:rPr lang="pt-BR" sz="2200" kern="1200" dirty="0"/>
            <a:t>das politicas industriais e de suas instituições. </a:t>
          </a:r>
          <a:endParaRPr lang="en-US" sz="2200" kern="1200" dirty="0"/>
        </a:p>
      </dsp:txBody>
      <dsp:txXfrm>
        <a:off x="76648" y="2004297"/>
        <a:ext cx="6115742" cy="1416844"/>
      </dsp:txXfrm>
    </dsp:sp>
    <dsp:sp modelId="{0DEF88A3-7E5D-44E3-9695-F477AC358765}">
      <dsp:nvSpPr>
        <dsp:cNvPr id="0" name=""/>
        <dsp:cNvSpPr/>
      </dsp:nvSpPr>
      <dsp:spPr>
        <a:xfrm>
          <a:off x="0" y="3578566"/>
          <a:ext cx="6269038" cy="157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Maior</a:t>
          </a:r>
          <a:r>
            <a:rPr lang="en-US" sz="2200" kern="1200" dirty="0" smtClean="0"/>
            <a:t> PDP do CW é o </a:t>
          </a:r>
          <a:r>
            <a:rPr lang="en-US" sz="2200" kern="1200" dirty="0" err="1" smtClean="0"/>
            <a:t>chamado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choque</a:t>
          </a:r>
          <a:r>
            <a:rPr lang="en-US" sz="2200" kern="1200" dirty="0" smtClean="0"/>
            <a:t> de </a:t>
          </a:r>
          <a:r>
            <a:rPr lang="en-US" sz="2200" kern="1200" dirty="0" err="1" smtClean="0"/>
            <a:t>competitividade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76648" y="3655214"/>
        <a:ext cx="6115742" cy="1416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8B5B9-C476-4A81-821A-A58470ACF7C7}">
      <dsp:nvSpPr>
        <dsp:cNvPr id="0" name=""/>
        <dsp:cNvSpPr/>
      </dsp:nvSpPr>
      <dsp:spPr>
        <a:xfrm>
          <a:off x="2231003" y="1818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Problemas afetam </a:t>
          </a:r>
          <a:r>
            <a:rPr lang="pt-BR" sz="2800" kern="1200" dirty="0"/>
            <a:t>as </a:t>
          </a:r>
          <a:r>
            <a:rPr lang="pt-BR" sz="2800" kern="1200"/>
            <a:t>estratégias desenvolvimentistas 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PDP – começam a ser discutidas </a:t>
          </a:r>
          <a:endParaRPr lang="en-US" sz="2000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Decisões sobre manutenção ou não das estratégias </a:t>
          </a:r>
          <a:endParaRPr lang="en-US" sz="2800" kern="1200"/>
        </a:p>
      </dsp:txBody>
      <dsp:txXfrm>
        <a:off x="2231003" y="1818"/>
        <a:ext cx="8924013" cy="1863947"/>
      </dsp:txXfrm>
    </dsp:sp>
    <dsp:sp modelId="{CDD5ECFD-3531-4E50-9B3A-A2AE77CC4FE3}">
      <dsp:nvSpPr>
        <dsp:cNvPr id="0" name=""/>
        <dsp:cNvSpPr/>
      </dsp:nvSpPr>
      <dsp:spPr>
        <a:xfrm>
          <a:off x="0" y="1818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60</a:t>
          </a:r>
          <a:endParaRPr lang="en-US" sz="3200" kern="1200"/>
        </a:p>
      </dsp:txBody>
      <dsp:txXfrm>
        <a:off x="0" y="1818"/>
        <a:ext cx="2231003" cy="1863947"/>
      </dsp:txXfrm>
    </dsp:sp>
    <dsp:sp modelId="{F314C149-34C4-47BD-B563-200AB8F13B02}">
      <dsp:nvSpPr>
        <dsp:cNvPr id="0" name=""/>
        <dsp:cNvSpPr/>
      </dsp:nvSpPr>
      <dsp:spPr>
        <a:xfrm>
          <a:off x="2231003" y="1977603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Problemas se agravam / novos problemas: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PDP – fortemente discutidas - criticadas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Consenso de Washington: PDP abandonadas (substituídas por PDP pro mercado)</a:t>
          </a:r>
          <a:endParaRPr lang="en-US" sz="2400" kern="1200" dirty="0"/>
        </a:p>
      </dsp:txBody>
      <dsp:txXfrm>
        <a:off x="2231003" y="1977603"/>
        <a:ext cx="8924013" cy="1863947"/>
      </dsp:txXfrm>
    </dsp:sp>
    <dsp:sp modelId="{C9225921-BC03-4C5E-AAC6-338918B5796E}">
      <dsp:nvSpPr>
        <dsp:cNvPr id="0" name=""/>
        <dsp:cNvSpPr/>
      </dsp:nvSpPr>
      <dsp:spPr>
        <a:xfrm>
          <a:off x="0" y="1977603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80/90</a:t>
          </a:r>
          <a:endParaRPr lang="en-US" sz="3200" kern="1200"/>
        </a:p>
      </dsp:txBody>
      <dsp:txXfrm>
        <a:off x="0" y="1977603"/>
        <a:ext cx="2231003" cy="1863947"/>
      </dsp:txXfrm>
    </dsp:sp>
    <dsp:sp modelId="{0CC5D6E3-0C31-4E4E-8326-D30CE71BB234}">
      <dsp:nvSpPr>
        <dsp:cNvPr id="0" name=""/>
        <dsp:cNvSpPr/>
      </dsp:nvSpPr>
      <dsp:spPr>
        <a:xfrm>
          <a:off x="2231003" y="3953387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Em direção de uma revalidação de PDP </a:t>
          </a:r>
          <a:r>
            <a:rPr lang="pt-BR" sz="2000" kern="1200" dirty="0">
              <a:solidFill>
                <a:schemeClr val="bg1"/>
              </a:solidFill>
            </a:rPr>
            <a:t>mas cuidados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31003" y="3953387"/>
        <a:ext cx="8924013" cy="1863947"/>
      </dsp:txXfrm>
    </dsp:sp>
    <dsp:sp modelId="{BDEB6A19-5992-4D79-B329-2B5B0436471E}">
      <dsp:nvSpPr>
        <dsp:cNvPr id="0" name=""/>
        <dsp:cNvSpPr/>
      </dsp:nvSpPr>
      <dsp:spPr>
        <a:xfrm>
          <a:off x="0" y="3953387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2000/hoje</a:t>
          </a:r>
          <a:endParaRPr lang="en-US" sz="3200" kern="1200"/>
        </a:p>
      </dsp:txBody>
      <dsp:txXfrm>
        <a:off x="0" y="3953387"/>
        <a:ext cx="2231003" cy="18639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8B5B9-C476-4A81-821A-A58470ACF7C7}">
      <dsp:nvSpPr>
        <dsp:cNvPr id="0" name=""/>
        <dsp:cNvSpPr/>
      </dsp:nvSpPr>
      <dsp:spPr>
        <a:xfrm>
          <a:off x="2231003" y="1818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Problemas afetam </a:t>
          </a:r>
          <a:r>
            <a:rPr lang="pt-BR" sz="2800" kern="1200" dirty="0"/>
            <a:t>as </a:t>
          </a:r>
          <a:r>
            <a:rPr lang="pt-BR" sz="2800" kern="1200"/>
            <a:t>estratégias desenvolvimentistas 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PDP – começam a ser discutidas </a:t>
          </a:r>
          <a:endParaRPr lang="en-US" sz="2000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/>
            <a:t>Decisões sobre manutenção ou não das estratégias </a:t>
          </a:r>
          <a:endParaRPr lang="en-US" sz="2800" kern="1200"/>
        </a:p>
      </dsp:txBody>
      <dsp:txXfrm>
        <a:off x="2231003" y="1818"/>
        <a:ext cx="8924013" cy="1863947"/>
      </dsp:txXfrm>
    </dsp:sp>
    <dsp:sp modelId="{CDD5ECFD-3531-4E50-9B3A-A2AE77CC4FE3}">
      <dsp:nvSpPr>
        <dsp:cNvPr id="0" name=""/>
        <dsp:cNvSpPr/>
      </dsp:nvSpPr>
      <dsp:spPr>
        <a:xfrm>
          <a:off x="0" y="1818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60</a:t>
          </a:r>
          <a:endParaRPr lang="en-US" sz="3200" kern="1200"/>
        </a:p>
      </dsp:txBody>
      <dsp:txXfrm>
        <a:off x="0" y="1818"/>
        <a:ext cx="2231003" cy="1863947"/>
      </dsp:txXfrm>
    </dsp:sp>
    <dsp:sp modelId="{F314C149-34C4-47BD-B563-200AB8F13B02}">
      <dsp:nvSpPr>
        <dsp:cNvPr id="0" name=""/>
        <dsp:cNvSpPr/>
      </dsp:nvSpPr>
      <dsp:spPr>
        <a:xfrm>
          <a:off x="2231003" y="1977603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Problemas se agravam / novos problemas: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PDP – fortemente discutidas - criticadas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Consenso de Washington: PDP abandonadas (substituídas por PDP pro mercado)</a:t>
          </a:r>
          <a:endParaRPr lang="en-US" sz="2400" kern="1200" dirty="0"/>
        </a:p>
      </dsp:txBody>
      <dsp:txXfrm>
        <a:off x="2231003" y="1977603"/>
        <a:ext cx="8924013" cy="1863947"/>
      </dsp:txXfrm>
    </dsp:sp>
    <dsp:sp modelId="{C9225921-BC03-4C5E-AAC6-338918B5796E}">
      <dsp:nvSpPr>
        <dsp:cNvPr id="0" name=""/>
        <dsp:cNvSpPr/>
      </dsp:nvSpPr>
      <dsp:spPr>
        <a:xfrm>
          <a:off x="0" y="1977603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80/90</a:t>
          </a:r>
          <a:endParaRPr lang="en-US" sz="3200" kern="1200"/>
        </a:p>
      </dsp:txBody>
      <dsp:txXfrm>
        <a:off x="0" y="1977603"/>
        <a:ext cx="2231003" cy="1863947"/>
      </dsp:txXfrm>
    </dsp:sp>
    <dsp:sp modelId="{0CC5D6E3-0C31-4E4E-8326-D30CE71BB234}">
      <dsp:nvSpPr>
        <dsp:cNvPr id="0" name=""/>
        <dsp:cNvSpPr/>
      </dsp:nvSpPr>
      <dsp:spPr>
        <a:xfrm>
          <a:off x="2231003" y="3953387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>
              <a:solidFill>
                <a:schemeClr val="bg1"/>
              </a:solidFill>
            </a:rPr>
            <a:t>Em direção de uma revalidação de PDP </a:t>
          </a:r>
          <a:r>
            <a:rPr lang="pt-BR" sz="2000" kern="1200" dirty="0">
              <a:solidFill>
                <a:schemeClr val="bg1"/>
              </a:solidFill>
            </a:rPr>
            <a:t>mas cuidados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31003" y="3953387"/>
        <a:ext cx="8924013" cy="1863947"/>
      </dsp:txXfrm>
    </dsp:sp>
    <dsp:sp modelId="{BDEB6A19-5992-4D79-B329-2B5B0436471E}">
      <dsp:nvSpPr>
        <dsp:cNvPr id="0" name=""/>
        <dsp:cNvSpPr/>
      </dsp:nvSpPr>
      <dsp:spPr>
        <a:xfrm>
          <a:off x="0" y="3953387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/>
            <a:t>Anos 2000/hoje</a:t>
          </a:r>
          <a:endParaRPr lang="en-US" sz="3200" kern="1200"/>
        </a:p>
      </dsp:txBody>
      <dsp:txXfrm>
        <a:off x="0" y="3953387"/>
        <a:ext cx="2231003" cy="1863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6555D-3136-4694-B0DE-645C70EA080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56EE6-8766-4D42-8035-DCD06FBD9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73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958EB6B-DE38-4718-8B5C-27F98650530F}" type="slidenum">
              <a:rPr lang="pt-BR" sz="1200">
                <a:latin typeface="Times New Roman" pitchFamily="18" charset="0"/>
              </a:rPr>
              <a:pPr algn="r" eaLnBrk="0" hangingPunct="0"/>
              <a:t>25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1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285D7-5434-490B-AA5F-A53C353F3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05EBF1-53A1-4781-A2B6-919FD1851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A0A2FE-DD3D-4765-A190-133A9177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646382-67F0-4457-87B8-81E86B9E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D601E5-D89A-4722-9D3C-7A85EB80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4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CE5BF-BAE9-46F6-BEBC-F6592D6C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6E219C-A5E1-4C4D-81E2-D7CE5393B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BBA2C0-ECC8-4F01-AD12-7F62FC9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334888-D17B-4ADB-A7B3-1DD06E92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8D136-485F-4C58-9752-45C12C9E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31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7AF0B1-F4C2-4D8E-B83B-8AA7A3698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D597F3-2B98-42D7-87C0-6E00404F2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E4607-1DCF-44CB-B216-C87BC6D9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61A2A7-E210-4F22-812A-16CC7D28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262D2-D128-47F5-8E43-EB9EF2D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7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A6A6D-E522-41F4-A8CC-29CA592B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AADB2-18AF-411C-8B0A-CE07F05E3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C788C-DF8D-46FD-B6DD-769F442D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DBBEDD-F28F-4271-B742-B20775F8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5CE0-7F5E-4DE0-B3A4-2A7B7B5D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33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3D341-906D-4F08-BB62-AE25226F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5C3DFD-41A9-4C08-8639-3B3AB0327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3A3E86-CF8F-4FB7-B3A4-C7557D05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87E873-6085-4C36-A8D5-1972367A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87DC15-7032-4BF5-8F94-BC10601C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54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FCC12-6232-4ABB-A8AA-7D575732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B10143-4F63-44E0-BBD6-405A9A4D0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C814F8-2087-42CD-9D3A-3B641D694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ED404D-5BB7-4254-B83F-9B8F3DAE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3EAD2D-DB16-47F2-AF02-BA206EB1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9E42A-5E39-46EA-9A34-AA517EF4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5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86006-C615-47B8-9DDE-82A75DA8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CF8537-112B-4A45-9B68-C27ED134B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18CBD8-5611-49DF-BFC0-59C8CB821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F1B852-77ED-4E6C-A5FF-55187FA1B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FA4A6C-232D-417C-9AC4-F56FFCC81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B4F337-91B7-42CC-B9D0-834EF69D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A2BAC6-1149-4349-A817-93DDC805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A2496C-BB5A-41E1-852A-1B5DB0A5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94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D320F-2ECE-4FA9-A71B-B074EE78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816EE7-697E-493F-B949-C3F4AB5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244BD3-EC64-4E32-8C3C-59039932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5810E1E-6BA6-4DD7-8DE3-03C61651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7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C3D9DA-F1AA-460D-9726-A3C9DB4E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84829F-65AC-4365-B861-B70A31FB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FCACDA-B406-4056-B09D-79D2B57D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3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07BE9-7485-4742-8370-82C93D10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D1A96F-E46A-4160-BF54-14F270922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E798F8-512C-46C2-9EC5-60DECA05E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C624FE-03A6-415C-B0E5-2C6FEE71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9FB269-A5F8-425F-A2F3-2D4F93FD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8AD572-9482-4CAC-B07C-D0D1B155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2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44509-CEEE-4B57-B5DC-24885357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8ADB47-8299-43C2-9906-3977F6106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6551AB-FA79-4A89-911E-C3E458875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ABE464-AD79-45F1-A0F0-6BA92F79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B8D44E-D80F-44C4-8CD9-51A9511B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BB21A9-717C-460E-B869-01477A65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78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973802-6A94-4BC0-8F86-BA2A4852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78B656-596C-4CA1-B2C8-C159C4F7B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3A4640-FC40-4671-9468-6ACA1162A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26C9-A20D-49D4-A242-66894CC2C3F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455B12-D8CC-4849-B0B6-90F5991C4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6019D9-1163-403E-A4C5-FB4EEB3F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2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756D6-036D-479A-93E9-BDF844ACB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América </a:t>
            </a:r>
            <a:r>
              <a:rPr lang="pt-BR" dirty="0" smtClean="0"/>
              <a:t>Latina: da crise do modelo desenvolvimentista aos dias </a:t>
            </a:r>
            <a:r>
              <a:rPr lang="pt-BR" smtClean="0"/>
              <a:t>de hoje 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332416-CAFC-490A-A16A-71AB70154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Amaury Gremaud </a:t>
            </a:r>
          </a:p>
        </p:txBody>
      </p:sp>
    </p:spTree>
    <p:extLst>
      <p:ext uri="{BB962C8B-B14F-4D97-AF65-F5344CB8AC3E}">
        <p14:creationId xmlns:p14="http://schemas.microsoft.com/office/powerpoint/2010/main" val="138579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872" y="132806"/>
            <a:ext cx="11746523" cy="5184775"/>
          </a:xfrm>
        </p:spPr>
        <p:txBody>
          <a:bodyPr>
            <a:noAutofit/>
          </a:bodyPr>
          <a:lstStyle/>
          <a:p>
            <a:pPr marL="660400" indent="-660400" algn="ctr">
              <a:spcAft>
                <a:spcPts val="300"/>
              </a:spcAft>
              <a:buNone/>
            </a:pPr>
            <a:r>
              <a:rPr lang="pt-BR" altLang="pt-BR" sz="4400" dirty="0" smtClean="0"/>
              <a:t>O </a:t>
            </a:r>
            <a:r>
              <a:rPr lang="pt-BR" altLang="pt-BR" sz="4400" dirty="0"/>
              <a:t>PSI era concentrador de renda em função do</a:t>
            </a:r>
            <a:r>
              <a:rPr lang="pt-BR" altLang="pt-BR" sz="4400" dirty="0" smtClean="0"/>
              <a:t>:</a:t>
            </a:r>
          </a:p>
          <a:p>
            <a:pPr marL="660400" indent="-660400" algn="ctr">
              <a:spcAft>
                <a:spcPts val="300"/>
              </a:spcAft>
              <a:buNone/>
            </a:pPr>
            <a:endParaRPr lang="pt-BR" altLang="pt-BR" sz="4400" dirty="0"/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4000" dirty="0"/>
              <a:t>desequilíbrio no mercado de trabalho: excesso de oferta para mão de obra pouco qualificada e baixos salários, o inverso ocorre no mercado de mão de obra qualificada 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4000" dirty="0"/>
              <a:t>o protecionismo e a concentração industrial permitiam preços elevados e altas margens de lucro para as indústrias.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4000" dirty="0"/>
              <a:t>PDP – efeitos setoriais e grupos isolados </a:t>
            </a:r>
          </a:p>
        </p:txBody>
      </p:sp>
    </p:spTree>
    <p:extLst>
      <p:ext uri="{BB962C8B-B14F-4D97-AF65-F5344CB8AC3E}">
        <p14:creationId xmlns:p14="http://schemas.microsoft.com/office/powerpoint/2010/main" val="174527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246" y="0"/>
            <a:ext cx="7729728" cy="1188720"/>
          </a:xfrm>
        </p:spPr>
        <p:txBody>
          <a:bodyPr/>
          <a:lstStyle/>
          <a:p>
            <a:r>
              <a:rPr lang="pt-BR" altLang="pt-BR" dirty="0"/>
              <a:t>Distribuição de renda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779" y="1560786"/>
            <a:ext cx="10384221" cy="4570140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ISI e distribuição de renda</a:t>
            </a:r>
          </a:p>
          <a:p>
            <a:pPr lvl="1"/>
            <a:r>
              <a:rPr lang="pt-BR" altLang="pt-BR" sz="2400" dirty="0"/>
              <a:t>Via de mão dupla – circulo virtuoso ou vicioso?</a:t>
            </a:r>
          </a:p>
          <a:p>
            <a:r>
              <a:rPr lang="pt-BR" altLang="pt-BR" sz="2800" dirty="0"/>
              <a:t>Como superar impasse</a:t>
            </a:r>
          </a:p>
          <a:p>
            <a:pPr lvl="1"/>
            <a:r>
              <a:rPr lang="pt-BR" altLang="pt-BR" sz="2400" dirty="0"/>
              <a:t>Questões tributárias </a:t>
            </a:r>
          </a:p>
          <a:p>
            <a:pPr lvl="2"/>
            <a:r>
              <a:rPr lang="pt-BR" altLang="pt-BR" sz="2400" dirty="0"/>
              <a:t>Ausência de reformas e qual sentido da reforma tributária </a:t>
            </a:r>
          </a:p>
          <a:p>
            <a:pPr lvl="1"/>
            <a:r>
              <a:rPr lang="pt-BR" altLang="pt-BR" sz="2400" dirty="0"/>
              <a:t>Setores “esquecidos”</a:t>
            </a:r>
          </a:p>
          <a:p>
            <a:pPr lvl="2"/>
            <a:r>
              <a:rPr lang="pt-BR" altLang="pt-BR" sz="2400" dirty="0"/>
              <a:t>Educação e Saúde – apoio de entidades internacionais (Aliança para o Progresso, USAID, BID, WB, Fundações Ford, Rockfeller)</a:t>
            </a:r>
          </a:p>
          <a:p>
            <a:pPr lvl="1"/>
            <a:r>
              <a:rPr lang="pt-BR" altLang="pt-BR" sz="2400" dirty="0"/>
              <a:t>Reforma agrária</a:t>
            </a:r>
          </a:p>
        </p:txBody>
      </p:sp>
    </p:spTree>
    <p:extLst>
      <p:ext uri="{BB962C8B-B14F-4D97-AF65-F5344CB8AC3E}">
        <p14:creationId xmlns:p14="http://schemas.microsoft.com/office/powerpoint/2010/main" val="210011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59" y="1150883"/>
            <a:ext cx="11737084" cy="56077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altLang="pt-BR" sz="2200" dirty="0"/>
              <a:t>Constatação de que estrutura agrária latino americana era uma das mais desiguais do mundo 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Justificativas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Produtivista: Aumentar a produção (ineficiência das grandes fazenda não produtivas – ou de baixa produtividade)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a oferta de alimentos (reduzir preços – aumentar renda real)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a demanda para produtos do setor urbano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o emprego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Justiça Social: Redistribuir ativos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Políticas: redução da influencia das elites agrárias 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Efeitos positivos sobre crescimento (industrial)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Diretos: aumento da produção e demanda e  Indiretos: aumento de mercado por efeito </a:t>
            </a:r>
            <a:r>
              <a:rPr lang="pt-BR" altLang="pt-BR" sz="1900" dirty="0" err="1"/>
              <a:t>redistribuidor</a:t>
            </a:r>
            <a:r>
              <a:rPr lang="pt-BR" altLang="pt-BR" sz="1900" dirty="0"/>
              <a:t> de renda, diminuição da resistência política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 Reformas agrárias: efeito bem menores do que se esperava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Maiores: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Revolução social: Bolívia, Cuba (mais amplas 4/5), México e Nicarágua (1/2)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Governos eleitos: Chile (1/2)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Militares: </a:t>
            </a:r>
            <a:r>
              <a:rPr lang="pt-BR" altLang="pt-BR" sz="1700" dirty="0" err="1"/>
              <a:t>Perú</a:t>
            </a:r>
            <a:r>
              <a:rPr lang="pt-BR" altLang="pt-BR" sz="1700" dirty="0"/>
              <a:t> (1/2)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Brasil e Argentina – não existe (papel)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Paraguai, Uruguai – programas de colonização, Venezuela (1/5) – terras estatais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Propriedade coletiva de grandes fazendas x divisão em pequenas propriedades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Dificuldade de recursos e gestão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Volta aos antigos donos </a:t>
            </a:r>
          </a:p>
          <a:p>
            <a:pPr lvl="1">
              <a:lnSpc>
                <a:spcPct val="80000"/>
              </a:lnSpc>
            </a:pPr>
            <a:endParaRPr lang="pt-BR" altLang="pt-BR" sz="1400" dirty="0"/>
          </a:p>
        </p:txBody>
      </p:sp>
    </p:spTree>
    <p:extLst>
      <p:ext uri="{BB962C8B-B14F-4D97-AF65-F5344CB8AC3E}">
        <p14:creationId xmlns:p14="http://schemas.microsoft.com/office/powerpoint/2010/main" val="29664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890"/>
            <a:ext cx="12192000" cy="819807"/>
          </a:xfrm>
        </p:spPr>
        <p:txBody>
          <a:bodyPr>
            <a:normAutofit/>
          </a:bodyPr>
          <a:lstStyle/>
          <a:p>
            <a:r>
              <a:rPr lang="pt-BR" altLang="pt-BR" sz="4000" dirty="0"/>
              <a:t>Diversificação das fontes de dinamismo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077" y="1277007"/>
            <a:ext cx="11098924" cy="524991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Problema do viés </a:t>
            </a:r>
            <a:r>
              <a:rPr lang="pt-BR" altLang="pt-BR" sz="2400" dirty="0" err="1"/>
              <a:t>anti-exportador</a:t>
            </a:r>
            <a:r>
              <a:rPr lang="pt-BR" altLang="pt-BR" sz="2400" dirty="0"/>
              <a:t> da ISI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não estimulo às exportações (agrícolas)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 confiscos, proteção como um impostos sobre exportação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Problemas de competitividade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Crescimento da perspectiva de exportação 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Diminuição das proteções internacionais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Alteração tecnológicas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Novos nichos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Abandono de antigas exportações por países centrais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Problema de expansão: alterações de modelo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Alterações das políticas comerciais (diminuição do viés </a:t>
            </a:r>
            <a:r>
              <a:rPr lang="pt-BR" altLang="pt-BR" sz="1800" dirty="0" err="1"/>
              <a:t>anti</a:t>
            </a:r>
            <a:r>
              <a:rPr lang="pt-BR" altLang="pt-BR" sz="1800" dirty="0"/>
              <a:t> exportador)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/>
              <a:t>Chile, Colômbia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/>
              <a:t>Brasil, Argentina</a:t>
            </a:r>
          </a:p>
        </p:txBody>
      </p:sp>
    </p:spTree>
    <p:extLst>
      <p:ext uri="{BB962C8B-B14F-4D97-AF65-F5344CB8AC3E}">
        <p14:creationId xmlns:p14="http://schemas.microsoft.com/office/powerpoint/2010/main" val="158986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87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Enfrentamento da Crise do PSI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879" y="1412876"/>
            <a:ext cx="10774018" cy="51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pt-BR" sz="3600" dirty="0">
                <a:solidFill>
                  <a:srgbClr val="0000FF"/>
                </a:solidFill>
              </a:rPr>
              <a:t>“Modelo burocrático-autoritário”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Governos militares e questão do mercado </a:t>
            </a:r>
          </a:p>
          <a:p>
            <a:pPr lvl="2"/>
            <a:r>
              <a:rPr lang="pt-BR" altLang="pt-BR" sz="2400" dirty="0">
                <a:solidFill>
                  <a:srgbClr val="0000FF"/>
                </a:solidFill>
              </a:rPr>
              <a:t>Ampliação dos mercados sem redistribuição, via crédito - endividamento 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Aprofunda internacionalização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Forte entrada de capitais – endividamento externo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Reforço das Multinacionais 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Diversificação das fontes de dinamismo: promoção de exportações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Muda politica cambial e de estimulo às exportações 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“Capitalismo de Estado”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Politicas pro mercado  x intervencionismo </a:t>
            </a:r>
          </a:p>
        </p:txBody>
      </p:sp>
      <p:sp>
        <p:nvSpPr>
          <p:cNvPr id="3277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39358B1-8D69-4CD6-B027-63293C3CDEE1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5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 smtClean="0">
                <a:solidFill>
                  <a:schemeClr val="accent2">
                    <a:lumMod val="50000"/>
                  </a:schemeClr>
                </a:solidFill>
              </a:rPr>
              <a:t>Anos 60/70 Os diferentes estilos de desenvolvimento latino americanos </a:t>
            </a:r>
            <a:endParaRPr lang="pt-BR" sz="3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6435" y="1628776"/>
            <a:ext cx="9290741" cy="4619625"/>
          </a:xfrm>
        </p:spPr>
        <p:txBody>
          <a:bodyPr>
            <a:normAutofit/>
          </a:bodyPr>
          <a:lstStyle/>
          <a:p>
            <a:r>
              <a:rPr lang="pt-BR" altLang="pt-BR" sz="2800" dirty="0">
                <a:solidFill>
                  <a:srgbClr val="0000FF"/>
                </a:solidFill>
              </a:rPr>
              <a:t>Disparidade entre os países latino-americanos: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Melhores desempenhos: Brasil, Colômbia e México</a:t>
            </a:r>
          </a:p>
          <a:p>
            <a:pPr lvl="2"/>
            <a:r>
              <a:rPr lang="pt-BR" altLang="pt-BR" sz="2400" dirty="0">
                <a:solidFill>
                  <a:srgbClr val="0000FF"/>
                </a:solidFill>
              </a:rPr>
              <a:t>Brasil – modelo burocrático </a:t>
            </a:r>
            <a:r>
              <a:rPr lang="pt-BR" altLang="pt-BR" sz="2400" dirty="0" err="1">
                <a:solidFill>
                  <a:srgbClr val="0000FF"/>
                </a:solidFill>
              </a:rPr>
              <a:t>autoritario</a:t>
            </a:r>
            <a:r>
              <a:rPr lang="pt-BR" altLang="pt-BR" sz="2400" dirty="0">
                <a:solidFill>
                  <a:srgbClr val="0000FF"/>
                </a:solidFill>
              </a:rPr>
              <a:t> – desenvolvimentismo (Estado e industrialização interna) mantido com viés conservador, diversificação exportadora relativa e endividamento</a:t>
            </a:r>
          </a:p>
          <a:p>
            <a:pPr lvl="2"/>
            <a:r>
              <a:rPr lang="pt-BR" altLang="pt-BR" sz="2400" dirty="0">
                <a:solidFill>
                  <a:srgbClr val="0000FF"/>
                </a:solidFill>
              </a:rPr>
              <a:t>México – PRI - </a:t>
            </a:r>
            <a:r>
              <a:rPr lang="pt-BR" altLang="pt-BR" sz="2400" dirty="0" err="1">
                <a:solidFill>
                  <a:srgbClr val="0000FF"/>
                </a:solidFill>
              </a:rPr>
              <a:t>tb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>
                <a:solidFill>
                  <a:srgbClr val="0000FF"/>
                </a:solidFill>
              </a:rPr>
              <a:t>endividamemto</a:t>
            </a:r>
            <a:r>
              <a:rPr lang="pt-BR" altLang="pt-BR" sz="2400" dirty="0">
                <a:solidFill>
                  <a:srgbClr val="0000FF"/>
                </a:solidFill>
              </a:rPr>
              <a:t>, continuidade de industrialização interna, mas importância das exportações de petróleo, redistribuição algum avanço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Argentina, Chile : Entrada em cena mais cedo de visão liberal e critica ao PSI </a:t>
            </a:r>
          </a:p>
          <a:p>
            <a:pPr lvl="2"/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3789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BC345D9-851A-4551-898B-432C6A9195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43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57363" y="2114549"/>
          <a:ext cx="8375650" cy="448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80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Mudanças nos anos 1960 e 1970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355" y="1557338"/>
            <a:ext cx="9373822" cy="4691062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Políticas de estímulo às exportações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Desvalorizações </a:t>
            </a:r>
            <a:r>
              <a:rPr lang="pt-BR" altLang="pt-BR" dirty="0" smtClean="0">
                <a:solidFill>
                  <a:srgbClr val="0000FF"/>
                </a:solidFill>
              </a:rPr>
              <a:t>cambiais; Incentivos </a:t>
            </a:r>
            <a:r>
              <a:rPr lang="pt-BR" altLang="pt-BR" dirty="0">
                <a:solidFill>
                  <a:srgbClr val="0000FF"/>
                </a:solidFill>
              </a:rPr>
              <a:t>fiscais e subsídios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Linhas de financiamento Investimentos públicos</a:t>
            </a:r>
          </a:p>
          <a:p>
            <a:pPr lvl="1"/>
            <a:r>
              <a:rPr lang="pt-BR" altLang="pt-BR" dirty="0" smtClean="0">
                <a:solidFill>
                  <a:srgbClr val="0000FF"/>
                </a:solidFill>
              </a:rPr>
              <a:t>Zonas </a:t>
            </a:r>
            <a:r>
              <a:rPr lang="pt-BR" altLang="pt-BR" dirty="0">
                <a:solidFill>
                  <a:srgbClr val="0000FF"/>
                </a:solidFill>
              </a:rPr>
              <a:t>Francas</a:t>
            </a:r>
          </a:p>
          <a:p>
            <a:r>
              <a:rPr lang="pt-BR" altLang="pt-BR" dirty="0" smtClean="0">
                <a:solidFill>
                  <a:srgbClr val="0000FF"/>
                </a:solidFill>
              </a:rPr>
              <a:t>Desempenho </a:t>
            </a:r>
            <a:r>
              <a:rPr lang="pt-BR" altLang="pt-BR" dirty="0">
                <a:solidFill>
                  <a:srgbClr val="0000FF"/>
                </a:solidFill>
              </a:rPr>
              <a:t>do PIB da AL na década de 70  não foi de tão “lamentável”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Diferença em relação ao Extremo Oriente em termos de desenvolvimento não é tão significativa </a:t>
            </a:r>
          </a:p>
          <a:p>
            <a:r>
              <a:rPr lang="pt-BR" altLang="pt-BR" b="1" u="sng" dirty="0" smtClean="0">
                <a:solidFill>
                  <a:srgbClr val="0000FF"/>
                </a:solidFill>
              </a:rPr>
              <a:t>Mas Inflação </a:t>
            </a:r>
            <a:r>
              <a:rPr lang="pt-BR" altLang="pt-BR" b="1" u="sng" dirty="0">
                <a:solidFill>
                  <a:srgbClr val="0000FF"/>
                </a:solidFill>
              </a:rPr>
              <a:t>e dívida externa sim!</a:t>
            </a:r>
            <a:endParaRPr lang="pt-BR" altLang="pt-BR" dirty="0">
              <a:solidFill>
                <a:srgbClr val="0000FF"/>
              </a:solidFill>
            </a:endParaRPr>
          </a:p>
          <a:p>
            <a:r>
              <a:rPr lang="pt-BR" altLang="pt-BR" b="1" dirty="0">
                <a:solidFill>
                  <a:srgbClr val="0000FF"/>
                </a:solidFill>
              </a:rPr>
              <a:t>Diferença fundamental em relação à Ásia:</a:t>
            </a:r>
          </a:p>
          <a:p>
            <a:pPr lvl="1"/>
            <a:r>
              <a:rPr lang="pt-BR" altLang="pt-BR" b="1" dirty="0">
                <a:solidFill>
                  <a:srgbClr val="0000FF"/>
                </a:solidFill>
              </a:rPr>
              <a:t>Exportações na AL tinham o papel de prover divisas, não ser a base de crescimento da economia como na </a:t>
            </a:r>
            <a:r>
              <a:rPr lang="pt-BR" altLang="pt-BR" b="1" dirty="0" err="1">
                <a:solidFill>
                  <a:srgbClr val="0000FF"/>
                </a:solidFill>
              </a:rPr>
              <a:t>Asia</a:t>
            </a:r>
            <a:endParaRPr lang="pt-BR" altLang="pt-BR" b="1" dirty="0">
              <a:solidFill>
                <a:srgbClr val="0000FF"/>
              </a:solidFill>
            </a:endParaRPr>
          </a:p>
          <a:p>
            <a:pPr lvl="1"/>
            <a:r>
              <a:rPr lang="pt-BR" altLang="pt-BR" b="1" dirty="0">
                <a:solidFill>
                  <a:srgbClr val="0000FF"/>
                </a:solidFill>
              </a:rPr>
              <a:t>AL: “drive exportador” relativo </a:t>
            </a:r>
          </a:p>
          <a:p>
            <a:pPr lvl="1"/>
            <a:endParaRPr lang="pt-BR" altLang="pt-BR" b="1" dirty="0">
              <a:solidFill>
                <a:srgbClr val="0000FF"/>
              </a:solidFill>
            </a:endParaRPr>
          </a:p>
        </p:txBody>
      </p:sp>
      <p:sp>
        <p:nvSpPr>
          <p:cNvPr id="3379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9BB1B4-6372-466D-81B5-381D6E18DF8C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42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Crise dos Anos 1980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5835" y="1800714"/>
            <a:ext cx="9529280" cy="4764087"/>
          </a:xfrm>
        </p:spPr>
        <p:txBody>
          <a:bodyPr/>
          <a:lstStyle/>
          <a:p>
            <a:r>
              <a:rPr lang="pt-BR" altLang="pt-BR" dirty="0">
                <a:solidFill>
                  <a:srgbClr val="0000FF"/>
                </a:solidFill>
              </a:rPr>
              <a:t>Crítica liberal: herança do PSI especialmente política comercial e intervenção  deficiente como causa do “atraso” latino-americano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vem dos anos 60/70  em função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Política cambial/tarifas alfandegárias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Controles sobre as importações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Intervencionismo estatal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Tigres asiáticos: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Economias mais abertas e menor intervencionismo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Dinamismo econômico maior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dos anos 80 foi menos grave</a:t>
            </a:r>
          </a:p>
        </p:txBody>
      </p:sp>
      <p:sp>
        <p:nvSpPr>
          <p:cNvPr id="3482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6587C3D-8C18-43E8-B47B-A5E61675E00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4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418EA4-5558-4584-A642-7F8C4781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403392"/>
          </a:xfrm>
        </p:spPr>
        <p:txBody>
          <a:bodyPr>
            <a:noAutofit/>
          </a:bodyPr>
          <a:lstStyle/>
          <a:p>
            <a:r>
              <a:rPr lang="pt-BR" b="1" dirty="0"/>
              <a:t>1930-70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509D8E-48E6-469B-96B3-10F287FF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012745"/>
            <a:ext cx="9637776" cy="4205153"/>
          </a:xfrm>
        </p:spPr>
        <p:txBody>
          <a:bodyPr>
            <a:normAutofit/>
          </a:bodyPr>
          <a:lstStyle/>
          <a:p>
            <a:r>
              <a:rPr lang="pt-BR" sz="2000" dirty="0"/>
              <a:t>Desde a grande depressão e mesmo antes parte das economias latino americanas têm implementado um conjunto de medidas que buscaram alguma transformação, diversificação produtiva e/ou industrialização. </a:t>
            </a:r>
          </a:p>
          <a:p>
            <a:pPr lvl="1"/>
            <a:r>
              <a:rPr lang="pt-BR" sz="2000" dirty="0"/>
              <a:t>Dependendo do pesquisador títulos diferentes</a:t>
            </a:r>
          </a:p>
          <a:p>
            <a:pPr lvl="2"/>
            <a:r>
              <a:rPr lang="pt-BR" dirty="0"/>
              <a:t>Desenvolvimento voltado para dentro (vs. Voltado para fora)</a:t>
            </a:r>
          </a:p>
          <a:p>
            <a:pPr lvl="2"/>
            <a:r>
              <a:rPr lang="pt-BR" dirty="0"/>
              <a:t>Industrialização por Substituição de importações</a:t>
            </a:r>
          </a:p>
          <a:p>
            <a:pPr lvl="2"/>
            <a:r>
              <a:rPr lang="pt-BR" dirty="0"/>
              <a:t>Industrialização  liderado pelo Estado </a:t>
            </a:r>
          </a:p>
          <a:p>
            <a:pPr lvl="1"/>
            <a:r>
              <a:rPr lang="pt-BR" sz="2000" dirty="0"/>
              <a:t>Ressalta-se alguns aspectos </a:t>
            </a:r>
            <a:r>
              <a:rPr lang="pt-BR" sz="2000" dirty="0" err="1"/>
              <a:t>aspectos</a:t>
            </a:r>
            <a:r>
              <a:rPr lang="pt-BR" sz="2000" dirty="0"/>
              <a:t> </a:t>
            </a:r>
          </a:p>
          <a:p>
            <a:pPr lvl="2"/>
            <a:r>
              <a:rPr lang="pt-BR" dirty="0"/>
              <a:t>Economia mais fechadas </a:t>
            </a:r>
          </a:p>
          <a:p>
            <a:pPr lvl="2"/>
            <a:r>
              <a:rPr lang="pt-BR" dirty="0"/>
              <a:t>com maior participação do Estado </a:t>
            </a:r>
          </a:p>
          <a:p>
            <a:pPr lvl="2"/>
            <a:r>
              <a:rPr lang="pt-BR" dirty="0"/>
              <a:t>PDP intensas 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8828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Endividamento Externo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1" y="1484314"/>
            <a:ext cx="9502776" cy="4764087"/>
          </a:xfrm>
        </p:spPr>
        <p:txBody>
          <a:bodyPr/>
          <a:lstStyle/>
          <a:p>
            <a:r>
              <a:rPr lang="pt-BR" altLang="pt-BR" dirty="0">
                <a:solidFill>
                  <a:srgbClr val="0000FF"/>
                </a:solidFill>
              </a:rPr>
              <a:t>Visão alternativa: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Maior endividamento externo que qualquer outra parte do mundo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Razão dívida externa/PIB mais do que triplicou entre 1973 e 1983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Razões do endividamento: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“Sinais de mercado”: taxas de juros reais muito baixas e mesmo negativas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Manutenção do crescimento (legitimidade </a:t>
            </a:r>
            <a:r>
              <a:rPr lang="pt-BR" altLang="pt-BR" dirty="0" err="1">
                <a:solidFill>
                  <a:srgbClr val="0000FF"/>
                </a:solidFill>
              </a:rPr>
              <a:t>interv</a:t>
            </a:r>
            <a:r>
              <a:rPr lang="pt-BR" altLang="pt-BR" dirty="0">
                <a:solidFill>
                  <a:srgbClr val="0000FF"/>
                </a:solidFill>
              </a:rPr>
              <a:t> militares e </a:t>
            </a:r>
            <a:r>
              <a:rPr lang="pt-BR" altLang="pt-BR" dirty="0" err="1">
                <a:solidFill>
                  <a:srgbClr val="0000FF"/>
                </a:solidFill>
              </a:rPr>
              <a:t>anti</a:t>
            </a:r>
            <a:r>
              <a:rPr lang="pt-BR" altLang="pt-BR" dirty="0">
                <a:solidFill>
                  <a:srgbClr val="0000FF"/>
                </a:solidFill>
              </a:rPr>
              <a:t> </a:t>
            </a:r>
            <a:r>
              <a:rPr lang="pt-BR" altLang="pt-BR" dirty="0" err="1">
                <a:solidFill>
                  <a:srgbClr val="0000FF"/>
                </a:solidFill>
              </a:rPr>
              <a:t>democraticas</a:t>
            </a:r>
            <a:r>
              <a:rPr lang="pt-BR" altLang="pt-BR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Ganhar tempo para o ajustamento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Parte importante do endividamento – setor publico</a:t>
            </a:r>
          </a:p>
        </p:txBody>
      </p:sp>
      <p:sp>
        <p:nvSpPr>
          <p:cNvPr id="3891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8860A0-C1C2-47CB-A14C-7B91FA7C677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02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569843" y="277813"/>
            <a:ext cx="9640957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Problemas posteriores para o desempenho latino-americano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843" y="1628776"/>
            <a:ext cx="11198087" cy="522922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1) Endividamento exagerado - dois tipos:</a:t>
            </a: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a) Argentina e Chile: Combate à inflação e liberalização comercial </a:t>
            </a: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 taxa de câmbio supervalorizada</a:t>
            </a:r>
            <a:endParaRPr lang="pt-BR" altLang="pt-BR" dirty="0">
              <a:solidFill>
                <a:srgbClr val="0000FF"/>
              </a:solidFill>
            </a:endParaRP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b) Brasil, México, Venezuela: programas ambiciosos de crescimento acelerado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2) Abertura assimétrica da AL para a economia internacional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Abertura financeira maior que a abertura comercial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Dívida cresceu bem mais que as exportações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Amplia necessidade de recursos para pagar recursos externos 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Antes importações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Agora: divida externa , remessas de lucros e importações 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3) Violentos choques externos após 1980: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a) Deterioração dos termos de troca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b) Elevação das taxas de juros reais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c) Redução do crescimento da OCDE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Impacto sobre as exportações da AL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d) Oferta de capital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Corte abrupto de novos financiamentos</a:t>
            </a:r>
          </a:p>
          <a:p>
            <a:pPr lvl="1"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0964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8D1F90A-D038-4724-94C3-2E9801B4745B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696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27A103-1733-4025-B5E6-0200CFE0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167618"/>
            <a:ext cx="9814492" cy="4928381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C</a:t>
            </a:r>
            <a:r>
              <a:rPr lang="pt-BR" sz="3200" dirty="0" smtClean="0"/>
              <a:t>om </a:t>
            </a:r>
            <a:r>
              <a:rPr lang="pt-BR" sz="3200" dirty="0"/>
              <a:t>o advento da crise da dívida da década de 1980, os ânimos deixaram de serem favoráveis às políticas industriais (PDP) </a:t>
            </a:r>
            <a:r>
              <a:rPr lang="pt-BR" sz="3200" dirty="0" smtClean="0"/>
              <a:t>(recrudesce-se criticas dos anos 60) e </a:t>
            </a:r>
            <a:r>
              <a:rPr lang="pt-BR" sz="3200" dirty="0"/>
              <a:t>amplia-se nacional e internacionalmente o apoio à ideia de transferir a responsabilidade para a atribuição da recursos para o investimento dos Estados 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que serviu como o banner para o laissez-faire como uma estratégia para o 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</p:spTree>
    <p:extLst>
      <p:ext uri="{BB962C8B-B14F-4D97-AF65-F5344CB8AC3E}">
        <p14:creationId xmlns:p14="http://schemas.microsoft.com/office/powerpoint/2010/main" val="1722594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Freeform: Shape 73">
            <a:extLst>
              <a:ext uri="{FF2B5EF4-FFF2-40B4-BE49-F238E27FC236}">
                <a16:creationId xmlns:a16="http://schemas.microsoft.com/office/drawing/2014/main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80" name="Freeform: Shape 75">
            <a:extLst>
              <a:ext uri="{FF2B5EF4-FFF2-40B4-BE49-F238E27FC236}">
                <a16:creationId xmlns:a16="http://schemas.microsoft.com/office/drawing/2014/main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pt-BR" altLang="pt-BR" dirty="0"/>
              <a:t>Consenso de Washington</a:t>
            </a:r>
          </a:p>
        </p:txBody>
      </p:sp>
      <p:graphicFrame>
        <p:nvGraphicFramePr>
          <p:cNvPr id="32781" name="Rectangle 3"/>
          <p:cNvGraphicFramePr/>
          <p:nvPr>
            <p:extLst>
              <p:ext uri="{D42A27DB-BD31-4B8C-83A1-F6EECF244321}">
                <p14:modId xmlns:p14="http://schemas.microsoft.com/office/powerpoint/2010/main" val="131869658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797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Logicas das Políticas de Estabilização nos Anos 1990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9" y="1844676"/>
            <a:ext cx="8066087" cy="4176713"/>
          </a:xfrm>
        </p:spPr>
        <p:txBody>
          <a:bodyPr>
            <a:normAutofit fontScale="92500"/>
          </a:bodyPr>
          <a:lstStyle/>
          <a:p>
            <a:r>
              <a:rPr lang="pt-BR" altLang="pt-BR" sz="4000" dirty="0">
                <a:solidFill>
                  <a:srgbClr val="0000FF"/>
                </a:solidFill>
              </a:rPr>
              <a:t>Maior abertura comercial e financeira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Âncora cambial: </a:t>
            </a:r>
            <a:r>
              <a:rPr lang="pt-BR" altLang="pt-BR" sz="3600" dirty="0">
                <a:solidFill>
                  <a:srgbClr val="0000FF"/>
                </a:solidFill>
              </a:rPr>
              <a:t>Taxa de câmbio valorizada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 Politica Monetária restritiva: Taxa de juros elevada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Politica Fiscal restritiva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Privatização</a:t>
            </a:r>
          </a:p>
        </p:txBody>
      </p:sp>
      <p:sp>
        <p:nvSpPr>
          <p:cNvPr id="481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FE47FC-A7C1-4279-8543-F6051E654BF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31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5ED9EF-7A3D-4987-B5FC-C33B37587683}" type="slidenum">
              <a:rPr lang="pt-BR" sz="1200">
                <a:latin typeface="+mj-lt"/>
              </a:rPr>
              <a:pPr algn="r">
                <a:defRPr/>
              </a:pPr>
              <a:t>25</a:t>
            </a:fld>
            <a:endParaRPr lang="pt-BR" sz="1200">
              <a:latin typeface="+mj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-171450"/>
            <a:ext cx="7772400" cy="1314450"/>
          </a:xfrm>
        </p:spPr>
        <p:txBody>
          <a:bodyPr anchor="t">
            <a:norm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Privatização: razões</a:t>
            </a:r>
            <a:endParaRPr lang="pt-BR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1700214"/>
            <a:ext cx="8569325" cy="49688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ineficiência das empresa públicas: baixa qualidade dos serviços e existência de déficit financeiros;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diminuição 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necessidade de gerar receitas para se abater a elevada dívida estatal;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mudança no quadro tecnológico e financeiro internacional</a:t>
            </a:r>
            <a:endParaRPr lang="pt-BR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83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Novo “Dogma” Ortodoxo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9930" y="1557338"/>
            <a:ext cx="10469217" cy="4691062"/>
          </a:xfrm>
        </p:spPr>
        <p:txBody>
          <a:bodyPr/>
          <a:lstStyle/>
          <a:p>
            <a:pPr>
              <a:defRPr/>
            </a:pPr>
            <a:r>
              <a:rPr lang="pt-BR" altLang="pt-BR" sz="4000" b="1" dirty="0">
                <a:solidFill>
                  <a:srgbClr val="0000FF"/>
                </a:solidFill>
              </a:rPr>
              <a:t>“Competitividade depende de mercados internos liberalizados e importações mais livres”</a:t>
            </a:r>
          </a:p>
          <a:p>
            <a:pPr>
              <a:defRPr/>
            </a:pPr>
            <a:r>
              <a:rPr lang="pt-BR" altLang="pt-BR" sz="4000" dirty="0">
                <a:solidFill>
                  <a:srgbClr val="0000FF"/>
                </a:solidFill>
              </a:rPr>
              <a:t>Pressões cada vez maiores: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Redução do papel do Estado na economia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Maior abertura comercial e financeira</a:t>
            </a:r>
          </a:p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506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62B7D1-9B3C-4970-993A-77943EDAF4E7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5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48ED7DA2-FCB4-453C-96E7-845452BF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Ainda o Consenso de Washington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317243"/>
              </p:ext>
            </p:extLst>
          </p:nvPr>
        </p:nvGraphicFramePr>
        <p:xfrm>
          <a:off x="5041485" y="0"/>
          <a:ext cx="6269038" cy="546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620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668215" y="277813"/>
            <a:ext cx="954258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Políticas de Estabilização nos Anos 1990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9" y="1484314"/>
            <a:ext cx="8066087" cy="5184775"/>
          </a:xfrm>
        </p:spPr>
        <p:txBody>
          <a:bodyPr/>
          <a:lstStyle/>
          <a:p>
            <a:pPr marL="0" indent="0">
              <a:buNone/>
            </a:pP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Resultados: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Inflação controlada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Crescimento modesto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PIB per capita: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2,8% entre 1950 e 1980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-0,4% entre 1981 e 1990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1,1% ao ano entre 1991 e 2002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Déficits enormes em transações correntes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Aumento extraordinário da vulnerabilidade externa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Exposição a Crises externas agudas</a:t>
            </a:r>
          </a:p>
        </p:txBody>
      </p:sp>
      <p:sp>
        <p:nvSpPr>
          <p:cNvPr id="4915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A28B9A5-7C3E-4CE4-9458-69DF8A78A17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734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8029" y="29688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Progresso técnico e restruturação produtiva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652" y="1517374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sz="2400" dirty="0"/>
              <a:t>1980s: estratégia passiva </a:t>
            </a:r>
          </a:p>
          <a:p>
            <a:r>
              <a:rPr lang="pt-BR" altLang="pt-BR" sz="2400" dirty="0"/>
              <a:t>1990: restruturação: redução de custos, aumento de produtividade e diminuição do emprego</a:t>
            </a:r>
          </a:p>
          <a:p>
            <a:pPr marL="342900" indent="-342900"/>
            <a:r>
              <a:rPr lang="pt-BR" altLang="pt-BR" sz="2700" dirty="0"/>
              <a:t>Críticas: </a:t>
            </a:r>
          </a:p>
          <a:p>
            <a:pPr marL="669925" lvl="1" indent="-325438"/>
            <a:r>
              <a:rPr lang="pt-BR" altLang="pt-BR" dirty="0"/>
              <a:t>abertura comercial muito rápida e associada com abertura financeira e valorização cambial – custos sociais excessivos</a:t>
            </a:r>
          </a:p>
          <a:p>
            <a:pPr marL="669925" lvl="1" indent="-325438"/>
            <a:r>
              <a:rPr lang="pt-BR" altLang="pt-BR" dirty="0"/>
              <a:t>Deterioração da balança comercial e do BP</a:t>
            </a:r>
          </a:p>
          <a:p>
            <a:r>
              <a:rPr lang="pt-BR" altLang="pt-BR" dirty="0"/>
              <a:t>desmonte do sistema nacional de inovações</a:t>
            </a:r>
          </a:p>
          <a:p>
            <a:r>
              <a:rPr lang="pt-BR" altLang="pt-BR" sz="2400" dirty="0"/>
              <a:t>fusão de grandes grupos nacionais e associações entre grupos privados nacionais e transnacionais</a:t>
            </a:r>
          </a:p>
          <a:p>
            <a:r>
              <a:rPr lang="pt-BR" altLang="pt-BR" sz="2400" dirty="0"/>
              <a:t>Aprofundamento do atraso tecnológico</a:t>
            </a:r>
          </a:p>
          <a:p>
            <a:r>
              <a:rPr lang="pt-BR" altLang="pt-BR" sz="2400" dirty="0"/>
              <a:t>Incerteza e instabilidade dificultam o planejamento estratégico das empresas</a:t>
            </a:r>
          </a:p>
          <a:p>
            <a:r>
              <a:rPr lang="pt-BR" altLang="pt-BR" sz="2400" dirty="0"/>
              <a:t>Crescentes custos de transação e práticas comerciais restritivas</a:t>
            </a:r>
          </a:p>
          <a:p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32869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19065"/>
              </p:ext>
            </p:extLst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485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idx="1"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3834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idx="1"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467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056C01C-F8FB-496B-9099-09E2E8C96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67" y="643467"/>
            <a:ext cx="683566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27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0529" y="333487"/>
            <a:ext cx="7729728" cy="505609"/>
          </a:xfrm>
        </p:spPr>
        <p:txBody>
          <a:bodyPr>
            <a:normAutofit fontScale="90000"/>
          </a:bodyPr>
          <a:lstStyle/>
          <a:p>
            <a:r>
              <a:rPr lang="pt-BR" dirty="0"/>
              <a:t>Diferenças 2000 - 2014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1140311"/>
            <a:ext cx="6067313" cy="5637008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600" dirty="0"/>
              <a:t>Brasil – busca pelo </a:t>
            </a:r>
            <a:r>
              <a:rPr lang="pt-BR" sz="2600" dirty="0" err="1"/>
              <a:t>neodesenvolvimentismo</a:t>
            </a:r>
            <a:endParaRPr lang="pt-BR" sz="2600" dirty="0"/>
          </a:p>
          <a:p>
            <a:pPr lvl="2"/>
            <a:r>
              <a:rPr lang="pt-BR" sz="2200" dirty="0"/>
              <a:t>Mercado interno importante e ainda orienta politica </a:t>
            </a:r>
            <a:r>
              <a:rPr lang="pt-BR" sz="2200" dirty="0" err="1"/>
              <a:t>economica</a:t>
            </a:r>
            <a:endParaRPr lang="pt-BR" sz="2200" dirty="0"/>
          </a:p>
          <a:p>
            <a:pPr lvl="2"/>
            <a:r>
              <a:rPr lang="pt-BR" sz="2200" dirty="0"/>
              <a:t>Diminuição abertura comercial – inclusive resistência a ACR</a:t>
            </a:r>
          </a:p>
          <a:p>
            <a:pPr lvl="2"/>
            <a:r>
              <a:rPr lang="pt-BR" sz="2200" dirty="0"/>
              <a:t>Manutenção abertura financeira (algumas tentativas de controle leves)</a:t>
            </a:r>
          </a:p>
          <a:p>
            <a:pPr lvl="2"/>
            <a:r>
              <a:rPr lang="pt-BR" sz="2200" dirty="0"/>
              <a:t>Estado não privatização total, ainda mantem capacidade reguladora (captura importante)</a:t>
            </a:r>
          </a:p>
          <a:p>
            <a:pPr lvl="2"/>
            <a:r>
              <a:rPr lang="pt-BR" sz="2200" dirty="0"/>
              <a:t>Estado busca influencia por mecanismos diferentes (BNDES), ações contra </a:t>
            </a:r>
            <a:r>
              <a:rPr lang="pt-BR" sz="2200" dirty="0" err="1"/>
              <a:t>ciclicas</a:t>
            </a:r>
            <a:endParaRPr lang="pt-BR" sz="2200" dirty="0"/>
          </a:p>
          <a:p>
            <a:pPr lvl="2"/>
            <a:r>
              <a:rPr lang="pt-BR" sz="2200" dirty="0"/>
              <a:t>Forte pressão fiscal</a:t>
            </a:r>
          </a:p>
          <a:p>
            <a:pPr lvl="2"/>
            <a:r>
              <a:rPr lang="pt-BR" sz="2200" dirty="0"/>
              <a:t>Mercado de trabalho se formaliza, salários relativo aumento</a:t>
            </a:r>
          </a:p>
          <a:p>
            <a:pPr lvl="2"/>
            <a:r>
              <a:rPr lang="pt-BR" sz="2200" dirty="0"/>
              <a:t>Tendência a universalização (desigualdade histórica)</a:t>
            </a:r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19981" y="1140311"/>
            <a:ext cx="5871614" cy="5454127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600" dirty="0"/>
              <a:t>México – Liberal/minimalista - exposto</a:t>
            </a:r>
          </a:p>
          <a:p>
            <a:pPr lvl="2"/>
            <a:r>
              <a:rPr lang="pt-BR" sz="2000" dirty="0"/>
              <a:t>Orientação (drive) ao exterior com base em manufaturas mesmo que com problemas tecnológicos e de dependência na cadeia produtiva </a:t>
            </a:r>
          </a:p>
          <a:p>
            <a:pPr lvl="2"/>
            <a:r>
              <a:rPr lang="pt-BR" sz="2000" dirty="0"/>
              <a:t>Abertura comercial e financeira fortes (passividade)</a:t>
            </a:r>
          </a:p>
          <a:p>
            <a:pPr lvl="2"/>
            <a:r>
              <a:rPr lang="pt-BR" sz="2000" dirty="0"/>
              <a:t>Estado tem potencial de ação mas ações em geral </a:t>
            </a:r>
            <a:r>
              <a:rPr lang="pt-BR" sz="2000" dirty="0" err="1"/>
              <a:t>prociclicas</a:t>
            </a:r>
            <a:endParaRPr lang="pt-BR" sz="2000" dirty="0"/>
          </a:p>
          <a:p>
            <a:pPr lvl="2"/>
            <a:r>
              <a:rPr lang="pt-BR" sz="2000" dirty="0"/>
              <a:t>Regulação definida por monopólios privados </a:t>
            </a:r>
          </a:p>
          <a:p>
            <a:pPr lvl="2"/>
            <a:r>
              <a:rPr lang="pt-BR" sz="2000" dirty="0"/>
              <a:t>Pressão fiscal é baixa</a:t>
            </a:r>
          </a:p>
          <a:p>
            <a:pPr lvl="2"/>
            <a:r>
              <a:rPr lang="pt-BR" sz="2000" dirty="0"/>
              <a:t>Repressão salarial, mercado de trabalho informal</a:t>
            </a:r>
          </a:p>
          <a:p>
            <a:pPr lvl="2"/>
            <a:r>
              <a:rPr lang="pt-BR" sz="2000" dirty="0"/>
              <a:t>Politica social focalizada assistencial</a:t>
            </a:r>
          </a:p>
        </p:txBody>
      </p:sp>
    </p:spTree>
    <p:extLst>
      <p:ext uri="{BB962C8B-B14F-4D97-AF65-F5344CB8AC3E}">
        <p14:creationId xmlns:p14="http://schemas.microsoft.com/office/powerpoint/2010/main" val="3706305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4094" y="268941"/>
            <a:ext cx="5369589" cy="6207163"/>
          </a:xfrm>
        </p:spPr>
        <p:txBody>
          <a:bodyPr>
            <a:normAutofit/>
          </a:bodyPr>
          <a:lstStyle/>
          <a:p>
            <a:r>
              <a:rPr lang="pt-BR" sz="2400" dirty="0"/>
              <a:t>Chile – liberal, cuidado com excessos da globalização</a:t>
            </a:r>
          </a:p>
          <a:p>
            <a:pPr lvl="1"/>
            <a:r>
              <a:rPr lang="pt-BR" sz="2000" dirty="0"/>
              <a:t>Orientação exportadora – commodities</a:t>
            </a:r>
          </a:p>
          <a:p>
            <a:pPr lvl="1"/>
            <a:r>
              <a:rPr lang="pt-BR" sz="2000" dirty="0"/>
              <a:t>Abertura comercial mantida – fortes negociações </a:t>
            </a:r>
          </a:p>
          <a:p>
            <a:pPr lvl="1"/>
            <a:r>
              <a:rPr lang="pt-BR" sz="2000" dirty="0"/>
              <a:t>Abertura financeira – tradição de controles – Proteção (defesa)</a:t>
            </a:r>
          </a:p>
          <a:p>
            <a:pPr lvl="1"/>
            <a:r>
              <a:rPr lang="pt-BR" sz="2000" dirty="0"/>
              <a:t>Estado capacidade de ação e regulação limitada, </a:t>
            </a:r>
          </a:p>
          <a:p>
            <a:pPr lvl="1"/>
            <a:r>
              <a:rPr lang="pt-BR" sz="2000" dirty="0"/>
              <a:t>Estado age em geral de forma contra cíclica</a:t>
            </a:r>
          </a:p>
          <a:p>
            <a:pPr lvl="1"/>
            <a:r>
              <a:rPr lang="pt-BR" sz="2000" dirty="0"/>
              <a:t>Baixa pressão fiscal</a:t>
            </a:r>
          </a:p>
          <a:p>
            <a:pPr lvl="1"/>
            <a:r>
              <a:rPr lang="pt-BR" sz="2000" dirty="0"/>
              <a:t>Mercado de trabalho relativamente formalizado (diminuição requisitos), salários atrelados a produtividade</a:t>
            </a:r>
          </a:p>
          <a:p>
            <a:pPr lvl="1"/>
            <a:r>
              <a:rPr lang="pt-BR" sz="2000" dirty="0"/>
              <a:t>Politica social em parte privatizada, assistência subsidiaria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38315" y="268941"/>
            <a:ext cx="5570400" cy="6207163"/>
          </a:xfrm>
        </p:spPr>
        <p:txBody>
          <a:bodyPr>
            <a:normAutofit/>
          </a:bodyPr>
          <a:lstStyle/>
          <a:p>
            <a:r>
              <a:rPr lang="pt-BR" sz="2400" dirty="0"/>
              <a:t>Argentina – tentativa retorno ao desenvolvimentismo limitado</a:t>
            </a:r>
          </a:p>
          <a:p>
            <a:pPr lvl="1"/>
            <a:r>
              <a:rPr lang="pt-BR" sz="2000" dirty="0"/>
              <a:t>Orientação exportadora forte, tentativa de reorientação</a:t>
            </a:r>
          </a:p>
          <a:p>
            <a:pPr lvl="1"/>
            <a:r>
              <a:rPr lang="pt-BR" sz="2000" dirty="0"/>
              <a:t>Volta de medida protecionistas</a:t>
            </a:r>
          </a:p>
          <a:p>
            <a:pPr lvl="1"/>
            <a:r>
              <a:rPr lang="pt-BR" sz="2000" dirty="0"/>
              <a:t>Fora do mercado financeiro internacional</a:t>
            </a:r>
          </a:p>
          <a:p>
            <a:pPr lvl="1"/>
            <a:r>
              <a:rPr lang="pt-BR" sz="2000" dirty="0"/>
              <a:t>Estado com dificuldade de intervenção e de implementação de politicas de desenvolvimento</a:t>
            </a:r>
          </a:p>
          <a:p>
            <a:pPr lvl="1"/>
            <a:r>
              <a:rPr lang="pt-BR" sz="2000" dirty="0"/>
              <a:t>Marca regulatório relativamente complexo</a:t>
            </a:r>
          </a:p>
          <a:p>
            <a:pPr lvl="1"/>
            <a:r>
              <a:rPr lang="pt-BR" sz="2000" dirty="0"/>
              <a:t>Pressão fiscal crescente</a:t>
            </a:r>
          </a:p>
          <a:p>
            <a:pPr lvl="1"/>
            <a:r>
              <a:rPr lang="pt-BR" sz="2000" dirty="0"/>
              <a:t>Mercado de trabalho formalizado, salários relativamente elevados </a:t>
            </a:r>
          </a:p>
          <a:p>
            <a:pPr lvl="1"/>
            <a:r>
              <a:rPr lang="pt-BR" sz="2000" dirty="0"/>
              <a:t>Politicas sociais universais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06226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AB3C04-3D97-43C8-9BD2-F26C9BA1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dirty="0"/>
              <a:t>AS PDP nos dias atuais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F9EDF5-6D62-4F41-8A47-2BB0E4DE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25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AEFCD-D63B-4535-AB25-E9C4CCAD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Atualmente, se politicas industriais podem em parte ter sido problemáticas, seu afastamento completo pelo CW não melhorou os processos de ganhos de produtividade e de desenvolvimento econômico </a:t>
            </a:r>
          </a:p>
          <a:p>
            <a:r>
              <a:rPr lang="pt-BR" dirty="0"/>
              <a:t>Hoje existe o crescimento e a necessidade de se promover uma nova geração de políticas de desenvolvimento produtivo que não se enquadram nos problemas do passado.</a:t>
            </a:r>
          </a:p>
          <a:p>
            <a:pPr lvl="1"/>
            <a:r>
              <a:rPr lang="pt-BR" dirty="0"/>
              <a:t>Uma política industrial moderna tem de levar em conta que existem hoje mercados mais desenvolvidos e sofisticados </a:t>
            </a:r>
          </a:p>
          <a:p>
            <a:pPr lvl="1"/>
            <a:r>
              <a:rPr lang="pt-BR" dirty="0"/>
              <a:t>Internacionalmente, há a decolagem do comércio internacional e de um mercado financeiro internacional mais integrado. </a:t>
            </a:r>
          </a:p>
          <a:p>
            <a:pPr lvl="1"/>
            <a:r>
              <a:rPr lang="pt-BR" dirty="0"/>
              <a:t>setores privados nacionais têm demonstrado maturidade para enfrentar a incerteza e se envolver com investimentos de longo prazo (assumir riscos e perdas que não precisam necessariamente serem assumidos pelo governo );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81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1A93D-95BD-427D-991B-2F8AB929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>
            <a:normAutofit fontScale="90000"/>
          </a:bodyPr>
          <a:lstStyle/>
          <a:p>
            <a:r>
              <a:rPr lang="pt-BR" dirty="0"/>
              <a:t>BID: Volta das PDP mas ainda forte influencia da critica e das restrições liberais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80A76E-E289-4967-99AC-D23F0D3B9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Gerar competitividade e produtividade – parecem ser a ênfase </a:t>
            </a:r>
          </a:p>
          <a:p>
            <a:r>
              <a:rPr lang="pt-BR" dirty="0"/>
              <a:t>O papel principal de uma política pública moderna é não ocupar o espaço que o setor privado não chega, mas potenciar a ação do setor privado</a:t>
            </a:r>
          </a:p>
          <a:p>
            <a:r>
              <a:rPr lang="pt-BR" dirty="0"/>
              <a:t>desenvolvimento produtivo onde o setor privado desempenha um papel mais  importante, deixando o estado como um facilitador.</a:t>
            </a:r>
          </a:p>
          <a:p>
            <a:r>
              <a:rPr lang="pt-BR" dirty="0"/>
              <a:t>Como desenhar PDP para ajudar a potencializar ou orientar o dinamismo econômico dos mercados para que eles permitem superar os freios aos investimento e à produtividade. </a:t>
            </a:r>
          </a:p>
          <a:p>
            <a:pPr lvl="1"/>
            <a:r>
              <a:rPr lang="pt-BR" dirty="0"/>
              <a:t>em busca de políticas e instituições que atuam em uma variada gama de áreas sob a forma de incentivos de base ampla (tais como o financiamento de pesquisa e desenvolvimento, ou de atenção voltada às necessidades produtivas especificas (tais como programas de cluster); ou de estabelecimento de instituições capazes de lidar com a política produtiva moderna (por exemplo, as parcerias público-privadas). </a:t>
            </a:r>
          </a:p>
          <a:p>
            <a:pPr lvl="1"/>
            <a:r>
              <a:rPr lang="pt-BR" dirty="0"/>
              <a:t>A pergunta é: como identificar as intervenções de política que efetivamente ajudam os mercados ao invés de distorce-los?</a:t>
            </a:r>
          </a:p>
          <a:p>
            <a:r>
              <a:rPr lang="pt-BR" dirty="0"/>
              <a:t>A ênfase excessiva no setor industrial  tende a desaparecer</a:t>
            </a:r>
          </a:p>
          <a:p>
            <a:r>
              <a:rPr lang="pt-BR" dirty="0"/>
              <a:t>Intervenções lentamente têm enfatizado a inovação e alguma transformação económica como eixo central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672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069F30-F623-40C9-895F-F9450925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de PDP </a:t>
            </a:r>
            <a:br>
              <a:rPr lang="pt-BR" dirty="0"/>
            </a:br>
            <a:r>
              <a:rPr lang="pt-BR" dirty="0"/>
              <a:t>(Politicas de Desenvolvimento Produtivo)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A89085B-996E-483B-8494-8EA684018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719288"/>
              </p:ext>
            </p:extLst>
          </p:nvPr>
        </p:nvGraphicFramePr>
        <p:xfrm>
          <a:off x="838200" y="1825623"/>
          <a:ext cx="10515600" cy="462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113">
                  <a:extLst>
                    <a:ext uri="{9D8B030D-6E8A-4147-A177-3AD203B41FA5}">
                      <a16:colId xmlns:a16="http://schemas.microsoft.com/office/drawing/2014/main" val="3756493386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3510354971"/>
                    </a:ext>
                  </a:extLst>
                </a:gridCol>
                <a:gridCol w="3445565">
                  <a:extLst>
                    <a:ext uri="{9D8B030D-6E8A-4147-A177-3AD203B41FA5}">
                      <a16:colId xmlns:a16="http://schemas.microsoft.com/office/drawing/2014/main" val="17497000"/>
                    </a:ext>
                  </a:extLst>
                </a:gridCol>
                <a:gridCol w="3521765">
                  <a:extLst>
                    <a:ext uri="{9D8B030D-6E8A-4147-A177-3AD203B41FA5}">
                      <a16:colId xmlns:a16="http://schemas.microsoft.com/office/drawing/2014/main" val="1500736044"/>
                    </a:ext>
                  </a:extLst>
                </a:gridCol>
              </a:tblGrid>
              <a:tr h="5332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Alcance da Politica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52720"/>
                  </a:ext>
                </a:extLst>
              </a:tr>
              <a:tr h="945407">
                <a:tc rowSpan="3">
                  <a:txBody>
                    <a:bodyPr/>
                    <a:lstStyle/>
                    <a:p>
                      <a:pPr algn="ctr"/>
                      <a:r>
                        <a:rPr lang="pt-BR" sz="4000" b="1" dirty="0">
                          <a:solidFill>
                            <a:schemeClr val="bg1"/>
                          </a:solidFill>
                        </a:rPr>
                        <a:t>Tipo de Política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Horizontal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Vertical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8320"/>
                  </a:ext>
                </a:extLst>
              </a:tr>
              <a:tr h="147138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Insumos Públicos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8471"/>
                  </a:ext>
                </a:extLst>
              </a:tr>
              <a:tr h="150703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Intervenções de mercado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9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66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6AA0A2-29DD-4953-B0F8-A96BB2267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1033670"/>
            <a:ext cx="3667036" cy="518425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Revisionismo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CW -  </a:t>
            </a:r>
            <a:r>
              <a:rPr lang="en-US" dirty="0" err="1">
                <a:solidFill>
                  <a:schemeClr val="bg1"/>
                </a:solidFill>
              </a:rPr>
              <a:t>não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crescimento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razoável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Apesar</a:t>
            </a:r>
            <a:r>
              <a:rPr lang="en-US" dirty="0">
                <a:solidFill>
                  <a:schemeClr val="bg1"/>
                </a:solidFill>
              </a:rPr>
              <a:t> das </a:t>
            </a:r>
            <a:r>
              <a:rPr lang="en-US" dirty="0" err="1">
                <a:solidFill>
                  <a:schemeClr val="bg1"/>
                </a:solidFill>
              </a:rPr>
              <a:t>falhas</a:t>
            </a:r>
            <a:r>
              <a:rPr lang="en-US" dirty="0">
                <a:solidFill>
                  <a:schemeClr val="bg1"/>
                </a:solidFill>
              </a:rPr>
              <a:t>, as </a:t>
            </a:r>
            <a:r>
              <a:rPr lang="en-US" dirty="0" err="1">
                <a:solidFill>
                  <a:schemeClr val="bg1"/>
                </a:solidFill>
              </a:rPr>
              <a:t>aprendizagens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muitas</a:t>
            </a:r>
            <a:r>
              <a:rPr lang="en-US" dirty="0">
                <a:solidFill>
                  <a:schemeClr val="bg1"/>
                </a:solidFill>
              </a:rPr>
              <a:t> e, </a:t>
            </a:r>
            <a:r>
              <a:rPr lang="en-US" dirty="0" err="1">
                <a:solidFill>
                  <a:schemeClr val="bg1"/>
                </a:solidFill>
              </a:rPr>
              <a:t>reconhece</a:t>
            </a:r>
            <a:r>
              <a:rPr lang="en-US" dirty="0">
                <a:solidFill>
                  <a:schemeClr val="bg1"/>
                </a:solidFill>
              </a:rPr>
              <a:t>-se, </a:t>
            </a:r>
            <a:r>
              <a:rPr lang="en-US" dirty="0" err="1">
                <a:solidFill>
                  <a:schemeClr val="bg1"/>
                </a:solidFill>
              </a:rPr>
              <a:t>determinadas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políticas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acabaram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sucedida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criação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indústrias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depois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tornariam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internacionalmente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competitivas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err="1">
                <a:solidFill>
                  <a:schemeClr val="bg1"/>
                </a:solidFill>
              </a:rPr>
              <a:t>existiram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coisas</a:t>
            </a:r>
            <a:r>
              <a:rPr lang="en-US" dirty="0">
                <a:solidFill>
                  <a:schemeClr val="bg1"/>
                </a:solidFill>
              </a:rPr>
              <a:t> boas </a:t>
            </a:r>
            <a:r>
              <a:rPr lang="en-US" dirty="0" err="1">
                <a:solidFill>
                  <a:schemeClr val="bg1"/>
                </a:solidFill>
              </a:rPr>
              <a:t>feitas</a:t>
            </a:r>
            <a:r>
              <a:rPr lang="en-US" dirty="0">
                <a:solidFill>
                  <a:schemeClr val="bg1"/>
                </a:solidFill>
              </a:rPr>
              <a:t> com PDP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1E8550-F1FA-435E-899C-2214F853C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6D2C86-4E78-4954-906E-3BDCF40E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43" y="281354"/>
            <a:ext cx="7186302" cy="638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2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11472"/>
              </p:ext>
            </p:extLst>
          </p:nvPr>
        </p:nvGraphicFramePr>
        <p:xfrm>
          <a:off x="486507" y="506437"/>
          <a:ext cx="11400693" cy="609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0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5063" y="2516776"/>
            <a:ext cx="10467703" cy="394498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Variações no tempo e no espaço </a:t>
            </a:r>
          </a:p>
          <a:p>
            <a:r>
              <a:rPr lang="pt-BR" sz="3200" dirty="0" smtClean="0"/>
              <a:t>Países </a:t>
            </a:r>
            <a:endParaRPr lang="pt-BR" sz="3200" dirty="0"/>
          </a:p>
          <a:p>
            <a:pPr lvl="1"/>
            <a:r>
              <a:rPr lang="pt-BR" sz="2800" dirty="0" smtClean="0"/>
              <a:t>México </a:t>
            </a:r>
            <a:r>
              <a:rPr lang="pt-BR" sz="2800" dirty="0"/>
              <a:t>– abertura mais radical, abandono das antigas politicas industriais</a:t>
            </a:r>
          </a:p>
          <a:p>
            <a:pPr lvl="1"/>
            <a:r>
              <a:rPr lang="pt-BR" sz="2800" dirty="0"/>
              <a:t>Brasil – maior resistência a abertura e liberalização </a:t>
            </a:r>
          </a:p>
          <a:p>
            <a:pPr lvl="1"/>
            <a:r>
              <a:rPr lang="pt-BR" sz="2800" dirty="0"/>
              <a:t>Chile e Argentina – liberalização anterior </a:t>
            </a:r>
          </a:p>
          <a:p>
            <a:pPr lvl="2"/>
            <a:r>
              <a:rPr lang="pt-BR" sz="2400" dirty="0"/>
              <a:t>Aprofunda-se agenda liberal</a:t>
            </a:r>
          </a:p>
          <a:p>
            <a:pPr lvl="2"/>
            <a:r>
              <a:rPr lang="pt-BR" sz="2400" dirty="0"/>
              <a:t>Chile: maior cuidado macroeconômico com endividamento e abertura financeira </a:t>
            </a:r>
          </a:p>
          <a:p>
            <a:pPr lvl="1"/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" y="121919"/>
            <a:ext cx="12192000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Até onde países latino americanos seguiram completamente a agenda liberal ? Até quando ?</a:t>
            </a:r>
          </a:p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Até onde novas agendas entram nos países latino-americanos 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40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0529" y="333487"/>
            <a:ext cx="7729728" cy="505609"/>
          </a:xfrm>
        </p:spPr>
        <p:txBody>
          <a:bodyPr>
            <a:normAutofit fontScale="90000"/>
          </a:bodyPr>
          <a:lstStyle/>
          <a:p>
            <a:r>
              <a:rPr lang="pt-BR" dirty="0"/>
              <a:t>Diferenças 2000 - 2014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1140311"/>
            <a:ext cx="6067313" cy="5637008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600" dirty="0"/>
              <a:t>Brasil – busca pelo </a:t>
            </a:r>
            <a:r>
              <a:rPr lang="pt-BR" sz="2600" dirty="0" err="1"/>
              <a:t>neodesenvolvimentismo</a:t>
            </a:r>
            <a:endParaRPr lang="pt-BR" sz="2600" dirty="0"/>
          </a:p>
          <a:p>
            <a:pPr lvl="2"/>
            <a:r>
              <a:rPr lang="pt-BR" sz="2200" dirty="0"/>
              <a:t>Mercado interno importante e ainda orienta politica </a:t>
            </a:r>
            <a:r>
              <a:rPr lang="pt-BR" sz="2200" dirty="0" err="1"/>
              <a:t>economica</a:t>
            </a:r>
            <a:endParaRPr lang="pt-BR" sz="2200" dirty="0"/>
          </a:p>
          <a:p>
            <a:pPr lvl="2"/>
            <a:r>
              <a:rPr lang="pt-BR" sz="2200" dirty="0"/>
              <a:t>Diminuição abertura comercial – inclusive resistência a ACR</a:t>
            </a:r>
          </a:p>
          <a:p>
            <a:pPr lvl="2"/>
            <a:r>
              <a:rPr lang="pt-BR" sz="2200" dirty="0"/>
              <a:t>Manutenção abertura financeira (algumas tentativas de controle leves)</a:t>
            </a:r>
          </a:p>
          <a:p>
            <a:pPr lvl="2"/>
            <a:r>
              <a:rPr lang="pt-BR" sz="2200" dirty="0"/>
              <a:t>Estado não privatização total, ainda mantem capacidade reguladora (captura importante)</a:t>
            </a:r>
          </a:p>
          <a:p>
            <a:pPr lvl="2"/>
            <a:r>
              <a:rPr lang="pt-BR" sz="2200" dirty="0"/>
              <a:t>Estado busca influencia por mecanismos diferentes (BNDES), ações contra </a:t>
            </a:r>
            <a:r>
              <a:rPr lang="pt-BR" sz="2200" dirty="0" err="1"/>
              <a:t>ciclicas</a:t>
            </a:r>
            <a:endParaRPr lang="pt-BR" sz="2200" dirty="0"/>
          </a:p>
          <a:p>
            <a:pPr lvl="2"/>
            <a:r>
              <a:rPr lang="pt-BR" sz="2200" dirty="0"/>
              <a:t>Forte pressão fiscal</a:t>
            </a:r>
          </a:p>
          <a:p>
            <a:pPr lvl="2"/>
            <a:r>
              <a:rPr lang="pt-BR" sz="2200" dirty="0"/>
              <a:t>Mercado de trabalho se formaliza, salários relativo aumento</a:t>
            </a:r>
          </a:p>
          <a:p>
            <a:pPr lvl="2"/>
            <a:r>
              <a:rPr lang="pt-BR" sz="2200" dirty="0"/>
              <a:t>Tendência a universalização (desigualdade histórica)</a:t>
            </a:r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19981" y="1140311"/>
            <a:ext cx="5871614" cy="5454127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600" dirty="0"/>
              <a:t>México – Liberal/minimalista - exposto</a:t>
            </a:r>
          </a:p>
          <a:p>
            <a:pPr lvl="2"/>
            <a:r>
              <a:rPr lang="pt-BR" sz="2000" dirty="0"/>
              <a:t>Orientação (drive) ao exterior com base em manufaturas mesmo que com problemas tecnológicos e de dependência na cadeia produtiva </a:t>
            </a:r>
          </a:p>
          <a:p>
            <a:pPr lvl="2"/>
            <a:r>
              <a:rPr lang="pt-BR" sz="2000" dirty="0"/>
              <a:t>Abertura comercial e financeira fortes (passividade)</a:t>
            </a:r>
          </a:p>
          <a:p>
            <a:pPr lvl="2"/>
            <a:r>
              <a:rPr lang="pt-BR" sz="2000" dirty="0"/>
              <a:t>Estado tem potencial de ação mas ações em geral </a:t>
            </a:r>
            <a:r>
              <a:rPr lang="pt-BR" sz="2000" dirty="0" err="1"/>
              <a:t>prociclicas</a:t>
            </a:r>
            <a:endParaRPr lang="pt-BR" sz="2000" dirty="0"/>
          </a:p>
          <a:p>
            <a:pPr lvl="2"/>
            <a:r>
              <a:rPr lang="pt-BR" sz="2000" dirty="0"/>
              <a:t>Regulação definida por monopólios privados </a:t>
            </a:r>
          </a:p>
          <a:p>
            <a:pPr lvl="2"/>
            <a:r>
              <a:rPr lang="pt-BR" sz="2000" dirty="0"/>
              <a:t>Pressão fiscal é baixa</a:t>
            </a:r>
          </a:p>
          <a:p>
            <a:pPr lvl="2"/>
            <a:r>
              <a:rPr lang="pt-BR" sz="2000" dirty="0"/>
              <a:t>Repressão salarial, mercado de trabalho informal</a:t>
            </a:r>
          </a:p>
          <a:p>
            <a:pPr lvl="2"/>
            <a:r>
              <a:rPr lang="pt-BR" sz="2000" dirty="0"/>
              <a:t>Politica social focalizada assistencial</a:t>
            </a:r>
          </a:p>
        </p:txBody>
      </p:sp>
    </p:spTree>
    <p:extLst>
      <p:ext uri="{BB962C8B-B14F-4D97-AF65-F5344CB8AC3E}">
        <p14:creationId xmlns:p14="http://schemas.microsoft.com/office/powerpoint/2010/main" val="1608371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4094" y="268941"/>
            <a:ext cx="5369589" cy="6207163"/>
          </a:xfrm>
        </p:spPr>
        <p:txBody>
          <a:bodyPr>
            <a:normAutofit/>
          </a:bodyPr>
          <a:lstStyle/>
          <a:p>
            <a:r>
              <a:rPr lang="pt-BR" sz="2400" dirty="0"/>
              <a:t>Chile – liberal, cuidado com excessos da globalização</a:t>
            </a:r>
          </a:p>
          <a:p>
            <a:pPr lvl="1"/>
            <a:r>
              <a:rPr lang="pt-BR" sz="2000" dirty="0"/>
              <a:t>Orientação exportadora – commodities</a:t>
            </a:r>
          </a:p>
          <a:p>
            <a:pPr lvl="1"/>
            <a:r>
              <a:rPr lang="pt-BR" sz="2000" dirty="0"/>
              <a:t>Abertura comercial mantida – fortes negociações </a:t>
            </a:r>
          </a:p>
          <a:p>
            <a:pPr lvl="1"/>
            <a:r>
              <a:rPr lang="pt-BR" sz="2000" dirty="0"/>
              <a:t>Abertura financeira – tradição de controles – Proteção (defesa)</a:t>
            </a:r>
          </a:p>
          <a:p>
            <a:pPr lvl="1"/>
            <a:r>
              <a:rPr lang="pt-BR" sz="2000" dirty="0"/>
              <a:t>Estado capacidade de ação e regulação limitada, </a:t>
            </a:r>
          </a:p>
          <a:p>
            <a:pPr lvl="1"/>
            <a:r>
              <a:rPr lang="pt-BR" sz="2000" dirty="0"/>
              <a:t>Estado age em geral de forma contra cíclica</a:t>
            </a:r>
          </a:p>
          <a:p>
            <a:pPr lvl="1"/>
            <a:r>
              <a:rPr lang="pt-BR" sz="2000" dirty="0"/>
              <a:t>Baixa pressão fiscal</a:t>
            </a:r>
          </a:p>
          <a:p>
            <a:pPr lvl="1"/>
            <a:r>
              <a:rPr lang="pt-BR" sz="2000" dirty="0"/>
              <a:t>Mercado de trabalho relativamente formalizado (diminuição requisitos), salários atrelados a produtividade</a:t>
            </a:r>
          </a:p>
          <a:p>
            <a:pPr lvl="1"/>
            <a:r>
              <a:rPr lang="pt-BR" sz="2000" dirty="0"/>
              <a:t>Politica social em parte privatizada, assistência subsidiaria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38315" y="268941"/>
            <a:ext cx="5570400" cy="6207163"/>
          </a:xfrm>
        </p:spPr>
        <p:txBody>
          <a:bodyPr>
            <a:normAutofit/>
          </a:bodyPr>
          <a:lstStyle/>
          <a:p>
            <a:r>
              <a:rPr lang="pt-BR" sz="2400" dirty="0"/>
              <a:t>Argentina – tentativa retorno ao desenvolvimentismo limitado</a:t>
            </a:r>
          </a:p>
          <a:p>
            <a:pPr lvl="1"/>
            <a:r>
              <a:rPr lang="pt-BR" sz="2000" dirty="0"/>
              <a:t>Orientação exportadora forte, tentativa de reorientação</a:t>
            </a:r>
          </a:p>
          <a:p>
            <a:pPr lvl="1"/>
            <a:r>
              <a:rPr lang="pt-BR" sz="2000" dirty="0"/>
              <a:t>Volta de medida protecionistas</a:t>
            </a:r>
          </a:p>
          <a:p>
            <a:pPr lvl="1"/>
            <a:r>
              <a:rPr lang="pt-BR" sz="2000" dirty="0"/>
              <a:t>Fora do mercado financeiro internacional</a:t>
            </a:r>
          </a:p>
          <a:p>
            <a:pPr lvl="1"/>
            <a:r>
              <a:rPr lang="pt-BR" sz="2000" dirty="0"/>
              <a:t>Estado com dificuldade de intervenção e de implementação de politicas de desenvolvimento</a:t>
            </a:r>
          </a:p>
          <a:p>
            <a:pPr lvl="1"/>
            <a:r>
              <a:rPr lang="pt-BR" sz="2000" dirty="0"/>
              <a:t>Marca regulatório relativamente complexo</a:t>
            </a:r>
          </a:p>
          <a:p>
            <a:pPr lvl="1"/>
            <a:r>
              <a:rPr lang="pt-BR" sz="2000" dirty="0"/>
              <a:t>Pressão fiscal crescente</a:t>
            </a:r>
          </a:p>
          <a:p>
            <a:pPr lvl="1"/>
            <a:r>
              <a:rPr lang="pt-BR" sz="2000" dirty="0"/>
              <a:t>Mercado de trabalho formalizado, salários relativamente elevados </a:t>
            </a:r>
          </a:p>
          <a:p>
            <a:pPr lvl="1"/>
            <a:r>
              <a:rPr lang="pt-BR" sz="2000" dirty="0"/>
              <a:t>Politicas sociais universais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2526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C0C9F71-3104-46CD-A409-997C68C1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09" y="-826"/>
            <a:ext cx="7898507" cy="685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FA1C5B-27D8-4A93-A29B-E52F2F8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inflexões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postura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liberal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2691B3-A1EA-4F2D-ADA9-107908EA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4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>
            <a:extLst>
              <a:ext uri="{FF2B5EF4-FFF2-40B4-BE49-F238E27FC236}">
                <a16:creationId xmlns:a16="http://schemas.microsoft.com/office/drawing/2014/main" id="{6D71C1DF-CE3D-4E36-A702-A92C773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Meados dos anos sessenta a estratégia começa a se esgotar e a economia começou a se desacelerar.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9F93D-2F55-4EFC-8928-D881B13A5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76776"/>
            <a:ext cx="6809935" cy="5961184"/>
          </a:xfrm>
        </p:spPr>
        <p:txBody>
          <a:bodyPr anchor="ctr">
            <a:normAutofit/>
          </a:bodyPr>
          <a:lstStyle/>
          <a:p>
            <a:r>
              <a:rPr lang="pt-BR" sz="2200" dirty="0"/>
              <a:t>Varias foram as razões pelas quais a estratégia de substituição de importações entrou em declive. </a:t>
            </a:r>
          </a:p>
          <a:p>
            <a:pPr lvl="1"/>
            <a:r>
              <a:rPr lang="pt-BR" sz="2200" dirty="0"/>
              <a:t>não existiu um mecanismo que assegurasse que as atividades protegidas conseguissem alcançar alta produtividade.</a:t>
            </a:r>
          </a:p>
          <a:p>
            <a:pPr lvl="2"/>
            <a:r>
              <a:rPr lang="pt-BR" sz="1800" dirty="0"/>
              <a:t>Proteção permanente/ mercado domestico concentrado</a:t>
            </a:r>
          </a:p>
          <a:p>
            <a:pPr lvl="1"/>
            <a:r>
              <a:rPr lang="pt-BR" sz="2200" dirty="0"/>
              <a:t>Não se acompanhou mudanças tecnológicas ocorridas em setores centrais  - TIC</a:t>
            </a:r>
          </a:p>
          <a:p>
            <a:pPr lvl="2"/>
            <a:r>
              <a:rPr lang="pt-BR" sz="1800" dirty="0"/>
              <a:t>Problema com tipo de investimento/apoio – falta inovação capital humano </a:t>
            </a:r>
          </a:p>
          <a:p>
            <a:pPr lvl="1"/>
            <a:r>
              <a:rPr lang="pt-BR" sz="2200" dirty="0"/>
              <a:t>Problemas Macroeconômicos </a:t>
            </a:r>
          </a:p>
          <a:p>
            <a:pPr lvl="2"/>
            <a:r>
              <a:rPr lang="pt-BR" sz="2200" dirty="0"/>
              <a:t>de financiamento das intervenções </a:t>
            </a:r>
          </a:p>
          <a:p>
            <a:pPr lvl="2"/>
            <a:r>
              <a:rPr lang="pt-BR" sz="2200" dirty="0"/>
              <a:t>De continuidade da vulnerabilidade externa </a:t>
            </a:r>
          </a:p>
          <a:p>
            <a:pPr lvl="2"/>
            <a:r>
              <a:rPr lang="pt-BR" sz="2200" dirty="0"/>
              <a:t>Inflação</a:t>
            </a:r>
          </a:p>
          <a:p>
            <a:pPr lvl="2"/>
            <a:r>
              <a:rPr lang="pt-BR" sz="2200" dirty="0"/>
              <a:t>Desequilíbrios das estruturas produtivas internas  (</a:t>
            </a:r>
            <a:r>
              <a:rPr lang="pt-BR" sz="2200" dirty="0" err="1"/>
              <a:t>setorias</a:t>
            </a:r>
            <a:r>
              <a:rPr lang="pt-BR" sz="2200" dirty="0"/>
              <a:t>) </a:t>
            </a:r>
          </a:p>
          <a:p>
            <a:pPr lvl="1"/>
            <a:r>
              <a:rPr lang="pt-BR" sz="2200" dirty="0"/>
              <a:t>Problemas </a:t>
            </a:r>
            <a:r>
              <a:rPr lang="pt-BR" sz="2200" dirty="0" smtClean="0"/>
              <a:t>Políticos </a:t>
            </a:r>
            <a:r>
              <a:rPr lang="pt-BR" sz="2200" dirty="0"/>
              <a:t>e sociais (distribuição de renda)</a:t>
            </a:r>
          </a:p>
        </p:txBody>
      </p:sp>
    </p:spTree>
    <p:extLst>
      <p:ext uri="{BB962C8B-B14F-4D97-AF65-F5344CB8AC3E}">
        <p14:creationId xmlns:p14="http://schemas.microsoft.com/office/powerpoint/2010/main" val="239902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418" y="192181"/>
            <a:ext cx="7729728" cy="895640"/>
          </a:xfrm>
        </p:spPr>
        <p:txBody>
          <a:bodyPr/>
          <a:lstStyle/>
          <a:p>
            <a:r>
              <a:rPr lang="pt-BR" altLang="pt-BR"/>
              <a:t>Integração regional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497" y="1340069"/>
            <a:ext cx="11445765" cy="53602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1800" dirty="0"/>
              <a:t>Alargar mercados </a:t>
            </a:r>
            <a:r>
              <a:rPr lang="pt-BR" altLang="pt-BR" sz="1600" dirty="0"/>
              <a:t>(</a:t>
            </a:r>
            <a:r>
              <a:rPr lang="pt-BR" altLang="pt-BR" sz="1600" dirty="0" err="1"/>
              <a:t>Prebisch</a:t>
            </a:r>
            <a:r>
              <a:rPr lang="pt-BR" altLang="pt-BR" sz="1600" dirty="0"/>
              <a:t>: também concorrência ?)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Problema: quando discussão cresce vários países </a:t>
            </a:r>
            <a:r>
              <a:rPr lang="pt-BR" altLang="pt-BR" sz="1800" dirty="0" smtClean="0"/>
              <a:t>já possui  indústria </a:t>
            </a:r>
            <a:r>
              <a:rPr lang="pt-BR" altLang="pt-BR" sz="1800" dirty="0"/>
              <a:t>diversificada – integração deixa de ser uma negociação simples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Problema: localização dos setores:  </a:t>
            </a:r>
            <a:r>
              <a:rPr lang="pt-BR" altLang="pt-BR" sz="1400" dirty="0"/>
              <a:t>racionalização da (</a:t>
            </a:r>
            <a:r>
              <a:rPr lang="pt-BR" altLang="pt-BR" sz="1400" dirty="0" err="1"/>
              <a:t>re</a:t>
            </a:r>
            <a:r>
              <a:rPr lang="pt-BR" altLang="pt-BR" sz="1400" dirty="0"/>
              <a:t>)distribuição </a:t>
            </a:r>
            <a:r>
              <a:rPr lang="pt-BR" altLang="pt-BR" sz="1400" dirty="0" err="1"/>
              <a:t>localizacional</a:t>
            </a:r>
            <a:r>
              <a:rPr lang="pt-BR" altLang="pt-BR" sz="1400" dirty="0"/>
              <a:t> e possíveis mecanismos de compensação 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Três iniciativas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MCCA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mais bem sucedido – ISI impulsionado por integração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países menos industrializados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maior homogeneidade entre países – menor assimetria 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ALALC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tratado de Montevideo 1960 – resposta a diminuição do comércio interno da América Latina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Ampliação do comércio </a:t>
            </a:r>
            <a:r>
              <a:rPr lang="pt-BR" altLang="pt-BR" sz="1400" dirty="0" err="1"/>
              <a:t>intra</a:t>
            </a:r>
            <a:r>
              <a:rPr lang="pt-BR" altLang="pt-BR" sz="1400" dirty="0"/>
              <a:t> regional, especialmente em manufaturas (aquém , mas cresce)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vantagens maiores para alguns (reforça diferenças ?)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Pacto Andino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Acordo de Cartagena - surge dentro da ALALC – como resposta a um problema de assimetria</a:t>
            </a:r>
          </a:p>
          <a:p>
            <a:pPr lvl="3">
              <a:lnSpc>
                <a:spcPct val="80000"/>
              </a:lnSpc>
            </a:pPr>
            <a:r>
              <a:rPr lang="pt-BR" altLang="pt-BR" sz="1200" dirty="0"/>
              <a:t>Facilita negociação internas e amplia poder de negociação dentro da ALALC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Ampliar institucionalidade da Integração </a:t>
            </a:r>
          </a:p>
          <a:p>
            <a:pPr lvl="1">
              <a:lnSpc>
                <a:spcPct val="80000"/>
              </a:lnSpc>
            </a:pPr>
            <a:endParaRPr lang="pt-BR" altLang="pt-BR" sz="1600" dirty="0"/>
          </a:p>
        </p:txBody>
      </p:sp>
    </p:spTree>
    <p:extLst>
      <p:ext uri="{BB962C8B-B14F-4D97-AF65-F5344CB8AC3E}">
        <p14:creationId xmlns:p14="http://schemas.microsoft.com/office/powerpoint/2010/main" val="546261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3303</Words>
  <Application>Microsoft Office PowerPoint</Application>
  <PresentationFormat>Widescreen</PresentationFormat>
  <Paragraphs>454</Paragraphs>
  <Slides>42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Tahoma</vt:lpstr>
      <vt:lpstr>Times New Roman</vt:lpstr>
      <vt:lpstr>Wingdings</vt:lpstr>
      <vt:lpstr>Tema do Office</vt:lpstr>
      <vt:lpstr>A América Latina: da crise do modelo desenvolvimentista aos dias de hoje </vt:lpstr>
      <vt:lpstr>1930-70</vt:lpstr>
      <vt:lpstr>Apresentação do PowerPoint</vt:lpstr>
      <vt:lpstr>Apresentação do PowerPoint</vt:lpstr>
      <vt:lpstr>Apresentação do PowerPoint</vt:lpstr>
      <vt:lpstr>As inflexões e a postura liberal</vt:lpstr>
      <vt:lpstr>Meados dos anos sessenta a estratégia começa a se esgotar e a economia começou a se desacelerar. </vt:lpstr>
      <vt:lpstr>Problemas da industrialização </vt:lpstr>
      <vt:lpstr>Integração regional </vt:lpstr>
      <vt:lpstr>Apresentação do PowerPoint</vt:lpstr>
      <vt:lpstr>Distribuição de renda</vt:lpstr>
      <vt:lpstr>Reforma Agrária </vt:lpstr>
      <vt:lpstr>Diversificação das fontes de dinamismo</vt:lpstr>
      <vt:lpstr>Problemas da industrialização </vt:lpstr>
      <vt:lpstr>Enfrentamento da Crise do PSI</vt:lpstr>
      <vt:lpstr>Anos 60/70 Os diferentes estilos de desenvolvimento latino americanos </vt:lpstr>
      <vt:lpstr>Desempenho Econômico: AL, Extremo Oriente e Sul da Ásia:1960-1985</vt:lpstr>
      <vt:lpstr>Mudanças nos anos 1960 e 1970</vt:lpstr>
      <vt:lpstr>Crise dos Anos 1980</vt:lpstr>
      <vt:lpstr>Endividamento Externo</vt:lpstr>
      <vt:lpstr>Problemas posteriores para o desempenho latino-americano</vt:lpstr>
      <vt:lpstr>Apresentação do PowerPoint</vt:lpstr>
      <vt:lpstr>Consenso de Washington</vt:lpstr>
      <vt:lpstr>Logicas das Políticas de Estabilização nos Anos 1990</vt:lpstr>
      <vt:lpstr> Privatização: razões</vt:lpstr>
      <vt:lpstr>Novo “Dogma” Ortodoxo</vt:lpstr>
      <vt:lpstr>Ainda o Consenso de Washington</vt:lpstr>
      <vt:lpstr>Políticas de Estabilização nos Anos 1990</vt:lpstr>
      <vt:lpstr>Progresso técnico e restruturação produtiva </vt:lpstr>
      <vt:lpstr>Apresentação do PowerPoint</vt:lpstr>
      <vt:lpstr>Apresentação do PowerPoint</vt:lpstr>
      <vt:lpstr>Apresentação do PowerPoint</vt:lpstr>
      <vt:lpstr>Diferenças 2000 - 2014</vt:lpstr>
      <vt:lpstr>Apresentação do PowerPoint</vt:lpstr>
      <vt:lpstr>AS PDP nos dias atuais</vt:lpstr>
      <vt:lpstr>Apresentação do PowerPoint</vt:lpstr>
      <vt:lpstr>BID: Volta das PDP mas ainda forte influencia da critica e das restrições liberais</vt:lpstr>
      <vt:lpstr>Matriz de PDP  (Politicas de Desenvolvimento Produtivo)</vt:lpstr>
      <vt:lpstr>Apresentação do PowerPoint</vt:lpstr>
      <vt:lpstr>Apresentação do PowerPoint</vt:lpstr>
      <vt:lpstr>Diferenças 2000 - 2014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Windows User</cp:lastModifiedBy>
  <cp:revision>30</cp:revision>
  <dcterms:created xsi:type="dcterms:W3CDTF">2017-09-25T00:17:27Z</dcterms:created>
  <dcterms:modified xsi:type="dcterms:W3CDTF">2020-05-19T15:05:49Z</dcterms:modified>
</cp:coreProperties>
</file>