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61" r:id="rId4"/>
    <p:sldId id="258" r:id="rId5"/>
    <p:sldId id="259" r:id="rId6"/>
    <p:sldId id="260" r:id="rId7"/>
    <p:sldId id="268" r:id="rId8"/>
    <p:sldId id="269" r:id="rId9"/>
    <p:sldId id="270" r:id="rId10"/>
    <p:sldId id="267" r:id="rId11"/>
    <p:sldId id="262" r:id="rId12"/>
    <p:sldId id="263" r:id="rId13"/>
    <p:sldId id="264" r:id="rId14"/>
    <p:sldId id="265" r:id="rId15"/>
    <p:sldId id="266"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p:scale>
          <a:sx n="70" d="100"/>
          <a:sy n="70"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DB9C8-E921-4CDC-B0B5-2F4F12380431}" type="datetimeFigureOut">
              <a:rPr lang="pt-BR" smtClean="0"/>
              <a:t>12/04/2021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E6D69-8DD4-4061-961C-4FDAAF8B270A}" type="slidenum">
              <a:rPr lang="pt-BR" smtClean="0"/>
              <a:t>‹nº›</a:t>
            </a:fld>
            <a:endParaRPr lang="pt-BR"/>
          </a:p>
        </p:txBody>
      </p:sp>
    </p:spTree>
    <p:extLst>
      <p:ext uri="{BB962C8B-B14F-4D97-AF65-F5344CB8AC3E}">
        <p14:creationId xmlns:p14="http://schemas.microsoft.com/office/powerpoint/2010/main" val="266695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C3C3417-B555-40C6-86C9-449E4DF4EB6B}" type="slidenum">
              <a:rPr lang="en-US" altLang="pt-BR"/>
              <a:pPr/>
              <a:t>3</a:t>
            </a:fld>
            <a:endParaRPr lang="en-US" altLang="pt-BR"/>
          </a:p>
        </p:txBody>
      </p:sp>
      <p:sp>
        <p:nvSpPr>
          <p:cNvPr id="4097" name="Rectangle 1"/>
          <p:cNvSpPr txBox="1">
            <a:spLocks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ChangeArrowheads="1"/>
          </p:cNvSpPr>
          <p:nvPr>
            <p:ph type="body" idx="1"/>
          </p:nvPr>
        </p:nvSpPr>
        <p:spPr bwMode="auto">
          <a:xfrm>
            <a:off x="1185863" y="4787900"/>
            <a:ext cx="5407025" cy="12466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pt-BR" sz="2000">
                <a:latin typeface="Arial" panose="020B0604020202020204" pitchFamily="34" charset="0"/>
                <a:ea typeface="Baekmuk Batang" charset="0"/>
                <a:cs typeface="Baekmuk Batang" charset="0"/>
              </a:rPr>
              <a:t>Possible involvement of alveolar macrophages in the inflammatory response triggered by SARS‐CoV‐2 infection. The rapid infection of susceptible cells can lead to sustained inflammatory response by the release of intracellular contents. The accumulation of extracellular ATP in concentrations sufficient to activate P2X7R associated with the recognition of viral products triggers several intracellular mechanisms that culminate with the expression of inflammatory genes, including those related to the NLRP3 inflammasome. The activation of P2X7R in alveolar macrophages with the consequent K+ efflux constitutes a potent signal for the assembly of NLRP3 inflammasome. The formation of this multiprotein complex leads to the activation of caspase‐1, which in turn cleaves pro‐IL‐1β and IL‐18 into their bioactive forms. Alternatively, active caspase‐1 can also cleave the protein gasdermin D, inducing pyroptosis. The release of IL1‐β and other cytokines and chemokines from activated macrophages results in the activation of the endothelium and infiltration of other inflammatory cells, such as monocytes and neutrophils, that will contribute to the amplification of the inflammatory response.</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pt-BR" sz="2000">
                <a:latin typeface="Arial" panose="020B0604020202020204" pitchFamily="34" charset="0"/>
                <a:ea typeface="Baekmuk Batang" charset="0"/>
                <a:cs typeface="Baekmuk Batang"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extLst>
      <p:ext uri="{BB962C8B-B14F-4D97-AF65-F5344CB8AC3E}">
        <p14:creationId xmlns:p14="http://schemas.microsoft.com/office/powerpoint/2010/main" val="200306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4/12/2021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325563"/>
          </a:xfrm>
          <a:prstGeom prst="rect">
            <a:avLst/>
          </a:prstGeom>
        </p:spPr>
        <p:txBody>
          <a:bodyPr/>
          <a:lstStyle/>
          <a:p>
            <a:r>
              <a:rPr lang="pt-BR" smtClean="0"/>
              <a:t>Clique para editar o título mestre</a:t>
            </a:r>
            <a:endParaRPr lang="pt-BR"/>
          </a:p>
        </p:txBody>
      </p:sp>
    </p:spTree>
    <p:extLst>
      <p:ext uri="{BB962C8B-B14F-4D97-AF65-F5344CB8AC3E}">
        <p14:creationId xmlns:p14="http://schemas.microsoft.com/office/powerpoint/2010/main" val="706998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98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4/12/2021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smtClean="0"/>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4/12/2021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4/12/2021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4/12/2021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Saúde do idoso e Covid-19</a:t>
            </a:r>
            <a:endParaRPr lang="pt-BR" dirty="0"/>
          </a:p>
        </p:txBody>
      </p:sp>
      <p:sp>
        <p:nvSpPr>
          <p:cNvPr id="3" name="Subtítulo 2"/>
          <p:cNvSpPr>
            <a:spLocks noGrp="1"/>
          </p:cNvSpPr>
          <p:nvPr>
            <p:ph type="subTitle" idx="1"/>
          </p:nvPr>
        </p:nvSpPr>
        <p:spPr/>
        <p:txBody>
          <a:bodyPr/>
          <a:lstStyle/>
          <a:p>
            <a:r>
              <a:rPr lang="pt-BR" dirty="0" smtClean="0"/>
              <a:t>Profa. Claudia RC Moreno</a:t>
            </a:r>
          </a:p>
          <a:p>
            <a:r>
              <a:rPr lang="pt-BR" dirty="0" smtClean="0"/>
              <a:t>HCV 0136</a:t>
            </a:r>
            <a:endParaRPr lang="pt-BR" dirty="0"/>
          </a:p>
        </p:txBody>
      </p:sp>
    </p:spTree>
    <p:extLst>
      <p:ext uri="{BB962C8B-B14F-4D97-AF65-F5344CB8AC3E}">
        <p14:creationId xmlns:p14="http://schemas.microsoft.com/office/powerpoint/2010/main" val="4061341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07592" y="539496"/>
            <a:ext cx="10330335" cy="5693866"/>
          </a:xfrm>
          <a:prstGeom prst="rect">
            <a:avLst/>
          </a:prstGeom>
        </p:spPr>
        <p:txBody>
          <a:bodyPr wrap="square">
            <a:spAutoFit/>
          </a:bodyPr>
          <a:lstStyle/>
          <a:p>
            <a:r>
              <a:rPr lang="pt-BR" dirty="0" smtClean="0">
                <a:latin typeface="Galliard-Roman"/>
              </a:rPr>
              <a:t>		</a:t>
            </a:r>
            <a:r>
              <a:rPr lang="pt-BR" sz="2800" dirty="0" smtClean="0">
                <a:latin typeface="Galliard-Roman"/>
              </a:rPr>
              <a:t>A</a:t>
            </a:r>
            <a:r>
              <a:rPr lang="pt-BR" sz="2800" b="0" i="0" u="none" strike="noStrike" baseline="0" dirty="0" smtClean="0">
                <a:latin typeface="Galliard-Roman"/>
              </a:rPr>
              <a:t>umento da população idosa nas últimas décadas                           </a:t>
            </a:r>
          </a:p>
          <a:p>
            <a:endParaRPr lang="pt-BR" dirty="0">
              <a:latin typeface="Galliard-Roman"/>
            </a:endParaRPr>
          </a:p>
          <a:p>
            <a:endParaRPr lang="pt-BR" b="0" i="0" u="none" strike="noStrike" baseline="0" dirty="0" smtClean="0">
              <a:latin typeface="Galliard-Roman"/>
            </a:endParaRPr>
          </a:p>
          <a:p>
            <a:endParaRPr lang="pt-BR" dirty="0">
              <a:latin typeface="Galliard-Roman"/>
            </a:endParaRPr>
          </a:p>
          <a:p>
            <a:endParaRPr lang="pt-BR" b="0" i="0" u="none" strike="noStrike" baseline="0" dirty="0" smtClean="0">
              <a:latin typeface="Galliard-Roman"/>
            </a:endParaRPr>
          </a:p>
          <a:p>
            <a:endParaRPr lang="pt-BR" dirty="0">
              <a:latin typeface="Galliard-Roman"/>
            </a:endParaRPr>
          </a:p>
          <a:p>
            <a:endParaRPr lang="pt-BR" b="0" i="0" u="none" strike="noStrike" baseline="0" dirty="0" smtClean="0">
              <a:latin typeface="Galliard-Roman"/>
            </a:endParaRPr>
          </a:p>
          <a:p>
            <a:endParaRPr lang="pt-BR" dirty="0">
              <a:latin typeface="Galliard-Roman"/>
            </a:endParaRPr>
          </a:p>
          <a:p>
            <a:endParaRPr lang="pt-BR" b="0" i="0" u="none" strike="noStrike" baseline="0" dirty="0" smtClean="0">
              <a:latin typeface="Galliard-Roman"/>
            </a:endParaRPr>
          </a:p>
          <a:p>
            <a:endParaRPr lang="pt-BR" dirty="0">
              <a:latin typeface="Galliard-Roman"/>
            </a:endParaRPr>
          </a:p>
          <a:p>
            <a:endParaRPr lang="pt-BR" b="0" i="0" u="none" strike="noStrike" baseline="0" dirty="0" smtClean="0">
              <a:latin typeface="Galliard-Roman"/>
            </a:endParaRPr>
          </a:p>
          <a:p>
            <a:r>
              <a:rPr lang="pt-BR" sz="2800" dirty="0" smtClean="0">
                <a:latin typeface="Galliard-Roman"/>
              </a:rPr>
              <a:t>		D</a:t>
            </a:r>
            <a:r>
              <a:rPr lang="pt-BR" sz="2800" b="0" i="0" u="none" strike="noStrike" baseline="0" dirty="0" smtClean="0">
                <a:latin typeface="Galliard-Roman"/>
              </a:rPr>
              <a:t>esenvolvimento</a:t>
            </a:r>
            <a:r>
              <a:rPr lang="pt-BR" sz="2800" b="0" i="0" u="none" strike="noStrike" dirty="0" smtClean="0">
                <a:latin typeface="Galliard-Roman"/>
              </a:rPr>
              <a:t> de </a:t>
            </a:r>
            <a:r>
              <a:rPr lang="pt-BR" sz="2800" b="0" i="0" u="none" strike="noStrike" baseline="0" dirty="0" smtClean="0">
                <a:latin typeface="Galliard-Roman"/>
              </a:rPr>
              <a:t>desordens degenerativas </a:t>
            </a:r>
          </a:p>
          <a:p>
            <a:endParaRPr lang="pt-BR" sz="2800" b="0" i="0" u="none" strike="noStrike" baseline="0" dirty="0" smtClean="0">
              <a:latin typeface="Galliard-Roman"/>
            </a:endParaRPr>
          </a:p>
          <a:p>
            <a:r>
              <a:rPr lang="pt-BR" sz="2800" dirty="0">
                <a:latin typeface="Galliard-Roman"/>
              </a:rPr>
              <a:t>	</a:t>
            </a:r>
            <a:r>
              <a:rPr lang="pt-BR" sz="2800" dirty="0" smtClean="0">
                <a:latin typeface="Galliard-Roman"/>
              </a:rPr>
              <a:t>	</a:t>
            </a:r>
            <a:r>
              <a:rPr lang="pt-BR" sz="2400" b="0" i="0" u="none" strike="noStrike" baseline="0" dirty="0" smtClean="0">
                <a:latin typeface="Galliard-Roman"/>
              </a:rPr>
              <a:t>(por ex.: Mal de Alzheimer ou a doença de Parkinson)</a:t>
            </a:r>
          </a:p>
          <a:p>
            <a:endParaRPr lang="pt-BR" dirty="0">
              <a:latin typeface="Galliard-Roman"/>
            </a:endParaRPr>
          </a:p>
          <a:p>
            <a:endParaRPr lang="pt-BR" b="0" i="0" u="none" strike="noStrike" baseline="0" dirty="0" smtClean="0">
              <a:latin typeface="Galliard-Roman"/>
            </a:endParaRPr>
          </a:p>
          <a:p>
            <a:endParaRPr lang="pt-BR" b="0" i="0" u="none" strike="noStrike" baseline="0" dirty="0" smtClean="0">
              <a:latin typeface="Galliard-Roman"/>
            </a:endParaRPr>
          </a:p>
          <a:p>
            <a:endParaRPr lang="pt-BR" b="0" i="0" u="none" strike="noStrike" baseline="0" dirty="0" smtClean="0">
              <a:latin typeface="Galliard-Roman"/>
            </a:endParaRPr>
          </a:p>
        </p:txBody>
      </p:sp>
      <p:sp>
        <p:nvSpPr>
          <p:cNvPr id="3" name="Seta para a direita 2"/>
          <p:cNvSpPr/>
          <p:nvPr/>
        </p:nvSpPr>
        <p:spPr>
          <a:xfrm rot="5400000">
            <a:off x="5232952" y="1997768"/>
            <a:ext cx="1480929" cy="616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41567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260649"/>
            <a:ext cx="8179072" cy="6311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775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8" y="332656"/>
            <a:ext cx="7344816" cy="624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8869680" y="6574669"/>
            <a:ext cx="3070528" cy="276999"/>
          </a:xfrm>
          <a:prstGeom prst="rect">
            <a:avLst/>
          </a:prstGeom>
          <a:noFill/>
        </p:spPr>
        <p:txBody>
          <a:bodyPr wrap="square" rtlCol="0">
            <a:spAutoFit/>
          </a:bodyPr>
          <a:lstStyle/>
          <a:p>
            <a:pPr algn="r"/>
            <a:r>
              <a:rPr lang="pt-BR" sz="1200" dirty="0" err="1"/>
              <a:t>After</a:t>
            </a:r>
            <a:r>
              <a:rPr lang="pt-BR" sz="1200" dirty="0"/>
              <a:t> Profa. Eliane </a:t>
            </a:r>
            <a:r>
              <a:rPr lang="pt-BR" sz="1200" dirty="0" err="1"/>
              <a:t>Comoli</a:t>
            </a:r>
            <a:r>
              <a:rPr lang="pt-BR" sz="1200" dirty="0"/>
              <a:t> –FMRP-USP</a:t>
            </a:r>
          </a:p>
        </p:txBody>
      </p:sp>
    </p:spTree>
    <p:extLst>
      <p:ext uri="{BB962C8B-B14F-4D97-AF65-F5344CB8AC3E}">
        <p14:creationId xmlns:p14="http://schemas.microsoft.com/office/powerpoint/2010/main" val="627506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928191" y="219106"/>
            <a:ext cx="8696740" cy="6475226"/>
          </a:xfrm>
          <a:prstGeom prst="rect">
            <a:avLst/>
          </a:prstGeom>
        </p:spPr>
      </p:pic>
      <p:sp>
        <p:nvSpPr>
          <p:cNvPr id="3" name="CaixaDeTexto 2"/>
          <p:cNvSpPr txBox="1"/>
          <p:nvPr/>
        </p:nvSpPr>
        <p:spPr>
          <a:xfrm>
            <a:off x="8906256" y="6611112"/>
            <a:ext cx="3068571" cy="276999"/>
          </a:xfrm>
          <a:prstGeom prst="rect">
            <a:avLst/>
          </a:prstGeom>
          <a:noFill/>
        </p:spPr>
        <p:txBody>
          <a:bodyPr wrap="square" rtlCol="0">
            <a:spAutoFit/>
          </a:bodyPr>
          <a:lstStyle/>
          <a:p>
            <a:pPr algn="r"/>
            <a:r>
              <a:rPr lang="pt-BR" sz="1200" dirty="0" err="1"/>
              <a:t>After</a:t>
            </a:r>
            <a:r>
              <a:rPr lang="pt-BR" sz="1200" dirty="0"/>
              <a:t> Profa. Eliane </a:t>
            </a:r>
            <a:r>
              <a:rPr lang="pt-BR" sz="1200" dirty="0" err="1"/>
              <a:t>Comoli</a:t>
            </a:r>
            <a:r>
              <a:rPr lang="pt-BR" sz="1200" dirty="0"/>
              <a:t> –FMRP-USP</a:t>
            </a:r>
          </a:p>
        </p:txBody>
      </p:sp>
    </p:spTree>
    <p:extLst>
      <p:ext uri="{BB962C8B-B14F-4D97-AF65-F5344CB8AC3E}">
        <p14:creationId xmlns:p14="http://schemas.microsoft.com/office/powerpoint/2010/main" val="2392848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SEMANA DO SONO 201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https://sleepfoundation.org/sites/default/files/STREPchanges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718" y="8468"/>
            <a:ext cx="6142567" cy="589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extLst>
          </p:cNvPr>
          <p:cNvSpPr txBox="1"/>
          <p:nvPr/>
        </p:nvSpPr>
        <p:spPr>
          <a:xfrm>
            <a:off x="418286" y="2060622"/>
            <a:ext cx="4909629" cy="26810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67733" tIns="67733" rIns="67733" bIns="67733" spcCol="38100" anchor="ctr">
            <a:spAutoFit/>
          </a:bodyPr>
          <a:lstStyle/>
          <a:p>
            <a:pPr algn="ctr" defTabSz="1625641">
              <a:defRPr/>
            </a:pPr>
            <a:r>
              <a:rPr lang="pt-BR" sz="3733" b="1" dirty="0">
                <a:latin typeface="Imago"/>
                <a:ea typeface="Calibri"/>
                <a:cs typeface="Calibri"/>
                <a:sym typeface="Calibri"/>
              </a:rPr>
              <a:t>Quanto precisamos</a:t>
            </a:r>
          </a:p>
          <a:p>
            <a:pPr algn="ctr" defTabSz="1625641">
              <a:defRPr/>
            </a:pPr>
            <a:r>
              <a:rPr lang="pt-BR" sz="3733" b="1" dirty="0">
                <a:latin typeface="Imago"/>
                <a:ea typeface="Calibri"/>
                <a:cs typeface="Calibri"/>
                <a:sym typeface="Calibri"/>
              </a:rPr>
              <a:t>dormir?</a:t>
            </a:r>
          </a:p>
          <a:p>
            <a:pPr algn="ctr" defTabSz="1625641">
              <a:defRPr/>
            </a:pPr>
            <a:endParaRPr lang="pt-BR" sz="3733" dirty="0">
              <a:latin typeface="Imago"/>
              <a:ea typeface="Calibri"/>
              <a:cs typeface="Calibri"/>
              <a:sym typeface="Calibri"/>
            </a:endParaRPr>
          </a:p>
          <a:p>
            <a:pPr algn="ctr" defTabSz="1625641">
              <a:defRPr/>
            </a:pPr>
            <a:r>
              <a:rPr lang="pt-BR" sz="2667" dirty="0">
                <a:latin typeface="Imago"/>
                <a:ea typeface="Calibri"/>
                <a:cs typeface="Calibri"/>
                <a:sym typeface="Calibri"/>
              </a:rPr>
              <a:t>A necessidade de sono varia com a idade</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510064" y="463193"/>
            <a:ext cx="11212544" cy="5910175"/>
          </a:xfrm>
          <a:prstGeom prst="rect">
            <a:avLst/>
          </a:prstGeom>
        </p:spPr>
      </p:pic>
      <p:sp>
        <p:nvSpPr>
          <p:cNvPr id="3" name="CaixaDeTexto 2"/>
          <p:cNvSpPr txBox="1"/>
          <p:nvPr/>
        </p:nvSpPr>
        <p:spPr>
          <a:xfrm>
            <a:off x="8726556" y="6373368"/>
            <a:ext cx="2902226" cy="369332"/>
          </a:xfrm>
          <a:prstGeom prst="rect">
            <a:avLst/>
          </a:prstGeom>
          <a:noFill/>
        </p:spPr>
        <p:txBody>
          <a:bodyPr wrap="square" rtlCol="0">
            <a:spAutoFit/>
          </a:bodyPr>
          <a:lstStyle/>
          <a:p>
            <a:r>
              <a:rPr lang="pt-BR" dirty="0" err="1" smtClean="0"/>
              <a:t>Geib</a:t>
            </a:r>
            <a:r>
              <a:rPr lang="pt-BR" dirty="0" smtClean="0"/>
              <a:t> et al. </a:t>
            </a:r>
            <a:r>
              <a:rPr lang="pt-BR" dirty="0" err="1" smtClean="0"/>
              <a:t>R.Psiquiatr</a:t>
            </a:r>
            <a:r>
              <a:rPr lang="pt-BR" dirty="0" smtClean="0"/>
              <a:t>., 2003</a:t>
            </a:r>
            <a:endParaRPr lang="pt-BR" dirty="0"/>
          </a:p>
        </p:txBody>
      </p:sp>
    </p:spTree>
    <p:extLst>
      <p:ext uri="{BB962C8B-B14F-4D97-AF65-F5344CB8AC3E}">
        <p14:creationId xmlns:p14="http://schemas.microsoft.com/office/powerpoint/2010/main" val="2968728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50976" y="819286"/>
            <a:ext cx="10855916" cy="4524315"/>
          </a:xfrm>
          <a:prstGeom prst="rect">
            <a:avLst/>
          </a:prstGeom>
        </p:spPr>
        <p:txBody>
          <a:bodyPr wrap="square">
            <a:spAutoFit/>
          </a:bodyPr>
          <a:lstStyle/>
          <a:p>
            <a:pPr algn="ctr"/>
            <a:r>
              <a:rPr lang="pt-BR" sz="2400" b="0" i="1" u="none" strike="noStrike" baseline="0" dirty="0" smtClean="0">
                <a:latin typeface="Galliard-Roman"/>
              </a:rPr>
              <a:t>Com o advento da terapia de células tronco, não é</a:t>
            </a:r>
          </a:p>
          <a:p>
            <a:pPr algn="ctr"/>
            <a:r>
              <a:rPr lang="pt-BR" sz="2400" b="0" i="1" u="none" strike="noStrike" baseline="0" dirty="0" smtClean="0">
                <a:latin typeface="Galliard-Roman"/>
              </a:rPr>
              <a:t>difícil imaginar que no futuro a medicina rotineiramente realizará a reposição e</a:t>
            </a:r>
          </a:p>
          <a:p>
            <a:pPr algn="ctr"/>
            <a:r>
              <a:rPr lang="pt-BR" sz="2400" b="0" i="1" u="none" strike="noStrike" baseline="0" dirty="0" smtClean="0">
                <a:latin typeface="Galliard-Roman"/>
              </a:rPr>
              <a:t>renovação de órgãos. Essa nova medicina necessariamente terá que se haver com as doenças </a:t>
            </a:r>
            <a:r>
              <a:rPr lang="pt-BR" sz="2400" b="0" i="1" u="none" strike="noStrike" baseline="0" dirty="0" err="1" smtClean="0">
                <a:latin typeface="Galliard-Roman"/>
              </a:rPr>
              <a:t>neurodegenerativas</a:t>
            </a:r>
            <a:r>
              <a:rPr lang="pt-BR" sz="2400" b="0" i="1" u="none" strike="noStrike" baseline="0" dirty="0" smtClean="0">
                <a:latin typeface="Galliard-Roman"/>
              </a:rPr>
              <a:t>. Vencidas, tais doenças darão lugar a uma saúde na terceira idade que a humanidade jamais conheceu. </a:t>
            </a:r>
          </a:p>
          <a:p>
            <a:pPr algn="ctr"/>
            <a:endParaRPr lang="pt-BR" sz="2400" dirty="0">
              <a:latin typeface="Galliard-Roman"/>
            </a:endParaRPr>
          </a:p>
          <a:p>
            <a:pPr algn="ctr"/>
            <a:endParaRPr lang="pt-BR" sz="2400" b="0" i="0" u="none" strike="noStrike" baseline="0" dirty="0" smtClean="0">
              <a:latin typeface="Galliard-Roman"/>
            </a:endParaRPr>
          </a:p>
          <a:p>
            <a:pPr algn="ctr"/>
            <a:r>
              <a:rPr lang="pt-BR" sz="2400" b="0" i="1" u="none" strike="noStrike" baseline="0" dirty="0" smtClean="0">
                <a:latin typeface="Galliard-Roman"/>
              </a:rPr>
              <a:t>Sobrevirá uma geração de</a:t>
            </a:r>
          </a:p>
          <a:p>
            <a:pPr algn="ctr"/>
            <a:r>
              <a:rPr lang="pt-BR" sz="2400" b="0" i="1" u="none" strike="noStrike" baseline="0" dirty="0" smtClean="0">
                <a:latin typeface="Galliard-Roman"/>
              </a:rPr>
              <a:t>anciãos mental e fisicamente ágeis que expandirão os limites da longevidade </a:t>
            </a:r>
            <a:r>
              <a:rPr lang="pt-BR" sz="2400" b="0" i="1" u="none" strike="noStrike" baseline="0" dirty="0" smtClean="0">
                <a:latin typeface="Galliard-Roman"/>
              </a:rPr>
              <a:t>com ótima </a:t>
            </a:r>
            <a:r>
              <a:rPr lang="pt-BR" sz="2400" b="0" i="1" u="none" strike="noStrike" baseline="0" dirty="0" smtClean="0">
                <a:latin typeface="Galliard-Roman"/>
              </a:rPr>
              <a:t>qualidade de vida. A promessa que se desenha é a conquista da velhice. </a:t>
            </a:r>
            <a:r>
              <a:rPr lang="pt-BR" sz="2400" b="0" i="1" u="none" strike="noStrike" baseline="0" dirty="0" smtClean="0">
                <a:latin typeface="Galliard-Roman"/>
              </a:rPr>
              <a:t>Se tal </a:t>
            </a:r>
            <a:r>
              <a:rPr lang="pt-BR" sz="2400" b="0" i="1" u="none" strike="noStrike" baseline="0" dirty="0" smtClean="0">
                <a:latin typeface="Galliard-Roman"/>
              </a:rPr>
              <a:t>graça se estenderá a todos, ou apenas aos que puderem pagar caro por isso</a:t>
            </a:r>
            <a:r>
              <a:rPr lang="pt-BR" sz="2400" b="0" i="1" u="none" strike="noStrike" baseline="0" dirty="0" smtClean="0">
                <a:latin typeface="Galliard-Roman"/>
              </a:rPr>
              <a:t>, vai </a:t>
            </a:r>
            <a:r>
              <a:rPr lang="pt-BR" sz="2400" b="0" i="1" u="none" strike="noStrike" baseline="0" dirty="0" smtClean="0">
                <a:latin typeface="Galliard-Roman"/>
              </a:rPr>
              <a:t>depender do que faremos com a educação das crianças.</a:t>
            </a:r>
            <a:endParaRPr lang="pt-BR" sz="2400" i="1" dirty="0"/>
          </a:p>
        </p:txBody>
      </p:sp>
      <p:sp>
        <p:nvSpPr>
          <p:cNvPr id="3" name="Retângulo 2"/>
          <p:cNvSpPr/>
          <p:nvPr/>
        </p:nvSpPr>
        <p:spPr>
          <a:xfrm>
            <a:off x="5850835" y="5829805"/>
            <a:ext cx="6096000" cy="923330"/>
          </a:xfrm>
          <a:prstGeom prst="rect">
            <a:avLst/>
          </a:prstGeom>
        </p:spPr>
        <p:txBody>
          <a:bodyPr>
            <a:spAutoFit/>
          </a:bodyPr>
          <a:lstStyle/>
          <a:p>
            <a:pPr algn="r"/>
            <a:r>
              <a:rPr lang="pt-BR" b="0" i="0" u="none" strike="noStrike" baseline="0" dirty="0" smtClean="0">
                <a:latin typeface="Galliard-Roman"/>
              </a:rPr>
              <a:t>Tempo de cérebro</a:t>
            </a:r>
          </a:p>
          <a:p>
            <a:pPr algn="r"/>
            <a:r>
              <a:rPr lang="pt-BR" b="0" i="1" u="none" strike="noStrike" baseline="0" dirty="0" smtClean="0">
                <a:latin typeface="Galliard-Italic"/>
              </a:rPr>
              <a:t>Sidarta Ribeiro</a:t>
            </a:r>
          </a:p>
          <a:p>
            <a:pPr algn="r"/>
            <a:r>
              <a:rPr lang="pt-BR" dirty="0" smtClean="0">
                <a:latin typeface="Galliard-Roman"/>
              </a:rPr>
              <a:t>E</a:t>
            </a:r>
            <a:r>
              <a:rPr lang="pt-BR" b="0" i="0" u="none" strike="noStrike" baseline="0" dirty="0" smtClean="0">
                <a:latin typeface="Galliard-Roman"/>
              </a:rPr>
              <a:t>studos avançados 27 (77), 2013</a:t>
            </a:r>
          </a:p>
        </p:txBody>
      </p:sp>
    </p:spTree>
    <p:extLst>
      <p:ext uri="{BB962C8B-B14F-4D97-AF65-F5344CB8AC3E}">
        <p14:creationId xmlns:p14="http://schemas.microsoft.com/office/powerpoint/2010/main" val="2487112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Recapitulando...</a:t>
            </a:r>
            <a:endParaRPr lang="pt-BR" dirty="0"/>
          </a:p>
        </p:txBody>
      </p:sp>
      <p:pic>
        <p:nvPicPr>
          <p:cNvPr id="5" name="Imagem 4"/>
          <p:cNvPicPr>
            <a:picLocks noChangeAspect="1"/>
          </p:cNvPicPr>
          <p:nvPr/>
        </p:nvPicPr>
        <p:blipFill>
          <a:blip r:embed="rId2"/>
          <a:stretch>
            <a:fillRect/>
          </a:stretch>
        </p:blipFill>
        <p:spPr>
          <a:xfrm>
            <a:off x="3406807" y="1353026"/>
            <a:ext cx="7913990" cy="5257800"/>
          </a:xfrm>
          <a:prstGeom prst="rect">
            <a:avLst/>
          </a:prstGeom>
        </p:spPr>
      </p:pic>
      <p:pic>
        <p:nvPicPr>
          <p:cNvPr id="6" name="Imagem 5"/>
          <p:cNvPicPr>
            <a:picLocks noChangeAspect="1"/>
          </p:cNvPicPr>
          <p:nvPr/>
        </p:nvPicPr>
        <p:blipFill>
          <a:blip r:embed="rId3"/>
          <a:stretch>
            <a:fillRect/>
          </a:stretch>
        </p:blipFill>
        <p:spPr>
          <a:xfrm>
            <a:off x="8473703" y="76581"/>
            <a:ext cx="2673096" cy="3759041"/>
          </a:xfrm>
          <a:prstGeom prst="rect">
            <a:avLst/>
          </a:prstGeom>
        </p:spPr>
      </p:pic>
      <p:sp>
        <p:nvSpPr>
          <p:cNvPr id="7" name="Retângulo 6"/>
          <p:cNvSpPr/>
          <p:nvPr/>
        </p:nvSpPr>
        <p:spPr>
          <a:xfrm>
            <a:off x="1517904" y="6619684"/>
            <a:ext cx="10543032" cy="276999"/>
          </a:xfrm>
          <a:prstGeom prst="rect">
            <a:avLst/>
          </a:prstGeom>
        </p:spPr>
        <p:txBody>
          <a:bodyPr wrap="square">
            <a:spAutoFit/>
          </a:bodyPr>
          <a:lstStyle/>
          <a:p>
            <a:r>
              <a:rPr lang="pt-BR" sz="1200" dirty="0"/>
              <a:t>https://jornal.usp.br/ciencias/coronavirus-no-cerebro-drogas-que-bloqueiam-receptor-poderiam-prevenir-ou-tratar-problemas-neurologicos/</a:t>
            </a:r>
          </a:p>
        </p:txBody>
      </p:sp>
      <p:pic>
        <p:nvPicPr>
          <p:cNvPr id="1026" name="Picture 2" descr="https://images.theconversation.com/files/334824/original/file-20200513-156651-1b7wiyf.jpg?ixlib=rb-1.1.0&amp;q=45&amp;auto=format&amp;w=1000&amp;fit=cl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1" y="3563009"/>
            <a:ext cx="2456526" cy="28790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983889" y="4397253"/>
            <a:ext cx="2422918" cy="1267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smtClean="0">
                <a:ln>
                  <a:noFill/>
                </a:ln>
                <a:solidFill>
                  <a:srgbClr val="202124"/>
                </a:solidFill>
                <a:effectLst/>
                <a:latin typeface="+mj-lt"/>
                <a:cs typeface="Calibri" panose="020F0502020204030204" pitchFamily="34" charset="0"/>
              </a:rPr>
              <a:t>ACE2 é uma proteína que fica na superfície de muitos tipos de células. É uma enzima que gera pequenas proteínas - cortando a proteína maior angiotensina - que então passa a regular as funções da célula.</a:t>
            </a:r>
            <a:r>
              <a:rPr kumimoji="0" lang="pt-PT" altLang="pt-BR" sz="1200" b="0" i="0" u="none" strike="noStrike" cap="none" normalizeH="0" baseline="0" dirty="0" smtClean="0">
                <a:ln>
                  <a:noFill/>
                </a:ln>
                <a:solidFill>
                  <a:schemeClr val="tx1"/>
                </a:solidFill>
                <a:effectLst/>
                <a:latin typeface="+mj-lt"/>
                <a:cs typeface="Calibri" panose="020F0502020204030204" pitchFamily="34" charset="0"/>
              </a:rPr>
              <a:t> </a:t>
            </a:r>
          </a:p>
        </p:txBody>
      </p:sp>
      <p:sp>
        <p:nvSpPr>
          <p:cNvPr id="9" name="Retângulo 8"/>
          <p:cNvSpPr/>
          <p:nvPr/>
        </p:nvSpPr>
        <p:spPr>
          <a:xfrm>
            <a:off x="983889" y="5649280"/>
            <a:ext cx="2673712" cy="584775"/>
          </a:xfrm>
          <a:prstGeom prst="rect">
            <a:avLst/>
          </a:prstGeom>
        </p:spPr>
        <p:txBody>
          <a:bodyPr wrap="square">
            <a:spAutoFit/>
          </a:bodyPr>
          <a:lstStyle/>
          <a:p>
            <a:r>
              <a:rPr lang="pt-BR" sz="800" dirty="0"/>
              <a:t>https://theconversation.com/what-is-the-ace2-receptor-how-is-it-connected-to-coronavirus-and-why-might-it-be-key-to-treating-covid-19-the-experts-explain-136928</a:t>
            </a:r>
          </a:p>
        </p:txBody>
      </p:sp>
    </p:spTree>
    <p:extLst>
      <p:ext uri="{BB962C8B-B14F-4D97-AF65-F5344CB8AC3E}">
        <p14:creationId xmlns:p14="http://schemas.microsoft.com/office/powerpoint/2010/main" val="2705100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3075" name="Text Box 3"/>
          <p:cNvSpPr txBox="1">
            <a:spLocks noChangeArrowheads="1"/>
          </p:cNvSpPr>
          <p:nvPr/>
        </p:nvSpPr>
        <p:spPr bwMode="auto">
          <a:xfrm>
            <a:off x="1610043" y="6489066"/>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9pPr>
          </a:lstStyle>
          <a:p>
            <a:r>
              <a:rPr lang="en-US" altLang="pt-BR" sz="800" b="1" dirty="0">
                <a:solidFill>
                  <a:srgbClr val="0054A6"/>
                </a:solidFill>
              </a:rPr>
              <a:t>Scandinavian Journal of Immunology, Volume: 93, Issue: 2, First published: 14 August 2020, DOI: (10.1111/sji.12960) </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93" y="330200"/>
            <a:ext cx="6959953" cy="54623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agem 1"/>
          <p:cNvPicPr>
            <a:picLocks noChangeAspect="1"/>
          </p:cNvPicPr>
          <p:nvPr/>
        </p:nvPicPr>
        <p:blipFill>
          <a:blip r:embed="rId4"/>
          <a:stretch>
            <a:fillRect/>
          </a:stretch>
        </p:blipFill>
        <p:spPr>
          <a:xfrm>
            <a:off x="7299233" y="3383280"/>
            <a:ext cx="4827361" cy="2916175"/>
          </a:xfrm>
          <a:prstGeom prst="rect">
            <a:avLst/>
          </a:prstGeom>
        </p:spPr>
      </p:pic>
    </p:spTree>
    <p:extLst>
      <p:ext uri="{BB962C8B-B14F-4D97-AF65-F5344CB8AC3E}">
        <p14:creationId xmlns:p14="http://schemas.microsoft.com/office/powerpoint/2010/main" val="520303199"/>
      </p:ext>
    </p:extLst>
  </p:cSld>
  <p:clrMapOvr>
    <a:masterClrMapping/>
  </p:clrMapOvr>
  <p:transition>
    <p:wipe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a:picLocks noChangeAspect="1"/>
          </p:cNvPicPr>
          <p:nvPr/>
        </p:nvPicPr>
        <p:blipFill rotWithShape="1">
          <a:blip r:embed="rId2"/>
          <a:srcRect l="4" t="64342" r="-4851" b="-71904"/>
          <a:stretch/>
        </p:blipFill>
        <p:spPr>
          <a:xfrm>
            <a:off x="830268" y="236683"/>
            <a:ext cx="11772000" cy="6660000"/>
          </a:xfrm>
          <a:prstGeom prst="rect">
            <a:avLst/>
          </a:prstGeom>
        </p:spPr>
      </p:pic>
      <p:sp>
        <p:nvSpPr>
          <p:cNvPr id="4" name="Retângulo 3"/>
          <p:cNvSpPr/>
          <p:nvPr/>
        </p:nvSpPr>
        <p:spPr>
          <a:xfrm>
            <a:off x="1517904" y="6619684"/>
            <a:ext cx="10543032" cy="276999"/>
          </a:xfrm>
          <a:prstGeom prst="rect">
            <a:avLst/>
          </a:prstGeom>
        </p:spPr>
        <p:txBody>
          <a:bodyPr wrap="square">
            <a:spAutoFit/>
          </a:bodyPr>
          <a:lstStyle/>
          <a:p>
            <a:r>
              <a:rPr lang="pt-BR" sz="1200" dirty="0"/>
              <a:t>https://jornal.usp.br/ciencias/coronavirus-no-cerebro-drogas-que-bloqueiam-receptor-poderiam-prevenir-ou-tratar-problemas-neurologicos/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968" y="2715769"/>
            <a:ext cx="4959568" cy="38924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3"/>
          <p:cNvSpPr txBox="1">
            <a:spLocks noChangeArrowheads="1"/>
          </p:cNvSpPr>
          <p:nvPr/>
        </p:nvSpPr>
        <p:spPr bwMode="auto">
          <a:xfrm>
            <a:off x="9418319" y="3008062"/>
            <a:ext cx="2157985" cy="420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9pPr>
          </a:lstStyle>
          <a:p>
            <a:r>
              <a:rPr lang="en-US" altLang="pt-BR" sz="800" b="1" dirty="0">
                <a:solidFill>
                  <a:srgbClr val="0054A6"/>
                </a:solidFill>
              </a:rPr>
              <a:t>Scandinavian Journal of Immunology, Volume: 93, Issue: 2, First published: 14 August 2020, DOI: (10.1111/sji.12960) </a:t>
            </a:r>
          </a:p>
        </p:txBody>
      </p:sp>
    </p:spTree>
    <p:extLst>
      <p:ext uri="{BB962C8B-B14F-4D97-AF65-F5344CB8AC3E}">
        <p14:creationId xmlns:p14="http://schemas.microsoft.com/office/powerpoint/2010/main" val="322695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757618" y="228600"/>
            <a:ext cx="6374783" cy="2871216"/>
          </a:xfrm>
          <a:prstGeom prst="rect">
            <a:avLst/>
          </a:prstGeom>
        </p:spPr>
      </p:pic>
      <p:pic>
        <p:nvPicPr>
          <p:cNvPr id="7" name="Imagem 6"/>
          <p:cNvPicPr>
            <a:picLocks noChangeAspect="1"/>
          </p:cNvPicPr>
          <p:nvPr/>
        </p:nvPicPr>
        <p:blipFill>
          <a:blip r:embed="rId3"/>
          <a:stretch>
            <a:fillRect/>
          </a:stretch>
        </p:blipFill>
        <p:spPr>
          <a:xfrm>
            <a:off x="7050106" y="522171"/>
            <a:ext cx="4986446" cy="5377233"/>
          </a:xfrm>
          <a:prstGeom prst="rect">
            <a:avLst/>
          </a:prstGeom>
        </p:spPr>
      </p:pic>
      <p:sp>
        <p:nvSpPr>
          <p:cNvPr id="8" name="Retângulo 7"/>
          <p:cNvSpPr/>
          <p:nvPr/>
        </p:nvSpPr>
        <p:spPr>
          <a:xfrm>
            <a:off x="1517904" y="6619684"/>
            <a:ext cx="10543032" cy="276999"/>
          </a:xfrm>
          <a:prstGeom prst="rect">
            <a:avLst/>
          </a:prstGeom>
        </p:spPr>
        <p:txBody>
          <a:bodyPr wrap="square">
            <a:spAutoFit/>
          </a:bodyPr>
          <a:lstStyle/>
          <a:p>
            <a:r>
              <a:rPr lang="pt-BR" sz="1200" dirty="0"/>
              <a:t>https://jornal.usp.br/ciencias/coronavirus-no-cerebro-drogas-que-bloqueiam-receptor-poderiam-prevenir-ou-tratar-problemas-neurologicos/</a:t>
            </a:r>
          </a:p>
        </p:txBody>
      </p:sp>
    </p:spTree>
    <p:extLst>
      <p:ext uri="{BB962C8B-B14F-4D97-AF65-F5344CB8AC3E}">
        <p14:creationId xmlns:p14="http://schemas.microsoft.com/office/powerpoint/2010/main" val="1310348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058613" y="429768"/>
            <a:ext cx="7170934" cy="5760720"/>
          </a:xfrm>
          <a:prstGeom prst="rect">
            <a:avLst/>
          </a:prstGeom>
        </p:spPr>
      </p:pic>
      <p:sp>
        <p:nvSpPr>
          <p:cNvPr id="3" name="Retângulo 2"/>
          <p:cNvSpPr/>
          <p:nvPr/>
        </p:nvSpPr>
        <p:spPr>
          <a:xfrm>
            <a:off x="1517904" y="6619684"/>
            <a:ext cx="10543032" cy="276999"/>
          </a:xfrm>
          <a:prstGeom prst="rect">
            <a:avLst/>
          </a:prstGeom>
        </p:spPr>
        <p:txBody>
          <a:bodyPr wrap="square">
            <a:spAutoFit/>
          </a:bodyPr>
          <a:lstStyle/>
          <a:p>
            <a:r>
              <a:rPr lang="pt-BR" sz="1200" dirty="0"/>
              <a:t>https://jornal.usp.br/ciencias/coronavirus-no-cerebro-drogas-que-bloqueiam-receptor-poderiam-prevenir-ou-tratar-problemas-neurologicos/</a:t>
            </a:r>
          </a:p>
        </p:txBody>
      </p:sp>
    </p:spTree>
    <p:extLst>
      <p:ext uri="{BB962C8B-B14F-4D97-AF65-F5344CB8AC3E}">
        <p14:creationId xmlns:p14="http://schemas.microsoft.com/office/powerpoint/2010/main" val="533598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14400" y="1435608"/>
            <a:ext cx="10939404" cy="4570482"/>
          </a:xfrm>
          <a:prstGeom prst="rect">
            <a:avLst/>
          </a:prstGeom>
        </p:spPr>
        <p:txBody>
          <a:bodyPr wrap="square">
            <a:spAutoFit/>
          </a:bodyPr>
          <a:lstStyle/>
          <a:p>
            <a:pPr algn="ctr"/>
            <a:r>
              <a:rPr lang="pt-BR" sz="2400" b="0" i="0" u="none" strike="noStrike" baseline="0" dirty="0" smtClean="0">
                <a:latin typeface="Galliard-Roman"/>
              </a:rPr>
              <a:t>A doença de Parkinson é causada pela degeneração de neurônios produtores</a:t>
            </a:r>
          </a:p>
          <a:p>
            <a:pPr algn="ctr"/>
            <a:r>
              <a:rPr lang="pt-BR" sz="2400" b="0" i="0" u="none" strike="noStrike" baseline="0" dirty="0" smtClean="0">
                <a:latin typeface="Galliard-Roman"/>
              </a:rPr>
              <a:t>do neurotransmissor dopamina presentes no núcleo </a:t>
            </a:r>
            <a:r>
              <a:rPr lang="pt-BR" sz="2400" b="0" i="0" u="none" strike="noStrike" baseline="0" dirty="0" err="1" smtClean="0">
                <a:latin typeface="Galliard-Roman"/>
              </a:rPr>
              <a:t>mesencefálico</a:t>
            </a:r>
            <a:r>
              <a:rPr lang="pt-BR" sz="2400" b="0" i="0" u="none" strike="noStrike" baseline="0" dirty="0" smtClean="0">
                <a:latin typeface="Galliard-Roman"/>
              </a:rPr>
              <a:t> </a:t>
            </a:r>
            <a:r>
              <a:rPr lang="pt-BR" sz="2400" b="0" i="0" u="none" strike="noStrike" baseline="0" dirty="0" smtClean="0">
                <a:latin typeface="Galliard-Roman"/>
              </a:rPr>
              <a:t>denominado </a:t>
            </a:r>
            <a:r>
              <a:rPr lang="pt-BR" sz="2400" b="0" i="1" u="none" strike="noStrike" baseline="0" dirty="0" smtClean="0">
                <a:latin typeface="Galliard-Italic"/>
              </a:rPr>
              <a:t>substancia </a:t>
            </a:r>
            <a:r>
              <a:rPr lang="pt-BR" sz="2400" b="0" i="1" u="none" strike="noStrike" baseline="0" dirty="0" err="1" smtClean="0">
                <a:latin typeface="Galliard-Italic"/>
              </a:rPr>
              <a:t>nigra</a:t>
            </a:r>
            <a:r>
              <a:rPr lang="pt-BR" sz="2400" b="0" i="0" u="none" strike="noStrike" baseline="0" dirty="0" smtClean="0">
                <a:latin typeface="Galliard-Roman"/>
              </a:rPr>
              <a:t>. Tais neurônios enviam projeções para regiões </a:t>
            </a:r>
            <a:r>
              <a:rPr lang="pt-BR" sz="2400" b="0" i="0" u="none" strike="noStrike" baseline="0" dirty="0" err="1" smtClean="0">
                <a:latin typeface="Galliard-Roman"/>
              </a:rPr>
              <a:t>subcorticais</a:t>
            </a:r>
            <a:r>
              <a:rPr lang="pt-BR" sz="2400" b="0" i="0" u="none" strike="noStrike" baseline="0" dirty="0" smtClean="0">
                <a:latin typeface="Galliard-Roman"/>
              </a:rPr>
              <a:t> que </a:t>
            </a:r>
            <a:r>
              <a:rPr lang="pt-BR" sz="2400" b="0" i="0" u="none" strike="noStrike" baseline="0" dirty="0" smtClean="0">
                <a:latin typeface="Galliard-Roman"/>
              </a:rPr>
              <a:t>atuam de forma essencial na coordenação de ações musculares. </a:t>
            </a:r>
            <a:r>
              <a:rPr lang="pt-BR" sz="2400" b="0" i="0" u="none" strike="noStrike" baseline="0" dirty="0" smtClean="0">
                <a:latin typeface="Galliard-Roman"/>
              </a:rPr>
              <a:t>A degeneração </a:t>
            </a:r>
            <a:r>
              <a:rPr lang="pt-BR" sz="2400" b="0" i="0" u="none" strike="noStrike" baseline="0" dirty="0" smtClean="0">
                <a:latin typeface="Galliard-Roman"/>
              </a:rPr>
              <a:t>da </a:t>
            </a:r>
            <a:r>
              <a:rPr lang="pt-BR" sz="2400" b="0" i="1" u="none" strike="noStrike" baseline="0" dirty="0" smtClean="0">
                <a:latin typeface="Galliard-Italic"/>
              </a:rPr>
              <a:t>substancia </a:t>
            </a:r>
            <a:r>
              <a:rPr lang="pt-BR" sz="2400" b="0" i="1" u="none" strike="noStrike" baseline="0" dirty="0" err="1" smtClean="0">
                <a:latin typeface="Galliard-Italic"/>
              </a:rPr>
              <a:t>nigra</a:t>
            </a:r>
            <a:r>
              <a:rPr lang="pt-BR" sz="2400" b="0" i="1" u="none" strike="noStrike" baseline="0" dirty="0" smtClean="0">
                <a:latin typeface="Galliard-Italic"/>
              </a:rPr>
              <a:t> </a:t>
            </a:r>
            <a:r>
              <a:rPr lang="pt-BR" sz="2400" b="0" i="0" u="none" strike="noStrike" baseline="0" dirty="0" smtClean="0">
                <a:latin typeface="Galliard-Roman"/>
              </a:rPr>
              <a:t>pode ser causada por fatores genéticos e/ou ambientais.</a:t>
            </a:r>
            <a:endParaRPr lang="pt-BR" sz="2400" dirty="0" smtClean="0"/>
          </a:p>
          <a:p>
            <a:endParaRPr lang="pt-BR" b="0" i="0" u="none" strike="noStrike" baseline="0" dirty="0" smtClean="0">
              <a:latin typeface="Galliard-Roman"/>
            </a:endParaRPr>
          </a:p>
          <a:p>
            <a:endParaRPr lang="pt-BR" sz="4800" b="0" i="0" u="none" strike="noStrike" baseline="0" dirty="0" smtClean="0">
              <a:latin typeface="Galliard-Roman"/>
            </a:endParaRPr>
          </a:p>
          <a:p>
            <a:endParaRPr lang="pt-BR" sz="4800" dirty="0">
              <a:latin typeface="Galliard-Roman"/>
            </a:endParaRPr>
          </a:p>
          <a:p>
            <a:pPr algn="r"/>
            <a:r>
              <a:rPr lang="pt-BR" sz="1100" b="0" i="0" u="none" strike="noStrike" baseline="0" dirty="0" smtClean="0">
                <a:latin typeface="Galliard-Roman"/>
              </a:rPr>
              <a:t>Tempo de cérebro</a:t>
            </a:r>
          </a:p>
          <a:p>
            <a:pPr algn="r"/>
            <a:r>
              <a:rPr lang="pt-BR" sz="1100" b="0" i="1" u="none" strike="noStrike" baseline="0" dirty="0" smtClean="0">
                <a:latin typeface="Galliard-Italic"/>
              </a:rPr>
              <a:t>Sidarta Ribeiro</a:t>
            </a:r>
          </a:p>
          <a:p>
            <a:pPr algn="r"/>
            <a:r>
              <a:rPr lang="pt-BR" sz="1100" dirty="0" smtClean="0">
                <a:latin typeface="Galliard-Roman"/>
              </a:rPr>
              <a:t>E</a:t>
            </a:r>
            <a:r>
              <a:rPr lang="pt-BR" sz="1100" b="0" i="0" u="none" strike="noStrike" baseline="0" dirty="0" smtClean="0">
                <a:latin typeface="Galliard-Roman"/>
              </a:rPr>
              <a:t>studos avançados 27 (77), 2013</a:t>
            </a:r>
          </a:p>
        </p:txBody>
      </p:sp>
    </p:spTree>
    <p:extLst>
      <p:ext uri="{BB962C8B-B14F-4D97-AF65-F5344CB8AC3E}">
        <p14:creationId xmlns:p14="http://schemas.microsoft.com/office/powerpoint/2010/main" val="2889989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822837" y="129857"/>
            <a:ext cx="8706307" cy="6408990"/>
          </a:xfrm>
          <a:prstGeom prst="rect">
            <a:avLst/>
          </a:prstGeom>
        </p:spPr>
      </p:pic>
      <p:sp>
        <p:nvSpPr>
          <p:cNvPr id="3" name="CaixaDeTexto 2"/>
          <p:cNvSpPr txBox="1"/>
          <p:nvPr/>
        </p:nvSpPr>
        <p:spPr>
          <a:xfrm>
            <a:off x="8449056" y="6538847"/>
            <a:ext cx="3176708" cy="276999"/>
          </a:xfrm>
          <a:prstGeom prst="rect">
            <a:avLst/>
          </a:prstGeom>
          <a:noFill/>
        </p:spPr>
        <p:txBody>
          <a:bodyPr wrap="square" rtlCol="0">
            <a:spAutoFit/>
          </a:bodyPr>
          <a:lstStyle/>
          <a:p>
            <a:pPr algn="r"/>
            <a:r>
              <a:rPr lang="pt-BR" sz="1200" dirty="0" err="1"/>
              <a:t>After</a:t>
            </a:r>
            <a:r>
              <a:rPr lang="pt-BR" sz="1200" dirty="0"/>
              <a:t> Profa. Eliane </a:t>
            </a:r>
            <a:r>
              <a:rPr lang="pt-BR" sz="1200" dirty="0" err="1"/>
              <a:t>Comoli</a:t>
            </a:r>
            <a:r>
              <a:rPr lang="pt-BR" sz="1200" dirty="0"/>
              <a:t> –FMRP-USP</a:t>
            </a:r>
          </a:p>
        </p:txBody>
      </p:sp>
    </p:spTree>
    <p:extLst>
      <p:ext uri="{BB962C8B-B14F-4D97-AF65-F5344CB8AC3E}">
        <p14:creationId xmlns:p14="http://schemas.microsoft.com/office/powerpoint/2010/main" val="3067103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68357" y="606287"/>
            <a:ext cx="6987042" cy="5175587"/>
          </a:xfrm>
          <a:prstGeom prst="rect">
            <a:avLst/>
          </a:prstGeom>
        </p:spPr>
      </p:pic>
      <p:pic>
        <p:nvPicPr>
          <p:cNvPr id="3" name="Imagem 2"/>
          <p:cNvPicPr>
            <a:picLocks noChangeAspect="1"/>
          </p:cNvPicPr>
          <p:nvPr/>
        </p:nvPicPr>
        <p:blipFill>
          <a:blip r:embed="rId3"/>
          <a:stretch>
            <a:fillRect/>
          </a:stretch>
        </p:blipFill>
        <p:spPr>
          <a:xfrm>
            <a:off x="7255399" y="2634933"/>
            <a:ext cx="4643899" cy="3146941"/>
          </a:xfrm>
          <a:prstGeom prst="rect">
            <a:avLst/>
          </a:prstGeom>
        </p:spPr>
      </p:pic>
      <p:sp>
        <p:nvSpPr>
          <p:cNvPr id="4" name="CaixaDeTexto 3"/>
          <p:cNvSpPr txBox="1"/>
          <p:nvPr/>
        </p:nvSpPr>
        <p:spPr>
          <a:xfrm>
            <a:off x="8505348" y="6327648"/>
            <a:ext cx="2906364" cy="276999"/>
          </a:xfrm>
          <a:prstGeom prst="rect">
            <a:avLst/>
          </a:prstGeom>
          <a:noFill/>
        </p:spPr>
        <p:txBody>
          <a:bodyPr wrap="square" rtlCol="0">
            <a:spAutoFit/>
          </a:bodyPr>
          <a:lstStyle/>
          <a:p>
            <a:pPr algn="r"/>
            <a:r>
              <a:rPr lang="pt-BR" sz="1200" dirty="0" err="1"/>
              <a:t>After</a:t>
            </a:r>
            <a:r>
              <a:rPr lang="pt-BR" sz="1200" dirty="0"/>
              <a:t> Profa. Eliane </a:t>
            </a:r>
            <a:r>
              <a:rPr lang="pt-BR" sz="1200" dirty="0" err="1"/>
              <a:t>Comoli</a:t>
            </a:r>
            <a:r>
              <a:rPr lang="pt-BR" sz="1200" dirty="0"/>
              <a:t> –FMRP-USP</a:t>
            </a:r>
          </a:p>
        </p:txBody>
      </p:sp>
      <p:sp>
        <p:nvSpPr>
          <p:cNvPr id="5" name="Retângulo 4"/>
          <p:cNvSpPr/>
          <p:nvPr/>
        </p:nvSpPr>
        <p:spPr>
          <a:xfrm>
            <a:off x="6892374" y="687341"/>
            <a:ext cx="5006924" cy="2092881"/>
          </a:xfrm>
          <a:prstGeom prst="rect">
            <a:avLst/>
          </a:prstGeom>
        </p:spPr>
        <p:txBody>
          <a:bodyPr wrap="square">
            <a:spAutoFit/>
          </a:bodyPr>
          <a:lstStyle/>
          <a:p>
            <a:pPr algn="ctr"/>
            <a:r>
              <a:rPr lang="pt-BR" b="0" i="0" u="none" strike="noStrike" baseline="0" dirty="0" smtClean="0">
                <a:latin typeface="Galliard-Roman"/>
              </a:rPr>
              <a:t>O mal de Alzheimer é uma doença caracterizada por morte neuronal e atrofia de diversas regiões cerebrais, cujo desenvolvimento leva à demência e à morte.</a:t>
            </a:r>
          </a:p>
          <a:p>
            <a:pPr algn="r"/>
            <a:endParaRPr lang="pt-BR" sz="1000" b="0" i="0" u="none" strike="noStrike" baseline="0" dirty="0" smtClean="0">
              <a:latin typeface="Galliard-Roman"/>
            </a:endParaRPr>
          </a:p>
          <a:p>
            <a:pPr algn="r"/>
            <a:r>
              <a:rPr lang="pt-BR" sz="1000" b="0" i="0" u="none" strike="noStrike" baseline="0" dirty="0" smtClean="0">
                <a:latin typeface="Galliard-Roman"/>
              </a:rPr>
              <a:t>Tempo de cérebro</a:t>
            </a:r>
          </a:p>
          <a:p>
            <a:pPr algn="r"/>
            <a:r>
              <a:rPr lang="pt-BR" sz="1000" b="0" i="1" u="none" strike="noStrike" baseline="0" dirty="0" smtClean="0">
                <a:latin typeface="Galliard-Italic"/>
              </a:rPr>
              <a:t>Sidarta Ribeiro</a:t>
            </a:r>
          </a:p>
          <a:p>
            <a:pPr algn="r"/>
            <a:r>
              <a:rPr lang="pt-BR" sz="1000" dirty="0" smtClean="0">
                <a:latin typeface="Galliard-Roman"/>
              </a:rPr>
              <a:t>E</a:t>
            </a:r>
            <a:r>
              <a:rPr lang="pt-BR" sz="1000" b="0" i="0" u="none" strike="noStrike" baseline="0" dirty="0" smtClean="0">
                <a:latin typeface="Galliard-Roman"/>
              </a:rPr>
              <a:t>studos avançados 27 (77), 2013</a:t>
            </a:r>
          </a:p>
          <a:p>
            <a:pPr algn="ctr"/>
            <a:endParaRPr lang="pt-BR" dirty="0"/>
          </a:p>
        </p:txBody>
      </p:sp>
    </p:spTree>
    <p:extLst>
      <p:ext uri="{BB962C8B-B14F-4D97-AF65-F5344CB8AC3E}">
        <p14:creationId xmlns:p14="http://schemas.microsoft.com/office/powerpoint/2010/main" val="1775151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TM10001105[[fn=Corte]]</Template>
  <TotalTime>739</TotalTime>
  <Words>666</Words>
  <Application>Microsoft Office PowerPoint</Application>
  <PresentationFormat>Widescreen</PresentationFormat>
  <Paragraphs>63</Paragraphs>
  <Slides>16</Slides>
  <Notes>1</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16</vt:i4>
      </vt:variant>
    </vt:vector>
  </HeadingPairs>
  <TitlesOfParts>
    <vt:vector size="25" baseType="lpstr">
      <vt:lpstr>MS PGothic</vt:lpstr>
      <vt:lpstr>Arial</vt:lpstr>
      <vt:lpstr>Baekmuk Batang</vt:lpstr>
      <vt:lpstr>Calibri</vt:lpstr>
      <vt:lpstr>Franklin Gothic Book</vt:lpstr>
      <vt:lpstr>Galliard-Italic</vt:lpstr>
      <vt:lpstr>Galliard-Roman</vt:lpstr>
      <vt:lpstr>Imago</vt:lpstr>
      <vt:lpstr>Crop</vt:lpstr>
      <vt:lpstr>Saúde do idoso e Covid-19</vt:lpstr>
      <vt:lpstr>Recapitulando...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Saúde do idoso e Covid-19</dc:title>
  <dc:creator>Claudia Moreno</dc:creator>
  <cp:lastModifiedBy>Claudia Moreno</cp:lastModifiedBy>
  <cp:revision>11</cp:revision>
  <dcterms:created xsi:type="dcterms:W3CDTF">2021-04-13T00:52:11Z</dcterms:created>
  <dcterms:modified xsi:type="dcterms:W3CDTF">2021-04-13T13:11:37Z</dcterms:modified>
</cp:coreProperties>
</file>