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92" r:id="rId2"/>
    <p:sldId id="323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1" r:id="rId12"/>
    <p:sldId id="275" r:id="rId13"/>
    <p:sldId id="280" r:id="rId14"/>
    <p:sldId id="281" r:id="rId15"/>
    <p:sldId id="282" r:id="rId16"/>
    <p:sldId id="277" r:id="rId17"/>
    <p:sldId id="283" r:id="rId18"/>
    <p:sldId id="284" r:id="rId19"/>
    <p:sldId id="285" r:id="rId20"/>
    <p:sldId id="298" r:id="rId21"/>
    <p:sldId id="278" r:id="rId22"/>
    <p:sldId id="279" r:id="rId23"/>
    <p:sldId id="293" r:id="rId24"/>
    <p:sldId id="295" r:id="rId25"/>
    <p:sldId id="296" r:id="rId26"/>
    <p:sldId id="297" r:id="rId27"/>
    <p:sldId id="299" r:id="rId28"/>
    <p:sldId id="286" r:id="rId29"/>
    <p:sldId id="287" r:id="rId30"/>
    <p:sldId id="288" r:id="rId31"/>
    <p:sldId id="289" r:id="rId32"/>
    <p:sldId id="290" r:id="rId33"/>
    <p:sldId id="260" r:id="rId34"/>
    <p:sldId id="324" r:id="rId35"/>
    <p:sldId id="313" r:id="rId36"/>
    <p:sldId id="315" r:id="rId37"/>
    <p:sldId id="314" r:id="rId38"/>
    <p:sldId id="316" r:id="rId39"/>
    <p:sldId id="312" r:id="rId40"/>
    <p:sldId id="291" r:id="rId41"/>
    <p:sldId id="257" r:id="rId42"/>
    <p:sldId id="258" r:id="rId43"/>
    <p:sldId id="259" r:id="rId44"/>
    <p:sldId id="300" r:id="rId45"/>
    <p:sldId id="301" r:id="rId46"/>
    <p:sldId id="327" r:id="rId47"/>
    <p:sldId id="331" r:id="rId4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12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9" d="100"/>
          <a:sy n="79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54BBE2-099D-4666-8C84-C28B86155C83}" type="datetimeFigureOut">
              <a:rPr lang="pt-BR" smtClean="0"/>
              <a:t>28/03/2023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57A952-BF04-4108-8442-D283307A92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7630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E9DE61-C169-406F-997B-1892214BD0DB}" type="datetimeFigureOut">
              <a:rPr lang="pt-BR" smtClean="0"/>
              <a:t>28/03/2023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FC0B1B-4CD0-416E-8C11-F9C7FEAA57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7554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754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4422C-94F8-4F0F-BFC7-39E0A55FEC18}" type="datetimeFigureOut">
              <a:rPr lang="pt-BR" smtClean="0"/>
              <a:t>28/03/2023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44569-F600-4E28-86DC-2362FB6A49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2982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4422C-94F8-4F0F-BFC7-39E0A55FEC18}" type="datetimeFigureOut">
              <a:rPr lang="pt-BR" smtClean="0"/>
              <a:t>28/03/2023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44569-F600-4E28-86DC-2362FB6A49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5275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4422C-94F8-4F0F-BFC7-39E0A55FEC18}" type="datetimeFigureOut">
              <a:rPr lang="pt-BR" smtClean="0"/>
              <a:t>28/03/2023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44569-F600-4E28-86DC-2362FB6A49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7757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4422C-94F8-4F0F-BFC7-39E0A55FEC18}" type="datetimeFigureOut">
              <a:rPr lang="pt-BR" smtClean="0"/>
              <a:t>28/03/2023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44569-F600-4E28-86DC-2362FB6A49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2922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4422C-94F8-4F0F-BFC7-39E0A55FEC18}" type="datetimeFigureOut">
              <a:rPr lang="pt-BR" smtClean="0"/>
              <a:t>28/03/2023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44569-F600-4E28-86DC-2362FB6A49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0999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4422C-94F8-4F0F-BFC7-39E0A55FEC18}" type="datetimeFigureOut">
              <a:rPr lang="pt-BR" smtClean="0"/>
              <a:t>28/03/2023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44569-F600-4E28-86DC-2362FB6A49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4146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4422C-94F8-4F0F-BFC7-39E0A55FEC18}" type="datetimeFigureOut">
              <a:rPr lang="pt-BR" smtClean="0"/>
              <a:t>28/03/2023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44569-F600-4E28-86DC-2362FB6A49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943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4422C-94F8-4F0F-BFC7-39E0A55FEC18}" type="datetimeFigureOut">
              <a:rPr lang="pt-BR" smtClean="0"/>
              <a:t>28/03/2023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44569-F600-4E28-86DC-2362FB6A49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5746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4422C-94F8-4F0F-BFC7-39E0A55FEC18}" type="datetimeFigureOut">
              <a:rPr lang="pt-BR" smtClean="0"/>
              <a:t>28/03/2023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44569-F600-4E28-86DC-2362FB6A49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340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4422C-94F8-4F0F-BFC7-39E0A55FEC18}" type="datetimeFigureOut">
              <a:rPr lang="pt-BR" smtClean="0"/>
              <a:t>28/03/2023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44569-F600-4E28-86DC-2362FB6A49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2619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4422C-94F8-4F0F-BFC7-39E0A55FEC18}" type="datetimeFigureOut">
              <a:rPr lang="pt-BR" smtClean="0"/>
              <a:t>28/03/2023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44569-F600-4E28-86DC-2362FB6A49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1081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4422C-94F8-4F0F-BFC7-39E0A55FEC18}" type="datetimeFigureOut">
              <a:rPr lang="pt-BR" smtClean="0"/>
              <a:t>28/03/2023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44569-F600-4E28-86DC-2362FB6A49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47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CfC2BmFLIM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94400" y="3012282"/>
            <a:ext cx="5957400" cy="105413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pt-BR" sz="3200" b="1" dirty="0">
                <a:ln w="10541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latin typeface="Book Antiqua" pitchFamily="18" charset="0"/>
                <a:cs typeface="Arial" pitchFamily="34" charset="0"/>
              </a:rPr>
              <a:t>0110130</a:t>
            </a:r>
          </a:p>
          <a:p>
            <a:pPr algn="ctr"/>
            <a:r>
              <a:rPr lang="pt-BR" sz="3200" b="1" dirty="0">
                <a:ln w="10541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latin typeface="Book Antiqua" pitchFamily="18" charset="0"/>
                <a:cs typeface="Arial" pitchFamily="34" charset="0"/>
              </a:rPr>
              <a:t>Vida Universitária e Cidadania</a:t>
            </a:r>
            <a:endParaRPr lang="pt-PT" sz="3200" b="1" dirty="0">
              <a:ln w="10541" cmpd="sng">
                <a:solidFill>
                  <a:schemeClr val="accent3">
                    <a:lumMod val="50000"/>
                  </a:schemeClr>
                </a:solidFill>
                <a:prstDash val="solid"/>
              </a:ln>
              <a:latin typeface="Book Antiqua" pitchFamily="18" charset="0"/>
              <a:cs typeface="Arial" pitchFamily="34" charset="0"/>
            </a:endParaRPr>
          </a:p>
        </p:txBody>
      </p:sp>
      <p:pic>
        <p:nvPicPr>
          <p:cNvPr id="8" name="Imagem 7" descr="Top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857250"/>
            <a:ext cx="6858000" cy="1928813"/>
          </a:xfrm>
          <a:prstGeom prst="rect">
            <a:avLst/>
          </a:prstGeom>
        </p:spPr>
      </p:pic>
      <p:sp>
        <p:nvSpPr>
          <p:cNvPr id="12" name="Subtítulo 2"/>
          <p:cNvSpPr txBox="1">
            <a:spLocks/>
          </p:cNvSpPr>
          <p:nvPr/>
        </p:nvSpPr>
        <p:spPr>
          <a:xfrm>
            <a:off x="603448" y="4203402"/>
            <a:ext cx="8001000" cy="1241822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6400" dirty="0"/>
              <a:t>Estrutura e Organização da ESALQ e da USP</a:t>
            </a:r>
          </a:p>
          <a:p>
            <a:pPr marL="0" indent="0" algn="ctr">
              <a:buNone/>
            </a:pPr>
            <a:r>
              <a:rPr lang="pt-BR" sz="6400" dirty="0"/>
              <a:t>Código Ética e normas disciplinares</a:t>
            </a:r>
            <a:endParaRPr lang="pt-BR" sz="64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5859620"/>
            <a:ext cx="3528392" cy="75565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3948" y="5923123"/>
            <a:ext cx="4286250" cy="6286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107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log.enem.com.br/wp-content/uploads/2016/01/bandeira_us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9184"/>
            <a:ext cx="9144000" cy="639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54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Antecedentes</a:t>
            </a:r>
            <a:endParaRPr lang="pt-BR" dirty="0"/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79512" y="692696"/>
            <a:ext cx="8229600" cy="5688632"/>
          </a:xfrm>
          <a:prstGeom prst="rect">
            <a:avLst/>
          </a:prstGeom>
        </p:spPr>
        <p:txBody>
          <a:bodyPr vert="vert270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1827.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 Faculdade de Direito.</a:t>
            </a:r>
          </a:p>
          <a:p>
            <a:pPr marL="0" indent="0">
              <a:buNone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0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0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0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4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1876.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 Liceu de Artes e Ofícios</a:t>
            </a:r>
          </a:p>
          <a:p>
            <a:pPr marL="0" indent="0">
              <a:buNone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1886.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 Comissão Geográfica e Geológica </a:t>
            </a:r>
          </a:p>
          <a:p>
            <a:pPr marL="0" indent="0">
              <a:buNone/>
            </a:pPr>
            <a:endParaRPr lang="pt-BR" sz="1200" b="1" dirty="0" smtClean="0"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23528" y="6192688"/>
            <a:ext cx="8494633" cy="404664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1827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1828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1829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1930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1931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1932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1933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1934</a:t>
            </a:r>
          </a:p>
        </p:txBody>
      </p:sp>
      <p:sp>
        <p:nvSpPr>
          <p:cNvPr id="7" name="Retângulo 6"/>
          <p:cNvSpPr/>
          <p:nvPr/>
        </p:nvSpPr>
        <p:spPr>
          <a:xfrm>
            <a:off x="5220072" y="1772816"/>
            <a:ext cx="33123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(que, desde 1946, é o Instituto de Astronomia, Geofísica e Ciências Atmosféricas da USP).</a:t>
            </a:r>
            <a:endParaRPr lang="pt-BR" sz="2000" dirty="0"/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340768"/>
            <a:ext cx="4834880" cy="676672"/>
          </a:xfrm>
        </p:spPr>
        <p:txBody>
          <a:bodyPr>
            <a:noAutofit/>
          </a:bodyPr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Escolas isoladas: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68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Antecedentes</a:t>
            </a:r>
            <a:endParaRPr lang="pt-BR" dirty="0"/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79512" y="692696"/>
            <a:ext cx="8229600" cy="5688632"/>
          </a:xfrm>
          <a:prstGeom prst="rect">
            <a:avLst/>
          </a:prstGeom>
        </p:spPr>
        <p:txBody>
          <a:bodyPr vert="vert270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1827.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 Faculdade de Direito.</a:t>
            </a:r>
          </a:p>
          <a:p>
            <a:pPr marL="0" indent="0">
              <a:buNone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0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0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0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4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1876.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 Liceu de Artes e Ofícios</a:t>
            </a:r>
          </a:p>
          <a:p>
            <a:pPr marL="0" indent="0">
              <a:buNone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1886.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 Comissão Geográfica e Geológica </a:t>
            </a:r>
          </a:p>
          <a:p>
            <a:pPr marL="0" indent="0">
              <a:buNone/>
            </a:pPr>
            <a:endParaRPr lang="pt-BR" sz="12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1893.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 Escola Politécnica</a:t>
            </a:r>
          </a:p>
          <a:p>
            <a:pPr marL="0" indent="0">
              <a:buNone/>
            </a:pPr>
            <a:endParaRPr lang="pt-BR" sz="1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1898.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 Escola Livre de Farmácia de São Paulo</a:t>
            </a:r>
          </a:p>
          <a:p>
            <a:pPr marL="457200" lvl="1" indent="0">
              <a:buNone/>
            </a:pP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23528" y="6192688"/>
            <a:ext cx="8494633" cy="404664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1827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1828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1829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1930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1931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1932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1933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1934</a:t>
            </a:r>
          </a:p>
        </p:txBody>
      </p:sp>
      <p:sp>
        <p:nvSpPr>
          <p:cNvPr id="6" name="Retângulo 5"/>
          <p:cNvSpPr/>
          <p:nvPr/>
        </p:nvSpPr>
        <p:spPr>
          <a:xfrm>
            <a:off x="6084168" y="1556792"/>
            <a:ext cx="28803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(que depois se desmembraria em duas unidades da USP: Faculdade de Odontologia e Faculdade de Ciências Farmacêuticas)</a:t>
            </a:r>
            <a:endParaRPr lang="pt-BR" sz="2000" dirty="0"/>
          </a:p>
        </p:txBody>
      </p:sp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340768"/>
            <a:ext cx="4834880" cy="676672"/>
          </a:xfrm>
        </p:spPr>
        <p:txBody>
          <a:bodyPr>
            <a:noAutofit/>
          </a:bodyPr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Escolas isoladas: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03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Antecedentes</a:t>
            </a:r>
            <a:endParaRPr lang="pt-BR" dirty="0"/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79512" y="692696"/>
            <a:ext cx="8229600" cy="5688632"/>
          </a:xfrm>
          <a:prstGeom prst="rect">
            <a:avLst/>
          </a:prstGeom>
        </p:spPr>
        <p:txBody>
          <a:bodyPr vert="vert270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1827.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 Faculdade de Direito.</a:t>
            </a:r>
          </a:p>
          <a:p>
            <a:pPr marL="0" indent="0">
              <a:buNone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0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0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0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4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1876.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 Liceu de Artes e Ofícios</a:t>
            </a:r>
          </a:p>
          <a:p>
            <a:pPr marL="0" indent="0">
              <a:buNone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1886.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 Comissão Geográfica e Geológica </a:t>
            </a:r>
          </a:p>
          <a:p>
            <a:pPr marL="0" indent="0">
              <a:buNone/>
            </a:pPr>
            <a:endParaRPr lang="pt-BR" sz="12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1893.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 Escola Politécnica</a:t>
            </a:r>
          </a:p>
          <a:p>
            <a:pPr marL="0" indent="0">
              <a:buNone/>
            </a:pPr>
            <a:endParaRPr lang="pt-BR" sz="1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1898.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 Escola Livre de Farmácia de São Paulo</a:t>
            </a:r>
          </a:p>
          <a:p>
            <a:pPr marL="0" indent="0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1901.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Escola Agrícola Prática de Piracicaba </a:t>
            </a:r>
          </a:p>
          <a:p>
            <a:pPr marL="0" indent="0">
              <a:buNone/>
            </a:pPr>
            <a:endParaRPr lang="pt-BR" sz="18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1912.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 Faculdade de Medicina</a:t>
            </a:r>
          </a:p>
          <a:p>
            <a:pPr marL="0" indent="0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1918.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 Laboratório de Higiene de São Paulo</a:t>
            </a:r>
          </a:p>
          <a:p>
            <a:pPr marL="457200" lvl="1" indent="0">
              <a:buNone/>
            </a:pP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23528" y="6192688"/>
            <a:ext cx="8494633" cy="404664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1827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1828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1829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1930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1931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1932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1933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1934</a:t>
            </a:r>
          </a:p>
        </p:txBody>
      </p:sp>
      <p:sp>
        <p:nvSpPr>
          <p:cNvPr id="3" name="Retângulo 2"/>
          <p:cNvSpPr/>
          <p:nvPr/>
        </p:nvSpPr>
        <p:spPr>
          <a:xfrm>
            <a:off x="7524328" y="1484784"/>
            <a:ext cx="14401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(que daria origem à atual Faculdade de Saúde Pública)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340768"/>
            <a:ext cx="4834880" cy="676672"/>
          </a:xfrm>
        </p:spPr>
        <p:txBody>
          <a:bodyPr>
            <a:noAutofit/>
          </a:bodyPr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Escolas isoladas: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43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Antecedentes</a:t>
            </a:r>
            <a:endParaRPr lang="pt-BR" dirty="0"/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79512" y="692696"/>
            <a:ext cx="8229600" cy="5688632"/>
          </a:xfrm>
          <a:prstGeom prst="rect">
            <a:avLst/>
          </a:prstGeom>
        </p:spPr>
        <p:txBody>
          <a:bodyPr vert="vert270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1827.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 Faculdade de Direito.</a:t>
            </a:r>
          </a:p>
          <a:p>
            <a:pPr marL="0" indent="0">
              <a:buNone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0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0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0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4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1876.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 Liceu de Artes e Ofícios</a:t>
            </a:r>
          </a:p>
          <a:p>
            <a:pPr marL="0" indent="0">
              <a:buNone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1886.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 Comissão Geográfica e Geológica </a:t>
            </a:r>
          </a:p>
          <a:p>
            <a:pPr marL="0" indent="0">
              <a:buNone/>
            </a:pPr>
            <a:endParaRPr lang="pt-BR" sz="12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1893.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 Escola Politécnica</a:t>
            </a:r>
          </a:p>
          <a:p>
            <a:pPr marL="0" indent="0">
              <a:buNone/>
            </a:pPr>
            <a:endParaRPr lang="pt-BR" sz="1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1898.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 Escola Livre de Farmácia de São Paulo</a:t>
            </a:r>
          </a:p>
          <a:p>
            <a:pPr marL="0" indent="0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1901.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Escola Agrícola Prática de Piracicaba </a:t>
            </a:r>
          </a:p>
          <a:p>
            <a:pPr marL="0" indent="0">
              <a:buNone/>
            </a:pPr>
            <a:endParaRPr lang="pt-BR" sz="18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1912.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 Faculdade de Medicina</a:t>
            </a:r>
          </a:p>
          <a:p>
            <a:pPr marL="0" indent="0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1918.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 Laboratório de Higiene de São Paulo</a:t>
            </a:r>
          </a:p>
          <a:p>
            <a:pPr marL="0" indent="0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1919.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 Instituto de Veterinária</a:t>
            </a:r>
          </a:p>
          <a:p>
            <a:pPr marL="0" indent="0">
              <a:buNone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1050" b="1" dirty="0"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23528" y="6192688"/>
            <a:ext cx="8494633" cy="404664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1827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1828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1829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1930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1931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1932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1933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1934</a:t>
            </a:r>
          </a:p>
        </p:txBody>
      </p:sp>
      <p:sp>
        <p:nvSpPr>
          <p:cNvPr id="3" name="Retângulo 2"/>
          <p:cNvSpPr/>
          <p:nvPr/>
        </p:nvSpPr>
        <p:spPr>
          <a:xfrm>
            <a:off x="7722096" y="3342471"/>
            <a:ext cx="14219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(atual Faculdade de Medicina Veterinária e Zootecnia)</a:t>
            </a:r>
            <a:endParaRPr lang="pt-BR" sz="2000" dirty="0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340768"/>
            <a:ext cx="4834880" cy="676672"/>
          </a:xfrm>
        </p:spPr>
        <p:txBody>
          <a:bodyPr>
            <a:noAutofit/>
          </a:bodyPr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Escolas isoladas: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65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Antecedentes</a:t>
            </a:r>
            <a:endParaRPr lang="pt-BR" dirty="0"/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79512" y="692696"/>
            <a:ext cx="8229600" cy="5688632"/>
          </a:xfrm>
          <a:prstGeom prst="rect">
            <a:avLst/>
          </a:prstGeom>
        </p:spPr>
        <p:txBody>
          <a:bodyPr vert="vert270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1827.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 Faculdade de Direito.</a:t>
            </a:r>
          </a:p>
          <a:p>
            <a:pPr marL="0" indent="0">
              <a:buNone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0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0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0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4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1876.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 Liceu de Artes e Ofícios</a:t>
            </a:r>
          </a:p>
          <a:p>
            <a:pPr marL="0" indent="0">
              <a:buNone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1886.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 Comissão Geográfica e Geológica </a:t>
            </a:r>
          </a:p>
          <a:p>
            <a:pPr marL="0" indent="0">
              <a:buNone/>
            </a:pPr>
            <a:endParaRPr lang="pt-BR" sz="12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1893.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 Escola Politécnica</a:t>
            </a:r>
          </a:p>
          <a:p>
            <a:pPr marL="0" indent="0">
              <a:buNone/>
            </a:pPr>
            <a:endParaRPr lang="pt-BR" sz="1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1898.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 Escola Livre de Farmácia de São Paulo</a:t>
            </a:r>
          </a:p>
          <a:p>
            <a:pPr marL="0" indent="0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1901.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Escola Agrícola Prática de Piracicaba </a:t>
            </a:r>
          </a:p>
          <a:p>
            <a:pPr marL="0" indent="0">
              <a:buNone/>
            </a:pPr>
            <a:endParaRPr lang="pt-BR" sz="18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1912.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 Faculdade de Medicina</a:t>
            </a:r>
          </a:p>
          <a:p>
            <a:pPr marL="0" indent="0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1918.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 Laboratório de Higiene de São Paulo</a:t>
            </a:r>
          </a:p>
          <a:p>
            <a:pPr marL="0" indent="0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1919.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 Instituto de Veterinária</a:t>
            </a:r>
          </a:p>
          <a:p>
            <a:pPr marL="0" indent="0">
              <a:buNone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105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1934.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 A Universidade de São Paulo</a:t>
            </a:r>
            <a:br>
              <a:rPr lang="pt-BR" sz="2000" dirty="0" smtClean="0">
                <a:latin typeface="Arial" pitchFamily="34" charset="0"/>
                <a:cs typeface="Arial" pitchFamily="34" charset="0"/>
              </a:rPr>
            </a:b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23528" y="6192688"/>
            <a:ext cx="8494633" cy="404664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1827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1828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1829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1930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1931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1932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1933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1934</a:t>
            </a:r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340768"/>
            <a:ext cx="4834880" cy="676672"/>
          </a:xfrm>
        </p:spPr>
        <p:txBody>
          <a:bodyPr>
            <a:noAutofit/>
          </a:bodyPr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Escolas isoladas: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538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Antecedentes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Crise de 1929</a:t>
            </a: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Revolução de 1932</a:t>
            </a:r>
          </a:p>
          <a:p>
            <a:pPr marL="400050" lvl="1" indent="0" algn="just">
              <a:buNone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“De São Paulo não sairão mais guerras civis anárquicas, e sim uma revolução intelectual e científica suscetível de mudar as concepções econômicas e sociais dos brasileiros”</a:t>
            </a:r>
          </a:p>
          <a:p>
            <a:pPr marL="400050" lvl="1" indent="0" algn="r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(Sergio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Milliet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, intelectual paulista)</a:t>
            </a:r>
          </a:p>
        </p:txBody>
      </p:sp>
    </p:spTree>
    <p:extLst>
      <p:ext uri="{BB962C8B-B14F-4D97-AF65-F5344CB8AC3E}">
        <p14:creationId xmlns:p14="http://schemas.microsoft.com/office/powerpoint/2010/main" val="39453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496" y="188640"/>
            <a:ext cx="9036496" cy="1143000"/>
          </a:xfrm>
        </p:spPr>
        <p:txBody>
          <a:bodyPr>
            <a:noAutofit/>
          </a:bodyPr>
          <a:lstStyle/>
          <a:p>
            <a:r>
              <a:rPr lang="pt-BR" sz="3500" dirty="0" smtClean="0"/>
              <a:t> </a:t>
            </a:r>
            <a:r>
              <a:rPr lang="pt-BR" sz="3500" b="1" dirty="0"/>
              <a:t>DECRETO N.º 6.283 DE 25 DE JANEIRO DE </a:t>
            </a:r>
            <a:r>
              <a:rPr lang="pt-BR" sz="3500" b="1" dirty="0" smtClean="0"/>
              <a:t>1934</a:t>
            </a:r>
            <a:endParaRPr lang="pt-BR" sz="35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351309"/>
            <a:ext cx="8784976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Art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. 2º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 – São fins da Universidade:</a:t>
            </a:r>
          </a:p>
          <a:p>
            <a:pPr marL="514350" indent="-514350" fontAlgn="base">
              <a:buAutoNum type="alphaLcParenR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promover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, pela pesquisa, o progresso da ciência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514350" indent="-514350" fontAlgn="base">
              <a:buAutoNum type="alphaLcParenR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transmitir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pelo ensino, conhecimentos que enriqueçam ou desenvolvam o espírito, ou sejam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úteis à vida;</a:t>
            </a:r>
          </a:p>
          <a:p>
            <a:pPr marL="514350" indent="-514350" fontAlgn="base">
              <a:buAutoNum type="alphaLcParenR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formar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especialistas em todos os ramos de cultura, e técnicos e profissionais em todas as profissões de base científica ou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artística;</a:t>
            </a:r>
          </a:p>
          <a:p>
            <a:pPr marL="514350" indent="-514350" fontAlgn="base">
              <a:buAutoNum type="alphaLcParenR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realizar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 obra social de vulgarização das ciências, das letras e das artes, por meio de cursos sintéticos, conferências palestras, difusão pelo rádio filmes científicos e congêneres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79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496" y="188640"/>
            <a:ext cx="9036496" cy="1143000"/>
          </a:xfrm>
        </p:spPr>
        <p:txBody>
          <a:bodyPr>
            <a:noAutofit/>
          </a:bodyPr>
          <a:lstStyle/>
          <a:p>
            <a:r>
              <a:rPr lang="pt-BR" sz="3500" dirty="0" smtClean="0"/>
              <a:t> </a:t>
            </a:r>
            <a:r>
              <a:rPr lang="pt-BR" sz="3500" b="1" dirty="0"/>
              <a:t>DECRETO N.º 6.283 DE 25 DE JANEIRO DE </a:t>
            </a:r>
            <a:r>
              <a:rPr lang="pt-BR" sz="3500" b="1" dirty="0" smtClean="0"/>
              <a:t>1934</a:t>
            </a:r>
            <a:endParaRPr lang="pt-BR" sz="35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351309"/>
            <a:ext cx="8784976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Art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. 3º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 – A Universidade de São Paulo se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constitui dos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seguintes institutos oficiais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514350" indent="-514350">
              <a:buAutoNum type="alphaLcParenR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Faculdade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 Direito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514350" indent="-514350">
              <a:buAutoNum type="alphaLcParenR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Faculdade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 Medicina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514350" indent="-514350">
              <a:buAutoNum type="alphaLcParenR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Faculdade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 Farmácia 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Odontologia;</a:t>
            </a:r>
          </a:p>
          <a:p>
            <a:pPr marL="514350" indent="-514350">
              <a:buAutoNum type="alphaLcParenR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Escola Politécnica;</a:t>
            </a:r>
          </a:p>
          <a:p>
            <a:pPr marL="514350" indent="-514350">
              <a:buAutoNum type="alphaLcParenR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Instituto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Educação;</a:t>
            </a:r>
          </a:p>
          <a:p>
            <a:pPr marL="514350" indent="-514350">
              <a:buAutoNum type="alphaLcParenR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Faculdade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 Filosofia, Ciências 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Letras;</a:t>
            </a:r>
          </a:p>
          <a:p>
            <a:pPr marL="514350" indent="-514350">
              <a:buAutoNum type="alphaLcParenR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Instituto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 Ciências Econômicas 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Comerciais;</a:t>
            </a:r>
          </a:p>
          <a:p>
            <a:pPr marL="514350" indent="-514350">
              <a:buAutoNum type="alphaLcParenR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Escola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 Medicina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Veterinária;</a:t>
            </a:r>
          </a:p>
          <a:p>
            <a:pPr marL="514350" indent="-514350">
              <a:buAutoNum type="alphaLcParenR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Escola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Superior 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Agricultura;</a:t>
            </a:r>
          </a:p>
          <a:p>
            <a:pPr marL="514350" indent="-514350">
              <a:buAutoNum type="alphaLcParenR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Escola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 Belas Artes.</a:t>
            </a:r>
          </a:p>
        </p:txBody>
      </p:sp>
    </p:spTree>
    <p:extLst>
      <p:ext uri="{BB962C8B-B14F-4D97-AF65-F5344CB8AC3E}">
        <p14:creationId xmlns:p14="http://schemas.microsoft.com/office/powerpoint/2010/main" val="220179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496" y="188640"/>
            <a:ext cx="9036496" cy="1143000"/>
          </a:xfrm>
        </p:spPr>
        <p:txBody>
          <a:bodyPr>
            <a:noAutofit/>
          </a:bodyPr>
          <a:lstStyle/>
          <a:p>
            <a:r>
              <a:rPr lang="pt-BR" sz="3500" dirty="0" smtClean="0"/>
              <a:t> </a:t>
            </a:r>
            <a:r>
              <a:rPr lang="pt-BR" sz="3500" b="1" dirty="0"/>
              <a:t>DECRETO N.º 6.283 DE 25 DE JANEIRO DE </a:t>
            </a:r>
            <a:r>
              <a:rPr lang="pt-BR" sz="3500" b="1" dirty="0" smtClean="0"/>
              <a:t>1934</a:t>
            </a:r>
            <a:endParaRPr lang="pt-BR" sz="35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351309"/>
            <a:ext cx="8784976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Art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. 4º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- Além das Escolas, Faculdades e Institutos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, referidos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no artigo anterior, concorrem para ampliar o ensino e ação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da Universidade:</a:t>
            </a:r>
          </a:p>
          <a:p>
            <a:pPr marL="514350" indent="-514350">
              <a:buAutoNum type="alphaLcParenR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Instituto Biológico;</a:t>
            </a:r>
          </a:p>
          <a:p>
            <a:pPr marL="514350" indent="-514350">
              <a:buAutoNum type="alphaLcParenR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Instituto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Higiene;</a:t>
            </a:r>
          </a:p>
          <a:p>
            <a:pPr marL="514350" indent="-514350">
              <a:buAutoNum type="alphaLcParenR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Instituto Butantã;</a:t>
            </a:r>
          </a:p>
          <a:p>
            <a:pPr marL="514350" indent="-514350">
              <a:buAutoNum type="alphaLcParenR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I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nstituto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Agronômico, 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Campinas;</a:t>
            </a:r>
          </a:p>
          <a:p>
            <a:pPr marL="514350" indent="-514350">
              <a:buAutoNum type="alphaLcParenR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Instituto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Astronômico 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Geográfico;</a:t>
            </a:r>
          </a:p>
          <a:p>
            <a:pPr marL="514350" indent="-514350">
              <a:buAutoNum type="alphaLcParenR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Museu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 Arqueologia, História e Etnografia, que é o Museu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Paulista;</a:t>
            </a:r>
          </a:p>
          <a:p>
            <a:pPr marL="514350" indent="-514350">
              <a:buAutoNum type="alphaLcParenR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Serviço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Florestal;</a:t>
            </a:r>
          </a:p>
          <a:p>
            <a:pPr marL="514350" indent="-514350">
              <a:buAutoNum type="alphaLcParenR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e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quaisquer outras instituições de caráter técnico e científico do Estado.</a:t>
            </a:r>
          </a:p>
        </p:txBody>
      </p:sp>
    </p:spTree>
    <p:extLst>
      <p:ext uri="{BB962C8B-B14F-4D97-AF65-F5344CB8AC3E}">
        <p14:creationId xmlns:p14="http://schemas.microsoft.com/office/powerpoint/2010/main" val="142158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2008" y="1855365"/>
            <a:ext cx="9036496" cy="4525963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t-BR" sz="8000" b="1" dirty="0">
                <a:solidFill>
                  <a:srgbClr val="0070C0"/>
                </a:solidFill>
                <a:latin typeface="Arial Black" pitchFamily="34" charset="0"/>
              </a:rPr>
              <a:t>UNIVERSIDADE</a:t>
            </a:r>
          </a:p>
          <a:p>
            <a:pPr marL="0" indent="0" algn="ctr">
              <a:spcBef>
                <a:spcPts val="0"/>
              </a:spcBef>
              <a:buNone/>
            </a:pPr>
            <a:endParaRPr lang="pt-BR" sz="9600" b="1" dirty="0">
              <a:solidFill>
                <a:srgbClr val="0070C0"/>
              </a:solidFill>
              <a:latin typeface="Colonna MT" pitchFamily="82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pt-BR" sz="6000" b="1" dirty="0" smtClean="0">
                <a:solidFill>
                  <a:srgbClr val="FF0000"/>
                </a:solidFill>
                <a:latin typeface="Arial Black" pitchFamily="34" charset="0"/>
              </a:rPr>
              <a:t>O QUE É ISSO?</a:t>
            </a:r>
            <a:endParaRPr lang="pt-BR" sz="6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15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serscontent2.emaze.com/images/dbcdf2b4-8e1e-4e20-b7ba-a07a35f2e162/586b778d-e84f-4e41-aa6f-189821a42f3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383" y="44624"/>
            <a:ext cx="6544985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419872" y="3861048"/>
            <a:ext cx="56166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Brasão</a:t>
            </a:r>
          </a:p>
          <a:p>
            <a:endParaRPr lang="pt-BR" sz="20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Entronizado </a:t>
            </a:r>
            <a:r>
              <a:rPr lang="pt-BR" sz="2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cátedra, simbolizando com sua figura e aparato (manto, espada em riste e livro seguro com firmeza) o poder da sabedoria, o mais culto dos apóstolos bíblicos forma, com seu nome, o amálgama Estado-Cidade-Universidade, entidades representadas pelos respectivos brasões. 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 descr="http://www.scs.usp.br/identidadevisual/wp-content/uploads/brasao_usp_c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789040"/>
            <a:ext cx="2088232" cy="2991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991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61603"/>
            <a:ext cx="7505053" cy="634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24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Antecedentes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Curso de Engenharia Agrícola na Escola Politécnica, de 1893 a 1911.</a:t>
            </a:r>
          </a:p>
          <a:p>
            <a:r>
              <a:rPr lang="pt-BR" dirty="0" smtClean="0"/>
              <a:t>Escola Agrícola da Bahia (hoje Escola de Agronomia da UFBA), em Cruz das Almas, é de 1877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7580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12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-5228"/>
            <a:ext cx="4464496" cy="6868456"/>
          </a:xfrm>
          <a:prstGeom prst="rect">
            <a:avLst/>
          </a:prstGeom>
          <a:ln>
            <a:noFill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FFFF00"/>
                </a:solidFill>
              </a:rPr>
              <a:t>Luiz Vicente de Souza Queiroz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  <a:solidFill>
            <a:srgbClr val="311211">
              <a:alpha val="60000"/>
            </a:srgb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"O 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maior benfeitor de Piracicaba nasceu em São Paulo, em 12 de junho de </a:t>
            </a: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1849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filho dos barões de Limeira, Vicente de Souza Queiroz Francisca de Paula Souza. Estudou, desde os oito anos na Europa, de onde retorna ao Brasil, formado pela Escola Agrícola de </a:t>
            </a:r>
            <a:r>
              <a:rPr lang="pt-BR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Grignon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França. Herda a Fazenda Engenho d'Água, de seu pai, em Piracicaba e, aos 24 anos, inicia grandes transformações: constrói a fábrica de tecidos, importando maquinário e mão de obra especializada da Bélgica, criando a Fábrica Santa Francisca, que se torna empreendimento vitorioso. </a:t>
            </a:r>
          </a:p>
        </p:txBody>
      </p:sp>
    </p:spTree>
    <p:extLst>
      <p:ext uri="{BB962C8B-B14F-4D97-AF65-F5344CB8AC3E}">
        <p14:creationId xmlns:p14="http://schemas.microsoft.com/office/powerpoint/2010/main" val="3021355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12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-5228"/>
            <a:ext cx="4464496" cy="6868456"/>
          </a:xfrm>
          <a:prstGeom prst="rect">
            <a:avLst/>
          </a:prstGeom>
          <a:ln>
            <a:noFill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FFFF00"/>
                </a:solidFill>
              </a:rPr>
              <a:t>Luiz Vicente de Souza Queiroz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  <a:solidFill>
            <a:srgbClr val="311211">
              <a:alpha val="60000"/>
            </a:srgb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Casa-se com </a:t>
            </a:r>
            <a:r>
              <a:rPr lang="pt-BR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Ermelinda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Ottoni, filha do conselheiro Cristiano Benedito Ottoni. Participa de todas as obras de benemerência de Piracicaba, arboriza ruas e praças com seu próprio dinheiro e com espécies raras. Cria um Jardim da Aclimação, tido como o primeiro no Brasil. Torna-se líder abolicionista e um dos fundadores do Clube Republicano. Instala o primeiro telefone em Piracicaba e a Companhia </a:t>
            </a:r>
            <a:r>
              <a:rPr lang="pt-BR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Electrica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Assim, a cidade foi a segunda da América do Sul a contar com serviços de iluminação pública e domiciliar. </a:t>
            </a:r>
          </a:p>
        </p:txBody>
      </p:sp>
    </p:spTree>
    <p:extLst>
      <p:ext uri="{BB962C8B-B14F-4D97-AF65-F5344CB8AC3E}">
        <p14:creationId xmlns:p14="http://schemas.microsoft.com/office/powerpoint/2010/main" val="248235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12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-5228"/>
            <a:ext cx="4464496" cy="6868456"/>
          </a:xfrm>
          <a:prstGeom prst="rect">
            <a:avLst/>
          </a:prstGeom>
          <a:ln>
            <a:noFill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FFFF00"/>
                </a:solidFill>
              </a:rPr>
              <a:t>Luiz Vicente de Souza Queiroz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  <a:solidFill>
            <a:srgbClr val="311211">
              <a:alpha val="60000"/>
            </a:srgb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"Porém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 grande sonho de Luiz de Queiroz foi construir uma Escola de Agronomia e tenta o empreendimento às sua custas. Os encargos são grandes. Doa a Fazenda São João da Montanha, em 1892, ao governo do Estado, que assume a responsabilidade de criar a escola no prazo de 10 anos. A morosidade das obras e o desinteresse político abalam a saúde de Luiz de Queiroz. O descrédito diante de seu sonho era tanto que um jornalista, cujo pseudônimo era </a:t>
            </a:r>
            <a:r>
              <a:rPr lang="pt-BR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Cincinatus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escreveu na "Gazeta de Piracicaba", de 11 de janeiro de 1891: "Qual escola? Para plantar batatas não precisa estudar". </a:t>
            </a:r>
          </a:p>
        </p:txBody>
      </p:sp>
    </p:spTree>
    <p:extLst>
      <p:ext uri="{BB962C8B-B14F-4D97-AF65-F5344CB8AC3E}">
        <p14:creationId xmlns:p14="http://schemas.microsoft.com/office/powerpoint/2010/main" val="92739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12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-5228"/>
            <a:ext cx="4464496" cy="6868456"/>
          </a:xfrm>
          <a:prstGeom prst="rect">
            <a:avLst/>
          </a:prstGeom>
          <a:ln>
            <a:noFill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FFFF00"/>
                </a:solidFill>
              </a:rPr>
              <a:t>Luiz Vicente de Souza Queiroz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  <a:solidFill>
            <a:srgbClr val="311211">
              <a:alpha val="60000"/>
            </a:srgb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"Doente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desgostoso e com graves problemas financeiros, Luiz de Queiroz muda-se para São Paulo, onde falece em 11 de junho de 1898, véspera de seu aniversário. Em 1901, inaugurava-se, precariamente, a Escola Agrícola que fora seu sonho. Em 12 de junho de 1964, os restos mortais de Luiz Vicente de Souza Queiroz e de </a:t>
            </a:r>
            <a:r>
              <a:rPr lang="pt-BR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Ermelinda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foram trasladados para Piracicaba, depositados no mausoléu com que a ESALQ o homenageou, obra de Archimedes Dutra".</a:t>
            </a:r>
            <a:b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pt-BR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Extraído do Almanaque 2000 / Memorial de Piracicaba Século XX, de Cecílio Elias Netto</a:t>
            </a:r>
            <a:r>
              <a:rPr lang="pt-BR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endParaRPr lang="pt-BR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5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ESALQ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19261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Dados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gerais </a:t>
            </a: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Área territorial total: 3.825,4 hectares (corresponde a 48,85% da área total da USP)</a:t>
            </a: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Área do 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Campus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 "Luiz de Queiroz" (Piracicaba): 914,5 hectares</a:t>
            </a: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Área de estações experimentais em Anhembi, Anhumas e Itatinga: 2.910,9 hectares</a:t>
            </a: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Departamentos: 12</a:t>
            </a: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Laboratórios: 130</a:t>
            </a: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Institutos Nacionais de Ciência e Tecnologia (INCT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Engenharia da Irrigação</a:t>
            </a:r>
          </a:p>
          <a:p>
            <a:pPr lvl="1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Semióticos na Agricultura</a:t>
            </a: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Área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construída no 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Campus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 "Luiz de Queiroz": 262.320,23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pt-BR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53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Símbolos da ESALQ</a:t>
            </a:r>
            <a:endParaRPr lang="pt-BR" dirty="0"/>
          </a:p>
        </p:txBody>
      </p:sp>
      <p:pic>
        <p:nvPicPr>
          <p:cNvPr id="5122" name="Picture 2" descr="http://www4.esalq.usp.br/sites/default/files/bandeira_esalq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76872"/>
            <a:ext cx="3291791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3707904" y="1556792"/>
            <a:ext cx="525658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Bandeira</a:t>
            </a:r>
          </a:p>
          <a:p>
            <a:pPr algn="ctr"/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marrom avermelhado, cor da Engenharia Agronômica, destaca a terra brasileira em sua plenitude e o verde, o engrandecimento nacional. A cor azul do mapa do Brasil representa a vastidão da superfície voltada em todas as frentes pela pesquisa. A cor amarela é a riqueza da terra. Gravadas em branco, sobre a faixa marrom, as siglas USP e ESALQ identificam a união Homem e Terra.</a:t>
            </a:r>
          </a:p>
        </p:txBody>
      </p:sp>
    </p:spTree>
    <p:extLst>
      <p:ext uri="{BB962C8B-B14F-4D97-AF65-F5344CB8AC3E}">
        <p14:creationId xmlns:p14="http://schemas.microsoft.com/office/powerpoint/2010/main" val="40771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Símbolos da ESALQ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3707904" y="1556792"/>
            <a:ext cx="52565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Brasão</a:t>
            </a:r>
          </a:p>
          <a:p>
            <a:pPr algn="ctr"/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Deusa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da agricultura e da fertilidade da terra, Ceres é o símbolo maior da ESALQ. Sua imagem consta em todas as peças que identificam a instituição, além de ser invocada em seu hino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http://www4.esalq.usp.br/sites/default/files/BrasaoSer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73762"/>
            <a:ext cx="2186025" cy="2895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84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ruins of Nalanda University are a strong contender for the list of World Heritage si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56" y="332656"/>
            <a:ext cx="399464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683568" y="2444695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Universidade de </a:t>
            </a:r>
            <a:r>
              <a:rPr lang="pt-BR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Nalanda</a:t>
            </a:r>
            <a:r>
              <a:rPr lang="pt-BR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(Índia)</a:t>
            </a:r>
          </a:p>
          <a:p>
            <a:pPr algn="ctr"/>
            <a:r>
              <a:rPr lang="pt-BR" sz="2400" dirty="0" smtClean="0">
                <a:latin typeface="Arial" pitchFamily="34" charset="0"/>
                <a:cs typeface="Arial" pitchFamily="34" charset="0"/>
              </a:rPr>
              <a:t>Sec. V ao XII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771800" y="5517232"/>
            <a:ext cx="2520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latin typeface="Arial" pitchFamily="34" charset="0"/>
                <a:cs typeface="Arial" pitchFamily="34" charset="0"/>
              </a:rPr>
              <a:t>Sorbonne</a:t>
            </a:r>
          </a:p>
          <a:p>
            <a:pPr algn="ctr"/>
            <a:r>
              <a:rPr lang="pt-BR" sz="2000" dirty="0" smtClean="0">
                <a:latin typeface="Arial" pitchFamily="34" charset="0"/>
                <a:cs typeface="Arial" pitchFamily="34" charset="0"/>
              </a:rPr>
              <a:t>(França)</a:t>
            </a:r>
          </a:p>
          <a:p>
            <a:pPr algn="ctr"/>
            <a:r>
              <a:rPr lang="pt-BR" sz="2000" dirty="0" smtClean="0">
                <a:latin typeface="Arial" pitchFamily="34" charset="0"/>
                <a:cs typeface="Arial" pitchFamily="34" charset="0"/>
              </a:rPr>
              <a:t>1214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88840"/>
            <a:ext cx="3814763" cy="275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49080"/>
            <a:ext cx="3150184" cy="234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004048" y="4316903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Universidade de Bolonha </a:t>
            </a:r>
          </a:p>
          <a:p>
            <a:pPr algn="ctr"/>
            <a:r>
              <a:rPr lang="pt-BR" sz="2400" dirty="0" smtClean="0">
                <a:latin typeface="Arial" pitchFamily="34" charset="0"/>
                <a:cs typeface="Arial" pitchFamily="34" charset="0"/>
              </a:rPr>
              <a:t>(Itália)</a:t>
            </a:r>
          </a:p>
          <a:p>
            <a:pPr algn="ctr"/>
            <a:r>
              <a:rPr lang="pt-BR" sz="2400" dirty="0" smtClean="0">
                <a:latin typeface="Arial" pitchFamily="34" charset="0"/>
                <a:cs typeface="Arial" pitchFamily="34" charset="0"/>
              </a:rPr>
              <a:t>1088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334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Símbolos da ESALQ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3707904" y="1556792"/>
            <a:ext cx="525658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Edifício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Central</a:t>
            </a:r>
          </a:p>
          <a:p>
            <a:pPr algn="ctr"/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As obras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tiveram início em 1905 e sua inauguração ocorreu no dia 14 de maio de 1907. Em 1941 foi iniciada a ampliação do prédio, com a construção da cúpula que foi concluída no ano de 1945. Atualmente, o local abriga o gabinete do diretor e dependências administrativas. Com mais de 4.800 m² de área construída, possui 182 janelas,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vitrôs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e portas de acesso, em seus quatro pavimentos.</a:t>
            </a:r>
          </a:p>
        </p:txBody>
      </p:sp>
      <p:pic>
        <p:nvPicPr>
          <p:cNvPr id="7170" name="Picture 2" descr="http://www4.esalq.usp.br/sites/default/files/ed_centr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48880"/>
            <a:ext cx="3248479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66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Símbolos da ESALQ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3707904" y="1556792"/>
            <a:ext cx="525658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Flâmula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A flâmula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traz a figura da deusa grega da agricultura, Ceres, passando majestosa sobre o solo amanhado, e sobranceira pairando acima da imagem do Edifício Central, repositório, abrigo e protetor da história da instituição e gerador da gerência do legado de Luiz de Queiroz </a:t>
            </a:r>
          </a:p>
        </p:txBody>
      </p:sp>
      <p:pic>
        <p:nvPicPr>
          <p:cNvPr id="8194" name="Picture 2" descr="http://www4.esalq.usp.br/sites/default/files/flamul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88840"/>
            <a:ext cx="1800200" cy="292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12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Símbolos da ESALQ</a:t>
            </a:r>
            <a:endParaRPr lang="pt-BR" dirty="0"/>
          </a:p>
        </p:txBody>
      </p:sp>
      <p:sp>
        <p:nvSpPr>
          <p:cNvPr id="3" name="CaixaDeTexto 2">
            <a:hlinkClick r:id="rId2"/>
          </p:cNvPr>
          <p:cNvSpPr txBox="1"/>
          <p:nvPr/>
        </p:nvSpPr>
        <p:spPr>
          <a:xfrm>
            <a:off x="1403648" y="2420888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latin typeface="Arial" pitchFamily="34" charset="0"/>
                <a:cs typeface="Arial" pitchFamily="34" charset="0"/>
              </a:rPr>
              <a:t>Hino e Ode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95536" y="4974267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Demais símbolos: ver em http://www4.esalq.usp.br/institucional/simbolos-esalqueanos 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30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2008" y="1855365"/>
            <a:ext cx="9036496" cy="4525963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t-BR" sz="7200" b="1" dirty="0" smtClean="0">
                <a:solidFill>
                  <a:srgbClr val="0070C0"/>
                </a:solidFill>
                <a:latin typeface="Arial Black" pitchFamily="34" charset="0"/>
              </a:rPr>
              <a:t>ORGANOGRAMA</a:t>
            </a:r>
            <a:endParaRPr lang="pt-BR" sz="7200" b="1" dirty="0">
              <a:solidFill>
                <a:srgbClr val="0070C0"/>
              </a:solidFill>
              <a:latin typeface="Arial Black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pt-BR" sz="9600" b="1" dirty="0">
              <a:solidFill>
                <a:srgbClr val="0070C0"/>
              </a:solidFill>
              <a:latin typeface="Colonna MT" pitchFamily="82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pt-BR" sz="6000" b="1" dirty="0" smtClean="0">
                <a:solidFill>
                  <a:srgbClr val="FF0000"/>
                </a:solidFill>
                <a:latin typeface="Arial Black" pitchFamily="34" charset="0"/>
              </a:rPr>
              <a:t>O QUE É ISSO?</a:t>
            </a:r>
            <a:endParaRPr lang="pt-BR" sz="6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40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Organograma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4653136"/>
            <a:ext cx="8784976" cy="2083370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 smtClean="0"/>
              <a:t>“Gráfico </a:t>
            </a:r>
            <a:r>
              <a:rPr lang="pt-BR" dirty="0"/>
              <a:t>da estrutura hierárquica de uma organização social complexa, que representa simultaneamente os diferentes elementos do grupo e as suas </a:t>
            </a:r>
            <a:r>
              <a:rPr lang="pt-BR" dirty="0" smtClean="0"/>
              <a:t>ligações”.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416" y="1196752"/>
            <a:ext cx="5949912" cy="359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81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Conector reto 37"/>
          <p:cNvCxnSpPr/>
          <p:nvPr/>
        </p:nvCxnSpPr>
        <p:spPr>
          <a:xfrm flipV="1">
            <a:off x="8316416" y="3429000"/>
            <a:ext cx="0" cy="31504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Conector reto 48"/>
          <p:cNvCxnSpPr/>
          <p:nvPr/>
        </p:nvCxnSpPr>
        <p:spPr>
          <a:xfrm flipV="1">
            <a:off x="6804248" y="3429000"/>
            <a:ext cx="0" cy="31504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Conector reto 49"/>
          <p:cNvCxnSpPr/>
          <p:nvPr/>
        </p:nvCxnSpPr>
        <p:spPr>
          <a:xfrm flipV="1">
            <a:off x="5364088" y="3429000"/>
            <a:ext cx="0" cy="31504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H="1">
            <a:off x="4572002" y="3429000"/>
            <a:ext cx="374441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Conector reto 25"/>
          <p:cNvCxnSpPr>
            <a:stCxn id="43" idx="0"/>
          </p:cNvCxnSpPr>
          <p:nvPr/>
        </p:nvCxnSpPr>
        <p:spPr>
          <a:xfrm flipV="1">
            <a:off x="4572000" y="1054384"/>
            <a:ext cx="0" cy="43112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tângulo 19"/>
          <p:cNvSpPr/>
          <p:nvPr/>
        </p:nvSpPr>
        <p:spPr>
          <a:xfrm>
            <a:off x="7092280" y="1484784"/>
            <a:ext cx="1872208" cy="57606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4788024" y="1484784"/>
            <a:ext cx="1872208" cy="57606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2483768" y="1484784"/>
            <a:ext cx="1872208" cy="57606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3419872" y="548680"/>
            <a:ext cx="2237788" cy="5040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464303" y="1412776"/>
            <a:ext cx="1891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Comissão de Pós-Graduação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788024" y="1432905"/>
            <a:ext cx="1891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Comissão de Pesquisa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164288" y="1432905"/>
            <a:ext cx="1891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Comissão de Cult. Ext. Univ.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616431" y="620688"/>
            <a:ext cx="1891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Congregação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771800" y="2339588"/>
            <a:ext cx="3672408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Conselho Técnico Administrativo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771800" y="2924944"/>
            <a:ext cx="3672408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Diretoria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084168" y="3717032"/>
            <a:ext cx="1368152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Assistente Técnica Acadêmica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403648" y="35332"/>
            <a:ext cx="6348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Escola Superior de Agricultura “Luiz de Queiroz”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251520" y="1484784"/>
            <a:ext cx="1872208" cy="57606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1432905"/>
            <a:ext cx="1891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Comissão de Graduação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Conector reto 21"/>
          <p:cNvCxnSpPr/>
          <p:nvPr/>
        </p:nvCxnSpPr>
        <p:spPr>
          <a:xfrm flipH="1" flipV="1">
            <a:off x="1187625" y="1261210"/>
            <a:ext cx="6840759" cy="755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 flipV="1">
            <a:off x="8028384" y="1268760"/>
            <a:ext cx="0" cy="21602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 flipV="1">
            <a:off x="5724128" y="1268760"/>
            <a:ext cx="0" cy="21602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Conector reto 29"/>
          <p:cNvCxnSpPr/>
          <p:nvPr/>
        </p:nvCxnSpPr>
        <p:spPr>
          <a:xfrm flipV="1">
            <a:off x="3347864" y="1268760"/>
            <a:ext cx="0" cy="21602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V="1">
            <a:off x="1187624" y="1268760"/>
            <a:ext cx="0" cy="21602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Conector reto 35"/>
          <p:cNvCxnSpPr/>
          <p:nvPr/>
        </p:nvCxnSpPr>
        <p:spPr>
          <a:xfrm flipH="1">
            <a:off x="1331640" y="4928973"/>
            <a:ext cx="6408712" cy="1219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Conector reto 36"/>
          <p:cNvCxnSpPr>
            <a:stCxn id="44" idx="0"/>
          </p:cNvCxnSpPr>
          <p:nvPr/>
        </p:nvCxnSpPr>
        <p:spPr>
          <a:xfrm flipV="1">
            <a:off x="7740352" y="4941168"/>
            <a:ext cx="0" cy="41569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Conector reto 39"/>
          <p:cNvCxnSpPr>
            <a:stCxn id="45" idx="0"/>
          </p:cNvCxnSpPr>
          <p:nvPr/>
        </p:nvCxnSpPr>
        <p:spPr>
          <a:xfrm flipV="1">
            <a:off x="1331640" y="4941168"/>
            <a:ext cx="0" cy="31413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CaixaDeTexto 42"/>
          <p:cNvSpPr txBox="1"/>
          <p:nvPr/>
        </p:nvSpPr>
        <p:spPr>
          <a:xfrm>
            <a:off x="3419872" y="5365666"/>
            <a:ext cx="2304256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Divisão de Biblioteca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CaixaDeTexto 43"/>
          <p:cNvSpPr txBox="1"/>
          <p:nvPr/>
        </p:nvSpPr>
        <p:spPr>
          <a:xfrm>
            <a:off x="6588224" y="5356865"/>
            <a:ext cx="2304256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Departamentos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CaixaDeTexto 44"/>
          <p:cNvSpPr txBox="1"/>
          <p:nvPr/>
        </p:nvSpPr>
        <p:spPr>
          <a:xfrm>
            <a:off x="179512" y="5255304"/>
            <a:ext cx="2304256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Divisão de Comunicação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CaixaDeTexto 45"/>
          <p:cNvSpPr txBox="1"/>
          <p:nvPr/>
        </p:nvSpPr>
        <p:spPr>
          <a:xfrm>
            <a:off x="5004048" y="6095037"/>
            <a:ext cx="2304256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Serviço de Estações Experimentais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CaixaDeTexto 46"/>
          <p:cNvSpPr txBox="1"/>
          <p:nvPr/>
        </p:nvSpPr>
        <p:spPr>
          <a:xfrm>
            <a:off x="1115616" y="6093296"/>
            <a:ext cx="360040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Serviço de Gerenciamento Ambiental e Resíduos Químicos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8" name="Conector reto 47"/>
          <p:cNvCxnSpPr/>
          <p:nvPr/>
        </p:nvCxnSpPr>
        <p:spPr>
          <a:xfrm flipV="1">
            <a:off x="6156176" y="4933618"/>
            <a:ext cx="0" cy="115967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Conector reto 51"/>
          <p:cNvCxnSpPr/>
          <p:nvPr/>
        </p:nvCxnSpPr>
        <p:spPr>
          <a:xfrm flipV="1">
            <a:off x="2915816" y="4933618"/>
            <a:ext cx="0" cy="115967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CaixaDeTexto 54"/>
          <p:cNvSpPr txBox="1"/>
          <p:nvPr/>
        </p:nvSpPr>
        <p:spPr>
          <a:xfrm>
            <a:off x="7524328" y="3729836"/>
            <a:ext cx="1621338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Assistente Técnica Administrativa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aixaDeTexto 55"/>
          <p:cNvSpPr txBox="1"/>
          <p:nvPr/>
        </p:nvSpPr>
        <p:spPr>
          <a:xfrm>
            <a:off x="4680012" y="3713241"/>
            <a:ext cx="1332148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Assistente Técnica Financeira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10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Conector reto 37"/>
          <p:cNvCxnSpPr/>
          <p:nvPr/>
        </p:nvCxnSpPr>
        <p:spPr>
          <a:xfrm flipV="1">
            <a:off x="8316416" y="3429000"/>
            <a:ext cx="0" cy="31504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Conector reto 48"/>
          <p:cNvCxnSpPr/>
          <p:nvPr/>
        </p:nvCxnSpPr>
        <p:spPr>
          <a:xfrm flipV="1">
            <a:off x="6804248" y="3429000"/>
            <a:ext cx="0" cy="31504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Conector reto 49"/>
          <p:cNvCxnSpPr/>
          <p:nvPr/>
        </p:nvCxnSpPr>
        <p:spPr>
          <a:xfrm flipV="1">
            <a:off x="5364088" y="3429000"/>
            <a:ext cx="0" cy="31504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H="1">
            <a:off x="4572002" y="3429000"/>
            <a:ext cx="374441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Conector reto 25"/>
          <p:cNvCxnSpPr/>
          <p:nvPr/>
        </p:nvCxnSpPr>
        <p:spPr>
          <a:xfrm flipV="1">
            <a:off x="4572000" y="1054384"/>
            <a:ext cx="0" cy="265885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tângulo 19"/>
          <p:cNvSpPr/>
          <p:nvPr/>
        </p:nvSpPr>
        <p:spPr>
          <a:xfrm>
            <a:off x="7092280" y="1484784"/>
            <a:ext cx="1872208" cy="57606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4788024" y="1484784"/>
            <a:ext cx="1872208" cy="57606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2483768" y="1484784"/>
            <a:ext cx="1872208" cy="57606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3419872" y="548680"/>
            <a:ext cx="2237788" cy="5040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464303" y="1412776"/>
            <a:ext cx="1891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Comissão de Pós-Graduação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788024" y="1432905"/>
            <a:ext cx="1891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Comissão de Pesquisa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164288" y="1432905"/>
            <a:ext cx="1891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Comissão de Cult. Ext. Univ.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616431" y="620688"/>
            <a:ext cx="1891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Congregação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771800" y="2339588"/>
            <a:ext cx="3672408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Conselho Técnico Administrativo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771800" y="2924944"/>
            <a:ext cx="3672408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Diretoria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084168" y="3717032"/>
            <a:ext cx="1368152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Assistente Técnica Acadêmica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403648" y="35332"/>
            <a:ext cx="6348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Escola Superior de Agricultura “Luiz de Queiroz”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251520" y="1484784"/>
            <a:ext cx="1872208" cy="57606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1432905"/>
            <a:ext cx="1891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Comissão de Graduação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Conector reto 21"/>
          <p:cNvCxnSpPr/>
          <p:nvPr/>
        </p:nvCxnSpPr>
        <p:spPr>
          <a:xfrm flipH="1" flipV="1">
            <a:off x="1187625" y="1261210"/>
            <a:ext cx="6840759" cy="755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 flipV="1">
            <a:off x="8028384" y="1268760"/>
            <a:ext cx="0" cy="21602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 flipV="1">
            <a:off x="5724128" y="1268760"/>
            <a:ext cx="0" cy="21602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Conector reto 29"/>
          <p:cNvCxnSpPr/>
          <p:nvPr/>
        </p:nvCxnSpPr>
        <p:spPr>
          <a:xfrm flipV="1">
            <a:off x="3347864" y="1268760"/>
            <a:ext cx="0" cy="21602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V="1">
            <a:off x="1187624" y="1268760"/>
            <a:ext cx="0" cy="21602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Conector reto 35"/>
          <p:cNvCxnSpPr/>
          <p:nvPr/>
        </p:nvCxnSpPr>
        <p:spPr>
          <a:xfrm flipH="1">
            <a:off x="1331640" y="4928973"/>
            <a:ext cx="6408712" cy="1219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Conector reto 36"/>
          <p:cNvCxnSpPr>
            <a:stCxn id="44" idx="0"/>
          </p:cNvCxnSpPr>
          <p:nvPr/>
        </p:nvCxnSpPr>
        <p:spPr>
          <a:xfrm flipV="1">
            <a:off x="7740352" y="4941168"/>
            <a:ext cx="0" cy="41569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Conector reto 39"/>
          <p:cNvCxnSpPr>
            <a:stCxn id="45" idx="0"/>
          </p:cNvCxnSpPr>
          <p:nvPr/>
        </p:nvCxnSpPr>
        <p:spPr>
          <a:xfrm flipV="1">
            <a:off x="1331640" y="4941168"/>
            <a:ext cx="0" cy="31413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CaixaDeTexto 42"/>
          <p:cNvSpPr txBox="1"/>
          <p:nvPr/>
        </p:nvSpPr>
        <p:spPr>
          <a:xfrm>
            <a:off x="3419872" y="5365666"/>
            <a:ext cx="2304256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Divisão de Biblioteca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CaixaDeTexto 43"/>
          <p:cNvSpPr txBox="1"/>
          <p:nvPr/>
        </p:nvSpPr>
        <p:spPr>
          <a:xfrm>
            <a:off x="6588224" y="5356865"/>
            <a:ext cx="2304256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Departamentos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CaixaDeTexto 44"/>
          <p:cNvSpPr txBox="1"/>
          <p:nvPr/>
        </p:nvSpPr>
        <p:spPr>
          <a:xfrm>
            <a:off x="179512" y="5255304"/>
            <a:ext cx="2304256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Divisão de Comunicação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CaixaDeTexto 45"/>
          <p:cNvSpPr txBox="1"/>
          <p:nvPr/>
        </p:nvSpPr>
        <p:spPr>
          <a:xfrm>
            <a:off x="5004048" y="6095037"/>
            <a:ext cx="2304256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Serviço de Estações Experimentais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CaixaDeTexto 46"/>
          <p:cNvSpPr txBox="1"/>
          <p:nvPr/>
        </p:nvSpPr>
        <p:spPr>
          <a:xfrm>
            <a:off x="1115616" y="6093296"/>
            <a:ext cx="360040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Serviço de Gerenciamento Ambiental e Resíduos Químicos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8" name="Conector reto 47"/>
          <p:cNvCxnSpPr/>
          <p:nvPr/>
        </p:nvCxnSpPr>
        <p:spPr>
          <a:xfrm flipV="1">
            <a:off x="6156176" y="4933618"/>
            <a:ext cx="0" cy="115967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Conector reto 51"/>
          <p:cNvCxnSpPr/>
          <p:nvPr/>
        </p:nvCxnSpPr>
        <p:spPr>
          <a:xfrm flipV="1">
            <a:off x="2915816" y="4933618"/>
            <a:ext cx="0" cy="115967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CaixaDeTexto 54"/>
          <p:cNvSpPr txBox="1"/>
          <p:nvPr/>
        </p:nvSpPr>
        <p:spPr>
          <a:xfrm>
            <a:off x="7524328" y="3729836"/>
            <a:ext cx="1621338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Assistente Técnica Administrativa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aixaDeTexto 55"/>
          <p:cNvSpPr txBox="1"/>
          <p:nvPr/>
        </p:nvSpPr>
        <p:spPr>
          <a:xfrm>
            <a:off x="4680012" y="3713241"/>
            <a:ext cx="1332148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Assistente Técnica Financeira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35496" y="4662428"/>
            <a:ext cx="9055961" cy="2114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1" name="Imagem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29" y="4705193"/>
            <a:ext cx="5441776" cy="2137662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64576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Conector reto 37"/>
          <p:cNvCxnSpPr/>
          <p:nvPr/>
        </p:nvCxnSpPr>
        <p:spPr>
          <a:xfrm flipV="1">
            <a:off x="8316416" y="3429000"/>
            <a:ext cx="0" cy="31504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Conector reto 48"/>
          <p:cNvCxnSpPr/>
          <p:nvPr/>
        </p:nvCxnSpPr>
        <p:spPr>
          <a:xfrm flipV="1">
            <a:off x="6804248" y="3429000"/>
            <a:ext cx="0" cy="31504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Conector reto 49"/>
          <p:cNvCxnSpPr/>
          <p:nvPr/>
        </p:nvCxnSpPr>
        <p:spPr>
          <a:xfrm flipV="1">
            <a:off x="5364088" y="3429000"/>
            <a:ext cx="0" cy="31504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H="1">
            <a:off x="4572002" y="3429000"/>
            <a:ext cx="374441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Conector reto 25"/>
          <p:cNvCxnSpPr/>
          <p:nvPr/>
        </p:nvCxnSpPr>
        <p:spPr>
          <a:xfrm flipV="1">
            <a:off x="4572000" y="1054384"/>
            <a:ext cx="0" cy="265885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tângulo 19"/>
          <p:cNvSpPr/>
          <p:nvPr/>
        </p:nvSpPr>
        <p:spPr>
          <a:xfrm>
            <a:off x="7092280" y="1484784"/>
            <a:ext cx="1872208" cy="57606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4788024" y="1484784"/>
            <a:ext cx="1872208" cy="57606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2483768" y="1484784"/>
            <a:ext cx="1872208" cy="57606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3419872" y="548680"/>
            <a:ext cx="2237788" cy="5040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464303" y="1412776"/>
            <a:ext cx="1891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Comissão de Pós-Graduação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788024" y="1432905"/>
            <a:ext cx="1891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Comissão de Pesquisa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164288" y="1432905"/>
            <a:ext cx="1891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Comissão de Cult. Ext. Univ.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616431" y="620688"/>
            <a:ext cx="1891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Congregação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771800" y="2339588"/>
            <a:ext cx="3672408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Conselho Técnico Administrativo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771800" y="2924944"/>
            <a:ext cx="3672408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Diretoria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084168" y="3717032"/>
            <a:ext cx="1368152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Assistente Técnica Acadêmica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403648" y="35332"/>
            <a:ext cx="6348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Escola Superior de Agricultura “Luiz de Queiroz”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251520" y="1484784"/>
            <a:ext cx="1872208" cy="57606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1432905"/>
            <a:ext cx="1891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Comissão de Graduação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Conector reto 21"/>
          <p:cNvCxnSpPr/>
          <p:nvPr/>
        </p:nvCxnSpPr>
        <p:spPr>
          <a:xfrm flipH="1" flipV="1">
            <a:off x="1187625" y="1261210"/>
            <a:ext cx="6840759" cy="755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 flipV="1">
            <a:off x="8028384" y="1268760"/>
            <a:ext cx="0" cy="21602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 flipV="1">
            <a:off x="5724128" y="1268760"/>
            <a:ext cx="0" cy="21602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Conector reto 29"/>
          <p:cNvCxnSpPr/>
          <p:nvPr/>
        </p:nvCxnSpPr>
        <p:spPr>
          <a:xfrm flipV="1">
            <a:off x="3347864" y="1268760"/>
            <a:ext cx="0" cy="21602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V="1">
            <a:off x="1187624" y="1268760"/>
            <a:ext cx="0" cy="21602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Conector reto 35"/>
          <p:cNvCxnSpPr/>
          <p:nvPr/>
        </p:nvCxnSpPr>
        <p:spPr>
          <a:xfrm flipH="1">
            <a:off x="1331640" y="4928973"/>
            <a:ext cx="6408712" cy="1219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Conector reto 36"/>
          <p:cNvCxnSpPr>
            <a:stCxn id="44" idx="0"/>
          </p:cNvCxnSpPr>
          <p:nvPr/>
        </p:nvCxnSpPr>
        <p:spPr>
          <a:xfrm flipV="1">
            <a:off x="7740352" y="4941168"/>
            <a:ext cx="0" cy="41569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Conector reto 39"/>
          <p:cNvCxnSpPr>
            <a:stCxn id="45" idx="0"/>
          </p:cNvCxnSpPr>
          <p:nvPr/>
        </p:nvCxnSpPr>
        <p:spPr>
          <a:xfrm flipV="1">
            <a:off x="1331640" y="4941168"/>
            <a:ext cx="0" cy="31413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CaixaDeTexto 42"/>
          <p:cNvSpPr txBox="1"/>
          <p:nvPr/>
        </p:nvSpPr>
        <p:spPr>
          <a:xfrm>
            <a:off x="3419872" y="5365666"/>
            <a:ext cx="2304256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Divisão de Biblioteca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CaixaDeTexto 43"/>
          <p:cNvSpPr txBox="1"/>
          <p:nvPr/>
        </p:nvSpPr>
        <p:spPr>
          <a:xfrm>
            <a:off x="6588224" y="5356865"/>
            <a:ext cx="2304256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Departamentos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CaixaDeTexto 44"/>
          <p:cNvSpPr txBox="1"/>
          <p:nvPr/>
        </p:nvSpPr>
        <p:spPr>
          <a:xfrm>
            <a:off x="179512" y="5255304"/>
            <a:ext cx="2304256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Divisão de Comunicação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CaixaDeTexto 45"/>
          <p:cNvSpPr txBox="1"/>
          <p:nvPr/>
        </p:nvSpPr>
        <p:spPr>
          <a:xfrm>
            <a:off x="5004048" y="6095037"/>
            <a:ext cx="2304256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Serviço de Estações Experimentais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CaixaDeTexto 46"/>
          <p:cNvSpPr txBox="1"/>
          <p:nvPr/>
        </p:nvSpPr>
        <p:spPr>
          <a:xfrm>
            <a:off x="1115616" y="6093296"/>
            <a:ext cx="360040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Serviço de Gerenciamento Ambiental e Resíduos Químicos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8" name="Conector reto 47"/>
          <p:cNvCxnSpPr/>
          <p:nvPr/>
        </p:nvCxnSpPr>
        <p:spPr>
          <a:xfrm flipV="1">
            <a:off x="6156176" y="4933618"/>
            <a:ext cx="0" cy="115967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Conector reto 51"/>
          <p:cNvCxnSpPr/>
          <p:nvPr/>
        </p:nvCxnSpPr>
        <p:spPr>
          <a:xfrm flipV="1">
            <a:off x="2915816" y="4933618"/>
            <a:ext cx="0" cy="115967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CaixaDeTexto 54"/>
          <p:cNvSpPr txBox="1"/>
          <p:nvPr/>
        </p:nvSpPr>
        <p:spPr>
          <a:xfrm>
            <a:off x="7524328" y="3729836"/>
            <a:ext cx="1621338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Assistente Técnica Administrativa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aixaDeTexto 55"/>
          <p:cNvSpPr txBox="1"/>
          <p:nvPr/>
        </p:nvSpPr>
        <p:spPr>
          <a:xfrm>
            <a:off x="4680012" y="3713241"/>
            <a:ext cx="1332148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Assistente Técnica Financeira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35496" y="4662428"/>
            <a:ext cx="9055961" cy="2114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1" name="Imagem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733" y="4787953"/>
            <a:ext cx="9144000" cy="195341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836407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Conector reto 37"/>
          <p:cNvCxnSpPr/>
          <p:nvPr/>
        </p:nvCxnSpPr>
        <p:spPr>
          <a:xfrm flipV="1">
            <a:off x="8316416" y="3429000"/>
            <a:ext cx="0" cy="31504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Conector reto 48"/>
          <p:cNvCxnSpPr/>
          <p:nvPr/>
        </p:nvCxnSpPr>
        <p:spPr>
          <a:xfrm flipV="1">
            <a:off x="6804248" y="3429000"/>
            <a:ext cx="0" cy="31504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Conector reto 49"/>
          <p:cNvCxnSpPr/>
          <p:nvPr/>
        </p:nvCxnSpPr>
        <p:spPr>
          <a:xfrm flipV="1">
            <a:off x="5364088" y="3429000"/>
            <a:ext cx="0" cy="31504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H="1">
            <a:off x="4572002" y="3429000"/>
            <a:ext cx="374441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Conector reto 25"/>
          <p:cNvCxnSpPr/>
          <p:nvPr/>
        </p:nvCxnSpPr>
        <p:spPr>
          <a:xfrm flipV="1">
            <a:off x="4572000" y="1054384"/>
            <a:ext cx="0" cy="251863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tângulo 19"/>
          <p:cNvSpPr/>
          <p:nvPr/>
        </p:nvSpPr>
        <p:spPr>
          <a:xfrm>
            <a:off x="7092280" y="1484784"/>
            <a:ext cx="1872208" cy="57606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4788024" y="1484784"/>
            <a:ext cx="1872208" cy="57606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2483768" y="1484784"/>
            <a:ext cx="1872208" cy="57606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3419872" y="548680"/>
            <a:ext cx="2237788" cy="5040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464303" y="1412776"/>
            <a:ext cx="1891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Comissão de Pós-Graduação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788024" y="1432905"/>
            <a:ext cx="1891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Comissão de Pesquisa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164288" y="1432905"/>
            <a:ext cx="1891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Comissão de Cult. Ext. Univ.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616431" y="620688"/>
            <a:ext cx="1891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Congregação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771800" y="2339588"/>
            <a:ext cx="3672408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Conselho Técnico Administrativo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771800" y="2924944"/>
            <a:ext cx="3672408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Diretoria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084168" y="3717032"/>
            <a:ext cx="1368152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Assistente Técnica Acadêmica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403648" y="35332"/>
            <a:ext cx="6348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Escola Superior de Agricultura “Luiz de Queiroz”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251520" y="1484784"/>
            <a:ext cx="1872208" cy="57606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1432905"/>
            <a:ext cx="1891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Comissão de Graduação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Conector reto 21"/>
          <p:cNvCxnSpPr/>
          <p:nvPr/>
        </p:nvCxnSpPr>
        <p:spPr>
          <a:xfrm flipH="1" flipV="1">
            <a:off x="1187625" y="1261210"/>
            <a:ext cx="6840759" cy="755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 flipV="1">
            <a:off x="8028384" y="1268760"/>
            <a:ext cx="0" cy="21602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 flipV="1">
            <a:off x="5724128" y="1268760"/>
            <a:ext cx="0" cy="21602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Conector reto 29"/>
          <p:cNvCxnSpPr/>
          <p:nvPr/>
        </p:nvCxnSpPr>
        <p:spPr>
          <a:xfrm flipV="1">
            <a:off x="3347864" y="1268760"/>
            <a:ext cx="0" cy="21602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V="1">
            <a:off x="1187624" y="1268760"/>
            <a:ext cx="0" cy="21602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Conector reto 35"/>
          <p:cNvCxnSpPr/>
          <p:nvPr/>
        </p:nvCxnSpPr>
        <p:spPr>
          <a:xfrm flipH="1">
            <a:off x="1331640" y="4928973"/>
            <a:ext cx="6408712" cy="1219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Conector reto 36"/>
          <p:cNvCxnSpPr>
            <a:stCxn id="44" idx="0"/>
          </p:cNvCxnSpPr>
          <p:nvPr/>
        </p:nvCxnSpPr>
        <p:spPr>
          <a:xfrm flipV="1">
            <a:off x="7740352" y="4941168"/>
            <a:ext cx="0" cy="41569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Conector reto 39"/>
          <p:cNvCxnSpPr>
            <a:stCxn id="45" idx="0"/>
          </p:cNvCxnSpPr>
          <p:nvPr/>
        </p:nvCxnSpPr>
        <p:spPr>
          <a:xfrm flipV="1">
            <a:off x="1331640" y="4941168"/>
            <a:ext cx="0" cy="31413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CaixaDeTexto 42"/>
          <p:cNvSpPr txBox="1"/>
          <p:nvPr/>
        </p:nvSpPr>
        <p:spPr>
          <a:xfrm>
            <a:off x="3419872" y="5365666"/>
            <a:ext cx="2304256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Divisão de Biblioteca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CaixaDeTexto 43"/>
          <p:cNvSpPr txBox="1"/>
          <p:nvPr/>
        </p:nvSpPr>
        <p:spPr>
          <a:xfrm>
            <a:off x="6588224" y="5356865"/>
            <a:ext cx="2304256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Departamentos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CaixaDeTexto 44"/>
          <p:cNvSpPr txBox="1"/>
          <p:nvPr/>
        </p:nvSpPr>
        <p:spPr>
          <a:xfrm>
            <a:off x="179512" y="5255304"/>
            <a:ext cx="2304256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Divisão de Comunicação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CaixaDeTexto 45"/>
          <p:cNvSpPr txBox="1"/>
          <p:nvPr/>
        </p:nvSpPr>
        <p:spPr>
          <a:xfrm>
            <a:off x="5004048" y="6095037"/>
            <a:ext cx="2304256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Serviço de Estações Experimentais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CaixaDeTexto 46"/>
          <p:cNvSpPr txBox="1"/>
          <p:nvPr/>
        </p:nvSpPr>
        <p:spPr>
          <a:xfrm>
            <a:off x="1115616" y="6093296"/>
            <a:ext cx="360040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Serviço de Gerenciamento Ambiental e Resíduos Químicos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8" name="Conector reto 47"/>
          <p:cNvCxnSpPr/>
          <p:nvPr/>
        </p:nvCxnSpPr>
        <p:spPr>
          <a:xfrm flipV="1">
            <a:off x="6156176" y="4933618"/>
            <a:ext cx="0" cy="115967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Conector reto 51"/>
          <p:cNvCxnSpPr/>
          <p:nvPr/>
        </p:nvCxnSpPr>
        <p:spPr>
          <a:xfrm flipV="1">
            <a:off x="2915816" y="4933618"/>
            <a:ext cx="0" cy="115967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CaixaDeTexto 54"/>
          <p:cNvSpPr txBox="1"/>
          <p:nvPr/>
        </p:nvSpPr>
        <p:spPr>
          <a:xfrm>
            <a:off x="7524328" y="3729836"/>
            <a:ext cx="1621338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Assistente Técnica Administrativa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aixaDeTexto 55"/>
          <p:cNvSpPr txBox="1"/>
          <p:nvPr/>
        </p:nvSpPr>
        <p:spPr>
          <a:xfrm>
            <a:off x="4680012" y="3713241"/>
            <a:ext cx="1332148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Assistente Técnica Financeira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35496" y="4662428"/>
            <a:ext cx="9055961" cy="2114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1" name="Imagem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550" y="3741064"/>
            <a:ext cx="7173770" cy="242424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51508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Conector reto 57"/>
          <p:cNvCxnSpPr/>
          <p:nvPr/>
        </p:nvCxnSpPr>
        <p:spPr>
          <a:xfrm flipH="1">
            <a:off x="2195737" y="4282642"/>
            <a:ext cx="2376263" cy="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H="1" flipV="1">
            <a:off x="1340025" y="3573016"/>
            <a:ext cx="6840759" cy="755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Conector reto 25"/>
          <p:cNvCxnSpPr>
            <a:stCxn id="43" idx="0"/>
          </p:cNvCxnSpPr>
          <p:nvPr/>
        </p:nvCxnSpPr>
        <p:spPr>
          <a:xfrm flipV="1">
            <a:off x="4572000" y="1054384"/>
            <a:ext cx="0" cy="43112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tângulo 19"/>
          <p:cNvSpPr/>
          <p:nvPr/>
        </p:nvSpPr>
        <p:spPr>
          <a:xfrm>
            <a:off x="7092280" y="1484784"/>
            <a:ext cx="1872208" cy="57606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4788024" y="1484784"/>
            <a:ext cx="1872208" cy="57606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2483768" y="1484784"/>
            <a:ext cx="1872208" cy="57606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3419872" y="548680"/>
            <a:ext cx="2237788" cy="5040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464303" y="1412776"/>
            <a:ext cx="1891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Comissão de Pós-Graduação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788024" y="1432905"/>
            <a:ext cx="1891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Comissão de Pesquisa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164288" y="1432905"/>
            <a:ext cx="1891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Comissão de Cult. Ext. Univ.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616431" y="620688"/>
            <a:ext cx="1891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Congregação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771800" y="2339588"/>
            <a:ext cx="3672408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Conselho Técnico Administrativo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771800" y="2924944"/>
            <a:ext cx="3672408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Diretoria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297620" y="3419708"/>
            <a:ext cx="3323449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Assistente Técnica Acadêmica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403648" y="35332"/>
            <a:ext cx="6348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Escola Superior de Agricultura “Luiz de Queiroz”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251520" y="1484784"/>
            <a:ext cx="1872208" cy="57606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1432905"/>
            <a:ext cx="1891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Comissão de Graduação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Conector reto 21"/>
          <p:cNvCxnSpPr/>
          <p:nvPr/>
        </p:nvCxnSpPr>
        <p:spPr>
          <a:xfrm flipH="1" flipV="1">
            <a:off x="1187625" y="1261210"/>
            <a:ext cx="6840759" cy="755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 flipV="1">
            <a:off x="8028384" y="1268760"/>
            <a:ext cx="0" cy="21602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 flipV="1">
            <a:off x="5724128" y="1268760"/>
            <a:ext cx="0" cy="21602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Conector reto 29"/>
          <p:cNvCxnSpPr/>
          <p:nvPr/>
        </p:nvCxnSpPr>
        <p:spPr>
          <a:xfrm flipV="1">
            <a:off x="3347864" y="1268760"/>
            <a:ext cx="0" cy="21602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V="1">
            <a:off x="1187624" y="1268760"/>
            <a:ext cx="0" cy="21602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Conector reto 35"/>
          <p:cNvCxnSpPr/>
          <p:nvPr/>
        </p:nvCxnSpPr>
        <p:spPr>
          <a:xfrm flipH="1">
            <a:off x="1331640" y="4928973"/>
            <a:ext cx="6408712" cy="1219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Conector reto 36"/>
          <p:cNvCxnSpPr>
            <a:stCxn id="44" idx="0"/>
          </p:cNvCxnSpPr>
          <p:nvPr/>
        </p:nvCxnSpPr>
        <p:spPr>
          <a:xfrm flipV="1">
            <a:off x="7740352" y="4941168"/>
            <a:ext cx="0" cy="41569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Conector reto 39"/>
          <p:cNvCxnSpPr>
            <a:stCxn id="45" idx="0"/>
          </p:cNvCxnSpPr>
          <p:nvPr/>
        </p:nvCxnSpPr>
        <p:spPr>
          <a:xfrm flipV="1">
            <a:off x="1331640" y="4941168"/>
            <a:ext cx="0" cy="31413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CaixaDeTexto 42"/>
          <p:cNvSpPr txBox="1"/>
          <p:nvPr/>
        </p:nvSpPr>
        <p:spPr>
          <a:xfrm>
            <a:off x="3419872" y="5365666"/>
            <a:ext cx="2304256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Divisão de Biblioteca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CaixaDeTexto 43"/>
          <p:cNvSpPr txBox="1"/>
          <p:nvPr/>
        </p:nvSpPr>
        <p:spPr>
          <a:xfrm>
            <a:off x="6588224" y="5356865"/>
            <a:ext cx="230425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Departamentos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CaixaDeTexto 44"/>
          <p:cNvSpPr txBox="1"/>
          <p:nvPr/>
        </p:nvSpPr>
        <p:spPr>
          <a:xfrm>
            <a:off x="179512" y="5255304"/>
            <a:ext cx="2304256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Divisão de Comunicação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CaixaDeTexto 45"/>
          <p:cNvSpPr txBox="1"/>
          <p:nvPr/>
        </p:nvSpPr>
        <p:spPr>
          <a:xfrm>
            <a:off x="5004048" y="6095037"/>
            <a:ext cx="2304256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Serviço de Estações Experimentais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CaixaDeTexto 46"/>
          <p:cNvSpPr txBox="1"/>
          <p:nvPr/>
        </p:nvSpPr>
        <p:spPr>
          <a:xfrm>
            <a:off x="1115616" y="6093296"/>
            <a:ext cx="360040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Serviço de Gerenciamento Ambiental e Resíduos Químicos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8" name="Conector reto 47"/>
          <p:cNvCxnSpPr/>
          <p:nvPr/>
        </p:nvCxnSpPr>
        <p:spPr>
          <a:xfrm flipV="1">
            <a:off x="6156176" y="4933618"/>
            <a:ext cx="0" cy="115967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Conector reto 51"/>
          <p:cNvCxnSpPr/>
          <p:nvPr/>
        </p:nvCxnSpPr>
        <p:spPr>
          <a:xfrm flipV="1">
            <a:off x="2915816" y="4933618"/>
            <a:ext cx="0" cy="115967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CaixaDeTexto 54"/>
          <p:cNvSpPr txBox="1"/>
          <p:nvPr/>
        </p:nvSpPr>
        <p:spPr>
          <a:xfrm>
            <a:off x="348451" y="3992455"/>
            <a:ext cx="3323449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Assistente Técnica Administrativa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aixaDeTexto 55"/>
          <p:cNvSpPr txBox="1"/>
          <p:nvPr/>
        </p:nvSpPr>
        <p:spPr>
          <a:xfrm>
            <a:off x="348451" y="3423746"/>
            <a:ext cx="3323449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Assistente Técnica Financeira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43" y="980728"/>
            <a:ext cx="6388673" cy="5690865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31455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No Brasil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Estatuto das Universidades Brasileiras: 1931</a:t>
            </a: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Na América Latina já existiam diversas universidades, sendo que a primeira foi a de São Domingos, criada em 1538</a:t>
            </a:r>
          </a:p>
          <a:p>
            <a:endParaRPr lang="pt-BR" dirty="0"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Como era o ensino no Brasil antes de 1931?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00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0"/>
            <a:ext cx="48471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2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44624"/>
            <a:ext cx="8856984" cy="4525963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USP adota os princípios indissociáveis aprovados pela Associação Internacional de Universidades, convocada pela Unesco em 1950 e em 1998, a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saber:</a:t>
            </a:r>
          </a:p>
          <a:p>
            <a:pPr marL="514350" indent="-514350" fontAlgn="base">
              <a:buAutoNum type="arabicParenR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direito de buscar conhecimento por si mesmo e de persegui-lo até onde a procura da verdade possa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conduzir;</a:t>
            </a:r>
          </a:p>
          <a:p>
            <a:pPr marL="514350" indent="-514350" fontAlgn="base">
              <a:buAutoNum type="arabicParenR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tolerância em relação a opiniões divergentes e a liberdade em face de qualquer interferência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política;</a:t>
            </a:r>
          </a:p>
          <a:p>
            <a:pPr marL="514350" indent="-514350" fontAlgn="base">
              <a:buAutoNum type="arabicParenR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obrigação, enquanto instituição social, de promover, mediante o ensino e a pesquisa, os princípios de liberdade e justiça, dignidade humana e solidariedade, e de desenvolver ajuda mútua, material e moral, em nível internacional.</a:t>
            </a:r>
          </a:p>
          <a:p>
            <a:pPr fontAlgn="base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São inerentes à Ética universitária o direito à pesquisa, o pluralismo, a tolerância, a autonomia em relação aos poderes políticos, bem como o dever de promover os princípios de liberdade, justiça, dignidade humana e solidariedade.</a:t>
            </a:r>
          </a:p>
          <a:p>
            <a:pPr fontAlgn="base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 Universidade deve sempre agir e se manifestar a favor da defesa e da promoção dos direitos humanos, aí incluídos os direitos individuais e liberdades públicas, os direitos sociais, econômicos e culturais e os direitos da humanidade.</a:t>
            </a: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73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Código de Ética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>
            <a:noAutofit/>
          </a:bodyPr>
          <a:lstStyle/>
          <a:p>
            <a:pPr marL="0" indent="0" algn="just" fontAlgn="base">
              <a:buNone/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Artigo 3º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 - A ação da Universidade, respeitadas as opções individuais de seus membros, pautar-se-á pelos seguintes princípios:</a:t>
            </a:r>
          </a:p>
          <a:p>
            <a:pPr marL="444500" indent="-444500" algn="just" fontAlgn="base">
              <a:buNone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I – a não adoção de preferências ideológicas, religiosas, políticas, e raciais, bem como quanto ao sexo e à origem; </a:t>
            </a:r>
          </a:p>
          <a:p>
            <a:pPr marL="444500" indent="-444500" algn="just" fontAlgn="base">
              <a:buNone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II – a não adoção de posições de natureza partidária;</a:t>
            </a:r>
          </a:p>
          <a:p>
            <a:pPr marL="444500" indent="-444500" algn="just" fontAlgn="base">
              <a:buNone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III – a não submissão a pressões de ordem ideológica, política ou econômica que possam desviar a Universidade de seus objetivos científicos, culturais e sociais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28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Código de Ética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95325"/>
            <a:ext cx="8229600" cy="4525963"/>
          </a:xfrm>
        </p:spPr>
        <p:txBody>
          <a:bodyPr>
            <a:noAutofit/>
          </a:bodyPr>
          <a:lstStyle/>
          <a:p>
            <a:pPr marL="0" indent="0" algn="just" fontAlgn="base">
              <a:buNone/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Artigo 4º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 - Nas relações entre os membros da Universidade deve ser garantido:</a:t>
            </a:r>
          </a:p>
          <a:p>
            <a:pPr marL="533400" indent="-533400" algn="just" fontAlgn="base">
              <a:buNone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I – o intercâmbio de ideias e opiniões, sem preconceitos ou discriminações entre as partes envolvidas;</a:t>
            </a:r>
          </a:p>
          <a:p>
            <a:pPr marL="533400" indent="-533400" algn="just" fontAlgn="base">
              <a:buNone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II – o direito à liberdade de expressão dentro de normas de civilidade e sem quaisquer formas de desrespeito.</a:t>
            </a:r>
          </a:p>
          <a:p>
            <a:pPr marL="0" indent="0" algn="just">
              <a:buNone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São membros da USP os servidores docentes e não docentes, os alunos matriculados na USP de graduação e de pós-graduação.</a:t>
            </a:r>
          </a:p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81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332656"/>
            <a:ext cx="8928992" cy="4525963"/>
          </a:xfrm>
        </p:spPr>
        <p:txBody>
          <a:bodyPr>
            <a:noAutofit/>
          </a:bodyPr>
          <a:lstStyle/>
          <a:p>
            <a:pPr marL="355600" indent="-355600" algn="just" fontAlgn="base">
              <a:buNone/>
            </a:pP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Artigo 21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 - As relações entre os membros do corpo discente e demais alunos da Universidade devem ser presididas pelo respeito à autonomia e à dignidade do ser humano, não sendo tolerados atos ou manifestações de prepotência ou violência ou que ponham em risco a integridade física e moral de outros.</a:t>
            </a:r>
          </a:p>
          <a:p>
            <a:pPr marL="355600" indent="-355600" algn="just" fontAlgn="base">
              <a:buNone/>
            </a:pP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Artigo 22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 - É dever dos membros do corpo discente fazer bom uso dos recursos públicos que financiam sua formação acadêmica.</a:t>
            </a:r>
          </a:p>
          <a:p>
            <a:pPr marL="355600" indent="-355600" algn="just" fontAlgn="base">
              <a:buNone/>
            </a:pP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Artigo 23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 - É vedado aos membros do corpo discente e demais alunos da Universidade: </a:t>
            </a:r>
          </a:p>
          <a:p>
            <a:pPr marL="755650" lvl="1" indent="-355600" algn="just" fontAlgn="base">
              <a:buNone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I – prolongar indevidamente o período de formação acadêmica ou manter matrícula com o objetivo de utilizar as estruturas da Universidade;</a:t>
            </a:r>
          </a:p>
          <a:p>
            <a:pPr marL="755650" lvl="1" indent="-355600" algn="just" fontAlgn="base">
              <a:buNone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II – lançar mão de meios e artifícios que possam fraudar a avaliação do desempenho, seu ou de outrem, em atividades acadêmicas, culturais, artísticas, desportivas e sociais, no âmbito da Universidade, e acobertar a eventual utilização desses meios.</a:t>
            </a:r>
          </a:p>
        </p:txBody>
      </p:sp>
    </p:spTree>
    <p:extLst>
      <p:ext uri="{BB962C8B-B14F-4D97-AF65-F5344CB8AC3E}">
        <p14:creationId xmlns:p14="http://schemas.microsoft.com/office/powerpoint/2010/main" val="114669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9512" y="260648"/>
            <a:ext cx="878497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Aft>
                <a:spcPts val="600"/>
              </a:spcAft>
            </a:pPr>
            <a:r>
              <a:rPr lang="pt-BR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Infração disciplinar do aluno: </a:t>
            </a: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são passíveis de sanção segundo a gravidade da falta cometida e são constituídas pelos itens relacionados a seguir (art. 250 do Decreto 52.906/72). </a:t>
            </a:r>
            <a:endParaRPr lang="pt-BR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42925" indent="-542925" algn="just" fontAlgn="base">
              <a:spcAft>
                <a:spcPts val="600"/>
              </a:spcAft>
            </a:pP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 – inutilizar, alterar ou fazer qualquer inscrição em editais ou avisos afixados pela administração;</a:t>
            </a:r>
            <a:endParaRPr lang="pt-BR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42925" indent="-542925" algn="just" fontAlgn="base">
              <a:spcAft>
                <a:spcPts val="600"/>
              </a:spcAft>
            </a:pP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II – fazer inscrições em próprios universitários, ou em suas imediações, ou nos objetos de propriedade da USP e afixar cartazes fora dos locais a eles destinados;</a:t>
            </a:r>
            <a:endParaRPr lang="pt-BR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42925" indent="-542925" algn="just" fontAlgn="base">
              <a:spcAft>
                <a:spcPts val="600"/>
              </a:spcAft>
            </a:pP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III – retirar, sem prévia permissão da autoridade competente, objeto ou documento existente em qualquer dependência da USP;</a:t>
            </a:r>
            <a:endParaRPr lang="pt-BR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42925" indent="-542925" algn="just" fontAlgn="base">
              <a:spcAft>
                <a:spcPts val="600"/>
              </a:spcAft>
            </a:pP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IV – praticar ato atentatório à moral ou aos bons costumes;</a:t>
            </a:r>
            <a:endParaRPr lang="pt-BR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42925" indent="-542925" algn="just" fontAlgn="base">
              <a:spcAft>
                <a:spcPts val="600"/>
              </a:spcAft>
            </a:pP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 – praticar jogos proibidos;</a:t>
            </a:r>
            <a:endParaRPr lang="pt-BR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42925" indent="-542925" algn="just" fontAlgn="base">
              <a:spcAft>
                <a:spcPts val="600"/>
              </a:spcAft>
            </a:pP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 – guardar, transportar ou utilizar arma ou substância entorpecente;</a:t>
            </a:r>
            <a:endParaRPr lang="pt-BR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42925" indent="-542925" algn="just" fontAlgn="base">
              <a:spcAft>
                <a:spcPts val="600"/>
              </a:spcAft>
            </a:pP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VII – perturbar os trabalhos escolares bem como o funcionamento da administração da USP;</a:t>
            </a:r>
            <a:endParaRPr lang="pt-BR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42925" indent="-542925" algn="just" fontAlgn="base">
              <a:spcAft>
                <a:spcPts val="600"/>
              </a:spcAft>
            </a:pP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VIII – desobedecer aos preceitos regulamentares constantes dos Regimentos das Unidades, Centros, bem como dos alojamentos e residências em próprios universitários.</a:t>
            </a:r>
            <a:endParaRPr lang="pt-BR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77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2854074"/>
              </p:ext>
            </p:extLst>
          </p:nvPr>
        </p:nvGraphicFramePr>
        <p:xfrm>
          <a:off x="35496" y="1"/>
          <a:ext cx="9108504" cy="68666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64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0463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Tipo de pena</a:t>
                      </a:r>
                    </a:p>
                    <a:p>
                      <a:pPr algn="ctr" fontAlgn="base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(art. 248 do Decreto 52.906/72)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986" marR="56986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Nos casos de</a:t>
                      </a:r>
                    </a:p>
                    <a:p>
                      <a:pPr algn="ctr" fontAlgn="base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(art. 249 do Decreto 52.906/72)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986" marR="56986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5205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– advertência verbal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986" marR="56986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manifestação de desrespeito às normas disciplinares, constantes do Regimento das Unidades, qualquer que seja a sua modalidade e reconhecida a sua mínima gravidade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986" marR="56986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543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 – repreensão por escrito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986" marR="56986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reincidência e todas as vezes em que ficar configurado um deliberado procedimento de indisciplina, reconhecido como de média gravidade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986" marR="56986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399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 – suspensão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986" marR="56986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reincidência de falta já punida com repreensão e todas as vezes em que a transgressão da ordem se revestir de maior gravidade. </a:t>
                      </a:r>
                      <a:endParaRPr lang="pt-BR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Obs.: A pena de suspensão implicará na consignação de falta aos trabalhos escolares, durante todo o período em que perdurar a punição, ficando o aluno impedido durante esse tempo de frequentar a Unidade onde estiver matriculado.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986" marR="56986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42912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 – eliminação definitiva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986" marR="56986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 que for demonstrado por meio de inquérito, ter o aluno praticado falta considerada grave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986" marR="56986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248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3999" cy="611992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043608" y="6115943"/>
            <a:ext cx="7056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Vamos mudar o Brasil?</a:t>
            </a:r>
            <a:endParaRPr lang="pt-BR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30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Historicidade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Modelo Jesuítico</a:t>
            </a:r>
            <a:endParaRPr lang="pt-BR" b="1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pt-BR" sz="3200" dirty="0" smtClean="0">
                <a:latin typeface="Arial" pitchFamily="34" charset="0"/>
                <a:cs typeface="Arial" pitchFamily="34" charset="0"/>
              </a:rPr>
              <a:t>Momentos do método de ensino: </a:t>
            </a:r>
            <a:r>
              <a:rPr lang="pt-BR" sz="3200" i="1" dirty="0" smtClean="0">
                <a:latin typeface="Arial" pitchFamily="34" charset="0"/>
                <a:cs typeface="Arial" pitchFamily="34" charset="0"/>
              </a:rPr>
              <a:t>LECTIO</a:t>
            </a:r>
            <a:r>
              <a:rPr lang="pt-BR" sz="3200" i="1" dirty="0">
                <a:latin typeface="Arial" pitchFamily="34" charset="0"/>
                <a:cs typeface="Arial" pitchFamily="34" charset="0"/>
              </a:rPr>
              <a:t>, QUAESTIO, REPARATIO, </a:t>
            </a:r>
            <a:r>
              <a:rPr lang="pt-BR" sz="3200" i="1" dirty="0" smtClean="0">
                <a:latin typeface="Arial" pitchFamily="34" charset="0"/>
                <a:cs typeface="Arial" pitchFamily="34" charset="0"/>
              </a:rPr>
              <a:t>DISPUTATIO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1"/>
            <a:r>
              <a:rPr lang="pt-BR" sz="3200" dirty="0" smtClean="0">
                <a:latin typeface="Arial" pitchFamily="34" charset="0"/>
                <a:cs typeface="Arial" pitchFamily="34" charset="0"/>
              </a:rPr>
              <a:t>Havia (há?)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exposição, argumentos a favor, argumentos contrários, e solução do mestre. </a:t>
            </a:r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pt-BR" sz="3200" u="sng" dirty="0" smtClean="0">
                <a:latin typeface="Arial" pitchFamily="34" charset="0"/>
                <a:cs typeface="Arial" pitchFamily="34" charset="0"/>
              </a:rPr>
              <a:t>Método escolástico</a:t>
            </a:r>
            <a:endParaRPr lang="pt-BR" sz="3200" u="sng" dirty="0">
              <a:latin typeface="Arial" pitchFamily="34" charset="0"/>
              <a:cs typeface="Arial" pitchFamily="34" charset="0"/>
            </a:endParaRPr>
          </a:p>
          <a:p>
            <a:pPr lvl="1"/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94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Historicidade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Ensino Superior</a:t>
            </a:r>
            <a:endParaRPr lang="pt-BR" b="1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pt-BR" sz="3200" dirty="0" smtClean="0">
                <a:latin typeface="Arial" pitchFamily="34" charset="0"/>
                <a:cs typeface="Arial" pitchFamily="34" charset="0"/>
              </a:rPr>
              <a:t>Primeiras escolas (isoladas) iniciam-se no século XIX.</a:t>
            </a:r>
          </a:p>
          <a:p>
            <a:pPr lvl="1"/>
            <a:r>
              <a:rPr lang="pt-BR" sz="3200" u="sng" dirty="0" smtClean="0">
                <a:latin typeface="Arial" pitchFamily="34" charset="0"/>
                <a:cs typeface="Arial" pitchFamily="34" charset="0"/>
              </a:rPr>
              <a:t>Modelo francês-napoleônico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(profissionalizante)</a:t>
            </a:r>
          </a:p>
          <a:p>
            <a:pPr lvl="1"/>
            <a:r>
              <a:rPr lang="pt-BR" sz="3200" dirty="0" smtClean="0">
                <a:latin typeface="Arial" pitchFamily="34" charset="0"/>
                <a:cs typeface="Arial" pitchFamily="34" charset="0"/>
              </a:rPr>
              <a:t>1808: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Escola de Cirurgia da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Bahia. </a:t>
            </a:r>
          </a:p>
          <a:p>
            <a:pPr lvl="1"/>
            <a:r>
              <a:rPr lang="pt-BR" sz="3200" dirty="0" smtClean="0">
                <a:latin typeface="Arial" pitchFamily="34" charset="0"/>
                <a:cs typeface="Arial" pitchFamily="34" charset="0"/>
              </a:rPr>
              <a:t>Primeira universidade só surgiu em 1920 (Universidade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do Rio de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Janeiro)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75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Historicidade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85000" lnSpcReduction="20000"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Ensino Superior</a:t>
            </a:r>
            <a:endParaRPr lang="pt-BR" b="1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20000"/>
              </a:lnSpc>
            </a:pPr>
            <a:r>
              <a:rPr lang="pt-BR" sz="3200" i="1" dirty="0" smtClean="0">
                <a:latin typeface="Arial" pitchFamily="34" charset="0"/>
                <a:cs typeface="Arial" pitchFamily="34" charset="0"/>
              </a:rPr>
              <a:t>Em </a:t>
            </a:r>
            <a:r>
              <a:rPr lang="pt-BR" sz="3200" i="1" dirty="0">
                <a:latin typeface="Arial" pitchFamily="34" charset="0"/>
                <a:cs typeface="Arial" pitchFamily="34" charset="0"/>
              </a:rPr>
              <a:t>1882, no Congresso de Educação, o Conselheiro Almeida investiu contra a </a:t>
            </a:r>
            <a:r>
              <a:rPr lang="pt-BR" sz="3200" i="1" dirty="0" smtClean="0">
                <a:latin typeface="Arial" pitchFamily="34" charset="0"/>
                <a:cs typeface="Arial" pitchFamily="34" charset="0"/>
              </a:rPr>
              <a:t>ideia </a:t>
            </a:r>
            <a:r>
              <a:rPr lang="pt-BR" sz="3200" i="1" dirty="0">
                <a:latin typeface="Arial" pitchFamily="34" charset="0"/>
                <a:cs typeface="Arial" pitchFamily="34" charset="0"/>
              </a:rPr>
              <a:t>de se criar a Universidade armado com os seguintes argumentos : “A universidade é uma coisa obsoleta e o Brasil, como país novo, não pode querer voltar atrás para construir a universidade; deve manter suas escolas especiais, porque o ensino tem de entrar em fase de especialização profunda; a velha universidade não pode ser restabelecida”. </a:t>
            </a:r>
            <a:endParaRPr lang="pt-BR" sz="3200" i="1" dirty="0" smtClean="0">
              <a:latin typeface="Arial" pitchFamily="34" charset="0"/>
              <a:cs typeface="Arial" pitchFamily="34" charset="0"/>
            </a:endParaRPr>
          </a:p>
          <a:p>
            <a:pPr marL="457200" lvl="1" indent="0" algn="r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Anastasiou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, 2001)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74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Historicidade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92500"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Ensino Superior</a:t>
            </a:r>
            <a:endParaRPr lang="pt-BR" b="1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20000"/>
              </a:lnSpc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Influência do modelo alemão (</a:t>
            </a:r>
            <a:r>
              <a:rPr lang="pt-BR" sz="3200" dirty="0" err="1" smtClean="0">
                <a:latin typeface="Arial" pitchFamily="34" charset="0"/>
                <a:cs typeface="Arial" pitchFamily="34" charset="0"/>
              </a:rPr>
              <a:t>humboldiano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1">
              <a:lnSpc>
                <a:spcPct val="120000"/>
              </a:lnSpc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Universidade voltada para solução de problemas nacionais. Institutos e Centros.</a:t>
            </a:r>
          </a:p>
          <a:p>
            <a:pPr lvl="1">
              <a:lnSpc>
                <a:spcPct val="120000"/>
              </a:lnSpc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(contexto: Alemanha buscando recuperar o pioneirismo perdido para França e Inglaterra na Revolução Industrial)</a:t>
            </a:r>
          </a:p>
        </p:txBody>
      </p:sp>
    </p:spTree>
    <p:extLst>
      <p:ext uri="{BB962C8B-B14F-4D97-AF65-F5344CB8AC3E}">
        <p14:creationId xmlns:p14="http://schemas.microsoft.com/office/powerpoint/2010/main" val="288663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Historicidade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Ensino Superior</a:t>
            </a:r>
            <a:endParaRPr lang="pt-BR" b="1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20000"/>
              </a:lnSpc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Lei 5.540/68: resultado do acordo MEC/USAID</a:t>
            </a:r>
          </a:p>
          <a:p>
            <a:pPr lvl="1">
              <a:lnSpc>
                <a:spcPct val="120000"/>
              </a:lnSpc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Separa ensino (ainda profissionalizante) da pesquisa. Graduação e pós-graduação. Repasse de conhecimentos </a:t>
            </a:r>
            <a:r>
              <a:rPr lang="pt-BR" sz="3200" dirty="0" err="1" smtClean="0">
                <a:latin typeface="Arial" pitchFamily="34" charset="0"/>
                <a:cs typeface="Arial" pitchFamily="34" charset="0"/>
              </a:rPr>
              <a:t>Vs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 crítica e investigação. </a:t>
            </a:r>
          </a:p>
          <a:p>
            <a:pPr lvl="1">
              <a:lnSpc>
                <a:spcPct val="120000"/>
              </a:lnSpc>
            </a:pPr>
            <a:endParaRPr lang="pt-BR" sz="32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15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3238</TotalTime>
  <Words>2735</Words>
  <Application>Microsoft Office PowerPoint</Application>
  <PresentationFormat>Apresentação na tela (4:3)</PresentationFormat>
  <Paragraphs>911</Paragraphs>
  <Slides>47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47</vt:i4>
      </vt:variant>
    </vt:vector>
  </HeadingPairs>
  <TitlesOfParts>
    <vt:vector size="54" baseType="lpstr">
      <vt:lpstr>Arial</vt:lpstr>
      <vt:lpstr>Arial Black</vt:lpstr>
      <vt:lpstr>Book Antiqua</vt:lpstr>
      <vt:lpstr>Calibri</vt:lpstr>
      <vt:lpstr>Colonna MT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No Brasil</vt:lpstr>
      <vt:lpstr>Historicidade</vt:lpstr>
      <vt:lpstr>Historicidade</vt:lpstr>
      <vt:lpstr>Historicidade</vt:lpstr>
      <vt:lpstr>Historicidade</vt:lpstr>
      <vt:lpstr>Historicidade</vt:lpstr>
      <vt:lpstr>Apresentação do PowerPoint</vt:lpstr>
      <vt:lpstr>Antecedentes</vt:lpstr>
      <vt:lpstr>Antecedentes</vt:lpstr>
      <vt:lpstr>Antecedentes</vt:lpstr>
      <vt:lpstr>Antecedentes</vt:lpstr>
      <vt:lpstr>Antecedentes</vt:lpstr>
      <vt:lpstr>Antecedentes</vt:lpstr>
      <vt:lpstr> DECRETO N.º 6.283 DE 25 DE JANEIRO DE 1934</vt:lpstr>
      <vt:lpstr> DECRETO N.º 6.283 DE 25 DE JANEIRO DE 1934</vt:lpstr>
      <vt:lpstr> DECRETO N.º 6.283 DE 25 DE JANEIRO DE 1934</vt:lpstr>
      <vt:lpstr>Apresentação do PowerPoint</vt:lpstr>
      <vt:lpstr>Apresentação do PowerPoint</vt:lpstr>
      <vt:lpstr>Antecedentes</vt:lpstr>
      <vt:lpstr>Luiz Vicente de Souza Queiroz</vt:lpstr>
      <vt:lpstr>Luiz Vicente de Souza Queiroz</vt:lpstr>
      <vt:lpstr>Luiz Vicente de Souza Queiroz</vt:lpstr>
      <vt:lpstr>Luiz Vicente de Souza Queiroz</vt:lpstr>
      <vt:lpstr>ESALQ</vt:lpstr>
      <vt:lpstr>Símbolos da ESALQ</vt:lpstr>
      <vt:lpstr>Símbolos da ESALQ</vt:lpstr>
      <vt:lpstr>Símbolos da ESALQ</vt:lpstr>
      <vt:lpstr>Símbolos da ESALQ</vt:lpstr>
      <vt:lpstr>Símbolos da ESALQ</vt:lpstr>
      <vt:lpstr>Apresentação do PowerPoint</vt:lpstr>
      <vt:lpstr>Organograma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Código de Ética</vt:lpstr>
      <vt:lpstr>Código de Ética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Roberto</dc:creator>
  <cp:lastModifiedBy>Roberto</cp:lastModifiedBy>
  <cp:revision>80</cp:revision>
  <cp:lastPrinted>2018-04-16T11:35:38Z</cp:lastPrinted>
  <dcterms:created xsi:type="dcterms:W3CDTF">2016-03-10T12:26:35Z</dcterms:created>
  <dcterms:modified xsi:type="dcterms:W3CDTF">2023-03-29T02:55:47Z</dcterms:modified>
</cp:coreProperties>
</file>