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57" r:id="rId2"/>
    <p:sldId id="259" r:id="rId3"/>
    <p:sldId id="260" r:id="rId4"/>
    <p:sldId id="265" r:id="rId5"/>
    <p:sldId id="266" r:id="rId6"/>
    <p:sldId id="268" r:id="rId7"/>
    <p:sldId id="267" r:id="rId8"/>
    <p:sldId id="262" r:id="rId9"/>
    <p:sldId id="270" r:id="rId10"/>
    <p:sldId id="263" r:id="rId11"/>
    <p:sldId id="264" r:id="rId12"/>
    <p:sldId id="278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64"/>
  </p:normalViewPr>
  <p:slideViewPr>
    <p:cSldViewPr snapToGrid="0" snapToObjects="1">
      <p:cViewPr>
        <p:scale>
          <a:sx n="97" d="100"/>
          <a:sy n="97" d="100"/>
        </p:scale>
        <p:origin x="116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0745-6DC4-EC4C-A326-1F988A70B3A0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5869C-7313-6C4D-99CF-AC3130BFA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6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danger of a single story</a:t>
            </a:r>
            <a:r>
              <a:rPr lang="en-US" baseline="0" dirty="0"/>
              <a:t> – 4’17 a 8’23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2B8B2-4297-3E42-B90E-93B3A1DB9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8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2B8B2-4297-3E42-B90E-93B3A1DB9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3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60F82-10A9-6B4D-9648-3EFA70794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3C91E3-A88B-3945-ADC7-0CF3DB2BC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DA8BCE-70FD-5F48-A74B-59582619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BA6DA-F8BE-234A-B016-A81ECDEC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CD1C99-76F1-C64A-9091-FAD1C296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45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60FDB-B002-EF4F-B66C-9BE815E6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6D93D1-1566-C642-BAAC-8CA8BE1DA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657743-F13B-DF45-B633-955A2592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FF01A2-ADC2-FA48-B7A1-73968318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29ACE5-467F-AE4E-BDE4-2B8AB0E7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7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C04E21-48FF-4B47-9366-0366FD98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C796DF-47C0-FD47-8663-00B34DC18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6A838F-E113-5140-ADCF-4A24544E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6A8A35-9A79-414A-A8F7-200217B0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5C3018-0095-CE44-9FD5-51B2DC2B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97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E3A6B-F3CC-0642-AC5C-C4FFEC95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FED537-248F-7E47-B481-EC096C61E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9CA80E-20F7-E04F-A1CC-86B3B074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2E4AC1-4EBE-1C47-8A2E-2455821E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D06DB8-8CB8-E046-A853-6951AE5F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4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81C23-2443-8242-9D10-55BD2D9E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AE1A10-D1B9-9548-9F44-2C3C1BD04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B50357-5B90-4A47-B78C-E6A12BEB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E37A98-33EC-6A47-9687-14D603FB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61BC36-5C87-7740-BAAB-A4576651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20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C7B25-4935-5748-AFA9-0780F68A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005B24-5F15-0A4D-B315-92DAD9551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183F17-5BD8-494A-9193-4B80F87DC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CA66DE-9BF6-874D-ACB4-40FF840C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58FE67-A576-E74B-A778-89463AC8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8A74F9-7340-0A40-A2E1-D1E5450D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3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69865-9C65-E94E-92D1-EF9B9E10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B4DCCC-D1F9-2D46-AD3E-22011D5E9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8425A9-D0C5-394E-90A9-C3A6908E4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433591A-BB77-4946-A164-597D2D030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3DC2215-5065-F54E-93D3-1E7B3430A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3EC911-F5CE-0F4A-AD6B-7CD0E669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A5BFCA-A600-8B4C-AA3C-F4F57BFA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38CCE8C-5DAF-A048-881C-10743C82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2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E6094-BD5D-DE4D-AFA8-5FE56B91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A4C65FD-9762-4B4C-8DB0-04979E5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88F9BD3-429E-CD4D-BCB9-772DECAC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A287120-A365-FA41-9F3A-CB3AB4E1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11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8AD40E1-2A35-A64F-8C7A-01E954E9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6437DB-50F6-594A-90DA-612C550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E99DF0-8CFC-CF45-B41D-9FD8E0F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3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EE102-A397-8342-9D6C-E33EB272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59819B-D6A9-5D4F-A662-4523ACDB0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E36E9C-8522-2F42-8A4C-8F3D2C3E8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5E0142-798D-374A-9EB2-B809789C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9E6627-8967-0D47-9002-822BF0A3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A1404B-0BDD-D148-8744-0D5B8D79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6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BE633-EC93-B942-9E73-CDDF9EADD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E8E9FD-89CF-764A-AF70-D170A56C2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C69E76-63D4-6C42-B0F2-4027029F9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11DCD8-1B50-A649-B526-658F879C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A0809A-CC02-4340-90A6-2B14152D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990607-B30B-884D-B103-1D63F55A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25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D4F55B-4DB2-5C48-AC42-EE0E610A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5AAA1B-0AE3-D947-8FC5-EC580893E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FB1E24-C9CA-B74E-A249-DE5522CF4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D8E4-EBC5-7E4C-8E14-1F7A8DBCF7CB}" type="datetimeFigureOut">
              <a:rPr lang="pt-BR" smtClean="0"/>
              <a:t>10/03/2020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C482F8-FF34-6B4A-89B2-207DDF9A4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E7D5F2-B667-AB43-A70C-0121F5734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1558-8A23-4B4A-A02D-CFC497D41D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02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2154C-4A6C-AD45-99BD-5C780082A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" y="1016000"/>
            <a:ext cx="4660900" cy="4703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</a:rPr>
              <a:t>Currículo em tempos de BNCC: o que se espera e o que pode uma reforma curricular?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58023E-D086-A343-A368-507C927A6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125" y="1137208"/>
            <a:ext cx="10865569" cy="458263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l"/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r">
              <a:lnSpc>
                <a:spcPct val="100000"/>
              </a:lnSpc>
            </a:pPr>
            <a:endParaRPr lang="en-US" dirty="0"/>
          </a:p>
          <a:p>
            <a:pPr algn="r">
              <a:lnSpc>
                <a:spcPct val="100000"/>
              </a:lnSpc>
            </a:pPr>
            <a:endParaRPr lang="en-US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400" dirty="0" err="1"/>
              <a:t>Currículo</a:t>
            </a:r>
            <a:r>
              <a:rPr lang="en-US" sz="4400" dirty="0"/>
              <a:t>: </a:t>
            </a:r>
            <a:r>
              <a:rPr lang="en-US" sz="4400" dirty="0" err="1"/>
              <a:t>concepções</a:t>
            </a:r>
            <a:r>
              <a:rPr lang="en-US" sz="4400" dirty="0"/>
              <a:t> e a </a:t>
            </a:r>
            <a:r>
              <a:rPr lang="en-US" sz="4400" dirty="0" err="1"/>
              <a:t>natureza</a:t>
            </a:r>
            <a:r>
              <a:rPr lang="en-US" sz="4400" dirty="0"/>
              <a:t> do debate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algn="r"/>
            <a:r>
              <a:rPr lang="en-US" sz="3000" dirty="0"/>
              <a:t>EDM0333 </a:t>
            </a:r>
            <a:r>
              <a:rPr lang="en-US" sz="3000" dirty="0" err="1"/>
              <a:t>Currículos</a:t>
            </a:r>
            <a:r>
              <a:rPr lang="en-US" sz="3000" dirty="0"/>
              <a:t> e </a:t>
            </a:r>
            <a:r>
              <a:rPr lang="en-US" sz="3000" dirty="0" err="1"/>
              <a:t>Programas</a:t>
            </a:r>
            <a:endParaRPr lang="en-US" sz="3000" dirty="0"/>
          </a:p>
          <a:p>
            <a:pPr algn="r"/>
            <a:r>
              <a:rPr lang="en-US" sz="3000" dirty="0"/>
              <a:t>Aula 1</a:t>
            </a:r>
          </a:p>
          <a:p>
            <a:pPr algn="r"/>
            <a:r>
              <a:rPr lang="en-US" sz="3000" dirty="0" err="1"/>
              <a:t>Março</a:t>
            </a:r>
            <a:r>
              <a:rPr lang="en-US" sz="3000" dirty="0"/>
              <a:t>/2020</a:t>
            </a:r>
          </a:p>
        </p:txBody>
      </p:sp>
    </p:spTree>
    <p:extLst>
      <p:ext uri="{BB962C8B-B14F-4D97-AF65-F5344CB8AC3E}">
        <p14:creationId xmlns:p14="http://schemas.microsoft.com/office/powerpoint/2010/main" val="343239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598" y="1"/>
            <a:ext cx="8647272" cy="1443789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4900" dirty="0">
                <a:solidFill>
                  <a:schemeClr val="tx1"/>
                </a:solidFill>
              </a:rPr>
              <a:t>O </a:t>
            </a:r>
            <a:r>
              <a:rPr lang="en-US" sz="4900" dirty="0" err="1">
                <a:solidFill>
                  <a:schemeClr val="tx1"/>
                </a:solidFill>
              </a:rPr>
              <a:t>processo</a:t>
            </a:r>
            <a:r>
              <a:rPr lang="en-US" sz="4900" dirty="0">
                <a:solidFill>
                  <a:schemeClr val="tx1"/>
                </a:solidFill>
              </a:rPr>
              <a:t> curricular no </a:t>
            </a:r>
            <a:r>
              <a:rPr lang="en-US" sz="4900" dirty="0" err="1">
                <a:solidFill>
                  <a:schemeClr val="tx1"/>
                </a:solidFill>
              </a:rPr>
              <a:t>âmbito</a:t>
            </a:r>
            <a:r>
              <a:rPr lang="en-US" sz="4900" dirty="0">
                <a:solidFill>
                  <a:schemeClr val="tx1"/>
                </a:solidFill>
              </a:rPr>
              <a:t> </a:t>
            </a:r>
            <a:r>
              <a:rPr lang="en-US" sz="4900" dirty="0" err="1">
                <a:solidFill>
                  <a:schemeClr val="tx1"/>
                </a:solidFill>
              </a:rPr>
              <a:t>interno</a:t>
            </a:r>
            <a:r>
              <a:rPr lang="en-US" sz="4900" dirty="0">
                <a:solidFill>
                  <a:schemeClr val="tx1"/>
                </a:solidFill>
              </a:rPr>
              <a:t> </a:t>
            </a:r>
            <a:r>
              <a:rPr lang="en-US" sz="4900" dirty="0" err="1">
                <a:solidFill>
                  <a:schemeClr val="tx1"/>
                </a:solidFill>
              </a:rPr>
              <a:t>à</a:t>
            </a:r>
            <a:r>
              <a:rPr lang="en-US" sz="4900" dirty="0">
                <a:solidFill>
                  <a:schemeClr val="tx1"/>
                </a:solidFill>
              </a:rPr>
              <a:t> </a:t>
            </a:r>
            <a:r>
              <a:rPr lang="en-US" sz="4900" dirty="0" err="1">
                <a:solidFill>
                  <a:schemeClr val="tx1"/>
                </a:solidFill>
              </a:rPr>
              <a:t>escola</a:t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9155" y="1443790"/>
            <a:ext cx="8484715" cy="541421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400" dirty="0" err="1"/>
              <a:t>Estudo</a:t>
            </a:r>
            <a:r>
              <a:rPr lang="en-US" sz="3400" dirty="0"/>
              <a:t> e a </a:t>
            </a:r>
            <a:r>
              <a:rPr lang="en-US" sz="3400" dirty="0" err="1"/>
              <a:t>discussão</a:t>
            </a:r>
            <a:r>
              <a:rPr lang="en-US" sz="3400" dirty="0"/>
              <a:t> das </a:t>
            </a:r>
            <a:r>
              <a:rPr lang="en-US" sz="3400" dirty="0" err="1"/>
              <a:t>orientações</a:t>
            </a:r>
            <a:r>
              <a:rPr lang="en-US" sz="3400" dirty="0"/>
              <a:t> </a:t>
            </a:r>
            <a:r>
              <a:rPr lang="en-US" sz="3400" dirty="0" err="1"/>
              <a:t>curriculares</a:t>
            </a:r>
            <a:r>
              <a:rPr lang="en-US" sz="3400" dirty="0"/>
              <a:t> </a:t>
            </a:r>
            <a:r>
              <a:rPr lang="en-US" sz="3400" dirty="0" err="1"/>
              <a:t>oficiais</a:t>
            </a:r>
            <a:endParaRPr lang="en-US" sz="3400" dirty="0"/>
          </a:p>
          <a:p>
            <a:pPr marL="457200" indent="-457200">
              <a:buFont typeface="Arial"/>
              <a:buChar char="•"/>
            </a:pPr>
            <a:r>
              <a:rPr lang="en-US" sz="3400" dirty="0" err="1"/>
              <a:t>Caracterização</a:t>
            </a:r>
            <a:r>
              <a:rPr lang="en-US" sz="3400" dirty="0"/>
              <a:t> dos </a:t>
            </a:r>
            <a:r>
              <a:rPr lang="en-US" sz="3400" dirty="0" err="1"/>
              <a:t>estudantes</a:t>
            </a:r>
            <a:r>
              <a:rPr lang="en-US" sz="3400" dirty="0"/>
              <a:t> e do </a:t>
            </a:r>
            <a:r>
              <a:rPr lang="en-US" sz="3400" dirty="0" err="1"/>
              <a:t>entorno</a:t>
            </a:r>
            <a:r>
              <a:rPr lang="en-US" sz="3400" dirty="0"/>
              <a:t> da </a:t>
            </a:r>
            <a:r>
              <a:rPr lang="en-US" sz="3400" dirty="0" err="1"/>
              <a:t>escola</a:t>
            </a:r>
            <a:endParaRPr lang="en-US" sz="3400" dirty="0"/>
          </a:p>
          <a:p>
            <a:pPr marL="457200" indent="-457200">
              <a:buFont typeface="Arial"/>
              <a:buChar char="•"/>
            </a:pPr>
            <a:r>
              <a:rPr lang="en-US" sz="3400" dirty="0" err="1"/>
              <a:t>Produção</a:t>
            </a:r>
            <a:r>
              <a:rPr lang="en-US" sz="3400" dirty="0"/>
              <a:t> dos </a:t>
            </a:r>
            <a:r>
              <a:rPr lang="en-US" sz="3400" dirty="0" err="1"/>
              <a:t>documentos</a:t>
            </a:r>
            <a:r>
              <a:rPr lang="en-US" sz="3400" dirty="0"/>
              <a:t> </a:t>
            </a:r>
            <a:r>
              <a:rPr lang="en-US" sz="3400" dirty="0" err="1"/>
              <a:t>escolares</a:t>
            </a:r>
            <a:r>
              <a:rPr lang="en-US" sz="3400" dirty="0"/>
              <a:t> – </a:t>
            </a:r>
            <a:r>
              <a:rPr lang="en-US" sz="3400" dirty="0" err="1"/>
              <a:t>centralidade</a:t>
            </a:r>
            <a:r>
              <a:rPr lang="en-US" sz="3400" dirty="0"/>
              <a:t> do PPP</a:t>
            </a:r>
          </a:p>
          <a:p>
            <a:pPr marL="457200" indent="-457200">
              <a:buFont typeface="Arial"/>
              <a:buChar char="•"/>
            </a:pPr>
            <a:r>
              <a:rPr lang="en-US" sz="3400" dirty="0" err="1"/>
              <a:t>Organização</a:t>
            </a:r>
            <a:r>
              <a:rPr lang="en-US" sz="3400" dirty="0"/>
              <a:t> dos </a:t>
            </a:r>
            <a:r>
              <a:rPr lang="en-US" sz="3400" dirty="0" err="1"/>
              <a:t>espaços</a:t>
            </a:r>
            <a:r>
              <a:rPr lang="en-US" sz="3400" dirty="0"/>
              <a:t>, tempos e </a:t>
            </a:r>
            <a:r>
              <a:rPr lang="en-US" sz="3400" dirty="0" err="1"/>
              <a:t>saberes</a:t>
            </a:r>
            <a:r>
              <a:rPr lang="en-US" sz="3400" dirty="0"/>
              <a:t> no </a:t>
            </a:r>
            <a:r>
              <a:rPr lang="en-US" sz="3400" dirty="0" err="1"/>
              <a:t>contexto</a:t>
            </a:r>
            <a:r>
              <a:rPr lang="en-US" sz="3400" dirty="0"/>
              <a:t> escolar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566" y="0"/>
            <a:ext cx="9045200" cy="1287234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rgbClr val="000000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 </a:t>
            </a:r>
            <a:r>
              <a:rPr lang="en-US" dirty="0" err="1">
                <a:solidFill>
                  <a:schemeClr val="tx1"/>
                </a:solidFill>
              </a:rPr>
              <a:t>processo</a:t>
            </a:r>
            <a:r>
              <a:rPr lang="en-US" dirty="0">
                <a:solidFill>
                  <a:schemeClr val="tx1"/>
                </a:solidFill>
              </a:rPr>
              <a:t> curricular no </a:t>
            </a:r>
            <a:r>
              <a:rPr lang="en-US" dirty="0" err="1">
                <a:solidFill>
                  <a:schemeClr val="tx1"/>
                </a:solidFill>
              </a:rPr>
              <a:t>âmbito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interno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escola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sz="3600" dirty="0">
                <a:solidFill>
                  <a:srgbClr val="000000"/>
                </a:solidFill>
              </a:rPr>
            </a:b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947" y="1426394"/>
            <a:ext cx="8680819" cy="543160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700" dirty="0" err="1">
                <a:solidFill>
                  <a:srgbClr val="333333"/>
                </a:solidFill>
              </a:rPr>
              <a:t>Escolha</a:t>
            </a:r>
            <a:r>
              <a:rPr lang="en-US" sz="3700" dirty="0">
                <a:solidFill>
                  <a:srgbClr val="333333"/>
                </a:solidFill>
              </a:rPr>
              <a:t> de </a:t>
            </a:r>
            <a:r>
              <a:rPr lang="en-US" sz="3700" dirty="0" err="1">
                <a:solidFill>
                  <a:srgbClr val="333333"/>
                </a:solidFill>
              </a:rPr>
              <a:t>materiais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didáticos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3700" dirty="0" err="1">
                <a:solidFill>
                  <a:srgbClr val="333333"/>
                </a:solidFill>
              </a:rPr>
              <a:t>Ações</a:t>
            </a:r>
            <a:r>
              <a:rPr lang="en-US" sz="3700" dirty="0">
                <a:solidFill>
                  <a:srgbClr val="333333"/>
                </a:solidFill>
              </a:rPr>
              <a:t> de </a:t>
            </a:r>
            <a:r>
              <a:rPr lang="en-US" sz="3700" dirty="0" err="1">
                <a:solidFill>
                  <a:srgbClr val="333333"/>
                </a:solidFill>
              </a:rPr>
              <a:t>formação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continuada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3700" dirty="0" err="1">
                <a:solidFill>
                  <a:srgbClr val="333333"/>
                </a:solidFill>
              </a:rPr>
              <a:t>Escolhas</a:t>
            </a:r>
            <a:r>
              <a:rPr lang="en-US" sz="3700" dirty="0">
                <a:solidFill>
                  <a:srgbClr val="333333"/>
                </a:solidFill>
              </a:rPr>
              <a:t> de forma e </a:t>
            </a:r>
            <a:r>
              <a:rPr lang="en-US" sz="3700" dirty="0" err="1">
                <a:solidFill>
                  <a:srgbClr val="333333"/>
                </a:solidFill>
              </a:rPr>
              <a:t>conteúdo</a:t>
            </a:r>
            <a:r>
              <a:rPr lang="en-US" sz="3700" dirty="0">
                <a:solidFill>
                  <a:srgbClr val="333333"/>
                </a:solidFill>
              </a:rPr>
              <a:t> das </a:t>
            </a:r>
            <a:r>
              <a:rPr lang="en-US" sz="3700" dirty="0" err="1">
                <a:solidFill>
                  <a:srgbClr val="333333"/>
                </a:solidFill>
              </a:rPr>
              <a:t>aulas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pelos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professores</a:t>
            </a:r>
            <a:endParaRPr lang="en-US" sz="3700" dirty="0">
              <a:solidFill>
                <a:srgbClr val="333333"/>
              </a:solidFill>
            </a:endParaRPr>
          </a:p>
          <a:p>
            <a:pPr>
              <a:buFont typeface="Arial"/>
              <a:buChar char="•"/>
            </a:pPr>
            <a:r>
              <a:rPr lang="en-US" sz="3700" dirty="0" err="1">
                <a:solidFill>
                  <a:srgbClr val="333333"/>
                </a:solidFill>
              </a:rPr>
              <a:t>Construção</a:t>
            </a:r>
            <a:r>
              <a:rPr lang="en-US" sz="3700" dirty="0">
                <a:solidFill>
                  <a:srgbClr val="333333"/>
                </a:solidFill>
              </a:rPr>
              <a:t> de </a:t>
            </a:r>
            <a:r>
              <a:rPr lang="en-US" sz="3700" dirty="0" err="1">
                <a:solidFill>
                  <a:srgbClr val="333333"/>
                </a:solidFill>
              </a:rPr>
              <a:t>processos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avaliativos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3700" dirty="0" err="1">
                <a:solidFill>
                  <a:srgbClr val="333333"/>
                </a:solidFill>
              </a:rPr>
              <a:t>Reflexões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sobre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os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resultados</a:t>
            </a:r>
            <a:r>
              <a:rPr lang="en-US" sz="3700" dirty="0">
                <a:solidFill>
                  <a:srgbClr val="333333"/>
                </a:solidFill>
              </a:rPr>
              <a:t> das </a:t>
            </a:r>
            <a:r>
              <a:rPr lang="en-US" sz="3700" dirty="0" err="1">
                <a:solidFill>
                  <a:srgbClr val="333333"/>
                </a:solidFill>
              </a:rPr>
              <a:t>avaliações</a:t>
            </a:r>
            <a:r>
              <a:rPr lang="en-US" sz="3700" dirty="0">
                <a:solidFill>
                  <a:srgbClr val="333333"/>
                </a:solidFill>
              </a:rPr>
              <a:t> dos </a:t>
            </a:r>
            <a:r>
              <a:rPr lang="en-US" sz="3700" dirty="0" err="1">
                <a:solidFill>
                  <a:srgbClr val="333333"/>
                </a:solidFill>
              </a:rPr>
              <a:t>estudantes</a:t>
            </a:r>
            <a:r>
              <a:rPr lang="en-US" sz="3700" dirty="0">
                <a:solidFill>
                  <a:srgbClr val="333333"/>
                </a:solidFill>
              </a:rPr>
              <a:t> (</a:t>
            </a:r>
            <a:r>
              <a:rPr lang="en-US" sz="3700" dirty="0" err="1">
                <a:solidFill>
                  <a:srgbClr val="333333"/>
                </a:solidFill>
              </a:rPr>
              <a:t>internas</a:t>
            </a:r>
            <a:r>
              <a:rPr lang="en-US" sz="3700" dirty="0">
                <a:solidFill>
                  <a:srgbClr val="333333"/>
                </a:solidFill>
              </a:rPr>
              <a:t> e </a:t>
            </a:r>
            <a:r>
              <a:rPr lang="en-US" sz="3700" dirty="0" err="1">
                <a:solidFill>
                  <a:srgbClr val="333333"/>
                </a:solidFill>
              </a:rPr>
              <a:t>externas</a:t>
            </a:r>
            <a:r>
              <a:rPr lang="en-US" sz="3700" dirty="0">
                <a:solidFill>
                  <a:srgbClr val="333333"/>
                </a:solidFill>
              </a:rPr>
              <a:t>) e </a:t>
            </a:r>
            <a:r>
              <a:rPr lang="en-US" sz="3700" dirty="0" err="1">
                <a:solidFill>
                  <a:srgbClr val="333333"/>
                </a:solidFill>
              </a:rPr>
              <a:t>busca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por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apoios</a:t>
            </a:r>
            <a:r>
              <a:rPr lang="en-US" sz="3700" dirty="0">
                <a:solidFill>
                  <a:srgbClr val="333333"/>
                </a:solidFill>
              </a:rPr>
              <a:t> </a:t>
            </a:r>
            <a:r>
              <a:rPr lang="en-US" sz="3700" dirty="0" err="1">
                <a:solidFill>
                  <a:srgbClr val="333333"/>
                </a:solidFill>
              </a:rPr>
              <a:t>pedagógicos</a:t>
            </a:r>
            <a:endParaRPr lang="en-US" sz="3700" dirty="0">
              <a:solidFill>
                <a:srgbClr val="333333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700" dirty="0" err="1">
                <a:solidFill>
                  <a:srgbClr val="333333"/>
                </a:solidFill>
              </a:rPr>
              <a:t>Articulação</a:t>
            </a:r>
            <a:r>
              <a:rPr lang="en-US" sz="3700" dirty="0">
                <a:solidFill>
                  <a:srgbClr val="333333"/>
                </a:solidFill>
              </a:rPr>
              <a:t> com o </a:t>
            </a:r>
            <a:r>
              <a:rPr lang="en-US" sz="3700" dirty="0" err="1">
                <a:solidFill>
                  <a:srgbClr val="333333"/>
                </a:solidFill>
              </a:rPr>
              <a:t>território</a:t>
            </a:r>
            <a:r>
              <a:rPr lang="en-US" sz="3700" dirty="0">
                <a:solidFill>
                  <a:srgbClr val="333333"/>
                </a:solidFill>
              </a:rPr>
              <a:t>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55928-CCAC-4D41-8BA0-4CBAFFE7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42900"/>
            <a:ext cx="10058400" cy="1114425"/>
          </a:xfrm>
        </p:spPr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2BBFCD-7AD0-0E4C-AA18-3FF506D5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57363"/>
            <a:ext cx="10058400" cy="4414837"/>
          </a:xfrm>
        </p:spPr>
        <p:txBody>
          <a:bodyPr/>
          <a:lstStyle/>
          <a:p>
            <a:r>
              <a:rPr lang="pt-BR" sz="2800" dirty="0"/>
              <a:t>GIMENO SACRISTÁN, J. </a:t>
            </a:r>
            <a:r>
              <a:rPr lang="pt-BR" sz="2800" b="1" dirty="0"/>
              <a:t>O Currículo</a:t>
            </a:r>
            <a:r>
              <a:rPr lang="pt-BR" sz="2800" dirty="0"/>
              <a:t>: uma reflexão sobre a prática. Porto Alegre: Artmed, 2000.</a:t>
            </a:r>
          </a:p>
          <a:p>
            <a:r>
              <a:rPr lang="pt-BR" dirty="0"/>
              <a:t>MOREIRA, A. F. B., CANDAU, V. </a:t>
            </a:r>
            <a:r>
              <a:rPr lang="pt-BR" b="1" dirty="0"/>
              <a:t>Indagações sobre o currículo</a:t>
            </a:r>
            <a:r>
              <a:rPr lang="pt-BR" dirty="0"/>
              <a:t>. Currículo, conhecimento e cultura. Brasília: MEC, SEB, 2007.</a:t>
            </a:r>
            <a:r>
              <a:rPr lang="pt-BR" dirty="0">
                <a:effectLst/>
              </a:rPr>
              <a:t> </a:t>
            </a:r>
            <a:endParaRPr lang="pt-BR" sz="28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215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095500"/>
            <a:ext cx="81110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14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270934"/>
            <a:ext cx="7520940" cy="877147"/>
          </a:xfrm>
        </p:spPr>
        <p:txBody>
          <a:bodyPr>
            <a:noAutofit/>
          </a:bodyPr>
          <a:lstStyle/>
          <a:p>
            <a:r>
              <a:rPr lang="en-US" dirty="0" err="1"/>
              <a:t>Currículo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75" y="1508369"/>
            <a:ext cx="8944943" cy="4578106"/>
          </a:xfrm>
        </p:spPr>
        <p:txBody>
          <a:bodyPr>
            <a:noAutofit/>
          </a:bodyPr>
          <a:lstStyle/>
          <a:p>
            <a:pPr marL="457200" indent="-457200"/>
            <a:r>
              <a:rPr lang="en-US" sz="3600" dirty="0" err="1"/>
              <a:t>Confere</a:t>
            </a:r>
            <a:r>
              <a:rPr lang="en-US" sz="3600" dirty="0"/>
              <a:t> </a:t>
            </a:r>
            <a:r>
              <a:rPr lang="en-US" sz="3600" dirty="0" err="1"/>
              <a:t>materialidade</a:t>
            </a:r>
            <a:r>
              <a:rPr lang="en-US" sz="3600" dirty="0"/>
              <a:t> </a:t>
            </a:r>
            <a:r>
              <a:rPr lang="en-US" sz="3600" dirty="0" err="1"/>
              <a:t>ao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se </a:t>
            </a:r>
            <a:r>
              <a:rPr lang="en-US" sz="3600" dirty="0" err="1"/>
              <a:t>espera</a:t>
            </a:r>
            <a:r>
              <a:rPr lang="en-US" sz="3600" dirty="0"/>
              <a:t> da </a:t>
            </a:r>
            <a:r>
              <a:rPr lang="en-US" sz="3600" dirty="0" err="1"/>
              <a:t>escola</a:t>
            </a:r>
            <a:r>
              <a:rPr lang="en-US" sz="3600" dirty="0"/>
              <a:t>: </a:t>
            </a:r>
            <a:r>
              <a:rPr lang="en-US" sz="3600" dirty="0" err="1"/>
              <a:t>precisa</a:t>
            </a:r>
            <a:r>
              <a:rPr lang="en-US" sz="3600" dirty="0"/>
              <a:t> responder </a:t>
            </a:r>
            <a:r>
              <a:rPr lang="en-US" sz="3600" dirty="0" err="1"/>
              <a:t>à</a:t>
            </a:r>
            <a:r>
              <a:rPr lang="en-US" sz="3600" dirty="0"/>
              <a:t> </a:t>
            </a:r>
            <a:r>
              <a:rPr lang="en-US" sz="3600" dirty="0" err="1"/>
              <a:t>formação</a:t>
            </a:r>
            <a:r>
              <a:rPr lang="en-US" sz="3600" dirty="0"/>
              <a:t> </a:t>
            </a:r>
            <a:r>
              <a:rPr lang="en-US" sz="3600" dirty="0" err="1"/>
              <a:t>almejada</a:t>
            </a:r>
            <a:r>
              <a:rPr lang="en-US" sz="3600" dirty="0"/>
              <a:t> </a:t>
            </a:r>
            <a:r>
              <a:rPr lang="en-US" sz="3600" dirty="0" err="1"/>
              <a:t>socialmente</a:t>
            </a:r>
            <a:r>
              <a:rPr lang="en-US" sz="3600" dirty="0"/>
              <a:t>; </a:t>
            </a:r>
            <a:r>
              <a:rPr lang="en-US" sz="3600" dirty="0" err="1"/>
              <a:t>reúne</a:t>
            </a:r>
            <a:r>
              <a:rPr lang="en-US" sz="3600" dirty="0"/>
              <a:t> o </a:t>
            </a:r>
            <a:r>
              <a:rPr lang="en-US" sz="3600" dirty="0" err="1"/>
              <a:t>que</a:t>
            </a:r>
            <a:r>
              <a:rPr lang="en-US" sz="3600" dirty="0"/>
              <a:t> se </a:t>
            </a:r>
            <a:r>
              <a:rPr lang="en-US" sz="3600" dirty="0" err="1"/>
              <a:t>considera</a:t>
            </a:r>
            <a:r>
              <a:rPr lang="en-US" sz="3600" dirty="0"/>
              <a:t> “</a:t>
            </a:r>
            <a:r>
              <a:rPr lang="en-US" sz="3600" dirty="0" err="1"/>
              <a:t>importante</a:t>
            </a:r>
            <a:r>
              <a:rPr lang="en-US" sz="3600" dirty="0"/>
              <a:t>”, “</a:t>
            </a:r>
            <a:r>
              <a:rPr lang="en-US" sz="3600" dirty="0" err="1"/>
              <a:t>útil</a:t>
            </a:r>
            <a:r>
              <a:rPr lang="en-US" sz="3600" dirty="0"/>
              <a:t>” </a:t>
            </a:r>
            <a:r>
              <a:rPr lang="en-US" sz="3600" dirty="0" err="1"/>
              <a:t>para</a:t>
            </a:r>
            <a:r>
              <a:rPr lang="en-US" sz="3600" dirty="0"/>
              <a:t> </a:t>
            </a:r>
            <a:r>
              <a:rPr lang="en-US" sz="3600" dirty="0" err="1"/>
              <a:t>essa</a:t>
            </a:r>
            <a:r>
              <a:rPr lang="en-US" sz="3600" dirty="0"/>
              <a:t> </a:t>
            </a:r>
            <a:r>
              <a:rPr lang="en-US" sz="3600" dirty="0" err="1"/>
              <a:t>formação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334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?</a:t>
            </a:r>
          </a:p>
        </p:txBody>
      </p:sp>
      <p:pic>
        <p:nvPicPr>
          <p:cNvPr id="2049" name="Picture 1" descr="page1image8720656">
            <a:extLst>
              <a:ext uri="{FF2B5EF4-FFF2-40B4-BE49-F238E27FC236}">
                <a16:creationId xmlns:a16="http://schemas.microsoft.com/office/drawing/2014/main" id="{E1A155A9-DD81-8E4C-93EE-154A6CFB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60" y="2091081"/>
            <a:ext cx="8676280" cy="26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6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útil</a:t>
            </a:r>
            <a:r>
              <a:rPr lang="en-US" dirty="0"/>
              <a:t>?</a:t>
            </a:r>
          </a:p>
        </p:txBody>
      </p:sp>
      <p:pic>
        <p:nvPicPr>
          <p:cNvPr id="5" name="Picture 1" descr="page1image8740368">
            <a:extLst>
              <a:ext uri="{FF2B5EF4-FFF2-40B4-BE49-F238E27FC236}">
                <a16:creationId xmlns:a16="http://schemas.microsoft.com/office/drawing/2014/main" id="{BC2F48A3-4BC3-9042-A6D8-5B6189D1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322" y="2143539"/>
            <a:ext cx="8351355" cy="25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7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definir</a:t>
            </a:r>
            <a:r>
              <a:rPr lang="en-US" dirty="0"/>
              <a:t> o </a:t>
            </a:r>
            <a:r>
              <a:rPr lang="en-US" dirty="0" err="1"/>
              <a:t>currículo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723" y="1828800"/>
            <a:ext cx="8263305" cy="47465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Duas</a:t>
            </a:r>
            <a:r>
              <a:rPr lang="en-US" sz="3600" dirty="0"/>
              <a:t> </a:t>
            </a:r>
            <a:r>
              <a:rPr lang="en-US" sz="3600" dirty="0" err="1"/>
              <a:t>definições</a:t>
            </a:r>
            <a:r>
              <a:rPr lang="en-US" sz="3600" dirty="0"/>
              <a:t> </a:t>
            </a:r>
            <a:r>
              <a:rPr lang="en-US" sz="3600" dirty="0" err="1"/>
              <a:t>recorrentes</a:t>
            </a:r>
            <a:r>
              <a:rPr lang="en-US" sz="3600" dirty="0"/>
              <a:t>: </a:t>
            </a:r>
          </a:p>
          <a:p>
            <a:r>
              <a:rPr lang="en-US" sz="3600" dirty="0" err="1"/>
              <a:t>os</a:t>
            </a:r>
            <a:r>
              <a:rPr lang="en-US" sz="3600" dirty="0"/>
              <a:t> </a:t>
            </a:r>
            <a:r>
              <a:rPr lang="en-US" sz="3600" dirty="0" err="1"/>
              <a:t>documentos</a:t>
            </a:r>
            <a:r>
              <a:rPr lang="en-US" sz="3600" dirty="0"/>
              <a:t> </a:t>
            </a:r>
            <a:r>
              <a:rPr lang="en-US" sz="3600" dirty="0" err="1"/>
              <a:t>prescritivos</a:t>
            </a:r>
            <a:endParaRPr lang="en-US" sz="3600" dirty="0"/>
          </a:p>
          <a:p>
            <a:r>
              <a:rPr lang="en-US" sz="3600" dirty="0"/>
              <a:t>as </a:t>
            </a:r>
            <a:r>
              <a:rPr lang="en-US" sz="3600" dirty="0" err="1"/>
              <a:t>práticas</a:t>
            </a:r>
            <a:r>
              <a:rPr lang="en-US" sz="3600" dirty="0"/>
              <a:t> </a:t>
            </a:r>
            <a:r>
              <a:rPr lang="en-US" sz="3600" dirty="0" err="1"/>
              <a:t>escolares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Currículo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processo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Muitas</a:t>
            </a:r>
            <a:r>
              <a:rPr lang="en-US" sz="3600" dirty="0"/>
              <a:t> </a:t>
            </a:r>
            <a:r>
              <a:rPr lang="en-US" sz="3600" dirty="0" err="1"/>
              <a:t>dimensões</a:t>
            </a:r>
            <a:r>
              <a:rPr lang="en-US" sz="3600" dirty="0"/>
              <a:t>, </a:t>
            </a:r>
            <a:r>
              <a:rPr lang="en-US" sz="3600" dirty="0" err="1"/>
              <a:t>nas</a:t>
            </a:r>
            <a:r>
              <a:rPr lang="en-US" sz="3600" dirty="0"/>
              <a:t> </a:t>
            </a:r>
            <a:r>
              <a:rPr lang="en-US" sz="3600" dirty="0" err="1"/>
              <a:t>quais</a:t>
            </a:r>
            <a:r>
              <a:rPr lang="en-US" sz="3600" dirty="0"/>
              <a:t> </a:t>
            </a:r>
            <a:r>
              <a:rPr lang="en-US" sz="3600" dirty="0" err="1"/>
              <a:t>ocorrem</a:t>
            </a:r>
            <a:r>
              <a:rPr lang="en-US" sz="3600" dirty="0"/>
              <a:t> </a:t>
            </a:r>
            <a:r>
              <a:rPr lang="en-US" sz="3600" dirty="0" err="1"/>
              <a:t>inúmeras</a:t>
            </a:r>
            <a:r>
              <a:rPr lang="en-US" sz="3600" dirty="0"/>
              <a:t> </a:t>
            </a:r>
            <a:r>
              <a:rPr lang="en-US" sz="3600" dirty="0" err="1"/>
              <a:t>transformações</a:t>
            </a:r>
            <a:r>
              <a:rPr lang="en-US" sz="3600" dirty="0"/>
              <a:t> </a:t>
            </a:r>
            <a:r>
              <a:rPr lang="en-US" sz="3600" dirty="0" err="1"/>
              <a:t>sucessivas</a:t>
            </a:r>
            <a:r>
              <a:rPr lang="en-US" sz="3600" dirty="0"/>
              <a:t> (</a:t>
            </a:r>
            <a:r>
              <a:rPr lang="en-US" sz="3600" dirty="0" err="1"/>
              <a:t>descontextualizações</a:t>
            </a:r>
            <a:r>
              <a:rPr lang="en-US" sz="3600" dirty="0"/>
              <a:t> e </a:t>
            </a:r>
            <a:r>
              <a:rPr lang="en-US" sz="3600" dirty="0" err="1"/>
              <a:t>recontextualizações</a:t>
            </a:r>
            <a:r>
              <a:rPr lang="en-US" sz="3600" dirty="0"/>
              <a:t>) que </a:t>
            </a:r>
            <a:r>
              <a:rPr lang="en-US" sz="3600" dirty="0" err="1"/>
              <a:t>implicam</a:t>
            </a:r>
            <a:r>
              <a:rPr lang="en-US" sz="3600" dirty="0"/>
              <a:t> </a:t>
            </a:r>
            <a:r>
              <a:rPr lang="en-US" sz="3600" dirty="0" err="1"/>
              <a:t>diferentes</a:t>
            </a:r>
            <a:r>
              <a:rPr lang="en-US" sz="3600" dirty="0"/>
              <a:t> </a:t>
            </a:r>
            <a:r>
              <a:rPr lang="en-US" sz="3600" dirty="0" err="1"/>
              <a:t>sujeitos</a:t>
            </a:r>
            <a:r>
              <a:rPr lang="en-US" sz="3600" dirty="0"/>
              <a:t> com </a:t>
            </a:r>
            <a:r>
              <a:rPr lang="en-US" sz="3600" dirty="0" err="1"/>
              <a:t>responsabilidades</a:t>
            </a:r>
            <a:r>
              <a:rPr lang="en-US" sz="3600" dirty="0"/>
              <a:t> </a:t>
            </a:r>
            <a:r>
              <a:rPr lang="en-US" sz="3600" dirty="0" err="1"/>
              <a:t>compartilhadas</a:t>
            </a:r>
            <a:r>
              <a:rPr lang="en-US" sz="3600" dirty="0"/>
              <a:t> </a:t>
            </a:r>
            <a:r>
              <a:rPr lang="en-US" sz="3600" dirty="0" err="1"/>
              <a:t>sobre</a:t>
            </a:r>
            <a:r>
              <a:rPr lang="en-US" sz="3600" dirty="0"/>
              <a:t> o </a:t>
            </a:r>
            <a:r>
              <a:rPr lang="en-US" sz="3600" dirty="0" err="1"/>
              <a:t>seu</a:t>
            </a:r>
            <a:r>
              <a:rPr lang="en-US" sz="3600" dirty="0"/>
              <a:t> </a:t>
            </a:r>
            <a:r>
              <a:rPr lang="en-US" sz="3600" dirty="0" err="1"/>
              <a:t>desenvolvimento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5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0"/>
            <a:ext cx="7520940" cy="865014"/>
          </a:xfrm>
        </p:spPr>
        <p:txBody>
          <a:bodyPr>
            <a:noAutofit/>
          </a:bodyPr>
          <a:lstStyle/>
          <a:p>
            <a:r>
              <a:rPr lang="en-US" dirty="0"/>
              <a:t>O </a:t>
            </a:r>
            <a:r>
              <a:rPr lang="en-US" dirty="0" err="1"/>
              <a:t>processo</a:t>
            </a:r>
            <a:r>
              <a:rPr lang="en-US" dirty="0"/>
              <a:t> curricular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914" y="1374210"/>
            <a:ext cx="8325957" cy="54837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No </a:t>
            </a:r>
            <a:r>
              <a:rPr lang="en-US" sz="3600" dirty="0" err="1"/>
              <a:t>âmbito</a:t>
            </a:r>
            <a:r>
              <a:rPr lang="en-US" sz="3600" dirty="0"/>
              <a:t> </a:t>
            </a:r>
            <a:r>
              <a:rPr lang="en-US" sz="3600" dirty="0" err="1"/>
              <a:t>externo</a:t>
            </a:r>
            <a:r>
              <a:rPr lang="en-US" sz="3600" dirty="0"/>
              <a:t> </a:t>
            </a:r>
            <a:r>
              <a:rPr lang="en-US" sz="3600" dirty="0" err="1"/>
              <a:t>à</a:t>
            </a:r>
            <a:r>
              <a:rPr lang="en-US" sz="3600" dirty="0"/>
              <a:t> </a:t>
            </a:r>
            <a:r>
              <a:rPr lang="en-US" sz="3600" dirty="0" err="1"/>
              <a:t>escola</a:t>
            </a:r>
            <a:r>
              <a:rPr lang="en-US" sz="3600" dirty="0"/>
              <a:t>: 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/>
              <a:t>Debate curricular, num dado </a:t>
            </a:r>
            <a:r>
              <a:rPr lang="en-US" sz="3600" dirty="0" err="1"/>
              <a:t>contexto</a:t>
            </a:r>
            <a:r>
              <a:rPr lang="en-US" sz="3600" dirty="0"/>
              <a:t> social, </a:t>
            </a:r>
            <a:r>
              <a:rPr lang="en-US" sz="3600" dirty="0" err="1"/>
              <a:t>político</a:t>
            </a:r>
            <a:r>
              <a:rPr lang="en-US" sz="3600" dirty="0"/>
              <a:t>, </a:t>
            </a:r>
            <a:r>
              <a:rPr lang="en-US" sz="3600" dirty="0" err="1"/>
              <a:t>econômico</a:t>
            </a:r>
            <a:r>
              <a:rPr lang="en-US" sz="3600" dirty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 err="1"/>
              <a:t>Produção</a:t>
            </a:r>
            <a:r>
              <a:rPr lang="en-US" sz="3600" dirty="0"/>
              <a:t> de </a:t>
            </a:r>
            <a:r>
              <a:rPr lang="en-US" sz="3600" dirty="0" err="1"/>
              <a:t>documentos</a:t>
            </a:r>
            <a:endParaRPr lang="en-US" sz="3600" dirty="0"/>
          </a:p>
          <a:p>
            <a:pPr marL="457200" indent="-457200">
              <a:buFont typeface="Arial"/>
              <a:buChar char="•"/>
            </a:pPr>
            <a:r>
              <a:rPr lang="en-US" sz="3600" dirty="0" err="1"/>
              <a:t>Produção</a:t>
            </a:r>
            <a:r>
              <a:rPr lang="en-US" sz="3600" dirty="0"/>
              <a:t> de </a:t>
            </a:r>
            <a:r>
              <a:rPr lang="en-US" sz="3600" dirty="0" err="1"/>
              <a:t>materiais</a:t>
            </a:r>
            <a:r>
              <a:rPr lang="en-US" sz="3600" dirty="0"/>
              <a:t> </a:t>
            </a:r>
            <a:r>
              <a:rPr lang="en-US" sz="3600" dirty="0" err="1"/>
              <a:t>didáticos</a:t>
            </a:r>
            <a:endParaRPr lang="en-US" sz="3600" dirty="0"/>
          </a:p>
          <a:p>
            <a:pPr marL="457200" indent="-457200">
              <a:buFont typeface="Arial"/>
              <a:buChar char="•"/>
            </a:pPr>
            <a:r>
              <a:rPr lang="en-US" sz="3600" dirty="0" err="1"/>
              <a:t>Oferta</a:t>
            </a:r>
            <a:r>
              <a:rPr lang="en-US" sz="3600" dirty="0"/>
              <a:t> de </a:t>
            </a:r>
            <a:r>
              <a:rPr lang="en-US" sz="3600" dirty="0" err="1"/>
              <a:t>formação</a:t>
            </a:r>
            <a:r>
              <a:rPr lang="en-US" sz="3600" dirty="0"/>
              <a:t> </a:t>
            </a:r>
            <a:r>
              <a:rPr lang="en-US" sz="3600" dirty="0" err="1"/>
              <a:t>continuada</a:t>
            </a:r>
            <a:endParaRPr lang="en-US" sz="3600" dirty="0"/>
          </a:p>
          <a:p>
            <a:pPr marL="457200" indent="-457200">
              <a:buFont typeface="Arial"/>
              <a:buChar char="•"/>
            </a:pPr>
            <a:r>
              <a:rPr lang="en-US" sz="3600" dirty="0" err="1"/>
              <a:t>Avaliações</a:t>
            </a:r>
            <a:r>
              <a:rPr lang="en-US" sz="3600" dirty="0"/>
              <a:t> </a:t>
            </a:r>
            <a:r>
              <a:rPr lang="en-US" sz="3600" dirty="0" err="1"/>
              <a:t>externas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75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121025"/>
            <a:ext cx="7770813" cy="1044445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escola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1" y="1408998"/>
            <a:ext cx="7770813" cy="5449002"/>
          </a:xfrm>
        </p:spPr>
        <p:txBody>
          <a:bodyPr>
            <a:normAutofit/>
          </a:bodyPr>
          <a:lstStyle/>
          <a:p>
            <a:r>
              <a:rPr lang="en-US" sz="3600" dirty="0" err="1"/>
              <a:t>Quais</a:t>
            </a:r>
            <a:r>
              <a:rPr lang="en-US" sz="3600" dirty="0"/>
              <a:t> as </a:t>
            </a:r>
            <a:r>
              <a:rPr lang="en-US" sz="3600" dirty="0" err="1"/>
              <a:t>escolhas</a:t>
            </a:r>
            <a:r>
              <a:rPr lang="en-US" sz="3600" dirty="0"/>
              <a:t> </a:t>
            </a:r>
            <a:r>
              <a:rPr lang="en-US" sz="3600" dirty="0" err="1"/>
              <a:t>realizadas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escola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marcam</a:t>
            </a:r>
            <a:r>
              <a:rPr lang="en-US" sz="3600" dirty="0"/>
              <a:t> a </a:t>
            </a:r>
            <a:r>
              <a:rPr lang="en-US" sz="3600" dirty="0" err="1"/>
              <a:t>construção</a:t>
            </a:r>
            <a:r>
              <a:rPr lang="en-US" sz="3600" dirty="0"/>
              <a:t> do </a:t>
            </a:r>
            <a:r>
              <a:rPr lang="en-US" sz="3600" dirty="0" err="1"/>
              <a:t>currículo</a:t>
            </a:r>
            <a:r>
              <a:rPr lang="en-US" sz="3600" dirty="0"/>
              <a:t>?</a:t>
            </a:r>
          </a:p>
          <a:p>
            <a:r>
              <a:rPr lang="en-US" sz="3600" dirty="0" err="1"/>
              <a:t>Onde</a:t>
            </a:r>
            <a:r>
              <a:rPr lang="en-US" sz="3600" dirty="0"/>
              <a:t> </a:t>
            </a:r>
            <a:r>
              <a:rPr lang="en-US" sz="3600" dirty="0" err="1"/>
              <a:t>essas</a:t>
            </a:r>
            <a:r>
              <a:rPr lang="en-US" sz="3600" dirty="0"/>
              <a:t> </a:t>
            </a:r>
            <a:r>
              <a:rPr lang="en-US" sz="3600" dirty="0" err="1"/>
              <a:t>escolhas</a:t>
            </a:r>
            <a:r>
              <a:rPr lang="en-US" sz="3600" dirty="0"/>
              <a:t> </a:t>
            </a:r>
            <a:r>
              <a:rPr lang="en-US" sz="3600" dirty="0" err="1"/>
              <a:t>deveriam</a:t>
            </a:r>
            <a:r>
              <a:rPr lang="en-US" sz="3600" dirty="0"/>
              <a:t> </a:t>
            </a:r>
            <a:r>
              <a:rPr lang="en-US" sz="3600" dirty="0" err="1"/>
              <a:t>encontrar</a:t>
            </a:r>
            <a:r>
              <a:rPr lang="en-US" sz="3600" dirty="0"/>
              <a:t> </a:t>
            </a:r>
            <a:r>
              <a:rPr lang="en-US" sz="3600" dirty="0" err="1"/>
              <a:t>sustentação</a:t>
            </a:r>
            <a:r>
              <a:rPr lang="en-US" sz="3600" dirty="0"/>
              <a:t>?</a:t>
            </a:r>
          </a:p>
          <a:p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as </a:t>
            </a:r>
            <a:r>
              <a:rPr lang="en-US" sz="3600" dirty="0" err="1"/>
              <a:t>dimensões</a:t>
            </a:r>
            <a:r>
              <a:rPr lang="en-US" sz="3600" dirty="0"/>
              <a:t> do interior da </a:t>
            </a:r>
            <a:r>
              <a:rPr lang="en-US" sz="3600" dirty="0" err="1"/>
              <a:t>escola</a:t>
            </a:r>
            <a:r>
              <a:rPr lang="en-US" sz="3600" dirty="0"/>
              <a:t> </a:t>
            </a:r>
            <a:r>
              <a:rPr lang="en-US" sz="3600" dirty="0" err="1"/>
              <a:t>precisam</a:t>
            </a:r>
            <a:r>
              <a:rPr lang="en-US" sz="3600" dirty="0"/>
              <a:t> </a:t>
            </a:r>
            <a:r>
              <a:rPr lang="en-US" sz="3600" dirty="0" err="1"/>
              <a:t>envolver</a:t>
            </a:r>
            <a:r>
              <a:rPr lang="en-US" sz="3600" dirty="0"/>
              <a:t> o </a:t>
            </a:r>
            <a:r>
              <a:rPr lang="en-US" sz="3600" dirty="0" err="1"/>
              <a:t>coletivo</a:t>
            </a:r>
            <a:r>
              <a:rPr lang="en-US" sz="3600" dirty="0"/>
              <a:t> da </a:t>
            </a:r>
            <a:r>
              <a:rPr lang="en-US" sz="3600" dirty="0" err="1"/>
              <a:t>instituição</a:t>
            </a:r>
            <a:r>
              <a:rPr lang="en-US" sz="36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353</Words>
  <Application>Microsoft Macintosh PowerPoint</Application>
  <PresentationFormat>Widescreen</PresentationFormat>
  <Paragraphs>51</Paragraphs>
  <Slides>12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Currículo em tempos de BNCC: o que se espera e o que pode uma reforma curricular?</vt:lpstr>
      <vt:lpstr>Apresentação do PowerPoint</vt:lpstr>
      <vt:lpstr>Currículo</vt:lpstr>
      <vt:lpstr>O que é importante?</vt:lpstr>
      <vt:lpstr>O que é útil?</vt:lpstr>
      <vt:lpstr>Como definir o currículo?</vt:lpstr>
      <vt:lpstr>Currículo como processo</vt:lpstr>
      <vt:lpstr>O processo curricular</vt:lpstr>
      <vt:lpstr>Na escola</vt:lpstr>
      <vt:lpstr> O processo curricular no âmbito interno à escola </vt:lpstr>
      <vt:lpstr> O processo curricular no âmbito interno à escola  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Currículo em tempos de BNCC: o que se espera e o que pode uma reforma curricular?</dc:title>
  <dc:creator>Cláudia Valentina Assumpção Galian</dc:creator>
  <cp:lastModifiedBy>Cláudia Valentina Assumpção Galian</cp:lastModifiedBy>
  <cp:revision>2</cp:revision>
  <dcterms:created xsi:type="dcterms:W3CDTF">2020-03-10T11:12:26Z</dcterms:created>
  <dcterms:modified xsi:type="dcterms:W3CDTF">2020-03-10T11:27:13Z</dcterms:modified>
</cp:coreProperties>
</file>