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7" r:id="rId3"/>
    <p:sldId id="300" r:id="rId4"/>
    <p:sldId id="301" r:id="rId5"/>
    <p:sldId id="306" r:id="rId6"/>
    <p:sldId id="307" r:id="rId7"/>
    <p:sldId id="302" r:id="rId8"/>
    <p:sldId id="303" r:id="rId9"/>
    <p:sldId id="304" r:id="rId10"/>
    <p:sldId id="308" r:id="rId11"/>
    <p:sldId id="305" r:id="rId12"/>
    <p:sldId id="309" r:id="rId13"/>
    <p:sldId id="310" r:id="rId14"/>
    <p:sldId id="312" r:id="rId15"/>
    <p:sldId id="313" r:id="rId16"/>
    <p:sldId id="318" r:id="rId17"/>
    <p:sldId id="316" r:id="rId18"/>
    <p:sldId id="319" r:id="rId19"/>
    <p:sldId id="317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5239" autoAdjust="0"/>
  </p:normalViewPr>
  <p:slideViewPr>
    <p:cSldViewPr snapToGrid="0">
      <p:cViewPr varScale="1">
        <p:scale>
          <a:sx n="80" d="100"/>
          <a:sy n="80" d="100"/>
        </p:scale>
        <p:origin x="2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80B54-DCA3-4491-B85A-3E9B576C7ED8}" type="doc">
      <dgm:prSet loTypeId="urn:microsoft.com/office/officeart/2005/8/layout/hierarchy4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96A6B0F9-69EB-4C45-8DEE-3E8DD839261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Políticas Públicas</a:t>
          </a:r>
        </a:p>
      </dgm:t>
    </dgm:pt>
    <dgm:pt modelId="{A8F87A76-775A-453B-B49B-6816E7DBFBE6}" type="parTrans" cxnId="{F046604F-BF3B-4F75-B6FC-6C7DE739F779}">
      <dgm:prSet/>
      <dgm:spPr/>
      <dgm:t>
        <a:bodyPr/>
        <a:lstStyle/>
        <a:p>
          <a:endParaRPr lang="pt-BR"/>
        </a:p>
      </dgm:t>
    </dgm:pt>
    <dgm:pt modelId="{6F55F919-7101-47B9-9B69-A23FE461F606}" type="sibTrans" cxnId="{F046604F-BF3B-4F75-B6FC-6C7DE739F779}">
      <dgm:prSet/>
      <dgm:spPr/>
      <dgm:t>
        <a:bodyPr/>
        <a:lstStyle/>
        <a:p>
          <a:endParaRPr lang="pt-BR"/>
        </a:p>
      </dgm:t>
    </dgm:pt>
    <dgm:pt modelId="{BE08506D-CEFF-4E87-A5FE-EF1D89AFDD9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Políticas Públicas Sociais: Regulação entre Estado, economia e sociedade.</a:t>
          </a:r>
        </a:p>
      </dgm:t>
    </dgm:pt>
    <dgm:pt modelId="{58A9C640-5B30-43B0-A42F-3151B3B181E1}" type="parTrans" cxnId="{C290E15F-382F-41AD-8296-1C021956F3B3}">
      <dgm:prSet/>
      <dgm:spPr/>
      <dgm:t>
        <a:bodyPr/>
        <a:lstStyle/>
        <a:p>
          <a:endParaRPr lang="pt-BR"/>
        </a:p>
      </dgm:t>
    </dgm:pt>
    <dgm:pt modelId="{BA401791-6AB7-4F88-9BA3-40746D036CB3}" type="sibTrans" cxnId="{C290E15F-382F-41AD-8296-1C021956F3B3}">
      <dgm:prSet/>
      <dgm:spPr/>
      <dgm:t>
        <a:bodyPr/>
        <a:lstStyle/>
        <a:p>
          <a:endParaRPr lang="pt-BR"/>
        </a:p>
      </dgm:t>
    </dgm:pt>
    <dgm:pt modelId="{683EB5F6-4B7C-4F46-BA5E-317343069DE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Saúde</a:t>
          </a:r>
        </a:p>
      </dgm:t>
    </dgm:pt>
    <dgm:pt modelId="{AD9A672D-2A22-4123-908B-71940355674C}" type="parTrans" cxnId="{80B2FB92-1694-4029-AB41-772044FEED2B}">
      <dgm:prSet/>
      <dgm:spPr/>
      <dgm:t>
        <a:bodyPr/>
        <a:lstStyle/>
        <a:p>
          <a:endParaRPr lang="pt-BR"/>
        </a:p>
      </dgm:t>
    </dgm:pt>
    <dgm:pt modelId="{C9B3CC30-1495-4B4A-8040-D862B5BF1236}" type="sibTrans" cxnId="{80B2FB92-1694-4029-AB41-772044FEED2B}">
      <dgm:prSet/>
      <dgm:spPr/>
      <dgm:t>
        <a:bodyPr/>
        <a:lstStyle/>
        <a:p>
          <a:endParaRPr lang="pt-BR"/>
        </a:p>
      </dgm:t>
    </dgm:pt>
    <dgm:pt modelId="{1748B189-9958-463E-8133-A200DC37FC1F}" type="pres">
      <dgm:prSet presAssocID="{F7980B54-DCA3-4491-B85A-3E9B576C7E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025D1A-8E49-4456-890A-FC57E9780EDE}" type="pres">
      <dgm:prSet presAssocID="{96A6B0F9-69EB-4C45-8DEE-3E8DD8392611}" presName="vertOne" presStyleCnt="0"/>
      <dgm:spPr/>
    </dgm:pt>
    <dgm:pt modelId="{D0A17F36-7B69-4419-8CB2-33AA6DA5ACB8}" type="pres">
      <dgm:prSet presAssocID="{96A6B0F9-69EB-4C45-8DEE-3E8DD8392611}" presName="txOne" presStyleLbl="node0" presStyleIdx="0" presStyleCnt="1">
        <dgm:presLayoutVars>
          <dgm:chPref val="3"/>
        </dgm:presLayoutVars>
      </dgm:prSet>
      <dgm:spPr/>
    </dgm:pt>
    <dgm:pt modelId="{CBD7E9CA-44A8-4E05-AC2E-33CC2A28793F}" type="pres">
      <dgm:prSet presAssocID="{96A6B0F9-69EB-4C45-8DEE-3E8DD8392611}" presName="parTransOne" presStyleCnt="0"/>
      <dgm:spPr/>
    </dgm:pt>
    <dgm:pt modelId="{16276512-B022-4323-9870-ABCCEDA936A8}" type="pres">
      <dgm:prSet presAssocID="{96A6B0F9-69EB-4C45-8DEE-3E8DD8392611}" presName="horzOne" presStyleCnt="0"/>
      <dgm:spPr/>
    </dgm:pt>
    <dgm:pt modelId="{B7D153DC-0A78-4C4F-B3D6-CCD081BDE3D8}" type="pres">
      <dgm:prSet presAssocID="{BE08506D-CEFF-4E87-A5FE-EF1D89AFDD95}" presName="vertTwo" presStyleCnt="0"/>
      <dgm:spPr/>
    </dgm:pt>
    <dgm:pt modelId="{B5CC2598-83AA-48AD-B8C8-2C0B1893061B}" type="pres">
      <dgm:prSet presAssocID="{BE08506D-CEFF-4E87-A5FE-EF1D89AFDD95}" presName="txTwo" presStyleLbl="node2" presStyleIdx="0" presStyleCnt="1" custLinFactNeighborX="-803">
        <dgm:presLayoutVars>
          <dgm:chPref val="3"/>
        </dgm:presLayoutVars>
      </dgm:prSet>
      <dgm:spPr/>
    </dgm:pt>
    <dgm:pt modelId="{3FE7B3BC-24A0-4605-A136-3B02700CA842}" type="pres">
      <dgm:prSet presAssocID="{BE08506D-CEFF-4E87-A5FE-EF1D89AFDD95}" presName="parTransTwo" presStyleCnt="0"/>
      <dgm:spPr/>
    </dgm:pt>
    <dgm:pt modelId="{CEAFF0BD-FBE7-4285-B867-7A60D1D52005}" type="pres">
      <dgm:prSet presAssocID="{BE08506D-CEFF-4E87-A5FE-EF1D89AFDD95}" presName="horzTwo" presStyleCnt="0"/>
      <dgm:spPr/>
    </dgm:pt>
    <dgm:pt modelId="{09F68C0B-4FA5-4FAD-9EF6-54210EFB6F03}" type="pres">
      <dgm:prSet presAssocID="{683EB5F6-4B7C-4F46-BA5E-317343069DEB}" presName="vertThree" presStyleCnt="0"/>
      <dgm:spPr/>
    </dgm:pt>
    <dgm:pt modelId="{B7FB469A-F70E-4F52-B517-5157D38BA382}" type="pres">
      <dgm:prSet presAssocID="{683EB5F6-4B7C-4F46-BA5E-317343069DEB}" presName="txThree" presStyleLbl="node3" presStyleIdx="0" presStyleCnt="1" custLinFactNeighborX="91889" custLinFactNeighborY="-904">
        <dgm:presLayoutVars>
          <dgm:chPref val="3"/>
        </dgm:presLayoutVars>
      </dgm:prSet>
      <dgm:spPr/>
    </dgm:pt>
    <dgm:pt modelId="{6EEE92A7-829B-47E3-976C-DF21D6E6C97D}" type="pres">
      <dgm:prSet presAssocID="{683EB5F6-4B7C-4F46-BA5E-317343069DEB}" presName="horzThree" presStyleCnt="0"/>
      <dgm:spPr/>
    </dgm:pt>
  </dgm:ptLst>
  <dgm:cxnLst>
    <dgm:cxn modelId="{AC959548-6CF1-4B1E-AD93-D750B2ADC4CA}" type="presOf" srcId="{F7980B54-DCA3-4491-B85A-3E9B576C7ED8}" destId="{1748B189-9958-463E-8133-A200DC37FC1F}" srcOrd="0" destOrd="0" presId="urn:microsoft.com/office/officeart/2005/8/layout/hierarchy4"/>
    <dgm:cxn modelId="{F046604F-BF3B-4F75-B6FC-6C7DE739F779}" srcId="{F7980B54-DCA3-4491-B85A-3E9B576C7ED8}" destId="{96A6B0F9-69EB-4C45-8DEE-3E8DD8392611}" srcOrd="0" destOrd="0" parTransId="{A8F87A76-775A-453B-B49B-6816E7DBFBE6}" sibTransId="{6F55F919-7101-47B9-9B69-A23FE461F606}"/>
    <dgm:cxn modelId="{C290E15F-382F-41AD-8296-1C021956F3B3}" srcId="{96A6B0F9-69EB-4C45-8DEE-3E8DD8392611}" destId="{BE08506D-CEFF-4E87-A5FE-EF1D89AFDD95}" srcOrd="0" destOrd="0" parTransId="{58A9C640-5B30-43B0-A42F-3151B3B181E1}" sibTransId="{BA401791-6AB7-4F88-9BA3-40746D036CB3}"/>
    <dgm:cxn modelId="{81147572-4EF1-483F-A397-BB672A0FE913}" type="presOf" srcId="{683EB5F6-4B7C-4F46-BA5E-317343069DEB}" destId="{B7FB469A-F70E-4F52-B517-5157D38BA382}" srcOrd="0" destOrd="0" presId="urn:microsoft.com/office/officeart/2005/8/layout/hierarchy4"/>
    <dgm:cxn modelId="{666C547A-103C-424D-8C1C-53CCAADF8D1C}" type="presOf" srcId="{BE08506D-CEFF-4E87-A5FE-EF1D89AFDD95}" destId="{B5CC2598-83AA-48AD-B8C8-2C0B1893061B}" srcOrd="0" destOrd="0" presId="urn:microsoft.com/office/officeart/2005/8/layout/hierarchy4"/>
    <dgm:cxn modelId="{80B2FB92-1694-4029-AB41-772044FEED2B}" srcId="{BE08506D-CEFF-4E87-A5FE-EF1D89AFDD95}" destId="{683EB5F6-4B7C-4F46-BA5E-317343069DEB}" srcOrd="0" destOrd="0" parTransId="{AD9A672D-2A22-4123-908B-71940355674C}" sibTransId="{C9B3CC30-1495-4B4A-8040-D862B5BF1236}"/>
    <dgm:cxn modelId="{CE408B9E-DA54-47DB-97F8-43E6A3199F8C}" type="presOf" srcId="{96A6B0F9-69EB-4C45-8DEE-3E8DD8392611}" destId="{D0A17F36-7B69-4419-8CB2-33AA6DA5ACB8}" srcOrd="0" destOrd="0" presId="urn:microsoft.com/office/officeart/2005/8/layout/hierarchy4"/>
    <dgm:cxn modelId="{10B37012-5B0E-4564-98FC-619B1C4878AD}" type="presParOf" srcId="{1748B189-9958-463E-8133-A200DC37FC1F}" destId="{E8025D1A-8E49-4456-890A-FC57E9780EDE}" srcOrd="0" destOrd="0" presId="urn:microsoft.com/office/officeart/2005/8/layout/hierarchy4"/>
    <dgm:cxn modelId="{8A1DC07C-A3C1-4333-B5C9-E94A94EFE548}" type="presParOf" srcId="{E8025D1A-8E49-4456-890A-FC57E9780EDE}" destId="{D0A17F36-7B69-4419-8CB2-33AA6DA5ACB8}" srcOrd="0" destOrd="0" presId="urn:microsoft.com/office/officeart/2005/8/layout/hierarchy4"/>
    <dgm:cxn modelId="{48A3B2FE-5A3E-45B2-B083-30D7870083FA}" type="presParOf" srcId="{E8025D1A-8E49-4456-890A-FC57E9780EDE}" destId="{CBD7E9CA-44A8-4E05-AC2E-33CC2A28793F}" srcOrd="1" destOrd="0" presId="urn:microsoft.com/office/officeart/2005/8/layout/hierarchy4"/>
    <dgm:cxn modelId="{9F95BF64-EF2F-4F11-8AF2-BAB76C2889A0}" type="presParOf" srcId="{E8025D1A-8E49-4456-890A-FC57E9780EDE}" destId="{16276512-B022-4323-9870-ABCCEDA936A8}" srcOrd="2" destOrd="0" presId="urn:microsoft.com/office/officeart/2005/8/layout/hierarchy4"/>
    <dgm:cxn modelId="{F3001A0F-2056-4C46-BA67-3246488EC566}" type="presParOf" srcId="{16276512-B022-4323-9870-ABCCEDA936A8}" destId="{B7D153DC-0A78-4C4F-B3D6-CCD081BDE3D8}" srcOrd="0" destOrd="0" presId="urn:microsoft.com/office/officeart/2005/8/layout/hierarchy4"/>
    <dgm:cxn modelId="{DFB29B63-F013-4018-A64E-5632E2183B69}" type="presParOf" srcId="{B7D153DC-0A78-4C4F-B3D6-CCD081BDE3D8}" destId="{B5CC2598-83AA-48AD-B8C8-2C0B1893061B}" srcOrd="0" destOrd="0" presId="urn:microsoft.com/office/officeart/2005/8/layout/hierarchy4"/>
    <dgm:cxn modelId="{605D4B32-3F7A-4F47-8246-B88293C5D666}" type="presParOf" srcId="{B7D153DC-0A78-4C4F-B3D6-CCD081BDE3D8}" destId="{3FE7B3BC-24A0-4605-A136-3B02700CA842}" srcOrd="1" destOrd="0" presId="urn:microsoft.com/office/officeart/2005/8/layout/hierarchy4"/>
    <dgm:cxn modelId="{7ADFF6CC-FD50-4CEF-9084-B47516FFC410}" type="presParOf" srcId="{B7D153DC-0A78-4C4F-B3D6-CCD081BDE3D8}" destId="{CEAFF0BD-FBE7-4285-B867-7A60D1D52005}" srcOrd="2" destOrd="0" presId="urn:microsoft.com/office/officeart/2005/8/layout/hierarchy4"/>
    <dgm:cxn modelId="{76EE2B18-43DE-4878-BF1C-2384B441BF9E}" type="presParOf" srcId="{CEAFF0BD-FBE7-4285-B867-7A60D1D52005}" destId="{09F68C0B-4FA5-4FAD-9EF6-54210EFB6F03}" srcOrd="0" destOrd="0" presId="urn:microsoft.com/office/officeart/2005/8/layout/hierarchy4"/>
    <dgm:cxn modelId="{260C371B-BA23-496E-9BD2-9882D2D73405}" type="presParOf" srcId="{09F68C0B-4FA5-4FAD-9EF6-54210EFB6F03}" destId="{B7FB469A-F70E-4F52-B517-5157D38BA382}" srcOrd="0" destOrd="0" presId="urn:microsoft.com/office/officeart/2005/8/layout/hierarchy4"/>
    <dgm:cxn modelId="{BEB8B770-B76E-4211-85D6-BDA3027A643B}" type="presParOf" srcId="{09F68C0B-4FA5-4FAD-9EF6-54210EFB6F03}" destId="{6EEE92A7-829B-47E3-976C-DF21D6E6C9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A0248-442B-4EB5-895D-213197B9D54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29A1B00-5BB7-4068-95DB-1BA26E6AF981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Acesso</a:t>
          </a:r>
        </a:p>
      </dgm:t>
    </dgm:pt>
    <dgm:pt modelId="{2F99A5F3-912D-41D9-96AA-919E72DC3F95}" type="parTrans" cxnId="{A1E13E10-4D8D-463B-9C89-412D2CC1879B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366A4FD-04B3-4F92-9775-145A8BC7BB65}" type="sibTrans" cxnId="{A1E13E10-4D8D-463B-9C89-412D2CC1879B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A35AEE5-A32C-4EB3-BCCC-845CEACA46CD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Financiamento</a:t>
          </a:r>
        </a:p>
      </dgm:t>
    </dgm:pt>
    <dgm:pt modelId="{63993F6E-0463-4C25-A876-296D0272CBD3}" type="parTrans" cxnId="{ADA33969-1D6B-42A5-AFF3-E4F298DAAA7D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E9A1B24E-26DB-48BE-BC6A-C09B91AEFCF6}" type="sibTrans" cxnId="{ADA33969-1D6B-42A5-AFF3-E4F298DAAA7D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86A33D6A-ED4F-4D08-A23A-46018F152710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Participação Popular</a:t>
          </a:r>
        </a:p>
      </dgm:t>
    </dgm:pt>
    <dgm:pt modelId="{5CA4624C-0783-4F47-B71F-8BE5F42506FA}" type="parTrans" cxnId="{0D4D3A93-A80B-48C7-83E7-9070A4AD4422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1EAEF0AB-7131-44A9-9A5C-1780921D0102}" type="sibTrans" cxnId="{0D4D3A93-A80B-48C7-83E7-9070A4AD4422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F7722E1E-1F8D-492B-9613-0EE55B68B708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Avaliações e Indicadores </a:t>
          </a:r>
        </a:p>
      </dgm:t>
    </dgm:pt>
    <dgm:pt modelId="{E0DB641D-F44D-47B1-A38A-26F2B9118608}" type="parTrans" cxnId="{F095E9E5-C249-44EA-8D52-0B8FE354B25F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2DF538DC-2084-4291-9AE9-7B1943173028}" type="sibTrans" cxnId="{F095E9E5-C249-44EA-8D52-0B8FE354B25F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672E3FD0-BB6C-4051-BA1D-F0A1568C628A}">
      <dgm:prSet phldrT="[Texto]" custT="1"/>
      <dgm:spPr/>
      <dgm:t>
        <a:bodyPr/>
        <a:lstStyle/>
        <a:p>
          <a:r>
            <a:rPr lang="pt-BR" sz="2400" b="1" i="0" dirty="0" err="1">
              <a:solidFill>
                <a:schemeClr val="tx1"/>
              </a:solidFill>
            </a:rPr>
            <a:t>Judicialização</a:t>
          </a:r>
          <a:r>
            <a:rPr lang="pt-BR" sz="2400" b="1" i="0" dirty="0">
              <a:solidFill>
                <a:schemeClr val="tx1"/>
              </a:solidFill>
            </a:rPr>
            <a:t> da saúde</a:t>
          </a:r>
          <a:r>
            <a:rPr lang="pt-BR" sz="2400" b="0" i="0" dirty="0">
              <a:solidFill>
                <a:schemeClr val="tx1"/>
              </a:solidFill>
            </a:rPr>
            <a:t> </a:t>
          </a:r>
          <a:endParaRPr lang="pt-BR" sz="2400" b="1" dirty="0">
            <a:solidFill>
              <a:schemeClr val="tx1"/>
            </a:solidFill>
          </a:endParaRPr>
        </a:p>
      </dgm:t>
    </dgm:pt>
    <dgm:pt modelId="{4DCCCE4D-2C24-455E-9023-B49F854B1D86}" type="parTrans" cxnId="{58725A7F-B906-4B54-9C82-05056DD024FA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2971101-C203-4D58-A308-CA317ABC76A1}" type="sibTrans" cxnId="{58725A7F-B906-4B54-9C82-05056DD024FA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F05FF8F3-C904-45BB-A987-5B3DABAAE214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Políticas Públicas Integradas</a:t>
          </a:r>
        </a:p>
      </dgm:t>
    </dgm:pt>
    <dgm:pt modelId="{C0DB6E13-208B-424A-AA26-7FCBDE4A42F1}" type="parTrans" cxnId="{4F74DC98-42A4-447C-B560-1C3DE24DF81B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1B2EC04-A97C-41E5-894E-915962180EF5}" type="sibTrans" cxnId="{4F74DC98-42A4-447C-B560-1C3DE24DF81B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7BB22453-094B-4A32-B19F-8EFD995D89B3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Focalização na Promoção da Saúde</a:t>
          </a:r>
        </a:p>
      </dgm:t>
    </dgm:pt>
    <dgm:pt modelId="{0C75658B-ADD7-43CE-AED4-267C0838C2E8}" type="parTrans" cxnId="{3A1D5AB0-E918-4330-AD5C-E87F8D71FD05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00D9274-D4C6-47A4-BD81-9579A1E00D35}" type="sibTrans" cxnId="{3A1D5AB0-E918-4330-AD5C-E87F8D71FD05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474E8480-2F1B-4AB9-B79B-2D4479917EBF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Doenças crônicas e envelhecimento da população</a:t>
          </a:r>
        </a:p>
      </dgm:t>
    </dgm:pt>
    <dgm:pt modelId="{CDF051FF-0E66-4492-825B-75065D0F1E28}" type="parTrans" cxnId="{EE123918-5CC1-4581-AD97-40C92CC4ABCF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E19F0B45-985E-4836-BED8-DEA0E74B849F}" type="sibTrans" cxnId="{EE123918-5CC1-4581-AD97-40C92CC4ABCF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FEA1B52-C499-4B03-801A-F04DA2AD2590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Descontinuidade de ações</a:t>
          </a:r>
        </a:p>
      </dgm:t>
    </dgm:pt>
    <dgm:pt modelId="{33720D26-218C-4F76-9932-6A975195F61E}" type="parTrans" cxnId="{AC5969F1-3E25-417D-83DF-9CAACFDEA965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A3179880-523F-43C3-A2EF-1C31D931DF62}" type="sibTrans" cxnId="{AC5969F1-3E25-417D-83DF-9CAACFDEA965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D468FB06-E280-4D7D-A982-07F95DCBF633}" type="pres">
      <dgm:prSet presAssocID="{4ADA0248-442B-4EB5-895D-213197B9D543}" presName="diagram" presStyleCnt="0">
        <dgm:presLayoutVars>
          <dgm:dir/>
          <dgm:resizeHandles val="exact"/>
        </dgm:presLayoutVars>
      </dgm:prSet>
      <dgm:spPr/>
    </dgm:pt>
    <dgm:pt modelId="{370D6291-10BD-442B-8FAC-4245B97AFF17}" type="pres">
      <dgm:prSet presAssocID="{129A1B00-5BB7-4068-95DB-1BA26E6AF981}" presName="node" presStyleLbl="node1" presStyleIdx="0" presStyleCnt="9">
        <dgm:presLayoutVars>
          <dgm:bulletEnabled val="1"/>
        </dgm:presLayoutVars>
      </dgm:prSet>
      <dgm:spPr/>
    </dgm:pt>
    <dgm:pt modelId="{F8D09E0B-DCC3-40D1-815F-369D439F0035}" type="pres">
      <dgm:prSet presAssocID="{C366A4FD-04B3-4F92-9775-145A8BC7BB65}" presName="sibTrans" presStyleCnt="0"/>
      <dgm:spPr/>
    </dgm:pt>
    <dgm:pt modelId="{4B5B1E09-D085-425C-B07F-5F3AECFCD3EA}" type="pres">
      <dgm:prSet presAssocID="{CA35AEE5-A32C-4EB3-BCCC-845CEACA46CD}" presName="node" presStyleLbl="node1" presStyleIdx="1" presStyleCnt="9">
        <dgm:presLayoutVars>
          <dgm:bulletEnabled val="1"/>
        </dgm:presLayoutVars>
      </dgm:prSet>
      <dgm:spPr/>
    </dgm:pt>
    <dgm:pt modelId="{E78E40B7-A0D0-4B9A-A827-8C699E2ED6FD}" type="pres">
      <dgm:prSet presAssocID="{E9A1B24E-26DB-48BE-BC6A-C09B91AEFCF6}" presName="sibTrans" presStyleCnt="0"/>
      <dgm:spPr/>
    </dgm:pt>
    <dgm:pt modelId="{3B9EFDBB-9820-459D-91C6-EDAC26743385}" type="pres">
      <dgm:prSet presAssocID="{86A33D6A-ED4F-4D08-A23A-46018F152710}" presName="node" presStyleLbl="node1" presStyleIdx="2" presStyleCnt="9">
        <dgm:presLayoutVars>
          <dgm:bulletEnabled val="1"/>
        </dgm:presLayoutVars>
      </dgm:prSet>
      <dgm:spPr/>
    </dgm:pt>
    <dgm:pt modelId="{379A4692-D875-43A6-A07C-D793F725BA3F}" type="pres">
      <dgm:prSet presAssocID="{1EAEF0AB-7131-44A9-9A5C-1780921D0102}" presName="sibTrans" presStyleCnt="0"/>
      <dgm:spPr/>
    </dgm:pt>
    <dgm:pt modelId="{91BEC945-CF97-461A-9751-3CF0E463FA13}" type="pres">
      <dgm:prSet presAssocID="{F7722E1E-1F8D-492B-9613-0EE55B68B708}" presName="node" presStyleLbl="node1" presStyleIdx="3" presStyleCnt="9">
        <dgm:presLayoutVars>
          <dgm:bulletEnabled val="1"/>
        </dgm:presLayoutVars>
      </dgm:prSet>
      <dgm:spPr/>
    </dgm:pt>
    <dgm:pt modelId="{BD8ACEAA-0C41-4931-A5DD-9744649ED3EC}" type="pres">
      <dgm:prSet presAssocID="{2DF538DC-2084-4291-9AE9-7B1943173028}" presName="sibTrans" presStyleCnt="0"/>
      <dgm:spPr/>
    </dgm:pt>
    <dgm:pt modelId="{A62B4E59-0698-40DC-84ED-2A7D67F89ED9}" type="pres">
      <dgm:prSet presAssocID="{672E3FD0-BB6C-4051-BA1D-F0A1568C628A}" presName="node" presStyleLbl="node1" presStyleIdx="4" presStyleCnt="9">
        <dgm:presLayoutVars>
          <dgm:bulletEnabled val="1"/>
        </dgm:presLayoutVars>
      </dgm:prSet>
      <dgm:spPr/>
    </dgm:pt>
    <dgm:pt modelId="{DB54CC49-94F9-46FF-B986-C5B8D836355E}" type="pres">
      <dgm:prSet presAssocID="{52971101-C203-4D58-A308-CA317ABC76A1}" presName="sibTrans" presStyleCnt="0"/>
      <dgm:spPr/>
    </dgm:pt>
    <dgm:pt modelId="{82E7F3C1-B7FD-46E3-9DEC-AFEFFE583D01}" type="pres">
      <dgm:prSet presAssocID="{F05FF8F3-C904-45BB-A987-5B3DABAAE214}" presName="node" presStyleLbl="node1" presStyleIdx="5" presStyleCnt="9">
        <dgm:presLayoutVars>
          <dgm:bulletEnabled val="1"/>
        </dgm:presLayoutVars>
      </dgm:prSet>
      <dgm:spPr/>
    </dgm:pt>
    <dgm:pt modelId="{206BFFAB-2037-4E22-87E5-8992998A0D5F}" type="pres">
      <dgm:prSet presAssocID="{B1B2EC04-A97C-41E5-894E-915962180EF5}" presName="sibTrans" presStyleCnt="0"/>
      <dgm:spPr/>
    </dgm:pt>
    <dgm:pt modelId="{09396D51-FF67-46BA-8D18-565A4E22862B}" type="pres">
      <dgm:prSet presAssocID="{7BB22453-094B-4A32-B19F-8EFD995D89B3}" presName="node" presStyleLbl="node1" presStyleIdx="6" presStyleCnt="9">
        <dgm:presLayoutVars>
          <dgm:bulletEnabled val="1"/>
        </dgm:presLayoutVars>
      </dgm:prSet>
      <dgm:spPr/>
    </dgm:pt>
    <dgm:pt modelId="{713678B7-8779-4E24-9D38-631A67D68D3D}" type="pres">
      <dgm:prSet presAssocID="{C00D9274-D4C6-47A4-BD81-9579A1E00D35}" presName="sibTrans" presStyleCnt="0"/>
      <dgm:spPr/>
    </dgm:pt>
    <dgm:pt modelId="{A787D190-7421-40C7-A08D-C183A7ACAABE}" type="pres">
      <dgm:prSet presAssocID="{474E8480-2F1B-4AB9-B79B-2D4479917EBF}" presName="node" presStyleLbl="node1" presStyleIdx="7" presStyleCnt="9">
        <dgm:presLayoutVars>
          <dgm:bulletEnabled val="1"/>
        </dgm:presLayoutVars>
      </dgm:prSet>
      <dgm:spPr/>
    </dgm:pt>
    <dgm:pt modelId="{F1025F4A-645B-4B0E-A684-95294024AEE1}" type="pres">
      <dgm:prSet presAssocID="{E19F0B45-985E-4836-BED8-DEA0E74B849F}" presName="sibTrans" presStyleCnt="0"/>
      <dgm:spPr/>
    </dgm:pt>
    <dgm:pt modelId="{34C4D9D8-DD6F-43BF-917C-CCDAEC62BF2C}" type="pres">
      <dgm:prSet presAssocID="{5FEA1B52-C499-4B03-801A-F04DA2AD2590}" presName="node" presStyleLbl="node1" presStyleIdx="8" presStyleCnt="9">
        <dgm:presLayoutVars>
          <dgm:bulletEnabled val="1"/>
        </dgm:presLayoutVars>
      </dgm:prSet>
      <dgm:spPr/>
    </dgm:pt>
  </dgm:ptLst>
  <dgm:cxnLst>
    <dgm:cxn modelId="{00568807-C263-4E04-9FF5-8FB6C62D2A45}" type="presOf" srcId="{F7722E1E-1F8D-492B-9613-0EE55B68B708}" destId="{91BEC945-CF97-461A-9751-3CF0E463FA13}" srcOrd="0" destOrd="0" presId="urn:microsoft.com/office/officeart/2005/8/layout/default"/>
    <dgm:cxn modelId="{68E0510E-8B74-4F65-A7CB-59DC3C9F11FB}" type="presOf" srcId="{129A1B00-5BB7-4068-95DB-1BA26E6AF981}" destId="{370D6291-10BD-442B-8FAC-4245B97AFF17}" srcOrd="0" destOrd="0" presId="urn:microsoft.com/office/officeart/2005/8/layout/default"/>
    <dgm:cxn modelId="{A1E13E10-4D8D-463B-9C89-412D2CC1879B}" srcId="{4ADA0248-442B-4EB5-895D-213197B9D543}" destId="{129A1B00-5BB7-4068-95DB-1BA26E6AF981}" srcOrd="0" destOrd="0" parTransId="{2F99A5F3-912D-41D9-96AA-919E72DC3F95}" sibTransId="{C366A4FD-04B3-4F92-9775-145A8BC7BB65}"/>
    <dgm:cxn modelId="{EE123918-5CC1-4581-AD97-40C92CC4ABCF}" srcId="{4ADA0248-442B-4EB5-895D-213197B9D543}" destId="{474E8480-2F1B-4AB9-B79B-2D4479917EBF}" srcOrd="7" destOrd="0" parTransId="{CDF051FF-0E66-4492-825B-75065D0F1E28}" sibTransId="{E19F0B45-985E-4836-BED8-DEA0E74B849F}"/>
    <dgm:cxn modelId="{A6B2F33F-54BF-4A58-9192-563ED37392EF}" type="presOf" srcId="{474E8480-2F1B-4AB9-B79B-2D4479917EBF}" destId="{A787D190-7421-40C7-A08D-C183A7ACAABE}" srcOrd="0" destOrd="0" presId="urn:microsoft.com/office/officeart/2005/8/layout/default"/>
    <dgm:cxn modelId="{54AC0D42-28ED-45C4-AFE4-86614C960DFD}" type="presOf" srcId="{F05FF8F3-C904-45BB-A987-5B3DABAAE214}" destId="{82E7F3C1-B7FD-46E3-9DEC-AFEFFE583D01}" srcOrd="0" destOrd="0" presId="urn:microsoft.com/office/officeart/2005/8/layout/default"/>
    <dgm:cxn modelId="{ADA33969-1D6B-42A5-AFF3-E4F298DAAA7D}" srcId="{4ADA0248-442B-4EB5-895D-213197B9D543}" destId="{CA35AEE5-A32C-4EB3-BCCC-845CEACA46CD}" srcOrd="1" destOrd="0" parTransId="{63993F6E-0463-4C25-A876-296D0272CBD3}" sibTransId="{E9A1B24E-26DB-48BE-BC6A-C09B91AEFCF6}"/>
    <dgm:cxn modelId="{32669D71-D22B-4CF8-A9B2-9164CAEBC448}" type="presOf" srcId="{672E3FD0-BB6C-4051-BA1D-F0A1568C628A}" destId="{A62B4E59-0698-40DC-84ED-2A7D67F89ED9}" srcOrd="0" destOrd="0" presId="urn:microsoft.com/office/officeart/2005/8/layout/default"/>
    <dgm:cxn modelId="{64C2C079-912A-4377-9062-8A540F0A08A7}" type="presOf" srcId="{CA35AEE5-A32C-4EB3-BCCC-845CEACA46CD}" destId="{4B5B1E09-D085-425C-B07F-5F3AECFCD3EA}" srcOrd="0" destOrd="0" presId="urn:microsoft.com/office/officeart/2005/8/layout/default"/>
    <dgm:cxn modelId="{0DC8717B-75C6-4132-BDDD-DBC576716FBF}" type="presOf" srcId="{86A33D6A-ED4F-4D08-A23A-46018F152710}" destId="{3B9EFDBB-9820-459D-91C6-EDAC26743385}" srcOrd="0" destOrd="0" presId="urn:microsoft.com/office/officeart/2005/8/layout/default"/>
    <dgm:cxn modelId="{58725A7F-B906-4B54-9C82-05056DD024FA}" srcId="{4ADA0248-442B-4EB5-895D-213197B9D543}" destId="{672E3FD0-BB6C-4051-BA1D-F0A1568C628A}" srcOrd="4" destOrd="0" parTransId="{4DCCCE4D-2C24-455E-9023-B49F854B1D86}" sibTransId="{52971101-C203-4D58-A308-CA317ABC76A1}"/>
    <dgm:cxn modelId="{0D4D3A93-A80B-48C7-83E7-9070A4AD4422}" srcId="{4ADA0248-442B-4EB5-895D-213197B9D543}" destId="{86A33D6A-ED4F-4D08-A23A-46018F152710}" srcOrd="2" destOrd="0" parTransId="{5CA4624C-0783-4F47-B71F-8BE5F42506FA}" sibTransId="{1EAEF0AB-7131-44A9-9A5C-1780921D0102}"/>
    <dgm:cxn modelId="{4F74DC98-42A4-447C-B560-1C3DE24DF81B}" srcId="{4ADA0248-442B-4EB5-895D-213197B9D543}" destId="{F05FF8F3-C904-45BB-A987-5B3DABAAE214}" srcOrd="5" destOrd="0" parTransId="{C0DB6E13-208B-424A-AA26-7FCBDE4A42F1}" sibTransId="{B1B2EC04-A97C-41E5-894E-915962180EF5}"/>
    <dgm:cxn modelId="{968C9D99-E396-4B92-A7BE-1CBEF063986A}" type="presOf" srcId="{7BB22453-094B-4A32-B19F-8EFD995D89B3}" destId="{09396D51-FF67-46BA-8D18-565A4E22862B}" srcOrd="0" destOrd="0" presId="urn:microsoft.com/office/officeart/2005/8/layout/default"/>
    <dgm:cxn modelId="{3A1D5AB0-E918-4330-AD5C-E87F8D71FD05}" srcId="{4ADA0248-442B-4EB5-895D-213197B9D543}" destId="{7BB22453-094B-4A32-B19F-8EFD995D89B3}" srcOrd="6" destOrd="0" parTransId="{0C75658B-ADD7-43CE-AED4-267C0838C2E8}" sibTransId="{C00D9274-D4C6-47A4-BD81-9579A1E00D35}"/>
    <dgm:cxn modelId="{2D015FB2-47BC-496F-AF8B-9872A82382EB}" type="presOf" srcId="{5FEA1B52-C499-4B03-801A-F04DA2AD2590}" destId="{34C4D9D8-DD6F-43BF-917C-CCDAEC62BF2C}" srcOrd="0" destOrd="0" presId="urn:microsoft.com/office/officeart/2005/8/layout/default"/>
    <dgm:cxn modelId="{FD7D47D8-44E0-4ADE-9D70-A6629A5A0658}" type="presOf" srcId="{4ADA0248-442B-4EB5-895D-213197B9D543}" destId="{D468FB06-E280-4D7D-A982-07F95DCBF633}" srcOrd="0" destOrd="0" presId="urn:microsoft.com/office/officeart/2005/8/layout/default"/>
    <dgm:cxn modelId="{F095E9E5-C249-44EA-8D52-0B8FE354B25F}" srcId="{4ADA0248-442B-4EB5-895D-213197B9D543}" destId="{F7722E1E-1F8D-492B-9613-0EE55B68B708}" srcOrd="3" destOrd="0" parTransId="{E0DB641D-F44D-47B1-A38A-26F2B9118608}" sibTransId="{2DF538DC-2084-4291-9AE9-7B1943173028}"/>
    <dgm:cxn modelId="{AC5969F1-3E25-417D-83DF-9CAACFDEA965}" srcId="{4ADA0248-442B-4EB5-895D-213197B9D543}" destId="{5FEA1B52-C499-4B03-801A-F04DA2AD2590}" srcOrd="8" destOrd="0" parTransId="{33720D26-218C-4F76-9932-6A975195F61E}" sibTransId="{A3179880-523F-43C3-A2EF-1C31D931DF62}"/>
    <dgm:cxn modelId="{1A7558F8-0CAD-4BBA-AD21-471830AF72B1}" type="presParOf" srcId="{D468FB06-E280-4D7D-A982-07F95DCBF633}" destId="{370D6291-10BD-442B-8FAC-4245B97AFF17}" srcOrd="0" destOrd="0" presId="urn:microsoft.com/office/officeart/2005/8/layout/default"/>
    <dgm:cxn modelId="{C0705846-F6EC-4FCC-BAF7-E8A38FC2721E}" type="presParOf" srcId="{D468FB06-E280-4D7D-A982-07F95DCBF633}" destId="{F8D09E0B-DCC3-40D1-815F-369D439F0035}" srcOrd="1" destOrd="0" presId="urn:microsoft.com/office/officeart/2005/8/layout/default"/>
    <dgm:cxn modelId="{9C0F0A6B-3D7D-4DAC-AB7A-026253216C70}" type="presParOf" srcId="{D468FB06-E280-4D7D-A982-07F95DCBF633}" destId="{4B5B1E09-D085-425C-B07F-5F3AECFCD3EA}" srcOrd="2" destOrd="0" presId="urn:microsoft.com/office/officeart/2005/8/layout/default"/>
    <dgm:cxn modelId="{78000275-81BF-4469-9580-D71A40E3CD7A}" type="presParOf" srcId="{D468FB06-E280-4D7D-A982-07F95DCBF633}" destId="{E78E40B7-A0D0-4B9A-A827-8C699E2ED6FD}" srcOrd="3" destOrd="0" presId="urn:microsoft.com/office/officeart/2005/8/layout/default"/>
    <dgm:cxn modelId="{3CD8DB58-D9A9-49B1-BF68-016FCCC31735}" type="presParOf" srcId="{D468FB06-E280-4D7D-A982-07F95DCBF633}" destId="{3B9EFDBB-9820-459D-91C6-EDAC26743385}" srcOrd="4" destOrd="0" presId="urn:microsoft.com/office/officeart/2005/8/layout/default"/>
    <dgm:cxn modelId="{21CF640C-A813-447C-AD3E-9A9086CECE16}" type="presParOf" srcId="{D468FB06-E280-4D7D-A982-07F95DCBF633}" destId="{379A4692-D875-43A6-A07C-D793F725BA3F}" srcOrd="5" destOrd="0" presId="urn:microsoft.com/office/officeart/2005/8/layout/default"/>
    <dgm:cxn modelId="{31C22483-FFE8-4667-929B-B842B7CCE56C}" type="presParOf" srcId="{D468FB06-E280-4D7D-A982-07F95DCBF633}" destId="{91BEC945-CF97-461A-9751-3CF0E463FA13}" srcOrd="6" destOrd="0" presId="urn:microsoft.com/office/officeart/2005/8/layout/default"/>
    <dgm:cxn modelId="{E6666237-2656-48E2-A44D-65C64310DCA6}" type="presParOf" srcId="{D468FB06-E280-4D7D-A982-07F95DCBF633}" destId="{BD8ACEAA-0C41-4931-A5DD-9744649ED3EC}" srcOrd="7" destOrd="0" presId="urn:microsoft.com/office/officeart/2005/8/layout/default"/>
    <dgm:cxn modelId="{6C416136-D88E-4544-9E61-D13B9A9B426B}" type="presParOf" srcId="{D468FB06-E280-4D7D-A982-07F95DCBF633}" destId="{A62B4E59-0698-40DC-84ED-2A7D67F89ED9}" srcOrd="8" destOrd="0" presId="urn:microsoft.com/office/officeart/2005/8/layout/default"/>
    <dgm:cxn modelId="{A49EA4EC-9B68-4475-8C85-ABE2B827E734}" type="presParOf" srcId="{D468FB06-E280-4D7D-A982-07F95DCBF633}" destId="{DB54CC49-94F9-46FF-B986-C5B8D836355E}" srcOrd="9" destOrd="0" presId="urn:microsoft.com/office/officeart/2005/8/layout/default"/>
    <dgm:cxn modelId="{588FF83E-8546-415E-8E6A-F463E665E8AF}" type="presParOf" srcId="{D468FB06-E280-4D7D-A982-07F95DCBF633}" destId="{82E7F3C1-B7FD-46E3-9DEC-AFEFFE583D01}" srcOrd="10" destOrd="0" presId="urn:microsoft.com/office/officeart/2005/8/layout/default"/>
    <dgm:cxn modelId="{13923BC5-C0A6-400E-AF33-CDF179BB5BBF}" type="presParOf" srcId="{D468FB06-E280-4D7D-A982-07F95DCBF633}" destId="{206BFFAB-2037-4E22-87E5-8992998A0D5F}" srcOrd="11" destOrd="0" presId="urn:microsoft.com/office/officeart/2005/8/layout/default"/>
    <dgm:cxn modelId="{B9397781-7651-45C4-B18C-CDFFA2E341FE}" type="presParOf" srcId="{D468FB06-E280-4D7D-A982-07F95DCBF633}" destId="{09396D51-FF67-46BA-8D18-565A4E22862B}" srcOrd="12" destOrd="0" presId="urn:microsoft.com/office/officeart/2005/8/layout/default"/>
    <dgm:cxn modelId="{0FD92531-B76E-4C46-B555-105D4D45EB0C}" type="presParOf" srcId="{D468FB06-E280-4D7D-A982-07F95DCBF633}" destId="{713678B7-8779-4E24-9D38-631A67D68D3D}" srcOrd="13" destOrd="0" presId="urn:microsoft.com/office/officeart/2005/8/layout/default"/>
    <dgm:cxn modelId="{39B35917-8817-423E-BAA0-BBB4432A329F}" type="presParOf" srcId="{D468FB06-E280-4D7D-A982-07F95DCBF633}" destId="{A787D190-7421-40C7-A08D-C183A7ACAABE}" srcOrd="14" destOrd="0" presId="urn:microsoft.com/office/officeart/2005/8/layout/default"/>
    <dgm:cxn modelId="{3A76E67B-3F20-4B0E-936A-6FEB72C1E333}" type="presParOf" srcId="{D468FB06-E280-4D7D-A982-07F95DCBF633}" destId="{F1025F4A-645B-4B0E-A684-95294024AEE1}" srcOrd="15" destOrd="0" presId="urn:microsoft.com/office/officeart/2005/8/layout/default"/>
    <dgm:cxn modelId="{ED11A97E-B917-4CF5-8AB0-B6782BB68DCF}" type="presParOf" srcId="{D468FB06-E280-4D7D-A982-07F95DCBF633}" destId="{34C4D9D8-DD6F-43BF-917C-CCDAEC62BF2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17F36-7B69-4419-8CB2-33AA6DA5ACB8}">
      <dsp:nvSpPr>
        <dsp:cNvPr id="0" name=""/>
        <dsp:cNvSpPr/>
      </dsp:nvSpPr>
      <dsp:spPr>
        <a:xfrm>
          <a:off x="4299" y="1013"/>
          <a:ext cx="8797499" cy="140062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100" kern="1200" dirty="0">
              <a:solidFill>
                <a:schemeClr val="tx1"/>
              </a:solidFill>
            </a:rPr>
            <a:t>Políticas Públicas</a:t>
          </a:r>
        </a:p>
      </dsp:txBody>
      <dsp:txXfrm>
        <a:off x="45322" y="42036"/>
        <a:ext cx="8715453" cy="1318578"/>
      </dsp:txXfrm>
    </dsp:sp>
    <dsp:sp modelId="{B5CC2598-83AA-48AD-B8C8-2C0B1893061B}">
      <dsp:nvSpPr>
        <dsp:cNvPr id="0" name=""/>
        <dsp:cNvSpPr/>
      </dsp:nvSpPr>
      <dsp:spPr>
        <a:xfrm>
          <a:off x="0" y="1554781"/>
          <a:ext cx="8797499" cy="140062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solidFill>
                <a:schemeClr val="tx1"/>
              </a:solidFill>
            </a:rPr>
            <a:t>Políticas Públicas Sociais: Regulação entre Estado, economia e sociedade.</a:t>
          </a:r>
        </a:p>
      </dsp:txBody>
      <dsp:txXfrm>
        <a:off x="41023" y="1595804"/>
        <a:ext cx="8715453" cy="1318578"/>
      </dsp:txXfrm>
    </dsp:sp>
    <dsp:sp modelId="{B7FB469A-F70E-4F52-B517-5157D38BA382}">
      <dsp:nvSpPr>
        <dsp:cNvPr id="0" name=""/>
        <dsp:cNvSpPr/>
      </dsp:nvSpPr>
      <dsp:spPr>
        <a:xfrm>
          <a:off x="8599" y="3095887"/>
          <a:ext cx="8797499" cy="140062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solidFill>
                <a:schemeClr val="tx1"/>
              </a:solidFill>
            </a:rPr>
            <a:t>Saúde</a:t>
          </a:r>
        </a:p>
      </dsp:txBody>
      <dsp:txXfrm>
        <a:off x="49622" y="3136910"/>
        <a:ext cx="8715453" cy="1318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D6291-10BD-442B-8FAC-4245B97AFF17}">
      <dsp:nvSpPr>
        <dsp:cNvPr id="0" name=""/>
        <dsp:cNvSpPr/>
      </dsp:nvSpPr>
      <dsp:spPr>
        <a:xfrm>
          <a:off x="225745" y="1370"/>
          <a:ext cx="2514733" cy="15088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Acesso</a:t>
          </a:r>
        </a:p>
      </dsp:txBody>
      <dsp:txXfrm>
        <a:off x="225745" y="1370"/>
        <a:ext cx="2514733" cy="1508839"/>
      </dsp:txXfrm>
    </dsp:sp>
    <dsp:sp modelId="{4B5B1E09-D085-425C-B07F-5F3AECFCD3EA}">
      <dsp:nvSpPr>
        <dsp:cNvPr id="0" name=""/>
        <dsp:cNvSpPr/>
      </dsp:nvSpPr>
      <dsp:spPr>
        <a:xfrm>
          <a:off x="2991951" y="1370"/>
          <a:ext cx="2514733" cy="1508839"/>
        </a:xfrm>
        <a:prstGeom prst="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Financiamento</a:t>
          </a:r>
        </a:p>
      </dsp:txBody>
      <dsp:txXfrm>
        <a:off x="2991951" y="1370"/>
        <a:ext cx="2514733" cy="1508839"/>
      </dsp:txXfrm>
    </dsp:sp>
    <dsp:sp modelId="{3B9EFDBB-9820-459D-91C6-EDAC26743385}">
      <dsp:nvSpPr>
        <dsp:cNvPr id="0" name=""/>
        <dsp:cNvSpPr/>
      </dsp:nvSpPr>
      <dsp:spPr>
        <a:xfrm>
          <a:off x="5758157" y="1370"/>
          <a:ext cx="2514733" cy="1508839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Participação Popular</a:t>
          </a:r>
        </a:p>
      </dsp:txBody>
      <dsp:txXfrm>
        <a:off x="5758157" y="1370"/>
        <a:ext cx="2514733" cy="1508839"/>
      </dsp:txXfrm>
    </dsp:sp>
    <dsp:sp modelId="{91BEC945-CF97-461A-9751-3CF0E463FA13}">
      <dsp:nvSpPr>
        <dsp:cNvPr id="0" name=""/>
        <dsp:cNvSpPr/>
      </dsp:nvSpPr>
      <dsp:spPr>
        <a:xfrm>
          <a:off x="225745" y="1761683"/>
          <a:ext cx="2514733" cy="1508839"/>
        </a:xfrm>
        <a:prstGeom prst="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Avaliações e Indicadores </a:t>
          </a:r>
        </a:p>
      </dsp:txBody>
      <dsp:txXfrm>
        <a:off x="225745" y="1761683"/>
        <a:ext cx="2514733" cy="1508839"/>
      </dsp:txXfrm>
    </dsp:sp>
    <dsp:sp modelId="{A62B4E59-0698-40DC-84ED-2A7D67F89ED9}">
      <dsp:nvSpPr>
        <dsp:cNvPr id="0" name=""/>
        <dsp:cNvSpPr/>
      </dsp:nvSpPr>
      <dsp:spPr>
        <a:xfrm>
          <a:off x="2991951" y="1761683"/>
          <a:ext cx="2514733" cy="150883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 err="1">
              <a:solidFill>
                <a:schemeClr val="tx1"/>
              </a:solidFill>
            </a:rPr>
            <a:t>Judicialização</a:t>
          </a:r>
          <a:r>
            <a:rPr lang="pt-BR" sz="2400" b="1" i="0" kern="1200" dirty="0">
              <a:solidFill>
                <a:schemeClr val="tx1"/>
              </a:solidFill>
            </a:rPr>
            <a:t> da saúde</a:t>
          </a:r>
          <a:r>
            <a:rPr lang="pt-BR" sz="2400" b="0" i="0" kern="1200" dirty="0">
              <a:solidFill>
                <a:schemeClr val="tx1"/>
              </a:solidFill>
            </a:rPr>
            <a:t> 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2991951" y="1761683"/>
        <a:ext cx="2514733" cy="1508839"/>
      </dsp:txXfrm>
    </dsp:sp>
    <dsp:sp modelId="{82E7F3C1-B7FD-46E3-9DEC-AFEFFE583D01}">
      <dsp:nvSpPr>
        <dsp:cNvPr id="0" name=""/>
        <dsp:cNvSpPr/>
      </dsp:nvSpPr>
      <dsp:spPr>
        <a:xfrm>
          <a:off x="5758157" y="1761683"/>
          <a:ext cx="2514733" cy="1508839"/>
        </a:xfrm>
        <a:prstGeom prst="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Políticas Públicas Integradas</a:t>
          </a:r>
        </a:p>
      </dsp:txBody>
      <dsp:txXfrm>
        <a:off x="5758157" y="1761683"/>
        <a:ext cx="2514733" cy="1508839"/>
      </dsp:txXfrm>
    </dsp:sp>
    <dsp:sp modelId="{09396D51-FF67-46BA-8D18-565A4E22862B}">
      <dsp:nvSpPr>
        <dsp:cNvPr id="0" name=""/>
        <dsp:cNvSpPr/>
      </dsp:nvSpPr>
      <dsp:spPr>
        <a:xfrm>
          <a:off x="225745" y="3521996"/>
          <a:ext cx="2514733" cy="1508839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Focalização na Promoção da Saúde</a:t>
          </a:r>
        </a:p>
      </dsp:txBody>
      <dsp:txXfrm>
        <a:off x="225745" y="3521996"/>
        <a:ext cx="2514733" cy="1508839"/>
      </dsp:txXfrm>
    </dsp:sp>
    <dsp:sp modelId="{A787D190-7421-40C7-A08D-C183A7ACAABE}">
      <dsp:nvSpPr>
        <dsp:cNvPr id="0" name=""/>
        <dsp:cNvSpPr/>
      </dsp:nvSpPr>
      <dsp:spPr>
        <a:xfrm>
          <a:off x="2991951" y="3521996"/>
          <a:ext cx="2514733" cy="1508839"/>
        </a:xfrm>
        <a:prstGeom prst="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Doenças crônicas e envelhecimento da população</a:t>
          </a:r>
        </a:p>
      </dsp:txBody>
      <dsp:txXfrm>
        <a:off x="2991951" y="3521996"/>
        <a:ext cx="2514733" cy="1508839"/>
      </dsp:txXfrm>
    </dsp:sp>
    <dsp:sp modelId="{34C4D9D8-DD6F-43BF-917C-CCDAEC62BF2C}">
      <dsp:nvSpPr>
        <dsp:cNvPr id="0" name=""/>
        <dsp:cNvSpPr/>
      </dsp:nvSpPr>
      <dsp:spPr>
        <a:xfrm>
          <a:off x="5758157" y="3521996"/>
          <a:ext cx="2514733" cy="150883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Descontinuidade de ações</a:t>
          </a:r>
        </a:p>
      </dsp:txBody>
      <dsp:txXfrm>
        <a:off x="5758157" y="3521996"/>
        <a:ext cx="2514733" cy="1508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041DD-8DCD-41DF-992B-2772C63D273C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C0FE-7BF9-40C7-8437-5B6FB597EC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96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A60-0855-4E82-BDEE-5ABA3B81E10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1CAF-951E-48B5-B44E-7D2D21FB8F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03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08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26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16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40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37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1CAF-951E-48B5-B44E-7D2D21FB8FB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55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71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9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85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5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1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31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67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0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1EB059-20D5-44CB-AA45-81B9DA3FAA1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1D18-08F9-4D00-B63C-DBCDFBF85AE5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5" y="6082817"/>
            <a:ext cx="1165307" cy="77518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6" y="54594"/>
            <a:ext cx="2199091" cy="84220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43" y="126988"/>
            <a:ext cx="1037513" cy="78113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44" y="228281"/>
            <a:ext cx="1585699" cy="65054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091989"/>
            <a:ext cx="1165307" cy="77518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63" y="6053317"/>
            <a:ext cx="1165307" cy="7751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053" y="6082817"/>
            <a:ext cx="1171010" cy="78435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446768" y="6091989"/>
            <a:ext cx="1171010" cy="78435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898213" y="6087402"/>
            <a:ext cx="1171010" cy="7843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86802" y="6039204"/>
            <a:ext cx="1234240" cy="862407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23069" y="6082817"/>
            <a:ext cx="1234240" cy="8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roliveira88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spassador@usp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302" y="1476224"/>
            <a:ext cx="8046720" cy="2744794"/>
          </a:xfrm>
        </p:spPr>
        <p:txBody>
          <a:bodyPr>
            <a:normAutofit fontScale="90000"/>
          </a:bodyPr>
          <a:lstStyle/>
          <a:p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r>
              <a:rPr lang="pt-BR" sz="4600" b="1" dirty="0"/>
              <a:t>Saúde Pública no Brasil: Histórico e desafios</a:t>
            </a:r>
            <a:br>
              <a:rPr lang="pt-BR" sz="4000" b="1" dirty="0"/>
            </a:br>
            <a:r>
              <a:rPr lang="pt-BR" sz="3200" b="1" dirty="0"/>
              <a:t> 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221018"/>
            <a:ext cx="6858000" cy="165576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Profa. Dra. Claudia Souza Passador</a:t>
            </a:r>
          </a:p>
          <a:p>
            <a:r>
              <a:rPr lang="pt-BR" i="1" dirty="0">
                <a:solidFill>
                  <a:schemeClr val="tx1"/>
                </a:solidFill>
              </a:rPr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12982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48" y="956602"/>
            <a:ext cx="8539089" cy="734719"/>
          </a:xfrm>
        </p:spPr>
        <p:txBody>
          <a:bodyPr/>
          <a:lstStyle/>
          <a:p>
            <a:r>
              <a:rPr lang="pt-BR" sz="3600" b="1" dirty="0"/>
              <a:t>Introdução: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-56274" y="5753686"/>
            <a:ext cx="9200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PAIM; TEIXEIRA, 2007; PORTAL BRASIL, 2016.</a:t>
            </a: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1" y="2928248"/>
            <a:ext cx="1915297" cy="766119"/>
          </a:xfrm>
        </p:spPr>
      </p:pic>
      <p:sp>
        <p:nvSpPr>
          <p:cNvPr id="11" name="CaixaDeTexto 10"/>
          <p:cNvSpPr txBox="1"/>
          <p:nvPr/>
        </p:nvSpPr>
        <p:spPr>
          <a:xfrm>
            <a:off x="2958347" y="1113167"/>
            <a:ext cx="64725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300" dirty="0"/>
              <a:t>Maior sistema público de saúde em países com mais de 100 milhões de habitantes;</a:t>
            </a:r>
          </a:p>
          <a:p>
            <a:endParaRPr lang="pt-BR" sz="2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300" dirty="0"/>
              <a:t>Atuante em todos os níveis de governo: federal, estadual e municipal;</a:t>
            </a:r>
          </a:p>
          <a:p>
            <a:endParaRPr lang="pt-BR" sz="2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300" dirty="0"/>
              <a:t>Organização descentralizada, hierarquizada e regionalizada em níveis de complexidade;</a:t>
            </a:r>
          </a:p>
          <a:p>
            <a:endParaRPr lang="pt-BR" sz="2300" dirty="0"/>
          </a:p>
          <a:p>
            <a:endParaRPr lang="pt-BR" sz="2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300" dirty="0"/>
              <a:t>Estratégia Saúde da Família (ESF) contempla 112 milhões de habitantes.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785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78" y="1488141"/>
            <a:ext cx="9164976" cy="39522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1365" y="5440425"/>
            <a:ext cx="869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Figura: </a:t>
            </a:r>
            <a:r>
              <a:rPr lang="pt-BR" dirty="0"/>
              <a:t>Órgãos representativos do Sistema Único de Saúde.</a:t>
            </a:r>
            <a:endParaRPr lang="pt-BR" i="1" dirty="0"/>
          </a:p>
          <a:p>
            <a:r>
              <a:rPr lang="pt-BR" b="1" dirty="0"/>
              <a:t>Fonte:</a:t>
            </a:r>
            <a:r>
              <a:rPr lang="pt-BR" dirty="0"/>
              <a:t> Noronha; Lima; Machado (2008, p. 444).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82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012" y="1057834"/>
            <a:ext cx="8713694" cy="633487"/>
          </a:xfrm>
        </p:spPr>
        <p:txBody>
          <a:bodyPr/>
          <a:lstStyle/>
          <a:p>
            <a:r>
              <a:rPr lang="pt-BR" b="1" dirty="0"/>
              <a:t>Financiamento: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012" y="1828801"/>
            <a:ext cx="8713694" cy="4351337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Emenda Constitucional n. 29/2000 (EC 29) </a:t>
            </a:r>
          </a:p>
          <a:p>
            <a:pPr algn="just"/>
            <a:r>
              <a:rPr lang="pt-BR" sz="2600" dirty="0"/>
              <a:t>Lei Complementar 141/2012 (BRASIL, 2016)</a:t>
            </a:r>
          </a:p>
          <a:p>
            <a:pPr algn="just"/>
            <a:endParaRPr lang="pt-BR" sz="2600" dirty="0"/>
          </a:p>
          <a:p>
            <a:pPr marL="0" indent="0" algn="just">
              <a:buNone/>
            </a:pPr>
            <a:r>
              <a:rPr lang="pt-BR" sz="2600" dirty="0"/>
              <a:t>Municípios devem aplicar </a:t>
            </a:r>
            <a:r>
              <a:rPr lang="pt-BR" sz="2600" b="1" dirty="0">
                <a:solidFill>
                  <a:srgbClr val="FF0000"/>
                </a:solidFill>
              </a:rPr>
              <a:t>15% </a:t>
            </a:r>
            <a:r>
              <a:rPr lang="pt-BR" sz="2600" dirty="0"/>
              <a:t>e Estados </a:t>
            </a:r>
            <a:r>
              <a:rPr lang="pt-BR" sz="2600" b="1" dirty="0">
                <a:solidFill>
                  <a:srgbClr val="FF0000"/>
                </a:solidFill>
              </a:rPr>
              <a:t>12%</a:t>
            </a:r>
            <a:r>
              <a:rPr lang="pt-BR" sz="2600" dirty="0"/>
              <a:t> de suas receitas advindas de impostos arrecadados (SERVO et al., 2011; BARBOSA, 2013; CARVALHO, 2013).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497" y="4266639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06" y="1004046"/>
            <a:ext cx="8749553" cy="687275"/>
          </a:xfrm>
        </p:spPr>
        <p:txBody>
          <a:bodyPr/>
          <a:lstStyle/>
          <a:p>
            <a:r>
              <a:rPr lang="pt-BR" b="1" dirty="0"/>
              <a:t>Financiamento: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506" y="1828801"/>
            <a:ext cx="8749553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/>
              <a:t>Gastos Públicos com Saúde: 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/>
            <a:r>
              <a:rPr lang="pt-BR" sz="2600" dirty="0"/>
              <a:t>Alemanha, 76,8%; Canadá, 71,1%; Itália, 77,6%; Holanda, 84,8%, Noruega, 85,5%; Reino Unido, 83,2%.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No Brasil, o gasto público </a:t>
            </a:r>
            <a:r>
              <a:rPr lang="pt-BR" sz="2600" b="1" dirty="0">
                <a:solidFill>
                  <a:srgbClr val="FF0000"/>
                </a:solidFill>
              </a:rPr>
              <a:t>é inferior ao gasto privado </a:t>
            </a:r>
            <a:r>
              <a:rPr lang="pt-BR" sz="2600" dirty="0"/>
              <a:t>em saúde, com cerca de 48,2%, o que aproxima o Brasil de países que não adotam sistemas universais como, o Chile e os EUA (MENDES, 2013; VIEIRA, 2016). </a:t>
            </a:r>
          </a:p>
        </p:txBody>
      </p:sp>
    </p:spTree>
    <p:extLst>
      <p:ext uri="{BB962C8B-B14F-4D97-AF65-F5344CB8AC3E}">
        <p14:creationId xmlns:p14="http://schemas.microsoft.com/office/powerpoint/2010/main" val="29597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06" y="1004046"/>
            <a:ext cx="8749553" cy="687275"/>
          </a:xfrm>
        </p:spPr>
        <p:txBody>
          <a:bodyPr/>
          <a:lstStyle/>
          <a:p>
            <a:r>
              <a:rPr lang="pt-BR" b="1" dirty="0"/>
              <a:t>Financiamento: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506" y="1828801"/>
            <a:ext cx="8749553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/>
              <a:t>Blocos de Financiamento: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sz="2600" dirty="0"/>
              <a:t>1 -Atenção Básica;</a:t>
            </a:r>
          </a:p>
          <a:p>
            <a:pPr marL="0" indent="0" algn="just">
              <a:buNone/>
            </a:pPr>
            <a:r>
              <a:rPr lang="pt-BR" sz="2600" dirty="0"/>
              <a:t>2 -Atenção de Média e Alta Complexidade Ambulatorial e Hospitalar;</a:t>
            </a:r>
          </a:p>
          <a:p>
            <a:pPr marL="0" indent="0" algn="just">
              <a:buNone/>
            </a:pPr>
            <a:r>
              <a:rPr lang="pt-BR" sz="2600" dirty="0"/>
              <a:t>3 -Vigilância em Saúde;</a:t>
            </a:r>
          </a:p>
          <a:p>
            <a:pPr marL="0" indent="0" algn="just">
              <a:buNone/>
            </a:pPr>
            <a:r>
              <a:rPr lang="pt-BR" sz="2600" dirty="0"/>
              <a:t>4 -Assistência Farmacêutica;</a:t>
            </a:r>
          </a:p>
          <a:p>
            <a:pPr marL="0" indent="0" algn="just">
              <a:buNone/>
            </a:pPr>
            <a:r>
              <a:rPr lang="pt-BR" sz="2600" dirty="0"/>
              <a:t>5 -Gestão do SUS;</a:t>
            </a:r>
          </a:p>
          <a:p>
            <a:pPr marL="0" indent="0" algn="just">
              <a:buNone/>
            </a:pPr>
            <a:r>
              <a:rPr lang="pt-BR" sz="2600" dirty="0"/>
              <a:t>6 -Investimentos na Rede de Serviços de Saúde.</a:t>
            </a:r>
          </a:p>
        </p:txBody>
      </p:sp>
    </p:spTree>
    <p:extLst>
      <p:ext uri="{BB962C8B-B14F-4D97-AF65-F5344CB8AC3E}">
        <p14:creationId xmlns:p14="http://schemas.microsoft.com/office/powerpoint/2010/main" val="207864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7" y="1028541"/>
            <a:ext cx="90963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639"/>
            <a:ext cx="9144000" cy="45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482"/>
            <a:ext cx="9144000" cy="46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08" y="986115"/>
            <a:ext cx="8564773" cy="758993"/>
          </a:xfrm>
        </p:spPr>
        <p:txBody>
          <a:bodyPr/>
          <a:lstStyle/>
          <a:p>
            <a:r>
              <a:rPr lang="pt-BR" b="1" dirty="0"/>
              <a:t>Modelo Avaliativo do SUS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08" y="2103700"/>
            <a:ext cx="8564773" cy="37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588" y="1093694"/>
            <a:ext cx="8355106" cy="597628"/>
          </a:xfrm>
        </p:spPr>
        <p:txBody>
          <a:bodyPr/>
          <a:lstStyle/>
          <a:p>
            <a:r>
              <a:rPr lang="pt-BR" b="1" dirty="0"/>
              <a:t>Principais Desafios: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50816"/>
              </p:ext>
            </p:extLst>
          </p:nvPr>
        </p:nvGraphicFramePr>
        <p:xfrm>
          <a:off x="215153" y="1691321"/>
          <a:ext cx="8498636" cy="503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34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08068804"/>
              </p:ext>
            </p:extLst>
          </p:nvPr>
        </p:nvGraphicFramePr>
        <p:xfrm>
          <a:off x="197224" y="1344706"/>
          <a:ext cx="8806099" cy="451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41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OBRIGADA!!!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200" b="1" dirty="0">
                <a:solidFill>
                  <a:schemeClr val="tx1"/>
                </a:solidFill>
              </a:rPr>
              <a:t>Contatos: </a:t>
            </a:r>
            <a:r>
              <a:rPr lang="pt-BR" sz="2200" b="1" dirty="0">
                <a:solidFill>
                  <a:schemeClr val="tx1"/>
                </a:solidFill>
                <a:hlinkClick r:id="rId3"/>
              </a:rPr>
              <a:t>lilianroliveira@fearp.usp.br</a:t>
            </a:r>
            <a:endParaRPr lang="pt-BR" sz="2200" b="1" dirty="0">
              <a:solidFill>
                <a:schemeClr val="tx1"/>
              </a:solidFill>
            </a:endParaRPr>
          </a:p>
          <a:p>
            <a:r>
              <a:rPr lang="pt-BR" sz="2200" b="1" dirty="0">
                <a:solidFill>
                  <a:schemeClr val="tx1"/>
                </a:solidFill>
                <a:hlinkClick r:id="rId4"/>
              </a:rPr>
              <a:t>cspassador@usp.br</a:t>
            </a:r>
            <a:endParaRPr lang="pt-BR" sz="22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39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932328"/>
            <a:ext cx="8390965" cy="758993"/>
          </a:xfrm>
        </p:spPr>
        <p:txBody>
          <a:bodyPr/>
          <a:lstStyle/>
          <a:p>
            <a:r>
              <a:rPr lang="pt-BR" b="1" dirty="0"/>
              <a:t>Histórico das políticas de proteção social: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728" y="1828801"/>
            <a:ext cx="8390965" cy="4351337"/>
          </a:xfrm>
        </p:spPr>
        <p:txBody>
          <a:bodyPr>
            <a:normAutofit/>
          </a:bodyPr>
          <a:lstStyle/>
          <a:p>
            <a:r>
              <a:rPr lang="pt-BR" sz="2800" dirty="0"/>
              <a:t>Pós-guerra;</a:t>
            </a:r>
          </a:p>
          <a:p>
            <a:r>
              <a:rPr lang="pt-BR" sz="2800" dirty="0"/>
              <a:t>Entraves entre capital e trabalho;</a:t>
            </a:r>
          </a:p>
          <a:p>
            <a:r>
              <a:rPr lang="pt-BR" sz="2800" dirty="0"/>
              <a:t>Intervenção do Estado nas questões sociais: América do Norte e Europa;</a:t>
            </a:r>
          </a:p>
          <a:p>
            <a:r>
              <a:rPr lang="pt-BR" sz="2800" dirty="0"/>
              <a:t>Chegada Tardia do </a:t>
            </a:r>
            <a:r>
              <a:rPr lang="pt-BR" sz="2800" i="1" dirty="0" err="1"/>
              <a:t>Welfare</a:t>
            </a:r>
            <a:r>
              <a:rPr lang="pt-BR" sz="2800" i="1" dirty="0"/>
              <a:t> </a:t>
            </a:r>
            <a:r>
              <a:rPr lang="pt-BR" sz="2800" i="1" dirty="0" err="1"/>
              <a:t>State</a:t>
            </a:r>
            <a:r>
              <a:rPr lang="pt-BR" sz="2800" i="1" dirty="0"/>
              <a:t> </a:t>
            </a:r>
            <a:r>
              <a:rPr lang="pt-BR" sz="2800" dirty="0"/>
              <a:t>no Brasil: Constituição de 1988;</a:t>
            </a:r>
          </a:p>
          <a:p>
            <a:r>
              <a:rPr lang="pt-BR" sz="2800" dirty="0"/>
              <a:t>Anteriormente: ações fragmentadas e centralizadas nas grandes cidades.</a:t>
            </a:r>
          </a:p>
        </p:txBody>
      </p:sp>
    </p:spTree>
    <p:extLst>
      <p:ext uri="{BB962C8B-B14F-4D97-AF65-F5344CB8AC3E}">
        <p14:creationId xmlns:p14="http://schemas.microsoft.com/office/powerpoint/2010/main" val="41839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1039906"/>
            <a:ext cx="8390965" cy="651416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da Saúde Pública no Brasil: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151" y="1691322"/>
            <a:ext cx="7512426" cy="4351337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Intervenções sanitárias – chegada da </a:t>
            </a:r>
            <a:r>
              <a:rPr lang="pt-BR" sz="2600" b="1" dirty="0">
                <a:solidFill>
                  <a:srgbClr val="FF0000"/>
                </a:solidFill>
              </a:rPr>
              <a:t>Família Real</a:t>
            </a:r>
            <a:r>
              <a:rPr lang="pt-BR" sz="2600" dirty="0"/>
              <a:t>: ações centralizadas na capital do império;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República</a:t>
            </a:r>
            <a:r>
              <a:rPr lang="pt-BR" sz="2600" dirty="0"/>
              <a:t> – ações de saúde transferidas aos estados, criação da atual </a:t>
            </a:r>
            <a:r>
              <a:rPr lang="pt-BR" sz="2600" dirty="0" err="1"/>
              <a:t>FioCruz</a:t>
            </a:r>
            <a:r>
              <a:rPr lang="pt-BR" sz="2600" dirty="0"/>
              <a:t> e </a:t>
            </a:r>
            <a:r>
              <a:rPr lang="pt-BR" sz="2600" dirty="0" err="1"/>
              <a:t>Butantan</a:t>
            </a:r>
            <a:r>
              <a:rPr lang="pt-BR" sz="2600" dirty="0"/>
              <a:t> – combate à epidemias e controle dos portos;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1920 – 1930 </a:t>
            </a:r>
            <a:r>
              <a:rPr lang="pt-BR" sz="2600" dirty="0"/>
              <a:t>– Maior participação dos médicos higienistas: Criação do Departamento Nacional de Saúde Pública (Crises Sanitárias);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1923</a:t>
            </a:r>
            <a:r>
              <a:rPr lang="pt-BR" sz="2600" dirty="0"/>
              <a:t> – Lei n. 4.682 – Caixas de Aposentadorias e Pensões (</a:t>
            </a:r>
            <a:r>
              <a:rPr lang="pt-BR" sz="2600" dirty="0" err="1"/>
              <a:t>CAPs</a:t>
            </a:r>
            <a:r>
              <a:rPr lang="pt-BR" sz="2600" dirty="0"/>
              <a:t>) – aposentadorias e assistência médica para </a:t>
            </a:r>
            <a:r>
              <a:rPr lang="pt-BR" sz="2600" b="1" dirty="0"/>
              <a:t>ALGUNS</a:t>
            </a:r>
            <a:r>
              <a:rPr lang="pt-BR" sz="2600" dirty="0"/>
              <a:t> trabalhadores formais.</a:t>
            </a:r>
          </a:p>
          <a:p>
            <a:pPr algn="just"/>
            <a:endParaRPr lang="pt-BR" sz="2600" dirty="0"/>
          </a:p>
          <a:p>
            <a:pPr algn="just"/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368" y="1828801"/>
            <a:ext cx="1393209" cy="9619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577" y="2861469"/>
            <a:ext cx="1524000" cy="1143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130" y="4416028"/>
            <a:ext cx="7905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1039906"/>
            <a:ext cx="8390965" cy="651416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da Saúde Pública no Brasil: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150" y="1691322"/>
            <a:ext cx="8695767" cy="45301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600" b="1" dirty="0">
                <a:solidFill>
                  <a:srgbClr val="FF0000"/>
                </a:solidFill>
              </a:rPr>
              <a:t>Era Vargas </a:t>
            </a:r>
            <a:r>
              <a:rPr lang="pt-BR" sz="2600" dirty="0"/>
              <a:t>– estruturação previdenciária e transformação das </a:t>
            </a:r>
            <a:r>
              <a:rPr lang="pt-BR" sz="2600" dirty="0" err="1"/>
              <a:t>CAPs</a:t>
            </a:r>
            <a:r>
              <a:rPr lang="pt-BR" sz="2600" dirty="0"/>
              <a:t> em Institutos de Aposentadorias e Pensões (</a:t>
            </a:r>
            <a:r>
              <a:rPr lang="pt-BR" sz="2600" dirty="0" err="1"/>
              <a:t>IAPs</a:t>
            </a:r>
            <a:r>
              <a:rPr lang="pt-BR" sz="2600" dirty="0"/>
              <a:t>) – maioria dos trabalhadores formais urbanos;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Era Vargas  </a:t>
            </a:r>
            <a:r>
              <a:rPr lang="pt-BR" sz="2600" dirty="0"/>
              <a:t>-</a:t>
            </a:r>
            <a:r>
              <a:rPr lang="pt-BR" sz="2600" b="1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Ministério da Educação e Saúde Pública (</a:t>
            </a:r>
            <a:r>
              <a:rPr lang="pt-BR" sz="2600" dirty="0" err="1"/>
              <a:t>Mesp</a:t>
            </a:r>
            <a:r>
              <a:rPr lang="pt-BR" sz="2600" dirty="0"/>
              <a:t>) – ações para os cidadãos marginalizados não contemplados pelos </a:t>
            </a:r>
            <a:r>
              <a:rPr lang="pt-BR" sz="2600" dirty="0" err="1"/>
              <a:t>IAPs</a:t>
            </a:r>
            <a:r>
              <a:rPr lang="pt-BR" sz="2600" dirty="0"/>
              <a:t>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1953</a:t>
            </a:r>
            <a:r>
              <a:rPr lang="pt-BR" sz="2600" dirty="0"/>
              <a:t> - criação do Ministério da Saúde: assistência sanitária, médica e hospitalar – </a:t>
            </a:r>
            <a:r>
              <a:rPr lang="pt-BR" sz="2600" b="1" dirty="0"/>
              <a:t>TRABALHADORES FORMAIS.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Ditadura Militar </a:t>
            </a:r>
            <a:r>
              <a:rPr lang="pt-BR" sz="2600" dirty="0"/>
              <a:t>– </a:t>
            </a:r>
            <a:r>
              <a:rPr lang="pt-BR" sz="2600" dirty="0" err="1"/>
              <a:t>IAPs</a:t>
            </a:r>
            <a:r>
              <a:rPr lang="pt-BR" sz="2600" dirty="0"/>
              <a:t> transformados em Instituto Nacional de Previdência Social (INPS) – maior vigor financeiro e aumento das ações de saúde e previdência social – </a:t>
            </a:r>
            <a:r>
              <a:rPr lang="pt-BR" sz="2600" b="1" dirty="0"/>
              <a:t>TRABALHADORES FORMAIS</a:t>
            </a:r>
            <a:r>
              <a:rPr lang="pt-B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3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1039906"/>
            <a:ext cx="8390965" cy="651416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da Saúde Pública no Brasil: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150" y="1691322"/>
            <a:ext cx="8695767" cy="4530184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>
                <a:solidFill>
                  <a:srgbClr val="FF0000"/>
                </a:solidFill>
              </a:rPr>
              <a:t>Reforma Sanitária Brasileira </a:t>
            </a:r>
            <a:r>
              <a:rPr lang="pt-BR" sz="2600" dirty="0"/>
              <a:t>-</a:t>
            </a:r>
            <a:r>
              <a:rPr lang="pt-BR" sz="2600" b="1" dirty="0"/>
              <a:t> </a:t>
            </a:r>
            <a:r>
              <a:rPr lang="pt-BR" sz="2600" dirty="0"/>
              <a:t>Departamentos de Medicina Preventiva (DMP) - atuação política de pesquisadores e sociedade civil em prol da redemocratização do país, e, consequentemente, da saúde pública;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1986</a:t>
            </a:r>
            <a:r>
              <a:rPr lang="pt-BR" sz="2600" dirty="0"/>
              <a:t>, na 8ª Conferência Nacional de Saúde – definição das bases estratégicas do SUS;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1987-1988</a:t>
            </a:r>
            <a:r>
              <a:rPr lang="pt-BR" sz="2600" dirty="0"/>
              <a:t> - Participação dos reformistas na Assembleia Nacional Constituinte, garantindo a aprovação da Reforma Sanitária Brasileira;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Constituição de 1988 </a:t>
            </a:r>
            <a:r>
              <a:rPr lang="pt-BR" sz="2600" dirty="0"/>
              <a:t>– Inserção da Saúde no Título VIII – Da Ordem Social, Capítulo II – Da Seguridade Social.</a:t>
            </a:r>
          </a:p>
          <a:p>
            <a:pPr algn="just"/>
            <a:endParaRPr lang="pt-BR" sz="2600" b="1" dirty="0"/>
          </a:p>
          <a:p>
            <a:pPr marL="0" indent="0" algn="just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378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968188"/>
            <a:ext cx="8390965" cy="723134"/>
          </a:xfrm>
        </p:spPr>
        <p:txBody>
          <a:bodyPr/>
          <a:lstStyle/>
          <a:p>
            <a:r>
              <a:rPr lang="pt-BR" b="1" dirty="0"/>
              <a:t>Saúde Pública como direito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043" y="2444889"/>
            <a:ext cx="1771650" cy="25812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2728" y="2223247"/>
            <a:ext cx="6382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Art. 196 - “A saúde é direito de </a:t>
            </a:r>
            <a:r>
              <a:rPr lang="pt-BR" sz="2600" b="1" dirty="0">
                <a:solidFill>
                  <a:srgbClr val="FF0000"/>
                </a:solidFill>
              </a:rPr>
              <a:t>todos</a:t>
            </a:r>
            <a:r>
              <a:rPr lang="pt-BR" sz="2600" dirty="0"/>
              <a:t> e dever do </a:t>
            </a:r>
            <a:r>
              <a:rPr lang="pt-BR" sz="2600" b="1" dirty="0">
                <a:solidFill>
                  <a:srgbClr val="FF0000"/>
                </a:solidFill>
              </a:rPr>
              <a:t>Estado</a:t>
            </a:r>
            <a:r>
              <a:rPr lang="pt-BR" sz="2600" dirty="0"/>
              <a:t>, garantido mediante políticas sociais e econômicas que visem à redução do risco de doença e de outros agravos e ao acesso universal e igualitário às ações e serviços para sua promoção, proteção e recuperação”.</a:t>
            </a:r>
          </a:p>
        </p:txBody>
      </p:sp>
    </p:spTree>
    <p:extLst>
      <p:ext uri="{BB962C8B-B14F-4D97-AF65-F5344CB8AC3E}">
        <p14:creationId xmlns:p14="http://schemas.microsoft.com/office/powerpoint/2010/main" val="1888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968188"/>
            <a:ext cx="8390965" cy="723134"/>
          </a:xfrm>
        </p:spPr>
        <p:txBody>
          <a:bodyPr/>
          <a:lstStyle/>
          <a:p>
            <a:r>
              <a:rPr lang="pt-BR" b="1" dirty="0"/>
              <a:t>Sistema Único de Saúde - 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728" y="1828801"/>
            <a:ext cx="8552331" cy="4351337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Lei n. 8.080/1990</a:t>
            </a:r>
            <a:r>
              <a:rPr lang="pt-BR" sz="2400" dirty="0"/>
              <a:t> (Lei Orgânica da Saúde) – operacionalização do sistema;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Lei n. 8.142/1990 </a:t>
            </a:r>
            <a:r>
              <a:rPr lang="pt-BR" sz="2400" dirty="0"/>
              <a:t>– participação da comunidade e transferências intergovernamentais de recursos financeiros.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4512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8" y="968188"/>
            <a:ext cx="8390965" cy="723134"/>
          </a:xfrm>
        </p:spPr>
        <p:txBody>
          <a:bodyPr/>
          <a:lstStyle/>
          <a:p>
            <a:r>
              <a:rPr lang="pt-BR" b="1" dirty="0"/>
              <a:t>Sistema Único de Saúde - SUS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938" y="1846730"/>
            <a:ext cx="8390965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Diretrizes: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/>
              <a:t>Universalidade de acesso;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/>
              <a:t>Integralidade de assistência – ações preventivas e curativas, individuais e coletivas;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/>
              <a:t>Igualdade da assistência à saúde;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/>
              <a:t>Participação da comunidade;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/>
              <a:t>Descentralização com comando único.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3664325"/>
            <a:ext cx="3333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0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828</Words>
  <Application>Microsoft Macintosh PowerPoint</Application>
  <PresentationFormat>Apresentação na tela (4:3)</PresentationFormat>
  <Paragraphs>94</Paragraphs>
  <Slides>20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Wingdings</vt:lpstr>
      <vt:lpstr>Wingdings 2</vt:lpstr>
      <vt:lpstr>HDOfficeLightV0</vt:lpstr>
      <vt:lpstr>   Saúde Pública no Brasil: Histórico e desafios   </vt:lpstr>
      <vt:lpstr>Apresentação do PowerPoint</vt:lpstr>
      <vt:lpstr>Histórico das políticas de proteção social:</vt:lpstr>
      <vt:lpstr>Histórico da Saúde Pública no Brasil:</vt:lpstr>
      <vt:lpstr>Histórico da Saúde Pública no Brasil:</vt:lpstr>
      <vt:lpstr>Histórico da Saúde Pública no Brasil:</vt:lpstr>
      <vt:lpstr>Saúde Pública como direito</vt:lpstr>
      <vt:lpstr>Sistema Único de Saúde - SUS</vt:lpstr>
      <vt:lpstr>Sistema Único de Saúde - SUS</vt:lpstr>
      <vt:lpstr>Introdução:</vt:lpstr>
      <vt:lpstr>Apresentação do PowerPoint</vt:lpstr>
      <vt:lpstr>Financiamento:</vt:lpstr>
      <vt:lpstr>Financiamento:</vt:lpstr>
      <vt:lpstr>Financiamento:</vt:lpstr>
      <vt:lpstr>Apresentação do PowerPoint</vt:lpstr>
      <vt:lpstr>Apresentação do PowerPoint</vt:lpstr>
      <vt:lpstr>Apresentação do PowerPoint</vt:lpstr>
      <vt:lpstr>Modelo Avaliativo do SUS</vt:lpstr>
      <vt:lpstr>Principais Desafios:</vt:lpstr>
      <vt:lpstr>OBRIGADA!!!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Lih Ribeiro</dc:creator>
  <cp:lastModifiedBy>Claudia Souza Passador</cp:lastModifiedBy>
  <cp:revision>157</cp:revision>
  <dcterms:created xsi:type="dcterms:W3CDTF">2016-10-18T16:36:59Z</dcterms:created>
  <dcterms:modified xsi:type="dcterms:W3CDTF">2019-11-04T03:10:01Z</dcterms:modified>
</cp:coreProperties>
</file>