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0" r:id="rId2"/>
    <p:sldId id="271" r:id="rId3"/>
    <p:sldId id="272" r:id="rId4"/>
    <p:sldId id="310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58" r:id="rId13"/>
    <p:sldId id="259" r:id="rId14"/>
    <p:sldId id="260" r:id="rId15"/>
    <p:sldId id="262" r:id="rId16"/>
    <p:sldId id="264" r:id="rId17"/>
    <p:sldId id="266" r:id="rId18"/>
    <p:sldId id="267" r:id="rId19"/>
    <p:sldId id="281" r:id="rId20"/>
    <p:sldId id="282" r:id="rId21"/>
    <p:sldId id="285" r:id="rId22"/>
    <p:sldId id="286" r:id="rId23"/>
    <p:sldId id="287" r:id="rId24"/>
    <p:sldId id="309" r:id="rId25"/>
    <p:sldId id="288" r:id="rId26"/>
    <p:sldId id="289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7" r:id="rId38"/>
    <p:sldId id="308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4A73A-0F03-412B-B731-C6D0426134B3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CBDFE-CF62-42A5-8F54-3D26798897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16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6E76D-C7DF-469C-8A2E-1E7CFD7F49E3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752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812A8-53D2-4E84-9AB8-4759400A8907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7A1278-61BC-4924-BFF7-A3D637C98E76}" type="slidenum">
              <a:rPr lang="pt-BR" altLang="pt-BR" smtClean="0"/>
              <a:pPr/>
              <a:t>2</a:t>
            </a:fld>
            <a:endParaRPr lang="pt-BR" altLang="pt-BR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B7D231-4942-4E8D-8F93-697CE5FF6C99}" type="slidenum">
              <a:rPr lang="pt-BR" altLang="pt-BR" smtClean="0"/>
              <a:pPr/>
              <a:t>3</a:t>
            </a:fld>
            <a:endParaRPr lang="pt-BR" altLang="pt-BR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4EF8C1-2010-468E-8F90-1CF41A02AA9C}" type="slidenum">
              <a:rPr lang="pt-BR" altLang="pt-BR" smtClean="0"/>
              <a:pPr/>
              <a:t>6</a:t>
            </a:fld>
            <a:endParaRPr lang="pt-BR" altLang="pt-BR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812A8-53D2-4E84-9AB8-4759400A8907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812A8-53D2-4E84-9AB8-4759400A8907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812A8-53D2-4E84-9AB8-4759400A8907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812A8-53D2-4E84-9AB8-4759400A8907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7A95D1-809D-451C-8427-69B3E8857953}" type="slidenum">
              <a:rPr lang="pt-BR" altLang="pt-BR" smtClean="0">
                <a:ea typeface="ＭＳ Ｐゴシック" pitchFamily="34" charset="-128"/>
              </a:rPr>
              <a:pPr/>
              <a:t>34</a:t>
            </a:fld>
            <a:endParaRPr lang="pt-BR" alt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A23E-7692-4B1F-9670-EB82016A67C4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E5B4-55CD-4A25-A2DA-E41ACDAA17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A23E-7692-4B1F-9670-EB82016A67C4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E5B4-55CD-4A25-A2DA-E41ACDAA17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A23E-7692-4B1F-9670-EB82016A67C4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E5B4-55CD-4A25-A2DA-E41ACDAA17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A23E-7692-4B1F-9670-EB82016A67C4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E5B4-55CD-4A25-A2DA-E41ACDAA17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A23E-7692-4B1F-9670-EB82016A67C4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E5B4-55CD-4A25-A2DA-E41ACDAA17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A23E-7692-4B1F-9670-EB82016A67C4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E5B4-55CD-4A25-A2DA-E41ACDAA17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A23E-7692-4B1F-9670-EB82016A67C4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E5B4-55CD-4A25-A2DA-E41ACDAA17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A23E-7692-4B1F-9670-EB82016A67C4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E5B4-55CD-4A25-A2DA-E41ACDAA17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A23E-7692-4B1F-9670-EB82016A67C4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E5B4-55CD-4A25-A2DA-E41ACDAA17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A23E-7692-4B1F-9670-EB82016A67C4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E5B4-55CD-4A25-A2DA-E41ACDAA17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A23E-7692-4B1F-9670-EB82016A67C4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E5B4-55CD-4A25-A2DA-E41ACDAA17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0A23E-7692-4B1F-9670-EB82016A67C4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E5B4-55CD-4A25-A2DA-E41ACDAA17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s://www.google.com.br/url?sa=i&amp;source=images&amp;cd=&amp;cad=rja&amp;uact=8&amp;ved=2ahUKEwi8vrvN9vvaAhXCiZAKHQzkA40QjRx6BAgBEAU&amp;url=http://anatomiaunam.blogspot.com/2011/04/tunel-del-tarso.html&amp;psig=AOvVaw1kvt2knZFQ2JjXRAr3M5TX&amp;ust=152606856247034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s://www.google.com.br/url?sa=i&amp;source=images&amp;cd=&amp;cad=rja&amp;uact=8&amp;ved=2ahUKEwi8vrvN9vvaAhXCiZAKHQzkA40QjRx6BAgBEAU&amp;url=http://anatomiaunam.blogspot.com/2011/04/tunel-del-tarso.html&amp;psig=AOvVaw1kvt2knZFQ2JjXRAr3M5TX&amp;ust=1526068562470345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s://www.google.com.br/url?sa=i&amp;source=images&amp;cd=&amp;cad=rja&amp;uact=8&amp;ved=2ahUKEwiHld_t9PvaAhUCF5AKHfQTCsoQjRx6BAgBEAU&amp;url=http://slideplayer.com.br/slide/5595470/&amp;psig=AOvVaw2aR4h7jHPKwM08096tuJ_v&amp;ust=1526068084254733" TargetMode="Externa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google.com.br/url?sa=i&amp;source=images&amp;cd=&amp;cad=rja&amp;uact=8&amp;ved=2ahUKEwj-qMme7_vaAhUCHJAKHfoLBw8QjRx6BAgBEAU&amp;url=http://nasosymmz.ru/varikozptahic/veia-uma-perna/dor-em-veias-em-uma-perna.html&amp;psig=AOvVaw3bCLwZZSVqGPEvi6hc-yuw&amp;ust=15260664641111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br/url?sa=i&amp;source=images&amp;cd=&amp;cad=rja&amp;uact=8&amp;ved=2ahUKEwiNsdrO__vaAhWBEpAKHVWZCO8QjRx6BAgBEAU&amp;url=http://www3.uepg.br/arterializacao/anatomia-do-sistema-venoso-do-membro-inferior/&amp;psig=AOvVaw1D4fB0TmfMvugVmUH-tfAE&amp;ust=1526070971933033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s://www.google.com.br/url?sa=i&amp;source=images&amp;cd=&amp;cad=rja&amp;uact=8&amp;ved=2ahUKEwiZ__PO_vvaAhVGhpAKHdgEAXMQjRx6BAgBEAU&amp;url=http://nasosymmz.ru/varikozptahic/pernas/ccegas-de-veias-em-pernas.html&amp;psig=AOvVaw1VXzE1wOtz8mjGPmcdefwD&amp;ust=152607071315738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2ahUKEwi2kITvov3ZAhXHjpAKHVwXDb8QjRx6BAgAEAU&amp;url=http://www.angiolifeclinica.com.br/blog/panturrilhas-importancia-como-fortalecer/&amp;psig=AOvVaw2kKHq5yHRsknwrtHKOQR0d&amp;ust=1521716736639835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google.com.br/url?sa=i&amp;source=images&amp;cd=&amp;cad=rja&amp;uact=8&amp;ved=2ahUKEwjL9tCl8fvaAhVDgZAKHSDwBJoQjRx6BAgBEAU&amp;url=https://www.netterimages.com/vasos-linfaacuteticos-e-linfonodos-do-membro-inferior-labeled-anatomy-atlas-5e-brazil-general-anatomy-frank-h-netter-59268.html&amp;psig=AOvVaw1q3IrKCkLUBk6LKeCyXouG&amp;ust=152606714599724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hyperlink" Target="https://www.google.com.br/url?sa=i&amp;source=images&amp;cd=&amp;cad=rja&amp;uact=8&amp;ved=2ahUKEwjf0rfH7vvaAhVEIpAKHc_vBfAQjRx6BAgBEAU&amp;url=http://www.bibliomed.com.br/bibliomed/bmbooks/anatomia/livro2/cap/fig10-19.htm&amp;psig=AOvVaw0YkSOkAeoTOnAoMTmpFRsg&amp;ust=152606637817473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google.com.br/url?sa=i&amp;rct=j&amp;q=&amp;esrc=s&amp;frm=1&amp;source=images&amp;cd=&amp;cad=rja&amp;uact=8&amp;ved=&amp;url=https://anatomia-papel-e-caneta.com/pelve-colorida-3/&amp;psig=AOvVaw0vAE2YQLjLq3L4tF_NKoWf&amp;ust=152505336381778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s://www.google.com.br/url?sa=i&amp;rct=j&amp;q=&amp;esrc=s&amp;frm=1&amp;source=images&amp;cd=&amp;cad=rja&amp;uact=8&amp;ved=2ahUKEwjC4JL7gObaAhUJDpAKHY0PCswQjRx6BAgBEAU&amp;url=https://anatomia-papel-e-caneta.com/ossos-da-pelve/&amp;psig=AOvVaw1TQipXPIUYUtHvEXbTUswR&amp;ust=1525315422721729" TargetMode="Externa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frm=1&amp;source=images&amp;cd=&amp;cad=rja&amp;uact=8&amp;ved=2ahUKEwjL9aCPwOPaAhUBC5AKHZhsD5EQjRx6BAgBEAU&amp;url=https://ifanatomia.wordpress.com/2012/06/21/musculo-sartorio/&amp;psig=AOvVaw15kQVXuexEkLuTZdWsZUAe&amp;ust=1525229236382049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source=images&amp;cd=&amp;cad=rja&amp;uact=8&amp;ved=2ahUKEwiZtOKcsYXbAhVKk5AKHbHnCioQjRx6BAgBEAU&amp;url=http://nervofibular.blogspot.com/&amp;psig=AOvVaw0aq5mvCs_3YZc7orfh1NMi&amp;ust=1526393301401888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www.google.com.br/url?sa=i&amp;source=images&amp;cd=&amp;cad=rja&amp;uact=8&amp;ved=2ahUKEwjC5rKPhrbbAhVKIpAKHbdjDB8QjRx6BAgBEAU&amp;url=https://www.anatomiaonline.com/arterias-membro-inferior/&amp;psig=AOvVaw0PaXaGDLh20ZXsza_XINt1&amp;ust=1528065556009634" TargetMode="External"/><Relationship Id="rId7" Type="http://schemas.openxmlformats.org/officeDocument/2006/relationships/hyperlink" Target="https://www.google.com.br/url?sa=i&amp;source=images&amp;cd=&amp;cad=rja&amp;uact=8&amp;ved=2ahUKEwi8vrvN9vvaAhXCiZAKHQzkA40QjRx6BAgBEAU&amp;url=http://anatomiaunam.blogspot.com/2011/04/tunel-del-tarso.html&amp;psig=AOvVaw1kvt2knZFQ2JjXRAr3M5TX&amp;ust=1526068562470345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hyperlink" Target="https://www.google.com.br/url?sa=i&amp;source=images&amp;cd=&amp;cad=rja&amp;uact=8&amp;ved=2ahUKEwjD7OGPh7bbAhVElpAKHZCQBaEQjRx6BAgBEAU&amp;url=http://mmiienfermagem.blogspot.com/2014/05/fossa-poplitea-veias-popliteas-arteria.html&amp;psig=AOvVaw0PaXaGDLh20ZXsza_XINt1&amp;ust=1528065556009634" TargetMode="External"/><Relationship Id="rId4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openxmlformats.org/officeDocument/2006/relationships/hyperlink" Target="http://www.google.com.br/url?sa=i&amp;rct=j&amp;q=&amp;esrc=s&amp;frm=1&amp;source=images&amp;cd=&amp;cad=rja&amp;uact=8&amp;ved=2ahUKEwjDiaWy0c_bAhWJS5AKHZkeAHEQjRx6BAgBEAU&amp;url=http://flexuspilates.blogspot.com/2011/02/sistema-articular-do-quadril.html&amp;psig=AOvVaw3OM_v5pl_4azJACEJ_7Q6A&amp;ust=152894479224866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s://www.google.com.br/url?sa=i&amp;rct=j&amp;q=&amp;esrc=s&amp;frm=1&amp;source=images&amp;cd=&amp;cad=rja&amp;uact=8&amp;ved=2ahUKEwimkrW-3PHaAhWDiJAKHafIDKwQjRx6BAgBEAU&amp;url=https://sites.google.com/site/statirbeta/hip-aspiration&amp;psig=AOvVaw1GBzUFHLxRjwtBuykxPt9B&amp;ust=152571796526702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s://www.google.com.br/url?sa=i&amp;source=images&amp;cd=&amp;cad=rja&amp;uact=8&amp;ved=2ahUKEwj7me3Q-_vaAhXEUZAKHT_kACAQjRx6BAgBEAU&amp;url=http://mmiienfermagem.blogspot.com/&amp;psig=AOvVaw2qltt4qNDqx_6JkBylzeWT&amp;ust=152606990426389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com.br/url?sa=i&amp;rct=j&amp;q=&amp;esrc=s&amp;frm=1&amp;source=images&amp;cd=&amp;cad=rja&amp;uact=8&amp;ved=2ahUKEwjr2a_b3PHaAhWMiZAKHUBAAY4QjRx6BAgBEAU&amp;url=https://docslide.com.br/documents/vascularizacao-mmii.html&amp;psig=AOvVaw1GBzUFHLxRjwtBuykxPt9B&amp;ust=152571796526702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s://www.google.com.br/url?sa=i&amp;source=images&amp;cd=&amp;cad=rja&amp;uact=8&amp;ved=2ahUKEwitmr2S7PvaAhWHDJAKHYjVBtkQjRx6BAgBEAU&amp;url=http://anatomiaunam.blogspot.com/2011/04/trigono-femoral.html&amp;psig=AOvVaw1rLD_Z4wQKyg0gRrrfE8Kp&amp;ust=152606538291947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br/url?sa=i&amp;source=images&amp;cd=&amp;cad=rja&amp;uact=8&amp;ved=2ahUKEwiawdek-_vaAhVLjpAKHRH7BvUQjRx6BAgBEAU&amp;url=http://morfoterminologia.blogspot.es/1478453655/anillo-del-soleo/&amp;psig=AOvVaw0k-gsqaec49GN49yNSiKtt&amp;ust=1526069730241002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INFERIORES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AULAS 8 e 9: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Vascularização dos </a:t>
            </a:r>
            <a:r>
              <a:rPr lang="pt-BR" sz="9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membros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inferiores.</a:t>
            </a:r>
            <a:endParaRPr lang="pt-BR" sz="9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9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134938" y="539750"/>
            <a:ext cx="2438400" cy="5778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590800" y="4430713"/>
            <a:ext cx="6391275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pt-BR" altLang="pt-BR" sz="1400" b="1" dirty="0">
                <a:solidFill>
                  <a:schemeClr val="bg1"/>
                </a:solidFill>
              </a:rPr>
              <a:t>a. maleolar posterior medial + a. maleolar anterior medial = </a:t>
            </a:r>
            <a:r>
              <a:rPr lang="pt-BR" altLang="pt-BR" sz="1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rede maleolar medial</a:t>
            </a:r>
          </a:p>
          <a:p>
            <a:pPr marL="457200" indent="-457200" eaLnBrk="0" hangingPunct="0"/>
            <a:r>
              <a:rPr lang="pt-BR" altLang="pt-BR" sz="1400" b="1" dirty="0">
                <a:solidFill>
                  <a:srgbClr val="FF9900"/>
                </a:solidFill>
              </a:rPr>
              <a:t>             </a:t>
            </a:r>
            <a:r>
              <a:rPr lang="pt-BR" altLang="pt-B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tibial posterior       </a:t>
            </a:r>
            <a:r>
              <a:rPr lang="pt-BR" altLang="pt-BR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pt-BR" altLang="pt-B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tibial anterior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2801938" y="4953000"/>
            <a:ext cx="6378575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pt-BR" altLang="pt-BR" sz="1400" b="1" dirty="0">
                <a:solidFill>
                  <a:schemeClr val="bg1"/>
                </a:solidFill>
              </a:rPr>
              <a:t>a. maleolar posterior lateral + a.  maleolar anterior lateral = </a:t>
            </a:r>
            <a:r>
              <a:rPr lang="pt-BR" altLang="pt-BR" sz="1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rede maleolar lateral</a:t>
            </a:r>
          </a:p>
          <a:p>
            <a:pPr marL="457200" indent="-457200" eaLnBrk="0" hangingPunct="0"/>
            <a:r>
              <a:rPr lang="pt-BR" altLang="pt-BR" sz="1400" b="1" dirty="0">
                <a:solidFill>
                  <a:srgbClr val="FF9900"/>
                </a:solidFill>
              </a:rPr>
              <a:t>                 </a:t>
            </a:r>
            <a:r>
              <a:rPr lang="pt-BR" altLang="pt-B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</a:t>
            </a:r>
            <a:r>
              <a:rPr lang="pt-BR" altLang="pt-BR" sz="1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fibular</a:t>
            </a:r>
            <a:r>
              <a:rPr lang="pt-BR" altLang="pt-B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a. tibial anterior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2555875" y="5638800"/>
            <a:ext cx="668655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altLang="pt-BR" sz="1400" b="1">
                <a:solidFill>
                  <a:schemeClr val="bg1"/>
                </a:solidFill>
              </a:rPr>
              <a:t>ramos calcâneos da a. fibular + ramos calcâneos da a. tibial posterior = </a:t>
            </a:r>
            <a:r>
              <a:rPr lang="pt-BR" altLang="pt-BR" sz="1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rede calcânea</a:t>
            </a:r>
            <a:r>
              <a:rPr lang="pt-BR" altLang="pt-BR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-19050" y="6296025"/>
            <a:ext cx="3224344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altLang="pt-BR" sz="2000" b="1" dirty="0" err="1"/>
              <a:t>a.a.</a:t>
            </a:r>
            <a:r>
              <a:rPr lang="pt-BR" altLang="pt-BR" sz="2000" b="1" dirty="0"/>
              <a:t> Tibial posterior e </a:t>
            </a:r>
            <a:r>
              <a:rPr lang="pt-BR" altLang="pt-BR" sz="2000" b="1" dirty="0" err="1"/>
              <a:t>Fibular</a:t>
            </a:r>
            <a:endParaRPr lang="pt-BR" altLang="pt-BR" dirty="0"/>
          </a:p>
        </p:txBody>
      </p:sp>
      <p:grpSp>
        <p:nvGrpSpPr>
          <p:cNvPr id="2" name="Group 1036"/>
          <p:cNvGrpSpPr>
            <a:grpSpLocks/>
          </p:cNvGrpSpPr>
          <p:nvPr/>
        </p:nvGrpSpPr>
        <p:grpSpPr bwMode="auto">
          <a:xfrm>
            <a:off x="3505200" y="457200"/>
            <a:ext cx="5099050" cy="3635375"/>
            <a:chOff x="2208" y="288"/>
            <a:chExt cx="3212" cy="2290"/>
          </a:xfrm>
        </p:grpSpPr>
        <p:pic>
          <p:nvPicPr>
            <p:cNvPr id="26631" name="Picture 9"/>
            <p:cNvPicPr>
              <a:picLocks noChangeArrowheads="1"/>
            </p:cNvPicPr>
            <p:nvPr/>
          </p:nvPicPr>
          <p:blipFill>
            <a:blip r:embed="rId3" cstate="print">
              <a:lum bright="-6000" contrast="24000"/>
            </a:blip>
            <a:srcRect/>
            <a:stretch>
              <a:fillRect/>
            </a:stretch>
          </p:blipFill>
          <p:spPr bwMode="auto">
            <a:xfrm>
              <a:off x="2208" y="288"/>
              <a:ext cx="3212" cy="229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632" name="Rectangle 21"/>
            <p:cNvSpPr>
              <a:spLocks noChangeArrowheads="1"/>
            </p:cNvSpPr>
            <p:nvPr/>
          </p:nvSpPr>
          <p:spPr bwMode="auto">
            <a:xfrm>
              <a:off x="2256" y="1104"/>
              <a:ext cx="624" cy="24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26633" name="Rectangle 22"/>
            <p:cNvSpPr>
              <a:spLocks noChangeArrowheads="1"/>
            </p:cNvSpPr>
            <p:nvPr/>
          </p:nvSpPr>
          <p:spPr bwMode="auto">
            <a:xfrm>
              <a:off x="4128" y="672"/>
              <a:ext cx="864" cy="14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26634" name="Rectangle 23"/>
            <p:cNvSpPr>
              <a:spLocks noChangeArrowheads="1"/>
            </p:cNvSpPr>
            <p:nvPr/>
          </p:nvSpPr>
          <p:spPr bwMode="auto">
            <a:xfrm>
              <a:off x="4128" y="912"/>
              <a:ext cx="864" cy="9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</p:grpSp>
      <p:pic>
        <p:nvPicPr>
          <p:cNvPr id="12" name="Picture 2" descr="Resultado de imagem para TUNEL DO TARS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467100"/>
            <a:ext cx="5857875" cy="3390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516216" y="960983"/>
            <a:ext cx="2232248" cy="3077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a. maleolar medial ant.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516216" y="1321604"/>
            <a:ext cx="2232248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a. maleolar lateral ant. e </a:t>
            </a:r>
            <a:r>
              <a:rPr lang="pt-BR" sz="1400" b="1" dirty="0" err="1" smtClean="0">
                <a:solidFill>
                  <a:schemeClr val="bg1"/>
                </a:solidFill>
              </a:rPr>
              <a:t>post</a:t>
            </a:r>
            <a:r>
              <a:rPr lang="pt-BR" sz="1400" b="1" dirty="0" smtClean="0">
                <a:solidFill>
                  <a:schemeClr val="bg1"/>
                </a:solidFill>
              </a:rPr>
              <a:t>.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987824" y="1681644"/>
            <a:ext cx="180020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a. maleolar medial </a:t>
            </a:r>
            <a:r>
              <a:rPr lang="pt-BR" sz="1400" b="1" dirty="0" err="1" smtClean="0">
                <a:solidFill>
                  <a:schemeClr val="bg1"/>
                </a:solidFill>
              </a:rPr>
              <a:t>post</a:t>
            </a:r>
            <a:r>
              <a:rPr lang="pt-BR" sz="1400" b="1" dirty="0" smtClean="0">
                <a:solidFill>
                  <a:schemeClr val="bg1"/>
                </a:solidFill>
              </a:rPr>
              <a:t>.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 autoUpdateAnimBg="0"/>
      <p:bldP spid="56338" grpId="0" autoUpdateAnimBg="0"/>
      <p:bldP spid="56339" grpId="0" autoUpdateAnimBg="0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1"/>
          <p:cNvGrpSpPr>
            <a:grpSpLocks/>
          </p:cNvGrpSpPr>
          <p:nvPr/>
        </p:nvGrpSpPr>
        <p:grpSpPr bwMode="auto">
          <a:xfrm>
            <a:off x="152400" y="333375"/>
            <a:ext cx="3678238" cy="6362701"/>
            <a:chOff x="96" y="210"/>
            <a:chExt cx="2317" cy="4008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96" y="1382"/>
              <a:ext cx="2317" cy="2836"/>
              <a:chOff x="96" y="1334"/>
              <a:chExt cx="2317" cy="2836"/>
            </a:xfrm>
          </p:grpSpPr>
          <p:pic>
            <p:nvPicPr>
              <p:cNvPr id="2765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1" y="1334"/>
                <a:ext cx="2112" cy="165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53256" name="Text Box 8"/>
              <p:cNvSpPr txBox="1">
                <a:spLocks noChangeArrowheads="1"/>
              </p:cNvSpPr>
              <p:nvPr/>
            </p:nvSpPr>
            <p:spPr bwMode="auto">
              <a:xfrm>
                <a:off x="96" y="3840"/>
                <a:ext cx="198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pt-BR" altLang="pt-BR" sz="2800" b="1" dirty="0" smtClean="0"/>
                  <a:t>A.a</a:t>
                </a:r>
                <a:r>
                  <a:rPr lang="pt-BR" altLang="pt-BR" sz="2800" b="1" dirty="0"/>
                  <a:t>. </a:t>
                </a:r>
                <a:r>
                  <a:rPr lang="pt-BR" altLang="pt-BR" sz="2800" b="1" dirty="0" smtClean="0"/>
                  <a:t>plantares L e M</a:t>
                </a:r>
                <a:endParaRPr lang="pt-BR" altLang="pt-BR" dirty="0"/>
              </a:p>
            </p:txBody>
          </p:sp>
        </p:grpSp>
        <p:sp>
          <p:nvSpPr>
            <p:cNvPr id="27651" name="CaixaDeTexto 14"/>
            <p:cNvSpPr txBox="1">
              <a:spLocks noChangeArrowheads="1"/>
            </p:cNvSpPr>
            <p:nvPr/>
          </p:nvSpPr>
          <p:spPr bwMode="auto">
            <a:xfrm>
              <a:off x="476" y="210"/>
              <a:ext cx="1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pt-BR" b="1">
                  <a:solidFill>
                    <a:schemeClr val="bg1"/>
                  </a:solidFill>
                </a:rPr>
                <a:t>a. tibial posterior</a:t>
              </a:r>
            </a:p>
          </p:txBody>
        </p:sp>
      </p:grpSp>
      <p:grpSp>
        <p:nvGrpSpPr>
          <p:cNvPr id="4" name="Group 1043"/>
          <p:cNvGrpSpPr>
            <a:grpSpLocks/>
          </p:cNvGrpSpPr>
          <p:nvPr/>
        </p:nvGrpSpPr>
        <p:grpSpPr bwMode="auto">
          <a:xfrm>
            <a:off x="409575" y="1025525"/>
            <a:ext cx="8323263" cy="4800600"/>
            <a:chOff x="96" y="672"/>
            <a:chExt cx="5243" cy="3024"/>
          </a:xfrm>
        </p:grpSpPr>
        <p:pic>
          <p:nvPicPr>
            <p:cNvPr id="27652" name="Picture 2"/>
            <p:cNvPicPr>
              <a:picLocks noChangeArrowheads="1"/>
            </p:cNvPicPr>
            <p:nvPr/>
          </p:nvPicPr>
          <p:blipFill>
            <a:blip r:embed="rId3" cstate="print">
              <a:lum bright="12000"/>
            </a:blip>
            <a:srcRect/>
            <a:stretch>
              <a:fillRect/>
            </a:stretch>
          </p:blipFill>
          <p:spPr bwMode="auto">
            <a:xfrm>
              <a:off x="96" y="831"/>
              <a:ext cx="2743" cy="27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765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6" y="672"/>
              <a:ext cx="2363" cy="3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7" name="Picture 2" descr="Resultado de imagem para TUNEL DO TARS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467100"/>
            <a:ext cx="5857875" cy="3390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1979712" y="260648"/>
            <a:ext cx="396044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Aa.</a:t>
            </a:r>
            <a:r>
              <a:rPr lang="pt-BR" dirty="0" smtClean="0"/>
              <a:t> digitais plantares do ramo superficial da APM – </a:t>
            </a:r>
            <a:r>
              <a:rPr lang="pt-BR" dirty="0" err="1" smtClean="0"/>
              <a:t>aa.</a:t>
            </a:r>
            <a:r>
              <a:rPr lang="pt-BR" dirty="0" smtClean="0"/>
              <a:t> </a:t>
            </a:r>
            <a:r>
              <a:rPr lang="pt-BR" dirty="0" err="1" smtClean="0"/>
              <a:t>metatarsais</a:t>
            </a:r>
            <a:r>
              <a:rPr lang="pt-BR" dirty="0" smtClean="0"/>
              <a:t> plantares mediais</a:t>
            </a:r>
            <a:endParaRPr lang="pt-BR" dirty="0"/>
          </a:p>
        </p:txBody>
      </p:sp>
      <p:cxnSp>
        <p:nvCxnSpPr>
          <p:cNvPr id="20" name="Conector de seta reta 19"/>
          <p:cNvCxnSpPr>
            <a:stCxn id="18" idx="2"/>
          </p:cNvCxnSpPr>
          <p:nvPr/>
        </p:nvCxnSpPr>
        <p:spPr>
          <a:xfrm flipH="1">
            <a:off x="2555776" y="1183978"/>
            <a:ext cx="1404156" cy="11649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1547664" y="1196752"/>
            <a:ext cx="368424" cy="8004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-36512" y="836712"/>
            <a:ext cx="223375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dirty="0" err="1" smtClean="0"/>
              <a:t>Aa.</a:t>
            </a:r>
            <a:r>
              <a:rPr lang="pt-BR" dirty="0" smtClean="0"/>
              <a:t> digitais plantares </a:t>
            </a:r>
            <a:endParaRPr lang="pt-BR" dirty="0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1763688" y="1268760"/>
            <a:ext cx="504056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e 30"/>
          <p:cNvSpPr/>
          <p:nvPr/>
        </p:nvSpPr>
        <p:spPr>
          <a:xfrm>
            <a:off x="7236296" y="2852936"/>
            <a:ext cx="360040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a direita 32"/>
          <p:cNvSpPr/>
          <p:nvPr/>
        </p:nvSpPr>
        <p:spPr>
          <a:xfrm>
            <a:off x="6012160" y="270892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>
            <a:stCxn id="31" idx="2"/>
          </p:cNvCxnSpPr>
          <p:nvPr/>
        </p:nvCxnSpPr>
        <p:spPr>
          <a:xfrm flipH="1" flipV="1">
            <a:off x="2555776" y="2816932"/>
            <a:ext cx="4680520" cy="2520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31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899539" y="836712"/>
            <a:ext cx="746088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altLang="pt-BR" sz="3200" b="1" dirty="0" smtClean="0">
                <a:solidFill>
                  <a:schemeClr val="tx2"/>
                </a:solidFill>
              </a:rPr>
              <a:t>Drenagem  venosa dos membros inferiores</a:t>
            </a:r>
            <a:endParaRPr lang="pt-BR" altLang="pt-BR" sz="3200" b="1" i="1" dirty="0">
              <a:solidFill>
                <a:schemeClr val="tx2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1988840"/>
            <a:ext cx="7920880" cy="36933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347864" y="2124145"/>
            <a:ext cx="2387192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altLang="pt-BR" sz="3200" b="1" dirty="0">
                <a:solidFill>
                  <a:schemeClr val="tx2"/>
                </a:solidFill>
              </a:rPr>
              <a:t>1. Superficial</a:t>
            </a:r>
            <a:endParaRPr lang="pt-BR" altLang="pt-BR" sz="3200" b="1" i="1" dirty="0">
              <a:solidFill>
                <a:schemeClr val="tx2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91880" y="3492297"/>
            <a:ext cx="2165785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altLang="pt-BR" sz="3200" b="1" dirty="0" smtClean="0">
                <a:solidFill>
                  <a:schemeClr val="tx2"/>
                </a:solidFill>
              </a:rPr>
              <a:t>2. Profunda</a:t>
            </a:r>
            <a:endParaRPr lang="pt-BR" altLang="pt-BR" sz="3200" b="1" i="1" dirty="0">
              <a:solidFill>
                <a:schemeClr val="tx2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5652120" y="2996952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732240" y="2852936"/>
            <a:ext cx="136815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Possuem válvulas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C:\Users\Lab Biol\Desktop\SAFE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7504" y="3501008"/>
            <a:ext cx="10081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V. Safena magna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23928" y="3429000"/>
            <a:ext cx="10081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V. Safena parva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79912" y="5805264"/>
            <a:ext cx="2232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Arco venoso dorsal</a:t>
            </a:r>
            <a:endParaRPr lang="pt-BR" dirty="0"/>
          </a:p>
        </p:txBody>
      </p:sp>
      <p:cxnSp>
        <p:nvCxnSpPr>
          <p:cNvPr id="12" name="Conector reto 11"/>
          <p:cNvCxnSpPr/>
          <p:nvPr/>
        </p:nvCxnSpPr>
        <p:spPr>
          <a:xfrm flipV="1">
            <a:off x="4932040" y="5031178"/>
            <a:ext cx="720080" cy="7740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5652120" y="4833156"/>
            <a:ext cx="576064" cy="1980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907704" y="692696"/>
            <a:ext cx="53285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Veias superficiais</a:t>
            </a:r>
          </a:p>
          <a:p>
            <a:pPr algn="ctr"/>
            <a:r>
              <a:rPr lang="pt-BR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Veia safena magna e parva</a:t>
            </a:r>
            <a:endParaRPr lang="pt-BR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24328" y="4726885"/>
            <a:ext cx="15121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V. dorsal do </a:t>
            </a:r>
            <a:r>
              <a:rPr lang="pt-BR" dirty="0" err="1" smtClean="0"/>
              <a:t>hálux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004048" y="2996952"/>
            <a:ext cx="10801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V. dorsal do dedo </a:t>
            </a:r>
            <a:r>
              <a:rPr lang="pt-BR" dirty="0" err="1" smtClean="0"/>
              <a:t>míinimo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82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9552" y="193675"/>
            <a:ext cx="8424936" cy="6664325"/>
            <a:chOff x="708" y="122"/>
            <a:chExt cx="4344" cy="3150"/>
          </a:xfrm>
        </p:grpSpPr>
        <p:pic>
          <p:nvPicPr>
            <p:cNvPr id="30721" name="Picture 4"/>
            <p:cNvPicPr preferRelativeResize="0">
              <a:picLocks noChangeArrowheads="1"/>
            </p:cNvPicPr>
            <p:nvPr/>
          </p:nvPicPr>
          <p:blipFill>
            <a:blip r:embed="rId2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4044" y="488"/>
              <a:ext cx="1008" cy="27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708" y="122"/>
              <a:ext cx="2994" cy="3150"/>
              <a:chOff x="708" y="122"/>
              <a:chExt cx="2994" cy="315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708" y="488"/>
                <a:ext cx="2628" cy="2784"/>
                <a:chOff x="2424" y="506"/>
                <a:chExt cx="2628" cy="2784"/>
              </a:xfrm>
            </p:grpSpPr>
            <p:pic>
              <p:nvPicPr>
                <p:cNvPr id="30727" name="Picture 3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lum bright="-6000"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2424" y="506"/>
                  <a:ext cx="1008" cy="278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30728" name="Picture 7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lum bright="-6000"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4140" y="506"/>
                  <a:ext cx="912" cy="278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55304" name="Text Box 8"/>
              <p:cNvSpPr txBox="1">
                <a:spLocks noChangeArrowheads="1"/>
              </p:cNvSpPr>
              <p:nvPr/>
            </p:nvSpPr>
            <p:spPr bwMode="auto">
              <a:xfrm>
                <a:off x="1926" y="122"/>
                <a:ext cx="17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pt-BR" altLang="pt-BR" sz="20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Drenagem Superficial</a:t>
                </a:r>
                <a:endParaRPr lang="pt-BR" altLang="pt-BR" sz="2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" name="Seta para baixo 9"/>
          <p:cNvSpPr/>
          <p:nvPr/>
        </p:nvSpPr>
        <p:spPr>
          <a:xfrm>
            <a:off x="4644008" y="908720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23528" y="908720"/>
            <a:ext cx="2232248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Resultado de imagem para HIATO SAFEN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1" y="2063273"/>
            <a:ext cx="3839887" cy="287789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79512" y="5505450"/>
            <a:ext cx="32004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altLang="pt-BR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r>
              <a:rPr lang="pt-BR" altLang="pt-BR" b="1" dirty="0">
                <a:solidFill>
                  <a:schemeClr val="tx2"/>
                </a:solidFill>
              </a:rPr>
              <a:t>/ Magna</a:t>
            </a:r>
          </a:p>
          <a:p>
            <a:pPr eaLnBrk="0" hangingPunct="0">
              <a:defRPr/>
            </a:pPr>
            <a:r>
              <a:rPr lang="pt-BR" altLang="pt-BR" b="1" dirty="0">
                <a:solidFill>
                  <a:schemeClr val="tx2"/>
                </a:solidFill>
              </a:rPr>
              <a:t>Veias Safenas </a:t>
            </a:r>
          </a:p>
          <a:p>
            <a:pPr eaLnBrk="0" hangingPunct="0">
              <a:defRPr/>
            </a:pPr>
            <a:r>
              <a:rPr lang="pt-BR" altLang="pt-BR" b="1" dirty="0">
                <a:solidFill>
                  <a:schemeClr val="tx2"/>
                </a:solidFill>
              </a:rPr>
              <a:t>                        \ Parva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>
            <a:normAutofit/>
          </a:bodyPr>
          <a:lstStyle/>
          <a:p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2" name="Picture 6" descr="Resultado de imagem para VEIAS SAFENA MAGNA E PARVA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5400600" cy="51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5580112" y="548680"/>
            <a:ext cx="1008112" cy="540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716016" y="620688"/>
            <a:ext cx="223224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668344" y="3068960"/>
            <a:ext cx="1296144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Resultado de imagem para veias profundas dos membros inferior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0843"/>
            <a:ext cx="2793151" cy="615048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Resultado de imagem para veias tibiai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1622425"/>
            <a:ext cx="1981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5496" y="476672"/>
            <a:ext cx="432048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Veias profundas</a:t>
            </a:r>
          </a:p>
          <a:p>
            <a:pPr algn="ctr"/>
            <a:r>
              <a:rPr lang="pt-BR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Acompanhantes das artérias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476672"/>
            <a:ext cx="435597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Veias profundas</a:t>
            </a:r>
          </a:p>
          <a:p>
            <a:pPr algn="ctr"/>
            <a:r>
              <a:rPr lang="pt-BR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Recebem as veias superficiais </a:t>
            </a:r>
          </a:p>
          <a:p>
            <a:pPr algn="ctr"/>
            <a:r>
              <a:rPr lang="pt-BR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Veias perfurantes</a:t>
            </a:r>
            <a:endParaRPr lang="pt-BR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8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rgbClr val="0070C0"/>
                </a:solidFill>
              </a:rPr>
              <a:t>Veias superficiais e profundas</a:t>
            </a:r>
            <a:br>
              <a:rPr lang="pt-BR" altLang="pt-BR" sz="2400" b="1" dirty="0" smtClean="0">
                <a:solidFill>
                  <a:srgbClr val="0070C0"/>
                </a:solidFill>
              </a:rPr>
            </a:br>
            <a:r>
              <a:rPr lang="pt-BR" altLang="pt-BR" sz="2400" b="1" dirty="0" smtClean="0">
                <a:solidFill>
                  <a:srgbClr val="0070C0"/>
                </a:solidFill>
              </a:rPr>
              <a:t>Varizes</a:t>
            </a:r>
          </a:p>
        </p:txBody>
      </p:sp>
      <p:pic>
        <p:nvPicPr>
          <p:cNvPr id="20483" name="Picture 3" descr="pagina 363 - 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6512" y="980728"/>
            <a:ext cx="4572000" cy="3016250"/>
          </a:xfrm>
          <a:noFill/>
        </p:spPr>
      </p:pic>
      <p:sp>
        <p:nvSpPr>
          <p:cNvPr id="2" name="Retângulo 1"/>
          <p:cNvSpPr/>
          <p:nvPr/>
        </p:nvSpPr>
        <p:spPr>
          <a:xfrm>
            <a:off x="7524750" y="1412875"/>
            <a:ext cx="2303463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486" name="Espaço Reservado para Conteú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9" name="Seta para baixo 8"/>
          <p:cNvSpPr/>
          <p:nvPr/>
        </p:nvSpPr>
        <p:spPr>
          <a:xfrm>
            <a:off x="1619672" y="2564904"/>
            <a:ext cx="144016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Resultado de imagem para VALVULA VENOS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360936"/>
            <a:ext cx="6048672" cy="35244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4" descr="Varicose_vein_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196752"/>
            <a:ext cx="4680074" cy="565182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823398" y="836712"/>
            <a:ext cx="761317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altLang="pt-BR" sz="3200" b="1" dirty="0" smtClean="0">
                <a:solidFill>
                  <a:schemeClr val="tx2"/>
                </a:solidFill>
              </a:rPr>
              <a:t>Drenagem  linfática dos membros inferiores</a:t>
            </a:r>
            <a:endParaRPr lang="pt-BR" altLang="pt-BR" sz="3200" b="1" i="1" dirty="0">
              <a:solidFill>
                <a:schemeClr val="tx2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1988840"/>
            <a:ext cx="7920880" cy="36933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347864" y="2124145"/>
            <a:ext cx="2387192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altLang="pt-BR" sz="3200" b="1" dirty="0">
                <a:solidFill>
                  <a:schemeClr val="tx2"/>
                </a:solidFill>
              </a:rPr>
              <a:t>1. Superficial</a:t>
            </a:r>
            <a:endParaRPr lang="pt-BR" altLang="pt-BR" sz="3200" b="1" i="1" dirty="0">
              <a:solidFill>
                <a:schemeClr val="tx2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91880" y="3492297"/>
            <a:ext cx="2165785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altLang="pt-BR" sz="3200" b="1" dirty="0" smtClean="0">
                <a:solidFill>
                  <a:schemeClr val="tx2"/>
                </a:solidFill>
              </a:rPr>
              <a:t>2. Profunda</a:t>
            </a:r>
            <a:endParaRPr lang="pt-BR" altLang="pt-BR" sz="3200" b="1" i="1" dirty="0">
              <a:solidFill>
                <a:schemeClr val="tx2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4427984" y="4221088"/>
            <a:ext cx="2880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843808" y="4869161"/>
            <a:ext cx="331236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Linfonodos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inguinais profundos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2818656" cy="1008112"/>
          </a:xfrm>
          <a:solidFill>
            <a:srgbClr val="00B050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Drenagem linfática dos membros inferiores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Resultado de imagem para VASOS LINFATICOS DO MEMBRO INFERIO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624"/>
            <a:ext cx="5760640" cy="685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LINFONODOS INGUINAIS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98423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ta para a direita 6"/>
          <p:cNvSpPr/>
          <p:nvPr/>
        </p:nvSpPr>
        <p:spPr>
          <a:xfrm>
            <a:off x="827584" y="3501008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979984" y="3861048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13101601">
            <a:off x="7739860" y="3871475"/>
            <a:ext cx="360040" cy="5905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84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  <a:solidFill>
            <a:schemeClr val="accent6"/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INFERIORES</a:t>
            </a:r>
          </a:p>
          <a:p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  <a:endParaRPr lang="pt-BR" sz="9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1"/>
          <p:cNvGrpSpPr>
            <a:grpSpLocks/>
          </p:cNvGrpSpPr>
          <p:nvPr/>
        </p:nvGrpSpPr>
        <p:grpSpPr bwMode="auto">
          <a:xfrm>
            <a:off x="1116013" y="342900"/>
            <a:ext cx="2897187" cy="6172200"/>
            <a:chOff x="703" y="216"/>
            <a:chExt cx="1825" cy="3888"/>
          </a:xfrm>
        </p:grpSpPr>
        <p:pic>
          <p:nvPicPr>
            <p:cNvPr id="16385" name="Picture 3" descr="C:\Temp\Figura5\figura5a.jpg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24000"/>
            </a:blip>
            <a:srcRect/>
            <a:stretch>
              <a:fillRect/>
            </a:stretch>
          </p:blipFill>
          <p:spPr bwMode="auto">
            <a:xfrm>
              <a:off x="703" y="216"/>
              <a:ext cx="1825" cy="38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87" name="Text Box 1027"/>
            <p:cNvSpPr txBox="1">
              <a:spLocks noChangeArrowheads="1"/>
            </p:cNvSpPr>
            <p:nvPr/>
          </p:nvSpPr>
          <p:spPr bwMode="auto">
            <a:xfrm>
              <a:off x="724" y="3873"/>
              <a:ext cx="62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anterior</a:t>
              </a:r>
            </a:p>
          </p:txBody>
        </p:sp>
      </p:grpSp>
      <p:grpSp>
        <p:nvGrpSpPr>
          <p:cNvPr id="3" name="Group 1032"/>
          <p:cNvGrpSpPr>
            <a:grpSpLocks/>
          </p:cNvGrpSpPr>
          <p:nvPr/>
        </p:nvGrpSpPr>
        <p:grpSpPr bwMode="auto">
          <a:xfrm>
            <a:off x="5130800" y="342900"/>
            <a:ext cx="2897188" cy="6172200"/>
            <a:chOff x="3232" y="216"/>
            <a:chExt cx="1825" cy="3888"/>
          </a:xfrm>
        </p:grpSpPr>
        <p:grpSp>
          <p:nvGrpSpPr>
            <p:cNvPr id="4" name="Group 1030"/>
            <p:cNvGrpSpPr>
              <a:grpSpLocks/>
            </p:cNvGrpSpPr>
            <p:nvPr/>
          </p:nvGrpSpPr>
          <p:grpSpPr bwMode="auto">
            <a:xfrm>
              <a:off x="3232" y="216"/>
              <a:ext cx="1825" cy="3888"/>
              <a:chOff x="3232" y="216"/>
              <a:chExt cx="1825" cy="3888"/>
            </a:xfrm>
          </p:grpSpPr>
          <p:pic>
            <p:nvPicPr>
              <p:cNvPr id="16386" name="Picture 4" descr="C:\Temp\Figura5\figura 5b.jpg"/>
              <p:cNvPicPr preferRelativeResize="0">
                <a:picLocks noChangeArrowheads="1"/>
              </p:cNvPicPr>
              <p:nvPr/>
            </p:nvPicPr>
            <p:blipFill>
              <a:blip r:embed="rId4" cstate="print">
                <a:lum bright="-6000" contrast="42000"/>
              </a:blip>
              <a:srcRect/>
              <a:stretch>
                <a:fillRect/>
              </a:stretch>
            </p:blipFill>
            <p:spPr bwMode="auto">
              <a:xfrm>
                <a:off x="3232" y="216"/>
                <a:ext cx="1825" cy="388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6389" name="Rectangle 1029"/>
              <p:cNvSpPr>
                <a:spLocks noChangeArrowheads="1"/>
              </p:cNvSpPr>
              <p:nvPr/>
            </p:nvSpPr>
            <p:spPr bwMode="auto">
              <a:xfrm>
                <a:off x="3552" y="3936"/>
                <a:ext cx="576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6388" name="Text Box 1028"/>
            <p:cNvSpPr txBox="1">
              <a:spLocks noChangeArrowheads="1"/>
            </p:cNvSpPr>
            <p:nvPr/>
          </p:nvSpPr>
          <p:spPr bwMode="auto">
            <a:xfrm>
              <a:off x="3236" y="3849"/>
              <a:ext cx="72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posterior</a:t>
              </a:r>
            </a:p>
          </p:txBody>
        </p:sp>
      </p:grpSp>
      <p:sp>
        <p:nvSpPr>
          <p:cNvPr id="6" name="Elipse 5"/>
          <p:cNvSpPr/>
          <p:nvPr/>
        </p:nvSpPr>
        <p:spPr>
          <a:xfrm>
            <a:off x="2411760" y="2780928"/>
            <a:ext cx="288032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6516216" y="3645024"/>
            <a:ext cx="288032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3" descr="C:\Users\tirapelli\Desktop\AULA 8 MEMBROS INFERIORES VASCULARIZAÇÃ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81086"/>
            <a:ext cx="5148064" cy="386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672" y="274638"/>
            <a:ext cx="8830816" cy="1143000"/>
          </a:xfrm>
          <a:solidFill>
            <a:schemeClr val="accent1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MI - VIDEO-AULAS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184" y="1556792"/>
            <a:ext cx="8866312" cy="5229200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AULA 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– Introdução e cíngulo</a:t>
            </a:r>
          </a:p>
          <a:p>
            <a:pPr algn="just"/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AULA 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-  Mm. da articulação coxofemoral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AULA 3 – Ossos e articulações do complexo flexor-extensor da perna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AULA 4 – Mm. do complexo flexor-extensor da coxa e perna</a:t>
            </a:r>
          </a:p>
          <a:p>
            <a:pPr algn="just"/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AULA 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– Mm. da perna que atuam na articulação do joelho</a:t>
            </a:r>
          </a:p>
          <a:p>
            <a:pPr algn="just"/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AULA 6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– Ossos e articulações da perna e pé</a:t>
            </a:r>
          </a:p>
          <a:p>
            <a:pPr algn="just"/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AULA 7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– Mm. intrínsecos do pé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AULA 8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– Irrigação sanguínea dos membros inferiores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AULA 9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– Drenagem venosa e linfática dos membros inferiores</a:t>
            </a:r>
          </a:p>
          <a:p>
            <a:pPr algn="just"/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AULA 10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– Inervação dos membros inferiores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672" y="274638"/>
            <a:ext cx="8830816" cy="1143000"/>
          </a:xfrm>
          <a:solidFill>
            <a:schemeClr val="accent1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VIDEO-AULAS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184" y="1556792"/>
            <a:ext cx="8866312" cy="5229200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AULA 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– Introdução e cíngulo</a:t>
            </a:r>
          </a:p>
          <a:p>
            <a:pPr algn="just"/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AULA 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-  Mm. da articulação coxofemoral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Osso do quadril – principais acidentes ósseos  </a:t>
            </a:r>
            <a:endParaRPr lang="pt-BR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" y="1412776"/>
            <a:ext cx="8435280" cy="4713387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35215"/>
            <a:ext cx="7056784" cy="5334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tirapelli\Desktop\articulaçõ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96" y="908720"/>
            <a:ext cx="7740352" cy="5805264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Articulações</a:t>
            </a:r>
            <a:b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1" name="Picture 7" descr="show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43808" y="3428578"/>
            <a:ext cx="6238977" cy="3456806"/>
          </a:xfrm>
          <a:noFill/>
          <a:ln>
            <a:solidFill>
              <a:schemeClr val="tx2"/>
            </a:solidFill>
          </a:ln>
        </p:spPr>
      </p:pic>
      <p:cxnSp>
        <p:nvCxnSpPr>
          <p:cNvPr id="23" name="Conector reto 22"/>
          <p:cNvCxnSpPr/>
          <p:nvPr/>
        </p:nvCxnSpPr>
        <p:spPr>
          <a:xfrm flipV="1">
            <a:off x="3275856" y="4077072"/>
            <a:ext cx="576064" cy="57606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3923928" y="3789040"/>
            <a:ext cx="216024" cy="216024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2987824" y="4581128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4211960" y="3501008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5508104" y="4005064"/>
            <a:ext cx="576064" cy="7200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6084168" y="3717032"/>
            <a:ext cx="216024" cy="288032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5148064" y="4581128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6300192" y="3573016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9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632" y="980728"/>
            <a:ext cx="3991858" cy="266429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42" name="Conector reto 41"/>
          <p:cNvCxnSpPr/>
          <p:nvPr/>
        </p:nvCxnSpPr>
        <p:spPr>
          <a:xfrm>
            <a:off x="2195736" y="836712"/>
            <a:ext cx="0" cy="25202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1907704" y="404664"/>
            <a:ext cx="5760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Arial" pitchFamily="34" charset="0"/>
                <a:cs typeface="Arial" pitchFamily="34" charset="0"/>
              </a:rPr>
              <a:t>Lo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orma livre 18"/>
          <p:cNvSpPr/>
          <p:nvPr/>
        </p:nvSpPr>
        <p:spPr>
          <a:xfrm>
            <a:off x="-1116632" y="3376246"/>
            <a:ext cx="3587812" cy="3502856"/>
          </a:xfrm>
          <a:custGeom>
            <a:avLst/>
            <a:gdLst>
              <a:gd name="connsiteX0" fmla="*/ 2715065 w 3587812"/>
              <a:gd name="connsiteY0" fmla="*/ 914400 h 3502856"/>
              <a:gd name="connsiteX1" fmla="*/ 2715065 w 3587812"/>
              <a:gd name="connsiteY1" fmla="*/ 914400 h 3502856"/>
              <a:gd name="connsiteX2" fmla="*/ 2841674 w 3587812"/>
              <a:gd name="connsiteY2" fmla="*/ 900332 h 3502856"/>
              <a:gd name="connsiteX3" fmla="*/ 2926080 w 3587812"/>
              <a:gd name="connsiteY3" fmla="*/ 872197 h 3502856"/>
              <a:gd name="connsiteX4" fmla="*/ 2968284 w 3587812"/>
              <a:gd name="connsiteY4" fmla="*/ 829994 h 3502856"/>
              <a:gd name="connsiteX5" fmla="*/ 3108960 w 3587812"/>
              <a:gd name="connsiteY5" fmla="*/ 717452 h 3502856"/>
              <a:gd name="connsiteX6" fmla="*/ 3193367 w 3587812"/>
              <a:gd name="connsiteY6" fmla="*/ 647114 h 3502856"/>
              <a:gd name="connsiteX7" fmla="*/ 3221502 w 3587812"/>
              <a:gd name="connsiteY7" fmla="*/ 604911 h 3502856"/>
              <a:gd name="connsiteX8" fmla="*/ 3305908 w 3587812"/>
              <a:gd name="connsiteY8" fmla="*/ 576776 h 3502856"/>
              <a:gd name="connsiteX9" fmla="*/ 3432517 w 3587812"/>
              <a:gd name="connsiteY9" fmla="*/ 548640 h 3502856"/>
              <a:gd name="connsiteX10" fmla="*/ 3474720 w 3587812"/>
              <a:gd name="connsiteY10" fmla="*/ 534572 h 3502856"/>
              <a:gd name="connsiteX11" fmla="*/ 3559127 w 3587812"/>
              <a:gd name="connsiteY11" fmla="*/ 520505 h 3502856"/>
              <a:gd name="connsiteX12" fmla="*/ 3559127 w 3587812"/>
              <a:gd name="connsiteY12" fmla="*/ 309489 h 3502856"/>
              <a:gd name="connsiteX13" fmla="*/ 3530991 w 3587812"/>
              <a:gd name="connsiteY13" fmla="*/ 267286 h 3502856"/>
              <a:gd name="connsiteX14" fmla="*/ 3376247 w 3587812"/>
              <a:gd name="connsiteY14" fmla="*/ 225083 h 3502856"/>
              <a:gd name="connsiteX15" fmla="*/ 3263705 w 3587812"/>
              <a:gd name="connsiteY15" fmla="*/ 196948 h 3502856"/>
              <a:gd name="connsiteX16" fmla="*/ 3207434 w 3587812"/>
              <a:gd name="connsiteY16" fmla="*/ 182880 h 3502856"/>
              <a:gd name="connsiteX17" fmla="*/ 3165231 w 3587812"/>
              <a:gd name="connsiteY17" fmla="*/ 168812 h 3502856"/>
              <a:gd name="connsiteX18" fmla="*/ 2996419 w 3587812"/>
              <a:gd name="connsiteY18" fmla="*/ 154745 h 3502856"/>
              <a:gd name="connsiteX19" fmla="*/ 2926080 w 3587812"/>
              <a:gd name="connsiteY19" fmla="*/ 140677 h 3502856"/>
              <a:gd name="connsiteX20" fmla="*/ 2869810 w 3587812"/>
              <a:gd name="connsiteY20" fmla="*/ 112542 h 3502856"/>
              <a:gd name="connsiteX21" fmla="*/ 2827607 w 3587812"/>
              <a:gd name="connsiteY21" fmla="*/ 98474 h 3502856"/>
              <a:gd name="connsiteX22" fmla="*/ 2771336 w 3587812"/>
              <a:gd name="connsiteY22" fmla="*/ 70339 h 3502856"/>
              <a:gd name="connsiteX23" fmla="*/ 2729133 w 3587812"/>
              <a:gd name="connsiteY23" fmla="*/ 56271 h 3502856"/>
              <a:gd name="connsiteX24" fmla="*/ 2658794 w 3587812"/>
              <a:gd name="connsiteY24" fmla="*/ 28136 h 3502856"/>
              <a:gd name="connsiteX25" fmla="*/ 2574388 w 3587812"/>
              <a:gd name="connsiteY25" fmla="*/ 14068 h 3502856"/>
              <a:gd name="connsiteX26" fmla="*/ 2504050 w 3587812"/>
              <a:gd name="connsiteY26" fmla="*/ 0 h 3502856"/>
              <a:gd name="connsiteX27" fmla="*/ 2377440 w 3587812"/>
              <a:gd name="connsiteY27" fmla="*/ 14068 h 3502856"/>
              <a:gd name="connsiteX28" fmla="*/ 2250831 w 3587812"/>
              <a:gd name="connsiteY28" fmla="*/ 56271 h 3502856"/>
              <a:gd name="connsiteX29" fmla="*/ 2208628 w 3587812"/>
              <a:gd name="connsiteY29" fmla="*/ 70339 h 3502856"/>
              <a:gd name="connsiteX30" fmla="*/ 2166425 w 3587812"/>
              <a:gd name="connsiteY30" fmla="*/ 84406 h 3502856"/>
              <a:gd name="connsiteX31" fmla="*/ 2082019 w 3587812"/>
              <a:gd name="connsiteY31" fmla="*/ 126609 h 3502856"/>
              <a:gd name="connsiteX32" fmla="*/ 1997613 w 3587812"/>
              <a:gd name="connsiteY32" fmla="*/ 140677 h 3502856"/>
              <a:gd name="connsiteX33" fmla="*/ 1772530 w 3587812"/>
              <a:gd name="connsiteY33" fmla="*/ 154745 h 3502856"/>
              <a:gd name="connsiteX34" fmla="*/ 1688124 w 3587812"/>
              <a:gd name="connsiteY34" fmla="*/ 182880 h 3502856"/>
              <a:gd name="connsiteX35" fmla="*/ 1659988 w 3587812"/>
              <a:gd name="connsiteY35" fmla="*/ 211016 h 3502856"/>
              <a:gd name="connsiteX36" fmla="*/ 1561514 w 3587812"/>
              <a:gd name="connsiteY36" fmla="*/ 225083 h 3502856"/>
              <a:gd name="connsiteX37" fmla="*/ 1477108 w 3587812"/>
              <a:gd name="connsiteY37" fmla="*/ 239151 h 3502856"/>
              <a:gd name="connsiteX38" fmla="*/ 717453 w 3587812"/>
              <a:gd name="connsiteY38" fmla="*/ 225083 h 3502856"/>
              <a:gd name="connsiteX39" fmla="*/ 478302 w 3587812"/>
              <a:gd name="connsiteY39" fmla="*/ 182880 h 3502856"/>
              <a:gd name="connsiteX40" fmla="*/ 436099 w 3587812"/>
              <a:gd name="connsiteY40" fmla="*/ 168812 h 3502856"/>
              <a:gd name="connsiteX41" fmla="*/ 337625 w 3587812"/>
              <a:gd name="connsiteY41" fmla="*/ 154745 h 3502856"/>
              <a:gd name="connsiteX42" fmla="*/ 267287 w 3587812"/>
              <a:gd name="connsiteY42" fmla="*/ 168812 h 3502856"/>
              <a:gd name="connsiteX43" fmla="*/ 239151 w 3587812"/>
              <a:gd name="connsiteY43" fmla="*/ 253219 h 3502856"/>
              <a:gd name="connsiteX44" fmla="*/ 196948 w 3587812"/>
              <a:gd name="connsiteY44" fmla="*/ 337625 h 3502856"/>
              <a:gd name="connsiteX45" fmla="*/ 154745 w 3587812"/>
              <a:gd name="connsiteY45" fmla="*/ 407963 h 3502856"/>
              <a:gd name="connsiteX46" fmla="*/ 140677 w 3587812"/>
              <a:gd name="connsiteY46" fmla="*/ 450166 h 3502856"/>
              <a:gd name="connsiteX47" fmla="*/ 84407 w 3587812"/>
              <a:gd name="connsiteY47" fmla="*/ 534572 h 3502856"/>
              <a:gd name="connsiteX48" fmla="*/ 56271 w 3587812"/>
              <a:gd name="connsiteY48" fmla="*/ 633046 h 3502856"/>
              <a:gd name="connsiteX49" fmla="*/ 28136 w 3587812"/>
              <a:gd name="connsiteY49" fmla="*/ 689317 h 3502856"/>
              <a:gd name="connsiteX50" fmla="*/ 14068 w 3587812"/>
              <a:gd name="connsiteY50" fmla="*/ 745588 h 3502856"/>
              <a:gd name="connsiteX51" fmla="*/ 0 w 3587812"/>
              <a:gd name="connsiteY51" fmla="*/ 787791 h 3502856"/>
              <a:gd name="connsiteX52" fmla="*/ 14068 w 3587812"/>
              <a:gd name="connsiteY52" fmla="*/ 858129 h 3502856"/>
              <a:gd name="connsiteX53" fmla="*/ 42204 w 3587812"/>
              <a:gd name="connsiteY53" fmla="*/ 886265 h 3502856"/>
              <a:gd name="connsiteX54" fmla="*/ 56271 w 3587812"/>
              <a:gd name="connsiteY54" fmla="*/ 1983545 h 3502856"/>
              <a:gd name="connsiteX55" fmla="*/ 84407 w 3587812"/>
              <a:gd name="connsiteY55" fmla="*/ 2222696 h 3502856"/>
              <a:gd name="connsiteX56" fmla="*/ 98474 w 3587812"/>
              <a:gd name="connsiteY56" fmla="*/ 2349305 h 3502856"/>
              <a:gd name="connsiteX57" fmla="*/ 112542 w 3587812"/>
              <a:gd name="connsiteY57" fmla="*/ 2433711 h 3502856"/>
              <a:gd name="connsiteX58" fmla="*/ 126610 w 3587812"/>
              <a:gd name="connsiteY58" fmla="*/ 2574388 h 3502856"/>
              <a:gd name="connsiteX59" fmla="*/ 154745 w 3587812"/>
              <a:gd name="connsiteY59" fmla="*/ 2686929 h 3502856"/>
              <a:gd name="connsiteX60" fmla="*/ 168813 w 3587812"/>
              <a:gd name="connsiteY60" fmla="*/ 2785403 h 3502856"/>
              <a:gd name="connsiteX61" fmla="*/ 211016 w 3587812"/>
              <a:gd name="connsiteY61" fmla="*/ 2912012 h 3502856"/>
              <a:gd name="connsiteX62" fmla="*/ 239151 w 3587812"/>
              <a:gd name="connsiteY62" fmla="*/ 2996419 h 3502856"/>
              <a:gd name="connsiteX63" fmla="*/ 281354 w 3587812"/>
              <a:gd name="connsiteY63" fmla="*/ 3137096 h 3502856"/>
              <a:gd name="connsiteX64" fmla="*/ 337625 w 3587812"/>
              <a:gd name="connsiteY64" fmla="*/ 3235569 h 3502856"/>
              <a:gd name="connsiteX65" fmla="*/ 393896 w 3587812"/>
              <a:gd name="connsiteY65" fmla="*/ 3277772 h 3502856"/>
              <a:gd name="connsiteX66" fmla="*/ 422031 w 3587812"/>
              <a:gd name="connsiteY66" fmla="*/ 3319976 h 3502856"/>
              <a:gd name="connsiteX67" fmla="*/ 464234 w 3587812"/>
              <a:gd name="connsiteY67" fmla="*/ 3348111 h 3502856"/>
              <a:gd name="connsiteX68" fmla="*/ 492370 w 3587812"/>
              <a:gd name="connsiteY68" fmla="*/ 3376246 h 3502856"/>
              <a:gd name="connsiteX69" fmla="*/ 548640 w 3587812"/>
              <a:gd name="connsiteY69" fmla="*/ 3418449 h 3502856"/>
              <a:gd name="connsiteX70" fmla="*/ 576776 w 3587812"/>
              <a:gd name="connsiteY70" fmla="*/ 3460652 h 3502856"/>
              <a:gd name="connsiteX71" fmla="*/ 829994 w 3587812"/>
              <a:gd name="connsiteY71" fmla="*/ 3502856 h 3502856"/>
              <a:gd name="connsiteX72" fmla="*/ 928468 w 3587812"/>
              <a:gd name="connsiteY72" fmla="*/ 3488788 h 3502856"/>
              <a:gd name="connsiteX73" fmla="*/ 1012874 w 3587812"/>
              <a:gd name="connsiteY73" fmla="*/ 3460652 h 3502856"/>
              <a:gd name="connsiteX74" fmla="*/ 1041010 w 3587812"/>
              <a:gd name="connsiteY74" fmla="*/ 3432517 h 3502856"/>
              <a:gd name="connsiteX75" fmla="*/ 1153551 w 3587812"/>
              <a:gd name="connsiteY75" fmla="*/ 3390314 h 3502856"/>
              <a:gd name="connsiteX76" fmla="*/ 1181687 w 3587812"/>
              <a:gd name="connsiteY76" fmla="*/ 3362179 h 3502856"/>
              <a:gd name="connsiteX77" fmla="*/ 1266093 w 3587812"/>
              <a:gd name="connsiteY77" fmla="*/ 3305908 h 3502856"/>
              <a:gd name="connsiteX78" fmla="*/ 1322364 w 3587812"/>
              <a:gd name="connsiteY78" fmla="*/ 3249637 h 3502856"/>
              <a:gd name="connsiteX79" fmla="*/ 1350499 w 3587812"/>
              <a:gd name="connsiteY79" fmla="*/ 3165231 h 3502856"/>
              <a:gd name="connsiteX80" fmla="*/ 1364567 w 3587812"/>
              <a:gd name="connsiteY80" fmla="*/ 3094892 h 3502856"/>
              <a:gd name="connsiteX81" fmla="*/ 1434905 w 3587812"/>
              <a:gd name="connsiteY81" fmla="*/ 2940148 h 3502856"/>
              <a:gd name="connsiteX82" fmla="*/ 1463040 w 3587812"/>
              <a:gd name="connsiteY82" fmla="*/ 2855742 h 3502856"/>
              <a:gd name="connsiteX83" fmla="*/ 1477108 w 3587812"/>
              <a:gd name="connsiteY83" fmla="*/ 2813539 h 3502856"/>
              <a:gd name="connsiteX84" fmla="*/ 1463040 w 3587812"/>
              <a:gd name="connsiteY84" fmla="*/ 2729132 h 3502856"/>
              <a:gd name="connsiteX85" fmla="*/ 1378634 w 3587812"/>
              <a:gd name="connsiteY85" fmla="*/ 2700997 h 3502856"/>
              <a:gd name="connsiteX86" fmla="*/ 1252025 w 3587812"/>
              <a:gd name="connsiteY86" fmla="*/ 2658794 h 3502856"/>
              <a:gd name="connsiteX87" fmla="*/ 1209822 w 3587812"/>
              <a:gd name="connsiteY87" fmla="*/ 2644726 h 3502856"/>
              <a:gd name="connsiteX88" fmla="*/ 1167619 w 3587812"/>
              <a:gd name="connsiteY88" fmla="*/ 2616591 h 3502856"/>
              <a:gd name="connsiteX89" fmla="*/ 1167619 w 3587812"/>
              <a:gd name="connsiteY89" fmla="*/ 2293034 h 3502856"/>
              <a:gd name="connsiteX90" fmla="*/ 1181687 w 3587812"/>
              <a:gd name="connsiteY90" fmla="*/ 2250831 h 3502856"/>
              <a:gd name="connsiteX91" fmla="*/ 1223890 w 3587812"/>
              <a:gd name="connsiteY91" fmla="*/ 2194560 h 3502856"/>
              <a:gd name="connsiteX92" fmla="*/ 1252025 w 3587812"/>
              <a:gd name="connsiteY92" fmla="*/ 2138289 h 3502856"/>
              <a:gd name="connsiteX93" fmla="*/ 1308296 w 3587812"/>
              <a:gd name="connsiteY93" fmla="*/ 2053883 h 3502856"/>
              <a:gd name="connsiteX94" fmla="*/ 1350499 w 3587812"/>
              <a:gd name="connsiteY94" fmla="*/ 1913206 h 3502856"/>
              <a:gd name="connsiteX95" fmla="*/ 1406770 w 3587812"/>
              <a:gd name="connsiteY95" fmla="*/ 1842868 h 3502856"/>
              <a:gd name="connsiteX96" fmla="*/ 1448973 w 3587812"/>
              <a:gd name="connsiteY96" fmla="*/ 1730326 h 3502856"/>
              <a:gd name="connsiteX97" fmla="*/ 1463040 w 3587812"/>
              <a:gd name="connsiteY97" fmla="*/ 1688123 h 3502856"/>
              <a:gd name="connsiteX98" fmla="*/ 1519311 w 3587812"/>
              <a:gd name="connsiteY98" fmla="*/ 1575582 h 3502856"/>
              <a:gd name="connsiteX99" fmla="*/ 1547447 w 3587812"/>
              <a:gd name="connsiteY99" fmla="*/ 1477108 h 3502856"/>
              <a:gd name="connsiteX100" fmla="*/ 1575582 w 3587812"/>
              <a:gd name="connsiteY100" fmla="*/ 1434905 h 3502856"/>
              <a:gd name="connsiteX101" fmla="*/ 1603717 w 3587812"/>
              <a:gd name="connsiteY101" fmla="*/ 1336431 h 3502856"/>
              <a:gd name="connsiteX102" fmla="*/ 1645920 w 3587812"/>
              <a:gd name="connsiteY102" fmla="*/ 1252025 h 3502856"/>
              <a:gd name="connsiteX103" fmla="*/ 1674056 w 3587812"/>
              <a:gd name="connsiteY103" fmla="*/ 1181686 h 3502856"/>
              <a:gd name="connsiteX104" fmla="*/ 1716259 w 3587812"/>
              <a:gd name="connsiteY104" fmla="*/ 1012874 h 3502856"/>
              <a:gd name="connsiteX105" fmla="*/ 1730327 w 3587812"/>
              <a:gd name="connsiteY105" fmla="*/ 956603 h 3502856"/>
              <a:gd name="connsiteX106" fmla="*/ 1786597 w 3587812"/>
              <a:gd name="connsiteY106" fmla="*/ 844062 h 3502856"/>
              <a:gd name="connsiteX107" fmla="*/ 1842868 w 3587812"/>
              <a:gd name="connsiteY107" fmla="*/ 731520 h 3502856"/>
              <a:gd name="connsiteX108" fmla="*/ 1856936 w 3587812"/>
              <a:gd name="connsiteY108" fmla="*/ 675249 h 3502856"/>
              <a:gd name="connsiteX109" fmla="*/ 1885071 w 3587812"/>
              <a:gd name="connsiteY109" fmla="*/ 590843 h 3502856"/>
              <a:gd name="connsiteX110" fmla="*/ 1927274 w 3587812"/>
              <a:gd name="connsiteY110" fmla="*/ 548640 h 3502856"/>
              <a:gd name="connsiteX111" fmla="*/ 1983545 w 3587812"/>
              <a:gd name="connsiteY111" fmla="*/ 464234 h 3502856"/>
              <a:gd name="connsiteX112" fmla="*/ 1997613 w 3587812"/>
              <a:gd name="connsiteY112" fmla="*/ 422031 h 3502856"/>
              <a:gd name="connsiteX113" fmla="*/ 2082019 w 3587812"/>
              <a:gd name="connsiteY113" fmla="*/ 379828 h 3502856"/>
              <a:gd name="connsiteX114" fmla="*/ 2110154 w 3587812"/>
              <a:gd name="connsiteY114" fmla="*/ 351692 h 3502856"/>
              <a:gd name="connsiteX115" fmla="*/ 2152357 w 3587812"/>
              <a:gd name="connsiteY115" fmla="*/ 337625 h 3502856"/>
              <a:gd name="connsiteX116" fmla="*/ 2250831 w 3587812"/>
              <a:gd name="connsiteY116" fmla="*/ 309489 h 3502856"/>
              <a:gd name="connsiteX117" fmla="*/ 2335237 w 3587812"/>
              <a:gd name="connsiteY117" fmla="*/ 337625 h 3502856"/>
              <a:gd name="connsiteX118" fmla="*/ 2377440 w 3587812"/>
              <a:gd name="connsiteY118" fmla="*/ 351692 h 3502856"/>
              <a:gd name="connsiteX119" fmla="*/ 2433711 w 3587812"/>
              <a:gd name="connsiteY119" fmla="*/ 422031 h 3502856"/>
              <a:gd name="connsiteX120" fmla="*/ 2447779 w 3587812"/>
              <a:gd name="connsiteY120" fmla="*/ 464234 h 3502856"/>
              <a:gd name="connsiteX121" fmla="*/ 2489982 w 3587812"/>
              <a:gd name="connsiteY121" fmla="*/ 506437 h 3502856"/>
              <a:gd name="connsiteX122" fmla="*/ 2546253 w 3587812"/>
              <a:gd name="connsiteY122" fmla="*/ 590843 h 3502856"/>
              <a:gd name="connsiteX123" fmla="*/ 2560320 w 3587812"/>
              <a:gd name="connsiteY123" fmla="*/ 633046 h 3502856"/>
              <a:gd name="connsiteX124" fmla="*/ 2588456 w 3587812"/>
              <a:gd name="connsiteY124" fmla="*/ 661182 h 3502856"/>
              <a:gd name="connsiteX125" fmla="*/ 2616591 w 3587812"/>
              <a:gd name="connsiteY125" fmla="*/ 745588 h 3502856"/>
              <a:gd name="connsiteX126" fmla="*/ 2672862 w 3587812"/>
              <a:gd name="connsiteY126" fmla="*/ 801859 h 3502856"/>
              <a:gd name="connsiteX127" fmla="*/ 2686930 w 3587812"/>
              <a:gd name="connsiteY127" fmla="*/ 844062 h 3502856"/>
              <a:gd name="connsiteX128" fmla="*/ 2715065 w 3587812"/>
              <a:gd name="connsiteY128" fmla="*/ 914400 h 35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587812" h="3502856">
                <a:moveTo>
                  <a:pt x="2715065" y="914400"/>
                </a:moveTo>
                <a:lnTo>
                  <a:pt x="2715065" y="914400"/>
                </a:lnTo>
                <a:cubicBezTo>
                  <a:pt x="2757268" y="909711"/>
                  <a:pt x="2800036" y="908660"/>
                  <a:pt x="2841674" y="900332"/>
                </a:cubicBezTo>
                <a:cubicBezTo>
                  <a:pt x="2870755" y="894516"/>
                  <a:pt x="2926080" y="872197"/>
                  <a:pt x="2926080" y="872197"/>
                </a:cubicBezTo>
                <a:cubicBezTo>
                  <a:pt x="2940148" y="858129"/>
                  <a:pt x="2953097" y="842845"/>
                  <a:pt x="2968284" y="829994"/>
                </a:cubicBezTo>
                <a:cubicBezTo>
                  <a:pt x="3014126" y="791204"/>
                  <a:pt x="3066497" y="759914"/>
                  <a:pt x="3108960" y="717452"/>
                </a:cubicBezTo>
                <a:cubicBezTo>
                  <a:pt x="3163119" y="663294"/>
                  <a:pt x="3134610" y="686285"/>
                  <a:pt x="3193367" y="647114"/>
                </a:cubicBezTo>
                <a:cubicBezTo>
                  <a:pt x="3202745" y="633046"/>
                  <a:pt x="3207165" y="613872"/>
                  <a:pt x="3221502" y="604911"/>
                </a:cubicBezTo>
                <a:cubicBezTo>
                  <a:pt x="3246651" y="589193"/>
                  <a:pt x="3277773" y="586154"/>
                  <a:pt x="3305908" y="576776"/>
                </a:cubicBezTo>
                <a:cubicBezTo>
                  <a:pt x="3400920" y="545105"/>
                  <a:pt x="3283955" y="581655"/>
                  <a:pt x="3432517" y="548640"/>
                </a:cubicBezTo>
                <a:cubicBezTo>
                  <a:pt x="3446993" y="545423"/>
                  <a:pt x="3460244" y="537789"/>
                  <a:pt x="3474720" y="534572"/>
                </a:cubicBezTo>
                <a:cubicBezTo>
                  <a:pt x="3502565" y="528384"/>
                  <a:pt x="3530991" y="525194"/>
                  <a:pt x="3559127" y="520505"/>
                </a:cubicBezTo>
                <a:cubicBezTo>
                  <a:pt x="3587534" y="435281"/>
                  <a:pt x="3587812" y="452916"/>
                  <a:pt x="3559127" y="309489"/>
                </a:cubicBezTo>
                <a:cubicBezTo>
                  <a:pt x="3555811" y="292910"/>
                  <a:pt x="3545328" y="276247"/>
                  <a:pt x="3530991" y="267286"/>
                </a:cubicBezTo>
                <a:cubicBezTo>
                  <a:pt x="3493508" y="243859"/>
                  <a:pt x="3419548" y="235075"/>
                  <a:pt x="3376247" y="225083"/>
                </a:cubicBezTo>
                <a:cubicBezTo>
                  <a:pt x="3338569" y="216388"/>
                  <a:pt x="3301219" y="206326"/>
                  <a:pt x="3263705" y="196948"/>
                </a:cubicBezTo>
                <a:cubicBezTo>
                  <a:pt x="3244948" y="192259"/>
                  <a:pt x="3225776" y="188994"/>
                  <a:pt x="3207434" y="182880"/>
                </a:cubicBezTo>
                <a:cubicBezTo>
                  <a:pt x="3193366" y="178191"/>
                  <a:pt x="3179930" y="170772"/>
                  <a:pt x="3165231" y="168812"/>
                </a:cubicBezTo>
                <a:cubicBezTo>
                  <a:pt x="3109261" y="161349"/>
                  <a:pt x="3052690" y="159434"/>
                  <a:pt x="2996419" y="154745"/>
                </a:cubicBezTo>
                <a:cubicBezTo>
                  <a:pt x="2972973" y="150056"/>
                  <a:pt x="2948764" y="148238"/>
                  <a:pt x="2926080" y="140677"/>
                </a:cubicBezTo>
                <a:cubicBezTo>
                  <a:pt x="2906186" y="134046"/>
                  <a:pt x="2889085" y="120803"/>
                  <a:pt x="2869810" y="112542"/>
                </a:cubicBezTo>
                <a:cubicBezTo>
                  <a:pt x="2856180" y="106701"/>
                  <a:pt x="2841237" y="104315"/>
                  <a:pt x="2827607" y="98474"/>
                </a:cubicBezTo>
                <a:cubicBezTo>
                  <a:pt x="2808332" y="90213"/>
                  <a:pt x="2790611" y="78600"/>
                  <a:pt x="2771336" y="70339"/>
                </a:cubicBezTo>
                <a:cubicBezTo>
                  <a:pt x="2757706" y="64498"/>
                  <a:pt x="2743018" y="61478"/>
                  <a:pt x="2729133" y="56271"/>
                </a:cubicBezTo>
                <a:cubicBezTo>
                  <a:pt x="2705488" y="47404"/>
                  <a:pt x="2683157" y="34780"/>
                  <a:pt x="2658794" y="28136"/>
                </a:cubicBezTo>
                <a:cubicBezTo>
                  <a:pt x="2631276" y="20631"/>
                  <a:pt x="2602451" y="19171"/>
                  <a:pt x="2574388" y="14068"/>
                </a:cubicBezTo>
                <a:cubicBezTo>
                  <a:pt x="2550863" y="9791"/>
                  <a:pt x="2527496" y="4689"/>
                  <a:pt x="2504050" y="0"/>
                </a:cubicBezTo>
                <a:cubicBezTo>
                  <a:pt x="2461847" y="4689"/>
                  <a:pt x="2419078" y="5740"/>
                  <a:pt x="2377440" y="14068"/>
                </a:cubicBezTo>
                <a:cubicBezTo>
                  <a:pt x="2377431" y="14070"/>
                  <a:pt x="2271937" y="49236"/>
                  <a:pt x="2250831" y="56271"/>
                </a:cubicBezTo>
                <a:lnTo>
                  <a:pt x="2208628" y="70339"/>
                </a:lnTo>
                <a:cubicBezTo>
                  <a:pt x="2194560" y="75028"/>
                  <a:pt x="2179688" y="77774"/>
                  <a:pt x="2166425" y="84406"/>
                </a:cubicBezTo>
                <a:cubicBezTo>
                  <a:pt x="2138290" y="98474"/>
                  <a:pt x="2111861" y="116662"/>
                  <a:pt x="2082019" y="126609"/>
                </a:cubicBezTo>
                <a:cubicBezTo>
                  <a:pt x="2054959" y="135629"/>
                  <a:pt x="2026019" y="138095"/>
                  <a:pt x="1997613" y="140677"/>
                </a:cubicBezTo>
                <a:cubicBezTo>
                  <a:pt x="1922748" y="147483"/>
                  <a:pt x="1847558" y="150056"/>
                  <a:pt x="1772530" y="154745"/>
                </a:cubicBezTo>
                <a:cubicBezTo>
                  <a:pt x="1744395" y="164123"/>
                  <a:pt x="1709095" y="161909"/>
                  <a:pt x="1688124" y="182880"/>
                </a:cubicBezTo>
                <a:cubicBezTo>
                  <a:pt x="1678745" y="192259"/>
                  <a:pt x="1672571" y="206822"/>
                  <a:pt x="1659988" y="211016"/>
                </a:cubicBezTo>
                <a:cubicBezTo>
                  <a:pt x="1628532" y="221501"/>
                  <a:pt x="1594286" y="220041"/>
                  <a:pt x="1561514" y="225083"/>
                </a:cubicBezTo>
                <a:cubicBezTo>
                  <a:pt x="1533322" y="229420"/>
                  <a:pt x="1505243" y="234462"/>
                  <a:pt x="1477108" y="239151"/>
                </a:cubicBezTo>
                <a:lnTo>
                  <a:pt x="717453" y="225083"/>
                </a:lnTo>
                <a:cubicBezTo>
                  <a:pt x="678311" y="223800"/>
                  <a:pt x="497648" y="189329"/>
                  <a:pt x="478302" y="182880"/>
                </a:cubicBezTo>
                <a:cubicBezTo>
                  <a:pt x="464234" y="178191"/>
                  <a:pt x="450640" y="171720"/>
                  <a:pt x="436099" y="168812"/>
                </a:cubicBezTo>
                <a:cubicBezTo>
                  <a:pt x="403585" y="162309"/>
                  <a:pt x="370450" y="159434"/>
                  <a:pt x="337625" y="154745"/>
                </a:cubicBezTo>
                <a:cubicBezTo>
                  <a:pt x="314179" y="159434"/>
                  <a:pt x="284194" y="151905"/>
                  <a:pt x="267287" y="168812"/>
                </a:cubicBezTo>
                <a:cubicBezTo>
                  <a:pt x="246316" y="189783"/>
                  <a:pt x="252414" y="226692"/>
                  <a:pt x="239151" y="253219"/>
                </a:cubicBezTo>
                <a:cubicBezTo>
                  <a:pt x="225083" y="281354"/>
                  <a:pt x="212011" y="310010"/>
                  <a:pt x="196948" y="337625"/>
                </a:cubicBezTo>
                <a:cubicBezTo>
                  <a:pt x="183855" y="361629"/>
                  <a:pt x="166973" y="383507"/>
                  <a:pt x="154745" y="407963"/>
                </a:cubicBezTo>
                <a:cubicBezTo>
                  <a:pt x="148113" y="421226"/>
                  <a:pt x="147878" y="437203"/>
                  <a:pt x="140677" y="450166"/>
                </a:cubicBezTo>
                <a:cubicBezTo>
                  <a:pt x="124255" y="479725"/>
                  <a:pt x="84407" y="534572"/>
                  <a:pt x="84407" y="534572"/>
                </a:cubicBezTo>
                <a:cubicBezTo>
                  <a:pt x="75028" y="567397"/>
                  <a:pt x="67938" y="600963"/>
                  <a:pt x="56271" y="633046"/>
                </a:cubicBezTo>
                <a:cubicBezTo>
                  <a:pt x="49104" y="652754"/>
                  <a:pt x="35499" y="669681"/>
                  <a:pt x="28136" y="689317"/>
                </a:cubicBezTo>
                <a:cubicBezTo>
                  <a:pt x="21347" y="707420"/>
                  <a:pt x="19380" y="726998"/>
                  <a:pt x="14068" y="745588"/>
                </a:cubicBezTo>
                <a:cubicBezTo>
                  <a:pt x="9994" y="759846"/>
                  <a:pt x="4689" y="773723"/>
                  <a:pt x="0" y="787791"/>
                </a:cubicBezTo>
                <a:cubicBezTo>
                  <a:pt x="4689" y="811237"/>
                  <a:pt x="4649" y="836152"/>
                  <a:pt x="14068" y="858129"/>
                </a:cubicBezTo>
                <a:cubicBezTo>
                  <a:pt x="19293" y="870320"/>
                  <a:pt x="41707" y="873011"/>
                  <a:pt x="42204" y="886265"/>
                </a:cubicBezTo>
                <a:cubicBezTo>
                  <a:pt x="55911" y="1251798"/>
                  <a:pt x="47960" y="1617849"/>
                  <a:pt x="56271" y="1983545"/>
                </a:cubicBezTo>
                <a:cubicBezTo>
                  <a:pt x="58054" y="2062016"/>
                  <a:pt x="74639" y="2144552"/>
                  <a:pt x="84407" y="2222696"/>
                </a:cubicBezTo>
                <a:cubicBezTo>
                  <a:pt x="89674" y="2264831"/>
                  <a:pt x="92862" y="2307215"/>
                  <a:pt x="98474" y="2349305"/>
                </a:cubicBezTo>
                <a:cubicBezTo>
                  <a:pt x="102244" y="2377578"/>
                  <a:pt x="109004" y="2405408"/>
                  <a:pt x="112542" y="2433711"/>
                </a:cubicBezTo>
                <a:cubicBezTo>
                  <a:pt x="118387" y="2480473"/>
                  <a:pt x="118862" y="2527903"/>
                  <a:pt x="126610" y="2574388"/>
                </a:cubicBezTo>
                <a:cubicBezTo>
                  <a:pt x="132967" y="2612530"/>
                  <a:pt x="147162" y="2649012"/>
                  <a:pt x="154745" y="2686929"/>
                </a:cubicBezTo>
                <a:cubicBezTo>
                  <a:pt x="161248" y="2719443"/>
                  <a:pt x="160771" y="2753235"/>
                  <a:pt x="168813" y="2785403"/>
                </a:cubicBezTo>
                <a:cubicBezTo>
                  <a:pt x="179602" y="2828561"/>
                  <a:pt x="196948" y="2869809"/>
                  <a:pt x="211016" y="2912012"/>
                </a:cubicBezTo>
                <a:cubicBezTo>
                  <a:pt x="220394" y="2940148"/>
                  <a:pt x="231958" y="2967647"/>
                  <a:pt x="239151" y="2996419"/>
                </a:cubicBezTo>
                <a:cubicBezTo>
                  <a:pt x="260411" y="3081457"/>
                  <a:pt x="247107" y="3034354"/>
                  <a:pt x="281354" y="3137096"/>
                </a:cubicBezTo>
                <a:cubicBezTo>
                  <a:pt x="297449" y="3185382"/>
                  <a:pt x="295043" y="3192987"/>
                  <a:pt x="337625" y="3235569"/>
                </a:cubicBezTo>
                <a:cubicBezTo>
                  <a:pt x="354204" y="3252148"/>
                  <a:pt x="375139" y="3263704"/>
                  <a:pt x="393896" y="3277772"/>
                </a:cubicBezTo>
                <a:cubicBezTo>
                  <a:pt x="403274" y="3291840"/>
                  <a:pt x="410076" y="3308021"/>
                  <a:pt x="422031" y="3319976"/>
                </a:cubicBezTo>
                <a:cubicBezTo>
                  <a:pt x="433986" y="3331931"/>
                  <a:pt x="451032" y="3337549"/>
                  <a:pt x="464234" y="3348111"/>
                </a:cubicBezTo>
                <a:cubicBezTo>
                  <a:pt x="474591" y="3356396"/>
                  <a:pt x="482181" y="3367755"/>
                  <a:pt x="492370" y="3376246"/>
                </a:cubicBezTo>
                <a:cubicBezTo>
                  <a:pt x="510382" y="3391256"/>
                  <a:pt x="532061" y="3401870"/>
                  <a:pt x="548640" y="3418449"/>
                </a:cubicBezTo>
                <a:cubicBezTo>
                  <a:pt x="560595" y="3430404"/>
                  <a:pt x="562439" y="3451691"/>
                  <a:pt x="576776" y="3460652"/>
                </a:cubicBezTo>
                <a:cubicBezTo>
                  <a:pt x="640458" y="3500453"/>
                  <a:pt x="773075" y="3498113"/>
                  <a:pt x="829994" y="3502856"/>
                </a:cubicBezTo>
                <a:cubicBezTo>
                  <a:pt x="862819" y="3498167"/>
                  <a:pt x="896159" y="3496244"/>
                  <a:pt x="928468" y="3488788"/>
                </a:cubicBezTo>
                <a:cubicBezTo>
                  <a:pt x="957366" y="3482119"/>
                  <a:pt x="1012874" y="3460652"/>
                  <a:pt x="1012874" y="3460652"/>
                </a:cubicBezTo>
                <a:cubicBezTo>
                  <a:pt x="1022253" y="3451274"/>
                  <a:pt x="1029494" y="3439097"/>
                  <a:pt x="1041010" y="3432517"/>
                </a:cubicBezTo>
                <a:cubicBezTo>
                  <a:pt x="1064558" y="3419061"/>
                  <a:pt x="1122953" y="3400513"/>
                  <a:pt x="1153551" y="3390314"/>
                </a:cubicBezTo>
                <a:cubicBezTo>
                  <a:pt x="1162930" y="3380936"/>
                  <a:pt x="1171076" y="3370137"/>
                  <a:pt x="1181687" y="3362179"/>
                </a:cubicBezTo>
                <a:cubicBezTo>
                  <a:pt x="1208739" y="3341890"/>
                  <a:pt x="1242183" y="3329818"/>
                  <a:pt x="1266093" y="3305908"/>
                </a:cubicBezTo>
                <a:lnTo>
                  <a:pt x="1322364" y="3249637"/>
                </a:lnTo>
                <a:cubicBezTo>
                  <a:pt x="1331742" y="3221502"/>
                  <a:pt x="1344683" y="3194312"/>
                  <a:pt x="1350499" y="3165231"/>
                </a:cubicBezTo>
                <a:cubicBezTo>
                  <a:pt x="1355188" y="3141785"/>
                  <a:pt x="1357006" y="3117576"/>
                  <a:pt x="1364567" y="3094892"/>
                </a:cubicBezTo>
                <a:cubicBezTo>
                  <a:pt x="1422855" y="2920028"/>
                  <a:pt x="1386205" y="3061900"/>
                  <a:pt x="1434905" y="2940148"/>
                </a:cubicBezTo>
                <a:cubicBezTo>
                  <a:pt x="1445919" y="2912612"/>
                  <a:pt x="1453662" y="2883877"/>
                  <a:pt x="1463040" y="2855742"/>
                </a:cubicBezTo>
                <a:lnTo>
                  <a:pt x="1477108" y="2813539"/>
                </a:lnTo>
                <a:cubicBezTo>
                  <a:pt x="1472419" y="2785403"/>
                  <a:pt x="1481823" y="2750598"/>
                  <a:pt x="1463040" y="2729132"/>
                </a:cubicBezTo>
                <a:cubicBezTo>
                  <a:pt x="1443511" y="2706813"/>
                  <a:pt x="1406769" y="2710375"/>
                  <a:pt x="1378634" y="2700997"/>
                </a:cubicBezTo>
                <a:lnTo>
                  <a:pt x="1252025" y="2658794"/>
                </a:lnTo>
                <a:cubicBezTo>
                  <a:pt x="1237957" y="2654105"/>
                  <a:pt x="1222160" y="2652951"/>
                  <a:pt x="1209822" y="2644726"/>
                </a:cubicBezTo>
                <a:lnTo>
                  <a:pt x="1167619" y="2616591"/>
                </a:lnTo>
                <a:cubicBezTo>
                  <a:pt x="1125227" y="2489418"/>
                  <a:pt x="1144130" y="2563156"/>
                  <a:pt x="1167619" y="2293034"/>
                </a:cubicBezTo>
                <a:cubicBezTo>
                  <a:pt x="1168904" y="2278261"/>
                  <a:pt x="1174330" y="2263706"/>
                  <a:pt x="1181687" y="2250831"/>
                </a:cubicBezTo>
                <a:cubicBezTo>
                  <a:pt x="1193320" y="2230474"/>
                  <a:pt x="1211464" y="2214442"/>
                  <a:pt x="1223890" y="2194560"/>
                </a:cubicBezTo>
                <a:cubicBezTo>
                  <a:pt x="1235004" y="2176777"/>
                  <a:pt x="1241236" y="2156271"/>
                  <a:pt x="1252025" y="2138289"/>
                </a:cubicBezTo>
                <a:cubicBezTo>
                  <a:pt x="1269422" y="2109293"/>
                  <a:pt x="1308296" y="2053883"/>
                  <a:pt x="1308296" y="2053883"/>
                </a:cubicBezTo>
                <a:cubicBezTo>
                  <a:pt x="1316160" y="2022429"/>
                  <a:pt x="1336800" y="1933754"/>
                  <a:pt x="1350499" y="1913206"/>
                </a:cubicBezTo>
                <a:cubicBezTo>
                  <a:pt x="1385991" y="1859967"/>
                  <a:pt x="1366679" y="1882958"/>
                  <a:pt x="1406770" y="1842868"/>
                </a:cubicBezTo>
                <a:cubicBezTo>
                  <a:pt x="1432705" y="1739121"/>
                  <a:pt x="1404834" y="1833318"/>
                  <a:pt x="1448973" y="1730326"/>
                </a:cubicBezTo>
                <a:cubicBezTo>
                  <a:pt x="1454814" y="1716696"/>
                  <a:pt x="1456904" y="1701622"/>
                  <a:pt x="1463040" y="1688123"/>
                </a:cubicBezTo>
                <a:cubicBezTo>
                  <a:pt x="1480396" y="1649941"/>
                  <a:pt x="1509138" y="1616271"/>
                  <a:pt x="1519311" y="1575582"/>
                </a:cubicBezTo>
                <a:cubicBezTo>
                  <a:pt x="1523819" y="1557551"/>
                  <a:pt x="1537356" y="1497291"/>
                  <a:pt x="1547447" y="1477108"/>
                </a:cubicBezTo>
                <a:cubicBezTo>
                  <a:pt x="1555008" y="1461986"/>
                  <a:pt x="1566204" y="1448973"/>
                  <a:pt x="1575582" y="1434905"/>
                </a:cubicBezTo>
                <a:cubicBezTo>
                  <a:pt x="1584960" y="1402080"/>
                  <a:pt x="1591462" y="1368294"/>
                  <a:pt x="1603717" y="1336431"/>
                </a:cubicBezTo>
                <a:cubicBezTo>
                  <a:pt x="1615009" y="1307071"/>
                  <a:pt x="1632903" y="1280662"/>
                  <a:pt x="1645920" y="1252025"/>
                </a:cubicBezTo>
                <a:cubicBezTo>
                  <a:pt x="1656370" y="1229036"/>
                  <a:pt x="1664677" y="1205132"/>
                  <a:pt x="1674056" y="1181686"/>
                </a:cubicBezTo>
                <a:cubicBezTo>
                  <a:pt x="1710866" y="960833"/>
                  <a:pt x="1660528" y="1235794"/>
                  <a:pt x="1716259" y="1012874"/>
                </a:cubicBezTo>
                <a:cubicBezTo>
                  <a:pt x="1720948" y="994117"/>
                  <a:pt x="1722891" y="974450"/>
                  <a:pt x="1730327" y="956603"/>
                </a:cubicBezTo>
                <a:cubicBezTo>
                  <a:pt x="1746458" y="917888"/>
                  <a:pt x="1786597" y="844062"/>
                  <a:pt x="1786597" y="844062"/>
                </a:cubicBezTo>
                <a:cubicBezTo>
                  <a:pt x="1820961" y="672242"/>
                  <a:pt x="1770117" y="858835"/>
                  <a:pt x="1842868" y="731520"/>
                </a:cubicBezTo>
                <a:cubicBezTo>
                  <a:pt x="1852461" y="714733"/>
                  <a:pt x="1851380" y="693768"/>
                  <a:pt x="1856936" y="675249"/>
                </a:cubicBezTo>
                <a:cubicBezTo>
                  <a:pt x="1865458" y="646843"/>
                  <a:pt x="1870668" y="616768"/>
                  <a:pt x="1885071" y="590843"/>
                </a:cubicBezTo>
                <a:cubicBezTo>
                  <a:pt x="1894733" y="573452"/>
                  <a:pt x="1915060" y="564344"/>
                  <a:pt x="1927274" y="548640"/>
                </a:cubicBezTo>
                <a:cubicBezTo>
                  <a:pt x="1948034" y="521948"/>
                  <a:pt x="1972852" y="496313"/>
                  <a:pt x="1983545" y="464234"/>
                </a:cubicBezTo>
                <a:cubicBezTo>
                  <a:pt x="1988234" y="450166"/>
                  <a:pt x="1988350" y="433610"/>
                  <a:pt x="1997613" y="422031"/>
                </a:cubicBezTo>
                <a:cubicBezTo>
                  <a:pt x="2017446" y="397240"/>
                  <a:pt x="2054218" y="389095"/>
                  <a:pt x="2082019" y="379828"/>
                </a:cubicBezTo>
                <a:cubicBezTo>
                  <a:pt x="2091397" y="370449"/>
                  <a:pt x="2098781" y="358516"/>
                  <a:pt x="2110154" y="351692"/>
                </a:cubicBezTo>
                <a:cubicBezTo>
                  <a:pt x="2122869" y="344063"/>
                  <a:pt x="2138099" y="341699"/>
                  <a:pt x="2152357" y="337625"/>
                </a:cubicBezTo>
                <a:cubicBezTo>
                  <a:pt x="2275980" y="302305"/>
                  <a:pt x="2149663" y="343212"/>
                  <a:pt x="2250831" y="309489"/>
                </a:cubicBezTo>
                <a:lnTo>
                  <a:pt x="2335237" y="337625"/>
                </a:lnTo>
                <a:lnTo>
                  <a:pt x="2377440" y="351692"/>
                </a:lnTo>
                <a:cubicBezTo>
                  <a:pt x="2403610" y="377862"/>
                  <a:pt x="2415964" y="386538"/>
                  <a:pt x="2433711" y="422031"/>
                </a:cubicBezTo>
                <a:cubicBezTo>
                  <a:pt x="2440343" y="435294"/>
                  <a:pt x="2439554" y="451896"/>
                  <a:pt x="2447779" y="464234"/>
                </a:cubicBezTo>
                <a:cubicBezTo>
                  <a:pt x="2458815" y="480787"/>
                  <a:pt x="2477768" y="490733"/>
                  <a:pt x="2489982" y="506437"/>
                </a:cubicBezTo>
                <a:cubicBezTo>
                  <a:pt x="2510742" y="533129"/>
                  <a:pt x="2546253" y="590843"/>
                  <a:pt x="2546253" y="590843"/>
                </a:cubicBezTo>
                <a:cubicBezTo>
                  <a:pt x="2550942" y="604911"/>
                  <a:pt x="2552691" y="620331"/>
                  <a:pt x="2560320" y="633046"/>
                </a:cubicBezTo>
                <a:cubicBezTo>
                  <a:pt x="2567144" y="644419"/>
                  <a:pt x="2582524" y="649319"/>
                  <a:pt x="2588456" y="661182"/>
                </a:cubicBezTo>
                <a:cubicBezTo>
                  <a:pt x="2601719" y="687708"/>
                  <a:pt x="2595620" y="724617"/>
                  <a:pt x="2616591" y="745588"/>
                </a:cubicBezTo>
                <a:lnTo>
                  <a:pt x="2672862" y="801859"/>
                </a:lnTo>
                <a:cubicBezTo>
                  <a:pt x="2677551" y="815927"/>
                  <a:pt x="2680298" y="830799"/>
                  <a:pt x="2686930" y="844062"/>
                </a:cubicBezTo>
                <a:cubicBezTo>
                  <a:pt x="2717666" y="905534"/>
                  <a:pt x="2710376" y="902677"/>
                  <a:pt x="2715065" y="9144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Resultado de imagem para face articular da pelv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1804" y="3495674"/>
            <a:ext cx="4076700" cy="3362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0" name="CaixaDeTexto 19"/>
          <p:cNvSpPr txBox="1"/>
          <p:nvPr/>
        </p:nvSpPr>
        <p:spPr>
          <a:xfrm>
            <a:off x="2771800" y="611396"/>
            <a:ext cx="38884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 quadril – </a:t>
            </a:r>
            <a:r>
              <a:rPr lang="pt-BR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sinovial</a:t>
            </a:r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esferóide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8" grpId="0" animBg="1"/>
      <p:bldP spid="39" grpId="0" animBg="1"/>
      <p:bldP spid="43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sz="3200" b="1" dirty="0" smtClean="0"/>
              <a:t>PLEXO LOMBO</a:t>
            </a:r>
            <a:r>
              <a:rPr lang="pt-BR" sz="3200" b="1" dirty="0" smtClean="0">
                <a:solidFill>
                  <a:srgbClr val="FF0000"/>
                </a:solidFill>
              </a:rPr>
              <a:t>SACRAL</a:t>
            </a:r>
            <a:endParaRPr lang="pt-BR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619672" y="116632"/>
            <a:ext cx="3471862" cy="647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868144" y="2564904"/>
            <a:ext cx="273630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N. FEMORAL (L2 a L4) </a:t>
            </a:r>
          </a:p>
          <a:p>
            <a:pPr algn="ctr"/>
            <a:r>
              <a:rPr lang="pt-BR" b="1" dirty="0" smtClean="0"/>
              <a:t>N. OBTURATÓRIO (L4 e L5)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N. ISQUIÁTICO (L4 a S3) 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3131840" y="2780928"/>
            <a:ext cx="3024336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3563888" y="3140968"/>
            <a:ext cx="2376264" cy="16561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2771800" y="3356992"/>
            <a:ext cx="3312368" cy="2304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Rot="1" noChangeArrowheads="1"/>
          </p:cNvSpPr>
          <p:nvPr/>
        </p:nvSpPr>
        <p:spPr>
          <a:xfrm>
            <a:off x="286891" y="2852936"/>
            <a:ext cx="8605589" cy="64807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altLang="pt-BR" sz="2000" b="1" dirty="0" smtClean="0">
              <a:solidFill>
                <a:schemeClr val="tx2"/>
              </a:solidFill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altLang="pt-BR" sz="2000" b="1" dirty="0" smtClean="0">
              <a:solidFill>
                <a:schemeClr val="tx2"/>
              </a:solidFill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2.  Músculos da região anterior da coxa</a:t>
            </a:r>
            <a: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pt-BR" altLang="pt-BR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286891" y="1916832"/>
            <a:ext cx="8605589" cy="64807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r>
              <a:rPr kumimoji="0" lang="pt-BR" altLang="pt-BR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1. Músculos da região glútea e parede lateral da pelve</a:t>
            </a:r>
            <a:r>
              <a:rPr kumimoji="0" lang="pt-BR" altLang="pt-BR" sz="5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5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pt-BR" alt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800" b="1" cap="all" dirty="0" smtClean="0"/>
              <a:t>Músculos</a:t>
            </a:r>
            <a:r>
              <a:rPr lang="pt-BR" sz="2800" b="1" dirty="0" smtClean="0"/>
              <a:t> </a:t>
            </a:r>
            <a:r>
              <a:rPr lang="pt-BR" sz="2800" b="1" cap="all" dirty="0" smtClean="0"/>
              <a:t>que atuam na articulação coxofemoral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4"/>
          <p:cNvSpPr txBox="1">
            <a:spLocks noRot="1" noChangeArrowheads="1"/>
          </p:cNvSpPr>
          <p:nvPr/>
        </p:nvSpPr>
        <p:spPr>
          <a:xfrm>
            <a:off x="286891" y="3861048"/>
            <a:ext cx="8605589" cy="64807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altLang="pt-BR" sz="2000" b="1" dirty="0" smtClean="0">
              <a:solidFill>
                <a:schemeClr val="tx2"/>
              </a:solidFill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altLang="pt-BR" sz="2000" b="1" dirty="0" smtClean="0">
              <a:solidFill>
                <a:schemeClr val="tx2"/>
              </a:solidFill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3.  Músculos da região medial da coxa</a:t>
            </a:r>
            <a: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pt-BR" altLang="pt-BR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8" name="Picture 7" descr="showimag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872" y="1209407"/>
            <a:ext cx="5509245" cy="54599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9" name="Picture 7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63888" y="908720"/>
            <a:ext cx="5328592" cy="58339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" name="Picture 8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945005"/>
            <a:ext cx="4680520" cy="5796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</a:blip>
          <a:srcRect/>
          <a:stretch>
            <a:fillRect/>
          </a:stretch>
        </p:blipFill>
        <p:spPr bwMode="auto">
          <a:xfrm>
            <a:off x="387746" y="2636912"/>
            <a:ext cx="4400278" cy="390619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</a:blip>
          <a:srcRect/>
          <a:stretch>
            <a:fillRect/>
          </a:stretch>
        </p:blipFill>
        <p:spPr bwMode="auto">
          <a:xfrm>
            <a:off x="467544" y="960595"/>
            <a:ext cx="2934874" cy="57807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" name="CaixaDeTexto 12"/>
          <p:cNvSpPr txBox="1"/>
          <p:nvPr/>
        </p:nvSpPr>
        <p:spPr>
          <a:xfrm>
            <a:off x="3203848" y="2420888"/>
            <a:ext cx="21602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N. Glúteo superior</a:t>
            </a:r>
          </a:p>
          <a:p>
            <a:r>
              <a:rPr lang="pt-BR" b="1" dirty="0" smtClean="0"/>
              <a:t>N. Glúteo inferior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3" grpId="0" animBg="1"/>
      <p:bldP spid="1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672" y="274638"/>
            <a:ext cx="8830816" cy="1143000"/>
          </a:xfrm>
          <a:solidFill>
            <a:schemeClr val="accent1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VIDEO-AULAS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184" y="1556792"/>
            <a:ext cx="8866312" cy="5229200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AULA 3 – Ossos e articulações do complexo flexor-extensor da perna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AULA 4 – Mm. do complexo flexor-extensor da coxa e perna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8436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4456" y="178891"/>
            <a:ext cx="5292080" cy="667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283968" y="6624736"/>
            <a:ext cx="486003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Resultado de imagem para musculo sartorio origem inserção e açã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692696"/>
            <a:ext cx="1800200" cy="59046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251520" y="142874"/>
            <a:ext cx="2774652" cy="12699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1. Músculos do compartimento anterior da coxa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</a:blip>
          <a:srcRect/>
          <a:stretch>
            <a:fillRect/>
          </a:stretch>
        </p:blipFill>
        <p:spPr bwMode="auto">
          <a:xfrm>
            <a:off x="212239" y="1246705"/>
            <a:ext cx="2919602" cy="556667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1979712" y="6372036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N. Femoral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/>
          </a:p>
        </p:txBody>
      </p:sp>
      <p:pic>
        <p:nvPicPr>
          <p:cNvPr id="22533" name="Picture 8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464" y="692696"/>
            <a:ext cx="507605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357188" y="142875"/>
            <a:ext cx="6591076" cy="571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2. Músculos do compartimento posterior da coxa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206468" y="764704"/>
            <a:ext cx="3109011" cy="60212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707904" y="5291916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N. Isquiático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7"/>
          <p:cNvGrpSpPr>
            <a:grpSpLocks/>
          </p:cNvGrpSpPr>
          <p:nvPr/>
        </p:nvGrpSpPr>
        <p:grpSpPr bwMode="auto">
          <a:xfrm>
            <a:off x="55562" y="496888"/>
            <a:ext cx="9047163" cy="5865812"/>
            <a:chOff x="35" y="313"/>
            <a:chExt cx="5699" cy="3695"/>
          </a:xfrm>
        </p:grpSpPr>
        <p:grpSp>
          <p:nvGrpSpPr>
            <p:cNvPr id="3" name="Group 1046"/>
            <p:cNvGrpSpPr>
              <a:grpSpLocks/>
            </p:cNvGrpSpPr>
            <p:nvPr/>
          </p:nvGrpSpPr>
          <p:grpSpPr bwMode="auto">
            <a:xfrm>
              <a:off x="376" y="313"/>
              <a:ext cx="5358" cy="3695"/>
              <a:chOff x="376" y="313"/>
              <a:chExt cx="5358" cy="3695"/>
            </a:xfrm>
          </p:grpSpPr>
          <p:pic>
            <p:nvPicPr>
              <p:cNvPr id="28674" name="Picture 1026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69" y="313"/>
                <a:ext cx="2315" cy="36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28675" name="Picture 1027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6" y="313"/>
                <a:ext cx="2315" cy="36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grpSp>
            <p:nvGrpSpPr>
              <p:cNvPr id="4" name="Group 1045"/>
              <p:cNvGrpSpPr>
                <a:grpSpLocks/>
              </p:cNvGrpSpPr>
              <p:nvPr/>
            </p:nvGrpSpPr>
            <p:grpSpPr bwMode="auto">
              <a:xfrm>
                <a:off x="4032" y="1463"/>
                <a:ext cx="1702" cy="1870"/>
                <a:chOff x="4032" y="1463"/>
                <a:chExt cx="1702" cy="1870"/>
              </a:xfrm>
            </p:grpSpPr>
            <p:sp>
              <p:nvSpPr>
                <p:cNvPr id="28676" name="Text Box 1028"/>
                <p:cNvSpPr txBox="1">
                  <a:spLocks noChangeArrowheads="1"/>
                </p:cNvSpPr>
                <p:nvPr/>
              </p:nvSpPr>
              <p:spPr bwMode="auto">
                <a:xfrm>
                  <a:off x="4740" y="1463"/>
                  <a:ext cx="994" cy="19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t-BR" sz="1400" b="1" dirty="0" err="1"/>
                    <a:t>semi-membranoso</a:t>
                  </a:r>
                  <a:endParaRPr lang="pt-BR" sz="1400" b="1" dirty="0"/>
                </a:p>
              </p:txBody>
            </p:sp>
            <p:sp>
              <p:nvSpPr>
                <p:cNvPr id="28677" name="Text Box 1029"/>
                <p:cNvSpPr txBox="1">
                  <a:spLocks noChangeArrowheads="1"/>
                </p:cNvSpPr>
                <p:nvPr/>
              </p:nvSpPr>
              <p:spPr bwMode="auto">
                <a:xfrm>
                  <a:off x="4464" y="2880"/>
                  <a:ext cx="367" cy="19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t-BR" sz="1400" b="1" dirty="0" err="1"/>
                    <a:t>gracil</a:t>
                  </a:r>
                  <a:endParaRPr lang="pt-BR" sz="1400" b="1" dirty="0"/>
                </a:p>
              </p:txBody>
            </p:sp>
            <p:sp>
              <p:nvSpPr>
                <p:cNvPr id="28678" name="Text Box 1030"/>
                <p:cNvSpPr txBox="1">
                  <a:spLocks noChangeArrowheads="1"/>
                </p:cNvSpPr>
                <p:nvPr/>
              </p:nvSpPr>
              <p:spPr bwMode="auto">
                <a:xfrm>
                  <a:off x="4254" y="3139"/>
                  <a:ext cx="486" cy="19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t-BR" sz="1400" b="1" dirty="0" err="1"/>
                    <a:t>sartório</a:t>
                  </a:r>
                  <a:endParaRPr lang="pt-BR" sz="1400" b="1" dirty="0"/>
                </a:p>
              </p:txBody>
            </p:sp>
            <p:sp>
              <p:nvSpPr>
                <p:cNvPr id="28679" name="Text Box 1031"/>
                <p:cNvSpPr txBox="1">
                  <a:spLocks noChangeArrowheads="1"/>
                </p:cNvSpPr>
                <p:nvPr/>
              </p:nvSpPr>
              <p:spPr bwMode="auto">
                <a:xfrm>
                  <a:off x="4712" y="2563"/>
                  <a:ext cx="844" cy="19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t-BR" sz="1400" b="1" dirty="0" err="1"/>
                    <a:t>semi-tendinoso</a:t>
                  </a:r>
                  <a:endParaRPr lang="pt-BR" sz="1400" b="1" dirty="0"/>
                </a:p>
              </p:txBody>
            </p:sp>
            <p:sp>
              <p:nvSpPr>
                <p:cNvPr id="28680" name="Line 1032"/>
                <p:cNvSpPr>
                  <a:spLocks noChangeShapeType="1"/>
                </p:cNvSpPr>
                <p:nvPr/>
              </p:nvSpPr>
              <p:spPr bwMode="auto">
                <a:xfrm flipH="1">
                  <a:off x="4656" y="1661"/>
                  <a:ext cx="220" cy="2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681" name="Line 1033"/>
                <p:cNvSpPr>
                  <a:spLocks noChangeShapeType="1"/>
                </p:cNvSpPr>
                <p:nvPr/>
              </p:nvSpPr>
              <p:spPr bwMode="auto">
                <a:xfrm flipH="1">
                  <a:off x="4464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682" name="Line 1034"/>
                <p:cNvSpPr>
                  <a:spLocks noChangeShapeType="1"/>
                </p:cNvSpPr>
                <p:nvPr/>
              </p:nvSpPr>
              <p:spPr bwMode="auto">
                <a:xfrm flipH="1" flipV="1">
                  <a:off x="4032" y="2928"/>
                  <a:ext cx="24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683" name="Line 1035"/>
                <p:cNvSpPr>
                  <a:spLocks noChangeShapeType="1"/>
                </p:cNvSpPr>
                <p:nvPr/>
              </p:nvSpPr>
              <p:spPr bwMode="auto">
                <a:xfrm flipH="1" flipV="1">
                  <a:off x="4272" y="2832"/>
                  <a:ext cx="192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5" name="Group 1044"/>
            <p:cNvGrpSpPr>
              <a:grpSpLocks/>
            </p:cNvGrpSpPr>
            <p:nvPr/>
          </p:nvGrpSpPr>
          <p:grpSpPr bwMode="auto">
            <a:xfrm>
              <a:off x="35" y="1392"/>
              <a:ext cx="2618" cy="960"/>
              <a:chOff x="35" y="1392"/>
              <a:chExt cx="2618" cy="960"/>
            </a:xfrm>
          </p:grpSpPr>
          <p:sp>
            <p:nvSpPr>
              <p:cNvPr id="28686" name="Text Box 1038"/>
              <p:cNvSpPr txBox="1">
                <a:spLocks noChangeArrowheads="1"/>
              </p:cNvSpPr>
              <p:nvPr/>
            </p:nvSpPr>
            <p:spPr bwMode="auto">
              <a:xfrm>
                <a:off x="35" y="1488"/>
                <a:ext cx="804" cy="19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400" b="1" dirty="0"/>
                  <a:t>bíceps </a:t>
                </a:r>
                <a:r>
                  <a:rPr lang="pt-BR" sz="1400" b="1" dirty="0" smtClean="0"/>
                  <a:t>femoral</a:t>
                </a:r>
                <a:endParaRPr lang="pt-BR" sz="1400" b="1" dirty="0"/>
              </a:p>
            </p:txBody>
          </p:sp>
          <p:sp>
            <p:nvSpPr>
              <p:cNvPr id="28687" name="Text Box 1039"/>
              <p:cNvSpPr txBox="1">
                <a:spLocks noChangeArrowheads="1"/>
              </p:cNvSpPr>
              <p:nvPr/>
            </p:nvSpPr>
            <p:spPr bwMode="auto">
              <a:xfrm>
                <a:off x="2069" y="2112"/>
                <a:ext cx="584" cy="19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400" b="1" dirty="0" err="1"/>
                  <a:t>fascia</a:t>
                </a:r>
                <a:r>
                  <a:rPr lang="pt-BR" sz="1400" b="1" dirty="0"/>
                  <a:t> lata</a:t>
                </a:r>
              </a:p>
            </p:txBody>
          </p:sp>
          <p:sp>
            <p:nvSpPr>
              <p:cNvPr id="28688" name="Line 1040"/>
              <p:cNvSpPr>
                <a:spLocks noChangeShapeType="1"/>
              </p:cNvSpPr>
              <p:nvPr/>
            </p:nvSpPr>
            <p:spPr bwMode="auto">
              <a:xfrm flipH="1" flipV="1">
                <a:off x="1824" y="2112"/>
                <a:ext cx="24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689" name="Line 1041"/>
              <p:cNvSpPr>
                <a:spLocks noChangeShapeType="1"/>
              </p:cNvSpPr>
              <p:nvPr/>
            </p:nvSpPr>
            <p:spPr bwMode="auto">
              <a:xfrm flipH="1" flipV="1">
                <a:off x="1728" y="1392"/>
                <a:ext cx="336" cy="7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690" name="Line 1042"/>
              <p:cNvSpPr>
                <a:spLocks noChangeShapeType="1"/>
              </p:cNvSpPr>
              <p:nvPr/>
            </p:nvSpPr>
            <p:spPr bwMode="auto">
              <a:xfrm flipV="1">
                <a:off x="826" y="1392"/>
                <a:ext cx="24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691" name="Line 1043"/>
              <p:cNvSpPr>
                <a:spLocks noChangeShapeType="1"/>
              </p:cNvSpPr>
              <p:nvPr/>
            </p:nvSpPr>
            <p:spPr bwMode="auto">
              <a:xfrm>
                <a:off x="866" y="1536"/>
                <a:ext cx="336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6" name="Group 1062"/>
          <p:cNvGrpSpPr>
            <a:grpSpLocks/>
          </p:cNvGrpSpPr>
          <p:nvPr/>
        </p:nvGrpSpPr>
        <p:grpSpPr bwMode="auto">
          <a:xfrm>
            <a:off x="6094413" y="3951288"/>
            <a:ext cx="1144587" cy="1687512"/>
            <a:chOff x="3839" y="2489"/>
            <a:chExt cx="721" cy="1063"/>
          </a:xfrm>
        </p:grpSpPr>
        <p:sp>
          <p:nvSpPr>
            <p:cNvPr id="28704" name="Line 1056"/>
            <p:cNvSpPr>
              <a:spLocks noChangeShapeType="1"/>
            </p:cNvSpPr>
            <p:nvPr/>
          </p:nvSpPr>
          <p:spPr bwMode="auto">
            <a:xfrm flipV="1">
              <a:off x="3936" y="3312"/>
              <a:ext cx="9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7" name="Group 1061"/>
            <p:cNvGrpSpPr>
              <a:grpSpLocks/>
            </p:cNvGrpSpPr>
            <p:nvPr/>
          </p:nvGrpSpPr>
          <p:grpSpPr bwMode="auto">
            <a:xfrm>
              <a:off x="3839" y="2489"/>
              <a:ext cx="721" cy="1056"/>
              <a:chOff x="3839" y="2489"/>
              <a:chExt cx="721" cy="1056"/>
            </a:xfrm>
          </p:grpSpPr>
          <p:sp>
            <p:nvSpPr>
              <p:cNvPr id="28700" name="Freeform 1052"/>
              <p:cNvSpPr>
                <a:spLocks/>
              </p:cNvSpPr>
              <p:nvPr/>
            </p:nvSpPr>
            <p:spPr bwMode="auto">
              <a:xfrm>
                <a:off x="3839" y="2729"/>
                <a:ext cx="104" cy="816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8" y="432"/>
                  </a:cxn>
                  <a:cxn ang="0">
                    <a:pos x="104" y="816"/>
                  </a:cxn>
                </a:cxnLst>
                <a:rect l="0" t="0" r="r" b="b"/>
                <a:pathLst>
                  <a:path w="104" h="816">
                    <a:moveTo>
                      <a:pt x="56" y="0"/>
                    </a:moveTo>
                    <a:cubicBezTo>
                      <a:pt x="28" y="148"/>
                      <a:pt x="0" y="296"/>
                      <a:pt x="8" y="432"/>
                    </a:cubicBezTo>
                    <a:cubicBezTo>
                      <a:pt x="16" y="568"/>
                      <a:pt x="88" y="752"/>
                      <a:pt x="104" y="816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01" name="Freeform 1053"/>
              <p:cNvSpPr>
                <a:spLocks/>
              </p:cNvSpPr>
              <p:nvPr/>
            </p:nvSpPr>
            <p:spPr bwMode="auto">
              <a:xfrm>
                <a:off x="3888" y="2489"/>
                <a:ext cx="288" cy="240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144" y="0"/>
                  </a:cxn>
                </a:cxnLst>
                <a:rect l="0" t="0" r="r" b="b"/>
                <a:pathLst>
                  <a:path w="144" h="96">
                    <a:moveTo>
                      <a:pt x="0" y="96"/>
                    </a:moveTo>
                    <a:cubicBezTo>
                      <a:pt x="48" y="68"/>
                      <a:pt x="96" y="40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02" name="Line 1054"/>
              <p:cNvSpPr>
                <a:spLocks noChangeShapeType="1"/>
              </p:cNvSpPr>
              <p:nvPr/>
            </p:nvSpPr>
            <p:spPr bwMode="auto">
              <a:xfrm>
                <a:off x="4176" y="2496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05" name="Freeform 1057"/>
              <p:cNvSpPr>
                <a:spLocks/>
              </p:cNvSpPr>
              <p:nvPr/>
            </p:nvSpPr>
            <p:spPr bwMode="auto">
              <a:xfrm>
                <a:off x="4025" y="2496"/>
                <a:ext cx="528" cy="830"/>
              </a:xfrm>
              <a:custGeom>
                <a:avLst/>
                <a:gdLst/>
                <a:ahLst/>
                <a:cxnLst>
                  <a:cxn ang="0">
                    <a:pos x="0" y="864"/>
                  </a:cxn>
                  <a:cxn ang="0">
                    <a:pos x="336" y="480"/>
                  </a:cxn>
                  <a:cxn ang="0">
                    <a:pos x="528" y="0"/>
                  </a:cxn>
                </a:cxnLst>
                <a:rect l="0" t="0" r="r" b="b"/>
                <a:pathLst>
                  <a:path w="528" h="864">
                    <a:moveTo>
                      <a:pt x="0" y="864"/>
                    </a:moveTo>
                    <a:cubicBezTo>
                      <a:pt x="124" y="744"/>
                      <a:pt x="248" y="624"/>
                      <a:pt x="336" y="480"/>
                    </a:cubicBezTo>
                    <a:cubicBezTo>
                      <a:pt x="424" y="336"/>
                      <a:pt x="496" y="72"/>
                      <a:pt x="528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0" name="CaixaDeTexto 29"/>
          <p:cNvSpPr txBox="1"/>
          <p:nvPr/>
        </p:nvSpPr>
        <p:spPr>
          <a:xfrm>
            <a:off x="1403648" y="548680"/>
            <a:ext cx="21602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VISÃO LATERAL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724128" y="548680"/>
            <a:ext cx="19442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VISÃO MEDIAL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3200400" y="990600"/>
            <a:ext cx="5576888" cy="5486400"/>
            <a:chOff x="2016" y="624"/>
            <a:chExt cx="3513" cy="3456"/>
          </a:xfrm>
        </p:grpSpPr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</a:blip>
            <a:srcRect/>
            <a:stretch>
              <a:fillRect/>
            </a:stretch>
          </p:blipFill>
          <p:spPr bwMode="auto">
            <a:xfrm>
              <a:off x="2016" y="624"/>
              <a:ext cx="1678" cy="345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22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4002" y="624"/>
              <a:ext cx="1527" cy="3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3" name="Group 1063"/>
          <p:cNvGrpSpPr>
            <a:grpSpLocks/>
          </p:cNvGrpSpPr>
          <p:nvPr/>
        </p:nvGrpSpPr>
        <p:grpSpPr bwMode="auto">
          <a:xfrm>
            <a:off x="7477125" y="5126038"/>
            <a:ext cx="1073150" cy="244475"/>
            <a:chOff x="3072" y="2896"/>
            <a:chExt cx="676" cy="154"/>
          </a:xfrm>
        </p:grpSpPr>
        <p:sp>
          <p:nvSpPr>
            <p:cNvPr id="18472" name="Line 1064"/>
            <p:cNvSpPr>
              <a:spLocks noChangeShapeType="1"/>
            </p:cNvSpPr>
            <p:nvPr/>
          </p:nvSpPr>
          <p:spPr bwMode="auto">
            <a:xfrm flipH="1">
              <a:off x="3072" y="29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473" name="Text Box 1065"/>
            <p:cNvSpPr txBox="1">
              <a:spLocks noChangeArrowheads="1"/>
            </p:cNvSpPr>
            <p:nvPr/>
          </p:nvSpPr>
          <p:spPr bwMode="auto">
            <a:xfrm>
              <a:off x="3277" y="2896"/>
              <a:ext cx="4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000" b="1"/>
                <a:t>a. poplítea</a:t>
              </a:r>
            </a:p>
          </p:txBody>
        </p:sp>
      </p:grpSp>
      <p:grpSp>
        <p:nvGrpSpPr>
          <p:cNvPr id="4" name="Group 1062"/>
          <p:cNvGrpSpPr>
            <a:grpSpLocks/>
          </p:cNvGrpSpPr>
          <p:nvPr/>
        </p:nvGrpSpPr>
        <p:grpSpPr bwMode="auto">
          <a:xfrm>
            <a:off x="4876800" y="4621213"/>
            <a:ext cx="1033463" cy="336550"/>
            <a:chOff x="3072" y="2911"/>
            <a:chExt cx="651" cy="212"/>
          </a:xfrm>
        </p:grpSpPr>
        <p:sp>
          <p:nvSpPr>
            <p:cNvPr id="18468" name="Line 1060"/>
            <p:cNvSpPr>
              <a:spLocks noChangeShapeType="1"/>
            </p:cNvSpPr>
            <p:nvPr/>
          </p:nvSpPr>
          <p:spPr bwMode="auto">
            <a:xfrm flipH="1">
              <a:off x="3072" y="29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469" name="Text Box 1061"/>
            <p:cNvSpPr txBox="1">
              <a:spLocks noChangeArrowheads="1"/>
            </p:cNvSpPr>
            <p:nvPr/>
          </p:nvSpPr>
          <p:spPr bwMode="auto">
            <a:xfrm>
              <a:off x="3277" y="2911"/>
              <a:ext cx="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8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a. genicular</a:t>
              </a:r>
            </a:p>
            <a:p>
              <a:r>
                <a:rPr lang="pt-BR" sz="8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descendente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12750" y="63500"/>
            <a:ext cx="7213600" cy="6651625"/>
            <a:chOff x="260" y="40"/>
            <a:chExt cx="4544" cy="4190"/>
          </a:xfrm>
        </p:grpSpPr>
        <p:pic>
          <p:nvPicPr>
            <p:cNvPr id="18450" name="Picture 2"/>
            <p:cNvPicPr>
              <a:picLocks noChangeArrowheads="1"/>
            </p:cNvPicPr>
            <p:nvPr/>
          </p:nvPicPr>
          <p:blipFill>
            <a:blip r:embed="rId5" cstate="print">
              <a:lum contrast="6000"/>
            </a:blip>
            <a:srcRect/>
            <a:stretch>
              <a:fillRect/>
            </a:stretch>
          </p:blipFill>
          <p:spPr bwMode="auto">
            <a:xfrm>
              <a:off x="260" y="89"/>
              <a:ext cx="1524" cy="414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3216" y="40"/>
              <a:ext cx="1588" cy="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pt-BR" altLang="pt-BR" sz="2800" b="1" dirty="0"/>
                <a:t>Artéria Femoral</a:t>
              </a:r>
              <a:endParaRPr lang="pt-BR" altLang="pt-BR" dirty="0"/>
            </a:p>
          </p:txBody>
        </p:sp>
      </p:grpSp>
      <p:grpSp>
        <p:nvGrpSpPr>
          <p:cNvPr id="6" name="Group 1054"/>
          <p:cNvGrpSpPr>
            <a:grpSpLocks/>
          </p:cNvGrpSpPr>
          <p:nvPr/>
        </p:nvGrpSpPr>
        <p:grpSpPr bwMode="auto">
          <a:xfrm>
            <a:off x="1447800" y="228600"/>
            <a:ext cx="3925888" cy="2590800"/>
            <a:chOff x="912" y="144"/>
            <a:chExt cx="2473" cy="1632"/>
          </a:xfrm>
        </p:grpSpPr>
        <p:sp>
          <p:nvSpPr>
            <p:cNvPr id="18437" name="Line 12"/>
            <p:cNvSpPr>
              <a:spLocks noChangeShapeType="1"/>
            </p:cNvSpPr>
            <p:nvPr/>
          </p:nvSpPr>
          <p:spPr bwMode="auto">
            <a:xfrm flipH="1">
              <a:off x="912" y="432"/>
              <a:ext cx="96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39" name="Text Box 9"/>
            <p:cNvSpPr txBox="1">
              <a:spLocks noChangeArrowheads="1"/>
            </p:cNvSpPr>
            <p:nvPr/>
          </p:nvSpPr>
          <p:spPr bwMode="auto">
            <a:xfrm>
              <a:off x="1872" y="336"/>
              <a:ext cx="151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/>
              <a:r>
                <a:rPr lang="pt-BR" altLang="pt-BR" sz="1400" b="1" dirty="0"/>
                <a:t>a. circunflexa ilíaca superficial</a:t>
              </a:r>
            </a:p>
          </p:txBody>
        </p:sp>
        <p:sp>
          <p:nvSpPr>
            <p:cNvPr id="18447" name="Text Box 10"/>
            <p:cNvSpPr txBox="1">
              <a:spLocks noChangeArrowheads="1"/>
            </p:cNvSpPr>
            <p:nvPr/>
          </p:nvSpPr>
          <p:spPr bwMode="auto">
            <a:xfrm>
              <a:off x="2062" y="892"/>
              <a:ext cx="12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/>
              <a:r>
                <a:rPr lang="pt-BR" altLang="pt-BR" sz="1400" b="1" dirty="0"/>
                <a:t>a. a. pudendas externas</a:t>
              </a:r>
            </a:p>
          </p:txBody>
        </p:sp>
        <p:grpSp>
          <p:nvGrpSpPr>
            <p:cNvPr id="7" name="Group 1053"/>
            <p:cNvGrpSpPr>
              <a:grpSpLocks/>
            </p:cNvGrpSpPr>
            <p:nvPr/>
          </p:nvGrpSpPr>
          <p:grpSpPr bwMode="auto">
            <a:xfrm>
              <a:off x="1433" y="1001"/>
              <a:ext cx="672" cy="258"/>
              <a:chOff x="1440" y="1008"/>
              <a:chExt cx="672" cy="258"/>
            </a:xfrm>
          </p:grpSpPr>
          <p:sp>
            <p:nvSpPr>
              <p:cNvPr id="18448" name="Line 13"/>
              <p:cNvSpPr>
                <a:spLocks noChangeShapeType="1"/>
              </p:cNvSpPr>
              <p:nvPr/>
            </p:nvSpPr>
            <p:spPr bwMode="auto">
              <a:xfrm flipH="1">
                <a:off x="1440" y="1008"/>
                <a:ext cx="672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449" name="Line 14"/>
              <p:cNvSpPr>
                <a:spLocks noChangeShapeType="1"/>
              </p:cNvSpPr>
              <p:nvPr/>
            </p:nvSpPr>
            <p:spPr bwMode="auto">
              <a:xfrm flipH="1">
                <a:off x="1500" y="1026"/>
                <a:ext cx="288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" name="Group 1048"/>
            <p:cNvGrpSpPr>
              <a:grpSpLocks/>
            </p:cNvGrpSpPr>
            <p:nvPr/>
          </p:nvGrpSpPr>
          <p:grpSpPr bwMode="auto">
            <a:xfrm>
              <a:off x="1104" y="1248"/>
              <a:ext cx="1786" cy="528"/>
              <a:chOff x="1104" y="1248"/>
              <a:chExt cx="1786" cy="528"/>
            </a:xfrm>
          </p:grpSpPr>
          <p:sp>
            <p:nvSpPr>
              <p:cNvPr id="18445" name="Text Box 15"/>
              <p:cNvSpPr txBox="1">
                <a:spLocks noChangeArrowheads="1"/>
              </p:cNvSpPr>
              <p:nvPr/>
            </p:nvSpPr>
            <p:spPr bwMode="auto">
              <a:xfrm>
                <a:off x="1814" y="1584"/>
                <a:ext cx="107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eaLnBrk="0" hangingPunct="0"/>
                <a:r>
                  <a:rPr lang="pt-BR" altLang="pt-BR" sz="1400" b="1" dirty="0"/>
                  <a:t>a. femoral profunda</a:t>
                </a:r>
              </a:p>
            </p:txBody>
          </p:sp>
          <p:sp>
            <p:nvSpPr>
              <p:cNvPr id="18446" name="Line 16"/>
              <p:cNvSpPr>
                <a:spLocks noChangeShapeType="1"/>
              </p:cNvSpPr>
              <p:nvPr/>
            </p:nvSpPr>
            <p:spPr bwMode="auto">
              <a:xfrm flipH="1" flipV="1">
                <a:off x="1104" y="1248"/>
                <a:ext cx="720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9" name="Group 1050"/>
            <p:cNvGrpSpPr>
              <a:grpSpLocks/>
            </p:cNvGrpSpPr>
            <p:nvPr/>
          </p:nvGrpSpPr>
          <p:grpSpPr bwMode="auto">
            <a:xfrm>
              <a:off x="1104" y="144"/>
              <a:ext cx="2051" cy="336"/>
              <a:chOff x="1104" y="144"/>
              <a:chExt cx="2051" cy="336"/>
            </a:xfrm>
          </p:grpSpPr>
          <p:sp>
            <p:nvSpPr>
              <p:cNvPr id="18443" name="Text Box 11"/>
              <p:cNvSpPr txBox="1">
                <a:spLocks noChangeArrowheads="1"/>
              </p:cNvSpPr>
              <p:nvPr/>
            </p:nvSpPr>
            <p:spPr bwMode="auto">
              <a:xfrm>
                <a:off x="1872" y="144"/>
                <a:ext cx="128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eaLnBrk="0" hangingPunct="0"/>
                <a:r>
                  <a:rPr lang="pt-BR" altLang="pt-BR" sz="1400" b="1" dirty="0"/>
                  <a:t>a. epigástrica superficial</a:t>
                </a:r>
              </a:p>
            </p:txBody>
          </p:sp>
          <p:sp>
            <p:nvSpPr>
              <p:cNvPr id="18444" name="Line 19"/>
              <p:cNvSpPr>
                <a:spLocks noChangeShapeType="1"/>
              </p:cNvSpPr>
              <p:nvPr/>
            </p:nvSpPr>
            <p:spPr bwMode="auto">
              <a:xfrm flipH="1">
                <a:off x="1104" y="240"/>
                <a:ext cx="816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0" name="Group 1047"/>
          <p:cNvGrpSpPr>
            <a:grpSpLocks/>
          </p:cNvGrpSpPr>
          <p:nvPr/>
        </p:nvGrpSpPr>
        <p:grpSpPr bwMode="auto">
          <a:xfrm>
            <a:off x="1066800" y="685800"/>
            <a:ext cx="1295400" cy="1981200"/>
            <a:chOff x="672" y="432"/>
            <a:chExt cx="816" cy="1248"/>
          </a:xfrm>
        </p:grpSpPr>
        <p:sp>
          <p:nvSpPr>
            <p:cNvPr id="18452" name="Line 1044"/>
            <p:cNvSpPr>
              <a:spLocks noChangeShapeType="1"/>
            </p:cNvSpPr>
            <p:nvPr/>
          </p:nvSpPr>
          <p:spPr bwMode="auto">
            <a:xfrm>
              <a:off x="672" y="432"/>
              <a:ext cx="432" cy="124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453" name="Line 1045"/>
            <p:cNvSpPr>
              <a:spLocks noChangeShapeType="1"/>
            </p:cNvSpPr>
            <p:nvPr/>
          </p:nvSpPr>
          <p:spPr bwMode="auto">
            <a:xfrm flipV="1">
              <a:off x="1104" y="1056"/>
              <a:ext cx="384" cy="62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454" name="Line 1046"/>
            <p:cNvSpPr>
              <a:spLocks noChangeShapeType="1"/>
            </p:cNvSpPr>
            <p:nvPr/>
          </p:nvSpPr>
          <p:spPr bwMode="auto">
            <a:xfrm flipH="1" flipV="1">
              <a:off x="672" y="432"/>
              <a:ext cx="816" cy="62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059"/>
          <p:cNvGrpSpPr>
            <a:grpSpLocks/>
          </p:cNvGrpSpPr>
          <p:nvPr/>
        </p:nvGrpSpPr>
        <p:grpSpPr bwMode="auto">
          <a:xfrm>
            <a:off x="4186238" y="1166813"/>
            <a:ext cx="609600" cy="814387"/>
            <a:chOff x="2637" y="735"/>
            <a:chExt cx="384" cy="513"/>
          </a:xfrm>
        </p:grpSpPr>
        <p:sp>
          <p:nvSpPr>
            <p:cNvPr id="18463" name="Text Box 1055"/>
            <p:cNvSpPr txBox="1">
              <a:spLocks noChangeArrowheads="1"/>
            </p:cNvSpPr>
            <p:nvPr/>
          </p:nvSpPr>
          <p:spPr bwMode="auto">
            <a:xfrm>
              <a:off x="2637" y="735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NAV</a:t>
              </a:r>
            </a:p>
          </p:txBody>
        </p:sp>
        <p:sp>
          <p:nvSpPr>
            <p:cNvPr id="18464" name="Line 1056"/>
            <p:cNvSpPr>
              <a:spLocks noChangeShapeType="1"/>
            </p:cNvSpPr>
            <p:nvPr/>
          </p:nvSpPr>
          <p:spPr bwMode="auto">
            <a:xfrm>
              <a:off x="2726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465" name="Line 1057"/>
            <p:cNvSpPr>
              <a:spLocks noChangeShapeType="1"/>
            </p:cNvSpPr>
            <p:nvPr/>
          </p:nvSpPr>
          <p:spPr bwMode="auto">
            <a:xfrm>
              <a:off x="2797" y="899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466" name="Line 1058"/>
            <p:cNvSpPr>
              <a:spLocks noChangeShapeType="1"/>
            </p:cNvSpPr>
            <p:nvPr/>
          </p:nvSpPr>
          <p:spPr bwMode="auto">
            <a:xfrm>
              <a:off x="2875" y="907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672" y="274638"/>
            <a:ext cx="8830816" cy="1143000"/>
          </a:xfrm>
          <a:solidFill>
            <a:schemeClr val="accent1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VIDEO-AULAS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184" y="1556792"/>
            <a:ext cx="8866312" cy="5229200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endParaRPr lang="pt-BR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AULA 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– Mm. da perna que atuam na articulação do joelho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642938"/>
            <a:ext cx="4286250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 flipV="1">
            <a:off x="3708400" y="2060575"/>
            <a:ext cx="2159000" cy="27368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2627313" y="4724400"/>
            <a:ext cx="1439862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654" name="CaixaDeTexto 4"/>
          <p:cNvSpPr txBox="1">
            <a:spLocks noChangeArrowheads="1"/>
          </p:cNvSpPr>
          <p:nvPr/>
        </p:nvSpPr>
        <p:spPr bwMode="auto">
          <a:xfrm>
            <a:off x="2555875" y="4797425"/>
            <a:ext cx="158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Arco </a:t>
            </a:r>
            <a:r>
              <a:rPr lang="pt-BR" altLang="pt-BR" b="1" dirty="0" err="1">
                <a:solidFill>
                  <a:schemeClr val="bg1"/>
                </a:solidFill>
              </a:rPr>
              <a:t>tendíneo</a:t>
            </a:r>
            <a:r>
              <a:rPr lang="pt-BR" altLang="pt-BR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4788024" y="6453336"/>
            <a:ext cx="435597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251520" y="116632"/>
            <a:ext cx="4114800" cy="1756792"/>
          </a:xfrm>
        </p:spPr>
        <p:txBody>
          <a:bodyPr/>
          <a:lstStyle/>
          <a:p>
            <a:pPr algn="ctr">
              <a:buNone/>
            </a:pPr>
            <a:r>
              <a:rPr lang="pt-BR" altLang="pt-BR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1.Compartimento posterior:</a:t>
            </a:r>
          </a:p>
          <a:p>
            <a:pPr algn="ctr">
              <a:buNone/>
            </a:pPr>
            <a:r>
              <a:rPr lang="pt-BR" altLang="pt-BR" b="1" dirty="0" smtClean="0">
                <a:latin typeface="Arial" charset="0"/>
                <a:cs typeface="Arial" charset="0"/>
              </a:rPr>
              <a:t>Grupo superficial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76200"/>
            <a:ext cx="3970338" cy="647700"/>
          </a:xfrm>
        </p:spPr>
        <p:txBody>
          <a:bodyPr/>
          <a:lstStyle/>
          <a:p>
            <a:pPr eaLnBrk="1" hangingPunct="1"/>
            <a:r>
              <a:rPr lang="pt-BR" altLang="pt-BR" sz="1800" b="1" smtClean="0">
                <a:latin typeface="Arial" charset="0"/>
              </a:rPr>
              <a:t>Músculos profundos</a:t>
            </a:r>
          </a:p>
        </p:txBody>
      </p:sp>
      <p:pic>
        <p:nvPicPr>
          <p:cNvPr id="28676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34963"/>
            <a:ext cx="4191000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788024" y="6453336"/>
            <a:ext cx="435597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6000" contrast="6000"/>
          </a:blip>
          <a:srcRect t="13763"/>
          <a:stretch>
            <a:fillRect/>
          </a:stretch>
        </p:blipFill>
        <p:spPr bwMode="auto">
          <a:xfrm>
            <a:off x="1691680" y="993617"/>
            <a:ext cx="2376264" cy="560373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851920" y="2132856"/>
            <a:ext cx="15841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N. tibial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285750"/>
            <a:ext cx="5043488" cy="857250"/>
          </a:xfrm>
        </p:spPr>
        <p:txBody>
          <a:bodyPr/>
          <a:lstStyle/>
          <a:p>
            <a:pPr eaLnBrk="1" hangingPunct="1"/>
            <a:r>
              <a:rPr lang="pt-BR" altLang="pt-BR" sz="2000" b="1" dirty="0" smtClean="0">
                <a:solidFill>
                  <a:schemeClr val="tx2"/>
                </a:solidFill>
                <a:latin typeface="Arial" charset="0"/>
              </a:rPr>
              <a:t>2. Compartimento lateral da perna</a:t>
            </a:r>
          </a:p>
        </p:txBody>
      </p:sp>
      <p:pic>
        <p:nvPicPr>
          <p:cNvPr id="29700" name="Picture 7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976313"/>
            <a:ext cx="4478337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499992" y="6381328"/>
            <a:ext cx="46440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inervação sensitiva do membro inferior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1711349"/>
            <a:ext cx="602959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-684584" y="1412776"/>
            <a:ext cx="1656184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195736" y="1052736"/>
            <a:ext cx="244827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/>
              <a:t>N. </a:t>
            </a:r>
            <a:r>
              <a:rPr lang="pt-BR" b="1" u="sng" dirty="0" err="1" smtClean="0"/>
              <a:t>fibular</a:t>
            </a:r>
            <a:r>
              <a:rPr lang="pt-BR" b="1" u="sng" dirty="0" smtClean="0"/>
              <a:t> comum: </a:t>
            </a:r>
            <a:r>
              <a:rPr lang="pt-BR" b="1" dirty="0" smtClean="0"/>
              <a:t>ramos superficial e profundo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20700"/>
          </a:xfrm>
        </p:spPr>
        <p:txBody>
          <a:bodyPr/>
          <a:lstStyle/>
          <a:p>
            <a:pPr eaLnBrk="1" hangingPunct="1"/>
            <a:r>
              <a:rPr lang="pt-BR" altLang="pt-BR" sz="2000" b="1" dirty="0" smtClean="0">
                <a:solidFill>
                  <a:schemeClr val="tx2"/>
                </a:solidFill>
                <a:latin typeface="Arial" charset="0"/>
              </a:rPr>
              <a:t>3. Compartimento anterior da perna</a:t>
            </a:r>
          </a:p>
        </p:txBody>
      </p:sp>
      <p:pic>
        <p:nvPicPr>
          <p:cNvPr id="30724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552" y="836712"/>
            <a:ext cx="4283968" cy="587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788024" y="6597352"/>
            <a:ext cx="435597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851920" y="2132856"/>
            <a:ext cx="15841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N. </a:t>
            </a:r>
            <a:r>
              <a:rPr lang="pt-BR" b="1" dirty="0" err="1" smtClean="0"/>
              <a:t>Fibular</a:t>
            </a:r>
            <a:r>
              <a:rPr lang="pt-BR" b="1" dirty="0" smtClean="0"/>
              <a:t> profundo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672" y="274638"/>
            <a:ext cx="8830816" cy="1143000"/>
          </a:xfrm>
          <a:solidFill>
            <a:schemeClr val="accent1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VIDEO-AULAS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184" y="1556792"/>
            <a:ext cx="8866312" cy="5229200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endParaRPr lang="pt-BR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AULA 6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– Ossos e articulações da perna e pé</a:t>
            </a:r>
          </a:p>
          <a:p>
            <a:pPr algn="just"/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AULA 7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– Mm. intrínsecos do pé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276350" y="215900"/>
            <a:ext cx="6589713" cy="6437313"/>
            <a:chOff x="960" y="272"/>
            <a:chExt cx="4151" cy="4055"/>
          </a:xfrm>
        </p:grpSpPr>
        <p:pic>
          <p:nvPicPr>
            <p:cNvPr id="20483" name="Picture 3" descr="C:\Thomaz\AULAS\Mi\mm da planta dos pes.jpg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8000"/>
            </a:blip>
            <a:srcRect/>
            <a:stretch>
              <a:fillRect/>
            </a:stretch>
          </p:blipFill>
          <p:spPr bwMode="auto">
            <a:xfrm>
              <a:off x="960" y="272"/>
              <a:ext cx="4151" cy="3755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20484" name="Line 4"/>
            <p:cNvSpPr>
              <a:spLocks noChangeShapeType="1"/>
            </p:cNvSpPr>
            <p:nvPr/>
          </p:nvSpPr>
          <p:spPr bwMode="auto">
            <a:xfrm>
              <a:off x="1547" y="2044"/>
              <a:ext cx="1248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2795" y="4170"/>
              <a:ext cx="1584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1883" y="2012"/>
              <a:ext cx="677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altLang="pt-BR" sz="1600" b="1" u="sng">
                  <a:solidFill>
                    <a:srgbClr val="CC0000"/>
                  </a:solidFill>
                </a:rPr>
                <a:t>1ª camada</a:t>
              </a:r>
              <a:endParaRPr lang="pt-BR" altLang="pt-BR" sz="1600"/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4043" y="1968"/>
              <a:ext cx="677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altLang="pt-BR" sz="1600" b="1" u="sng">
                  <a:solidFill>
                    <a:srgbClr val="CC0000"/>
                  </a:solidFill>
                </a:rPr>
                <a:t>2ª camada</a:t>
              </a:r>
              <a:endParaRPr lang="pt-BR" altLang="pt-BR" sz="1600" b="1"/>
            </a:p>
          </p:txBody>
        </p:sp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 flipH="1" flipV="1">
              <a:off x="1499" y="2000"/>
              <a:ext cx="48" cy="44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 flipV="1">
              <a:off x="2795" y="2000"/>
              <a:ext cx="48" cy="44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 flipH="1" flipV="1">
              <a:off x="2651" y="4082"/>
              <a:ext cx="144" cy="88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 flipV="1">
              <a:off x="4367" y="4082"/>
              <a:ext cx="144" cy="88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3313" y="4115"/>
              <a:ext cx="677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altLang="pt-BR" sz="1600" b="1" u="sng">
                  <a:solidFill>
                    <a:srgbClr val="CC0000"/>
                  </a:solidFill>
                </a:rPr>
                <a:t>4ª camada</a:t>
              </a:r>
              <a:endParaRPr lang="pt-BR" altLang="pt-BR" sz="1600" b="1">
                <a:solidFill>
                  <a:srgbClr val="CC0000"/>
                </a:solidFill>
              </a:endParaRPr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355" y="4050"/>
              <a:ext cx="677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altLang="pt-BR" sz="1600" b="1" u="sng">
                  <a:solidFill>
                    <a:srgbClr val="CC0000"/>
                  </a:solidFill>
                </a:rPr>
                <a:t>3ª camada</a:t>
              </a:r>
              <a:endParaRPr lang="pt-BR" altLang="pt-BR" sz="1600" b="1">
                <a:solidFill>
                  <a:srgbClr val="CC0000"/>
                </a:solidFill>
              </a:endParaRPr>
            </a:p>
          </p:txBody>
        </p:sp>
      </p:grpSp>
      <p:pic>
        <p:nvPicPr>
          <p:cNvPr id="14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794141" cy="5832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 t="14540"/>
          <a:stretch>
            <a:fillRect/>
          </a:stretch>
        </p:blipFill>
        <p:spPr bwMode="auto">
          <a:xfrm rot="10800000">
            <a:off x="5868144" y="436048"/>
            <a:ext cx="2880320" cy="602565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5076056" y="260648"/>
            <a:ext cx="237626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Nn</a:t>
            </a:r>
            <a:r>
              <a:rPr lang="pt-BR" b="1" dirty="0" smtClean="0"/>
              <a:t>. Plantares medial e lateral</a:t>
            </a:r>
            <a:endParaRPr lang="pt-B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179512" y="1714500"/>
            <a:ext cx="3279279" cy="4191000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 eaLnBrk="1" hangingPunct="1"/>
            <a:r>
              <a:rPr lang="pt-BR" altLang="pt-BR" sz="2400" dirty="0" err="1" smtClean="0"/>
              <a:t>Trígono</a:t>
            </a:r>
            <a:r>
              <a:rPr lang="pt-BR" altLang="pt-BR" sz="2400" dirty="0" smtClean="0"/>
              <a:t> femoral </a:t>
            </a:r>
            <a:r>
              <a:rPr lang="pt-BR" altLang="pt-BR" sz="2400" dirty="0" smtClean="0">
                <a:solidFill>
                  <a:schemeClr val="tx2"/>
                </a:solidFill>
              </a:rPr>
              <a:t>(coxa);</a:t>
            </a:r>
          </a:p>
          <a:p>
            <a:pPr algn="ctr" eaLnBrk="1" hangingPunct="1"/>
            <a:endParaRPr lang="pt-BR" altLang="pt-BR" sz="2400" dirty="0" smtClean="0"/>
          </a:p>
          <a:p>
            <a:pPr algn="ctr" eaLnBrk="1" hangingPunct="1"/>
            <a:r>
              <a:rPr lang="pt-BR" altLang="pt-BR" sz="2400" dirty="0" smtClean="0"/>
              <a:t>Fossa poplítea </a:t>
            </a:r>
            <a:r>
              <a:rPr lang="pt-BR" altLang="pt-BR" sz="2400" dirty="0" smtClean="0">
                <a:solidFill>
                  <a:schemeClr val="tx2"/>
                </a:solidFill>
              </a:rPr>
              <a:t>(posterior ao joelho);</a:t>
            </a:r>
          </a:p>
          <a:p>
            <a:pPr algn="ctr" eaLnBrk="1" hangingPunct="1"/>
            <a:endParaRPr lang="pt-BR" altLang="pt-BR" sz="2400" dirty="0" smtClean="0"/>
          </a:p>
          <a:p>
            <a:pPr algn="ctr" eaLnBrk="1" hangingPunct="1"/>
            <a:r>
              <a:rPr lang="pt-BR" altLang="pt-BR" sz="2400" dirty="0" smtClean="0"/>
              <a:t>Túnel </a:t>
            </a:r>
            <a:r>
              <a:rPr lang="pt-BR" altLang="pt-BR" sz="2400" dirty="0" err="1" smtClean="0"/>
              <a:t>tarsal</a:t>
            </a:r>
            <a:r>
              <a:rPr lang="pt-BR" altLang="pt-BR" sz="2400" dirty="0" smtClean="0"/>
              <a:t> </a:t>
            </a:r>
            <a:r>
              <a:rPr lang="pt-BR" altLang="pt-BR" sz="2400" dirty="0" smtClean="0">
                <a:solidFill>
                  <a:schemeClr val="tx2"/>
                </a:solidFill>
              </a:rPr>
              <a:t>(região retromaleolar medial).</a:t>
            </a:r>
          </a:p>
        </p:txBody>
      </p:sp>
      <p:pic>
        <p:nvPicPr>
          <p:cNvPr id="8197" name="Picture 8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0913" y="939968"/>
            <a:ext cx="5415583" cy="565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Rot="1" noChangeArrowheads="1"/>
          </p:cNvSpPr>
          <p:nvPr/>
        </p:nvSpPr>
        <p:spPr>
          <a:xfrm>
            <a:off x="142875" y="428625"/>
            <a:ext cx="3709045" cy="1003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Áreas de transição no membro inferior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91880" y="6309320"/>
            <a:ext cx="565212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996952"/>
            <a:ext cx="3914775" cy="3362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8610" name="Picture 2" descr="Resultado de imagem para trigono femora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9899" y="66674"/>
            <a:ext cx="3438525" cy="3362326"/>
          </a:xfrm>
          <a:prstGeom prst="rect">
            <a:avLst/>
          </a:prstGeom>
          <a:noFill/>
        </p:spPr>
      </p:pic>
      <p:pic>
        <p:nvPicPr>
          <p:cNvPr id="10" name="Picture 2" descr="Resultado de imagem para TUNEL DO TARS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5857875" cy="3390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31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5242731" y="23394"/>
            <a:ext cx="2929669" cy="67899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47650" y="247650"/>
            <a:ext cx="3979551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altLang="pt-BR" sz="2800" b="1" dirty="0"/>
              <a:t>Artéria Femoral profunda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0068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irapelli\Desktop\g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30703"/>
            <a:ext cx="8100392" cy="6075294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419872" y="188640"/>
            <a:ext cx="396044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Ramos da a.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iliaca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interna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51920" y="33477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M. </a:t>
            </a:r>
            <a:r>
              <a:rPr lang="pt-BR" b="1" dirty="0" err="1" smtClean="0"/>
              <a:t>Pir</a:t>
            </a:r>
            <a:r>
              <a:rPr lang="pt-BR" b="1" dirty="0" smtClean="0"/>
              <a:t>.</a:t>
            </a:r>
            <a:endParaRPr 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76256" y="3502749"/>
            <a:ext cx="1763688" cy="6463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ANASTOMOSE CRUCIFORME</a:t>
            </a: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4932040" y="4149080"/>
            <a:ext cx="504056" cy="21602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>
            <a:off x="3613966" y="5661248"/>
            <a:ext cx="268622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508104" y="3851756"/>
            <a:ext cx="9361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A.G.Inf.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220072" y="5733256"/>
            <a:ext cx="93610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1ᴼ Ramo Perf.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763688" y="5435932"/>
            <a:ext cx="14401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Ramo </a:t>
            </a:r>
            <a:r>
              <a:rPr lang="pt-BR" b="1" dirty="0" err="1" smtClean="0"/>
              <a:t>Transv</a:t>
            </a:r>
            <a:r>
              <a:rPr lang="pt-BR" b="1" dirty="0" smtClean="0"/>
              <a:t>. da </a:t>
            </a:r>
            <a:r>
              <a:rPr lang="pt-BR" b="1" dirty="0" err="1" smtClean="0"/>
              <a:t>A.C.M.</a:t>
            </a:r>
            <a:r>
              <a:rPr lang="pt-BR" b="1" dirty="0" smtClean="0"/>
              <a:t>F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44208" y="5445224"/>
            <a:ext cx="14401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Ramo </a:t>
            </a:r>
            <a:r>
              <a:rPr lang="pt-BR" b="1" dirty="0" err="1" smtClean="0"/>
              <a:t>Transv</a:t>
            </a:r>
            <a:r>
              <a:rPr lang="pt-BR" b="1" dirty="0" smtClean="0"/>
              <a:t>. da </a:t>
            </a:r>
            <a:r>
              <a:rPr lang="pt-BR" b="1" dirty="0" err="1" smtClean="0"/>
              <a:t>A.C.L.</a:t>
            </a:r>
            <a:r>
              <a:rPr lang="pt-BR" b="1" dirty="0" smtClean="0"/>
              <a:t>F</a:t>
            </a:r>
            <a:endParaRPr lang="pt-BR" b="1" dirty="0"/>
          </a:p>
        </p:txBody>
      </p:sp>
      <p:pic>
        <p:nvPicPr>
          <p:cNvPr id="13" name="Picture 3" descr="C:\Users\tirapelli\Desktop\AULA 8 MEMBROS INFERIORES VASCULARIZAÇÃ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264921"/>
            <a:ext cx="3275856" cy="2456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l="30208" t="22223" r="38542" b="29166"/>
          <a:stretch>
            <a:fillRect/>
          </a:stretch>
        </p:blipFill>
        <p:spPr bwMode="auto">
          <a:xfrm>
            <a:off x="467544" y="1268760"/>
            <a:ext cx="2695327" cy="31454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187624" y="188640"/>
            <a:ext cx="6985117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altLang="pt-BR" sz="2800" b="1" dirty="0"/>
              <a:t>Artérias circunflexas </a:t>
            </a:r>
            <a:r>
              <a:rPr lang="pt-BR" altLang="pt-BR" sz="2800" b="1" dirty="0" smtClean="0"/>
              <a:t>femorais lateral e medial</a:t>
            </a:r>
            <a:endParaRPr lang="pt-BR" altLang="pt-BR" dirty="0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219200" y="4400550"/>
            <a:ext cx="124936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alt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anterior</a:t>
            </a:r>
            <a:endParaRPr lang="pt-BR" altLang="pt-BR"/>
          </a:p>
        </p:txBody>
      </p:sp>
      <p:pic>
        <p:nvPicPr>
          <p:cNvPr id="14" name="Picture 2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160" y="1953530"/>
            <a:ext cx="8820472" cy="4715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CaixaDeTexto 14"/>
          <p:cNvSpPr txBox="1"/>
          <p:nvPr/>
        </p:nvSpPr>
        <p:spPr>
          <a:xfrm>
            <a:off x="6732240" y="4653136"/>
            <a:ext cx="12961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Aa.</a:t>
            </a:r>
            <a:r>
              <a:rPr lang="pt-BR" b="1" dirty="0" smtClean="0"/>
              <a:t> do </a:t>
            </a:r>
            <a:r>
              <a:rPr lang="pt-BR" b="1" dirty="0" err="1" smtClean="0"/>
              <a:t>retináculo</a:t>
            </a:r>
            <a:endParaRPr lang="pt-BR" b="1" dirty="0"/>
          </a:p>
        </p:txBody>
      </p:sp>
      <p:cxnSp>
        <p:nvCxnSpPr>
          <p:cNvPr id="17" name="Conector de seta reta 16"/>
          <p:cNvCxnSpPr/>
          <p:nvPr/>
        </p:nvCxnSpPr>
        <p:spPr>
          <a:xfrm flipH="1" flipV="1">
            <a:off x="6012160" y="4437112"/>
            <a:ext cx="792088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7524328" y="2276872"/>
            <a:ext cx="129614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Ramo </a:t>
            </a:r>
            <a:r>
              <a:rPr lang="pt-BR" b="1" dirty="0" err="1" smtClean="0"/>
              <a:t>acetabular</a:t>
            </a:r>
            <a:r>
              <a:rPr lang="pt-BR" b="1" dirty="0" smtClean="0"/>
              <a:t> da a. </a:t>
            </a:r>
            <a:r>
              <a:rPr lang="pt-BR" b="1" dirty="0" err="1" smtClean="0"/>
              <a:t>obturatória</a:t>
            </a:r>
            <a:endParaRPr lang="pt-BR" b="1" dirty="0"/>
          </a:p>
        </p:txBody>
      </p:sp>
      <p:cxnSp>
        <p:nvCxnSpPr>
          <p:cNvPr id="19" name="Conector de seta reta 18"/>
          <p:cNvCxnSpPr/>
          <p:nvPr/>
        </p:nvCxnSpPr>
        <p:spPr>
          <a:xfrm flipH="1">
            <a:off x="6732240" y="3212976"/>
            <a:ext cx="79208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3995936" y="6165304"/>
            <a:ext cx="37444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</a:blip>
          <a:srcRect/>
          <a:stretch>
            <a:fillRect/>
          </a:stretch>
        </p:blipFill>
        <p:spPr bwMode="auto">
          <a:xfrm>
            <a:off x="35496" y="836712"/>
            <a:ext cx="4475624" cy="28803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716016" y="980728"/>
            <a:ext cx="4320480" cy="83099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altLang="pt-BR" sz="2400" b="1" dirty="0" smtClean="0"/>
              <a:t>Irrigação da articulação do quadril</a:t>
            </a:r>
            <a:endParaRPr lang="pt-BR" altLang="pt-BR" sz="2400" dirty="0"/>
          </a:p>
        </p:txBody>
      </p:sp>
      <p:pic>
        <p:nvPicPr>
          <p:cNvPr id="13314" name="Picture 2" descr="Resultado de imagem para ligamento ílio femora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08" y="3861048"/>
            <a:ext cx="4211960" cy="289265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149225" y="0"/>
            <a:ext cx="6045200" cy="6705600"/>
            <a:chOff x="94" y="0"/>
            <a:chExt cx="3808" cy="4224"/>
          </a:xfrm>
        </p:grpSpPr>
        <p:pic>
          <p:nvPicPr>
            <p:cNvPr id="70658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480" y="384"/>
              <a:ext cx="1657" cy="38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0659" name="Text Box 3"/>
            <p:cNvSpPr txBox="1">
              <a:spLocks noChangeArrowheads="1"/>
            </p:cNvSpPr>
            <p:nvPr/>
          </p:nvSpPr>
          <p:spPr bwMode="auto">
            <a:xfrm>
              <a:off x="94" y="0"/>
              <a:ext cx="3808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pt-BR" altLang="pt-BR" sz="2800" b="1" dirty="0"/>
                <a:t>Artéria Femoral profunda (</a:t>
              </a:r>
              <a:r>
                <a:rPr lang="pt-BR" altLang="pt-BR" sz="1800" b="1" dirty="0"/>
                <a:t>ramos perfurantes</a:t>
              </a:r>
              <a:r>
                <a:rPr lang="pt-BR" altLang="pt-BR" sz="2800" b="1" dirty="0"/>
                <a:t>)</a:t>
              </a:r>
              <a:endParaRPr lang="pt-BR" altLang="pt-BR" dirty="0"/>
            </a:p>
          </p:txBody>
        </p:sp>
      </p:grpSp>
      <p:grpSp>
        <p:nvGrpSpPr>
          <p:cNvPr id="3" name="Group 1033"/>
          <p:cNvGrpSpPr>
            <a:grpSpLocks/>
          </p:cNvGrpSpPr>
          <p:nvPr/>
        </p:nvGrpSpPr>
        <p:grpSpPr bwMode="auto">
          <a:xfrm>
            <a:off x="5029200" y="533400"/>
            <a:ext cx="2746375" cy="6172200"/>
            <a:chOff x="3168" y="336"/>
            <a:chExt cx="1730" cy="3888"/>
          </a:xfrm>
        </p:grpSpPr>
        <p:pic>
          <p:nvPicPr>
            <p:cNvPr id="70661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3168" y="336"/>
              <a:ext cx="1730" cy="38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557" name="Line 1029"/>
            <p:cNvSpPr>
              <a:spLocks noChangeShapeType="1"/>
            </p:cNvSpPr>
            <p:nvPr/>
          </p:nvSpPr>
          <p:spPr bwMode="auto">
            <a:xfrm flipH="1" flipV="1">
              <a:off x="4181" y="2403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3558" name="Line 1030"/>
            <p:cNvSpPr>
              <a:spLocks noChangeShapeType="1"/>
            </p:cNvSpPr>
            <p:nvPr/>
          </p:nvSpPr>
          <p:spPr bwMode="auto">
            <a:xfrm flipH="1" flipV="1">
              <a:off x="4181" y="2639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3559" name="Line 1031"/>
            <p:cNvSpPr>
              <a:spLocks noChangeShapeType="1"/>
            </p:cNvSpPr>
            <p:nvPr/>
          </p:nvSpPr>
          <p:spPr bwMode="auto">
            <a:xfrm flipH="1" flipV="1">
              <a:off x="4146" y="2832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3560" name="Line 1032"/>
            <p:cNvSpPr>
              <a:spLocks noChangeShapeType="1"/>
            </p:cNvSpPr>
            <p:nvPr/>
          </p:nvSpPr>
          <p:spPr bwMode="auto">
            <a:xfrm flipH="1" flipV="1">
              <a:off x="4242" y="2044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cxnSp>
        <p:nvCxnSpPr>
          <p:cNvPr id="12" name="Conector de seta reta 11"/>
          <p:cNvCxnSpPr/>
          <p:nvPr/>
        </p:nvCxnSpPr>
        <p:spPr>
          <a:xfrm flipV="1">
            <a:off x="6588224" y="2780928"/>
            <a:ext cx="72008" cy="36004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6516216" y="4653136"/>
            <a:ext cx="152400" cy="28803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Resultado de imagem para HIATO DO ADUTOR MAGN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393" y="476673"/>
            <a:ext cx="4875087" cy="626469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460432" y="6381328"/>
            <a:ext cx="432048" cy="360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843808" y="3929063"/>
            <a:ext cx="13681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A. Descendente do joelho</a:t>
            </a:r>
            <a:endParaRPr lang="pt-BR" sz="1400" b="1" dirty="0"/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2431370" y="4043363"/>
            <a:ext cx="484446" cy="1473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56792" y="332656"/>
            <a:ext cx="9505056" cy="6192688"/>
          </a:xfrm>
          <a:prstGeom prst="rect">
            <a:avLst/>
          </a:prstGeom>
          <a:noFill/>
        </p:spPr>
      </p:pic>
      <p:pic>
        <p:nvPicPr>
          <p:cNvPr id="3" name="Picture 8" descr="Resultado de imagem para trigono femor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65" y="309733"/>
            <a:ext cx="4857035" cy="62941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355976" y="6093296"/>
            <a:ext cx="43204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267744" y="116632"/>
            <a:ext cx="316835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Anastomose periarticular do joelho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15816" y="1412776"/>
            <a:ext cx="19442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Hiato do m. adutor magno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de seta reta 7"/>
          <p:cNvCxnSpPr>
            <a:stCxn id="6" idx="1"/>
          </p:cNvCxnSpPr>
          <p:nvPr/>
        </p:nvCxnSpPr>
        <p:spPr>
          <a:xfrm flipH="1">
            <a:off x="2699792" y="1735942"/>
            <a:ext cx="216024" cy="5057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012160" y="5158933"/>
            <a:ext cx="12241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Canal de Hunter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 flipH="1">
            <a:off x="2771800" y="2996952"/>
            <a:ext cx="43204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79512" y="6073551"/>
            <a:ext cx="216024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 smtClean="0">
                <a:latin typeface="Arial" pitchFamily="34" charset="0"/>
                <a:cs typeface="Arial" pitchFamily="34" charset="0"/>
              </a:rPr>
              <a:t>Aa.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err="1" smtClean="0">
                <a:latin typeface="Arial" pitchFamily="34" charset="0"/>
                <a:cs typeface="Arial" pitchFamily="34" charset="0"/>
              </a:rPr>
              <a:t>geniculares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1115616" y="2348880"/>
            <a:ext cx="36004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 rot="10528857">
            <a:off x="2851759" y="2362729"/>
            <a:ext cx="36004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1691680" y="4797152"/>
            <a:ext cx="36004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467544" y="3645024"/>
            <a:ext cx="8280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4293096"/>
            <a:ext cx="8280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3167844" y="3284984"/>
            <a:ext cx="8280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3167844" y="5013176"/>
            <a:ext cx="8280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051720" y="2276872"/>
            <a:ext cx="1368152" cy="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835696" y="4653136"/>
            <a:ext cx="1368152" cy="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4462" y="3212976"/>
            <a:ext cx="2649538" cy="3390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1065"/>
          <p:cNvGrpSpPr>
            <a:grpSpLocks/>
          </p:cNvGrpSpPr>
          <p:nvPr/>
        </p:nvGrpSpPr>
        <p:grpSpPr bwMode="auto">
          <a:xfrm>
            <a:off x="6300788" y="3547864"/>
            <a:ext cx="1150937" cy="457200"/>
            <a:chOff x="3969" y="2160"/>
            <a:chExt cx="725" cy="288"/>
          </a:xfrm>
        </p:grpSpPr>
        <p:sp>
          <p:nvSpPr>
            <p:cNvPr id="24581" name="CaixaDeTexto 33"/>
            <p:cNvSpPr txBox="1">
              <a:spLocks noChangeArrowheads="1"/>
            </p:cNvSpPr>
            <p:nvPr/>
          </p:nvSpPr>
          <p:spPr bwMode="auto">
            <a:xfrm>
              <a:off x="3969" y="2160"/>
              <a:ext cx="6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dirty="0"/>
                <a:t> </a:t>
              </a:r>
              <a:r>
                <a:rPr lang="pt-BR" sz="1000" b="1" dirty="0"/>
                <a:t>a. </a:t>
              </a:r>
              <a:r>
                <a:rPr lang="pt-BR" sz="1000" b="1" dirty="0" err="1"/>
                <a:t>tarsal</a:t>
              </a:r>
              <a:r>
                <a:rPr lang="pt-BR" sz="1000" b="1" dirty="0"/>
                <a:t> lateral</a:t>
              </a:r>
            </a:p>
          </p:txBody>
        </p:sp>
        <p:cxnSp>
          <p:nvCxnSpPr>
            <p:cNvPr id="24583" name="Conector de seta reta 36"/>
            <p:cNvCxnSpPr>
              <a:cxnSpLocks noChangeShapeType="1"/>
            </p:cNvCxnSpPr>
            <p:nvPr/>
          </p:nvCxnSpPr>
          <p:spPr bwMode="auto">
            <a:xfrm>
              <a:off x="4468" y="2387"/>
              <a:ext cx="226" cy="4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1063"/>
          <p:cNvGrpSpPr>
            <a:grpSpLocks/>
          </p:cNvGrpSpPr>
          <p:nvPr/>
        </p:nvGrpSpPr>
        <p:grpSpPr bwMode="auto">
          <a:xfrm>
            <a:off x="8172004" y="3429571"/>
            <a:ext cx="1096962" cy="457200"/>
            <a:chOff x="4932" y="2024"/>
            <a:chExt cx="691" cy="288"/>
          </a:xfrm>
        </p:grpSpPr>
        <p:sp>
          <p:nvSpPr>
            <p:cNvPr id="24582" name="CaixaDeTexto 34"/>
            <p:cNvSpPr txBox="1">
              <a:spLocks noChangeArrowheads="1"/>
            </p:cNvSpPr>
            <p:nvPr/>
          </p:nvSpPr>
          <p:spPr bwMode="auto">
            <a:xfrm>
              <a:off x="4932" y="2024"/>
              <a:ext cx="6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dirty="0"/>
                <a:t> </a:t>
              </a:r>
              <a:r>
                <a:rPr lang="pt-BR" sz="1000" b="1" dirty="0"/>
                <a:t>a. </a:t>
              </a:r>
              <a:r>
                <a:rPr lang="pt-BR" sz="1000" b="1" dirty="0" err="1"/>
                <a:t>tarsal</a:t>
              </a:r>
              <a:r>
                <a:rPr lang="pt-BR" sz="1000" b="1" dirty="0"/>
                <a:t> medial</a:t>
              </a:r>
            </a:p>
          </p:txBody>
        </p:sp>
        <p:cxnSp>
          <p:nvCxnSpPr>
            <p:cNvPr id="24584" name="Conector de seta reta 38"/>
            <p:cNvCxnSpPr>
              <a:cxnSpLocks noChangeShapeType="1"/>
            </p:cNvCxnSpPr>
            <p:nvPr/>
          </p:nvCxnSpPr>
          <p:spPr bwMode="auto">
            <a:xfrm flipH="1">
              <a:off x="5113" y="2205"/>
              <a:ext cx="91" cy="10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" name="Group 1108"/>
          <p:cNvGrpSpPr>
            <a:grpSpLocks/>
          </p:cNvGrpSpPr>
          <p:nvPr/>
        </p:nvGrpSpPr>
        <p:grpSpPr bwMode="auto">
          <a:xfrm>
            <a:off x="304800" y="317500"/>
            <a:ext cx="2438400" cy="6223000"/>
            <a:chOff x="192" y="200"/>
            <a:chExt cx="1536" cy="3920"/>
          </a:xfrm>
        </p:grpSpPr>
        <p:grpSp>
          <p:nvGrpSpPr>
            <p:cNvPr id="5" name="Group 1080"/>
            <p:cNvGrpSpPr>
              <a:grpSpLocks/>
            </p:cNvGrpSpPr>
            <p:nvPr/>
          </p:nvGrpSpPr>
          <p:grpSpPr bwMode="auto">
            <a:xfrm>
              <a:off x="192" y="200"/>
              <a:ext cx="1536" cy="3920"/>
              <a:chOff x="192" y="200"/>
              <a:chExt cx="1536" cy="3920"/>
            </a:xfrm>
          </p:grpSpPr>
          <p:grpSp>
            <p:nvGrpSpPr>
              <p:cNvPr id="6" name="Group 1079"/>
              <p:cNvGrpSpPr>
                <a:grpSpLocks/>
              </p:cNvGrpSpPr>
              <p:nvPr/>
            </p:nvGrpSpPr>
            <p:grpSpPr bwMode="auto">
              <a:xfrm>
                <a:off x="192" y="200"/>
                <a:ext cx="1536" cy="3920"/>
                <a:chOff x="192" y="200"/>
                <a:chExt cx="1536" cy="3920"/>
              </a:xfrm>
            </p:grpSpPr>
            <p:pic>
              <p:nvPicPr>
                <p:cNvPr id="24602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 contrast="24000"/>
                </a:blip>
                <a:srcRect/>
                <a:stretch>
                  <a:fillRect/>
                </a:stretch>
              </p:blipFill>
              <p:spPr bwMode="auto">
                <a:xfrm>
                  <a:off x="192" y="480"/>
                  <a:ext cx="1536" cy="364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428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30" y="200"/>
                  <a:ext cx="106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pt-BR" altLang="pt-BR" b="1" dirty="0"/>
                    <a:t>Artéria Poplítea</a:t>
                  </a:r>
                  <a:endParaRPr lang="pt-BR" altLang="pt-BR" dirty="0"/>
                </a:p>
              </p:txBody>
            </p:sp>
          </p:grpSp>
          <p:sp>
            <p:nvSpPr>
              <p:cNvPr id="24594" name="Rectangle 26"/>
              <p:cNvSpPr>
                <a:spLocks noChangeArrowheads="1"/>
              </p:cNvSpPr>
              <p:nvPr/>
            </p:nvSpPr>
            <p:spPr bwMode="auto">
              <a:xfrm>
                <a:off x="336" y="576"/>
                <a:ext cx="384" cy="144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24595" name="Rectangle 27"/>
              <p:cNvSpPr>
                <a:spLocks noChangeArrowheads="1"/>
              </p:cNvSpPr>
              <p:nvPr/>
            </p:nvSpPr>
            <p:spPr bwMode="auto">
              <a:xfrm>
                <a:off x="1269" y="768"/>
                <a:ext cx="384" cy="144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24596" name="Rectangle 28"/>
              <p:cNvSpPr>
                <a:spLocks noChangeArrowheads="1"/>
              </p:cNvSpPr>
              <p:nvPr/>
            </p:nvSpPr>
            <p:spPr bwMode="auto">
              <a:xfrm>
                <a:off x="225" y="1296"/>
                <a:ext cx="384" cy="144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24597" name="Rectangle 29"/>
              <p:cNvSpPr>
                <a:spLocks noChangeArrowheads="1"/>
              </p:cNvSpPr>
              <p:nvPr/>
            </p:nvSpPr>
            <p:spPr bwMode="auto">
              <a:xfrm>
                <a:off x="1248" y="1248"/>
                <a:ext cx="432" cy="144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24598" name="Line 30"/>
              <p:cNvSpPr>
                <a:spLocks noChangeShapeType="1"/>
              </p:cNvSpPr>
              <p:nvPr/>
            </p:nvSpPr>
            <p:spPr bwMode="auto">
              <a:xfrm>
                <a:off x="1449" y="843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599" name="Line 31"/>
              <p:cNvSpPr>
                <a:spLocks noChangeShapeType="1"/>
              </p:cNvSpPr>
              <p:nvPr/>
            </p:nvSpPr>
            <p:spPr bwMode="auto">
              <a:xfrm>
                <a:off x="414" y="1365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00" name="Line 32"/>
              <p:cNvSpPr>
                <a:spLocks noChangeShapeType="1"/>
              </p:cNvSpPr>
              <p:nvPr/>
            </p:nvSpPr>
            <p:spPr bwMode="auto">
              <a:xfrm>
                <a:off x="519" y="651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01" name="Line 33"/>
              <p:cNvSpPr>
                <a:spLocks noChangeShapeType="1"/>
              </p:cNvSpPr>
              <p:nvPr/>
            </p:nvSpPr>
            <p:spPr bwMode="auto">
              <a:xfrm>
                <a:off x="1449" y="13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" name="Group 1089"/>
            <p:cNvGrpSpPr>
              <a:grpSpLocks/>
            </p:cNvGrpSpPr>
            <p:nvPr/>
          </p:nvGrpSpPr>
          <p:grpSpPr bwMode="auto">
            <a:xfrm>
              <a:off x="628" y="644"/>
              <a:ext cx="636" cy="752"/>
              <a:chOff x="628" y="644"/>
              <a:chExt cx="636" cy="752"/>
            </a:xfrm>
          </p:grpSpPr>
          <p:sp>
            <p:nvSpPr>
              <p:cNvPr id="24634" name="Line 1082"/>
              <p:cNvSpPr>
                <a:spLocks noChangeShapeType="1"/>
              </p:cNvSpPr>
              <p:nvPr/>
            </p:nvSpPr>
            <p:spPr bwMode="auto">
              <a:xfrm>
                <a:off x="720" y="644"/>
                <a:ext cx="144" cy="9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35" name="Line 1083"/>
              <p:cNvSpPr>
                <a:spLocks noChangeShapeType="1"/>
              </p:cNvSpPr>
              <p:nvPr/>
            </p:nvSpPr>
            <p:spPr bwMode="auto">
              <a:xfrm flipH="1" flipV="1">
                <a:off x="1072" y="792"/>
                <a:ext cx="192" cy="4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36" name="Line 1084"/>
              <p:cNvSpPr>
                <a:spLocks noChangeShapeType="1"/>
              </p:cNvSpPr>
              <p:nvPr/>
            </p:nvSpPr>
            <p:spPr bwMode="auto">
              <a:xfrm rot="519441" flipV="1">
                <a:off x="628" y="1204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37" name="Line 1085"/>
              <p:cNvSpPr>
                <a:spLocks noChangeShapeType="1"/>
              </p:cNvSpPr>
              <p:nvPr/>
            </p:nvSpPr>
            <p:spPr bwMode="auto">
              <a:xfrm rot="333816" flipH="1">
                <a:off x="1100" y="1296"/>
                <a:ext cx="144" cy="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4640" name="Text Box 1088"/>
          <p:cNvSpPr txBox="1">
            <a:spLocks noChangeArrowheads="1"/>
          </p:cNvSpPr>
          <p:nvPr/>
        </p:nvSpPr>
        <p:spPr bwMode="auto">
          <a:xfrm>
            <a:off x="327025" y="1371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grpSp>
        <p:nvGrpSpPr>
          <p:cNvPr id="8" name="Group 1109"/>
          <p:cNvGrpSpPr>
            <a:grpSpLocks/>
          </p:cNvGrpSpPr>
          <p:nvPr/>
        </p:nvGrpSpPr>
        <p:grpSpPr bwMode="auto">
          <a:xfrm>
            <a:off x="285750" y="895350"/>
            <a:ext cx="2457450" cy="1585913"/>
            <a:chOff x="180" y="564"/>
            <a:chExt cx="1548" cy="999"/>
          </a:xfrm>
        </p:grpSpPr>
        <p:grpSp>
          <p:nvGrpSpPr>
            <p:cNvPr id="9" name="Group 1093"/>
            <p:cNvGrpSpPr>
              <a:grpSpLocks/>
            </p:cNvGrpSpPr>
            <p:nvPr/>
          </p:nvGrpSpPr>
          <p:grpSpPr bwMode="auto">
            <a:xfrm>
              <a:off x="204" y="564"/>
              <a:ext cx="144" cy="154"/>
              <a:chOff x="204" y="564"/>
              <a:chExt cx="144" cy="154"/>
            </a:xfrm>
          </p:grpSpPr>
          <p:sp>
            <p:nvSpPr>
              <p:cNvPr id="24642" name="Text Box 1090"/>
              <p:cNvSpPr txBox="1">
                <a:spLocks noChangeArrowheads="1"/>
              </p:cNvSpPr>
              <p:nvPr/>
            </p:nvSpPr>
            <p:spPr bwMode="auto">
              <a:xfrm>
                <a:off x="204" y="564"/>
                <a:ext cx="1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000" b="1"/>
                  <a:t>1</a:t>
                </a:r>
              </a:p>
            </p:txBody>
          </p:sp>
          <p:sp>
            <p:nvSpPr>
              <p:cNvPr id="24644" name="Oval 1092"/>
              <p:cNvSpPr>
                <a:spLocks noChangeArrowheads="1"/>
              </p:cNvSpPr>
              <p:nvPr/>
            </p:nvSpPr>
            <p:spPr bwMode="auto">
              <a:xfrm>
                <a:off x="234" y="597"/>
                <a:ext cx="96" cy="9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" name="Group 1094"/>
            <p:cNvGrpSpPr>
              <a:grpSpLocks/>
            </p:cNvGrpSpPr>
            <p:nvPr/>
          </p:nvGrpSpPr>
          <p:grpSpPr bwMode="auto">
            <a:xfrm>
              <a:off x="1584" y="893"/>
              <a:ext cx="144" cy="144"/>
              <a:chOff x="204" y="564"/>
              <a:chExt cx="144" cy="144"/>
            </a:xfrm>
          </p:grpSpPr>
          <p:sp>
            <p:nvSpPr>
              <p:cNvPr id="24647" name="Text Box 1095"/>
              <p:cNvSpPr txBox="1">
                <a:spLocks noChangeArrowheads="1"/>
              </p:cNvSpPr>
              <p:nvPr/>
            </p:nvSpPr>
            <p:spPr bwMode="auto">
              <a:xfrm>
                <a:off x="204" y="564"/>
                <a:ext cx="1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1"/>
                  <a:t>2</a:t>
                </a:r>
              </a:p>
            </p:txBody>
          </p:sp>
          <p:sp>
            <p:nvSpPr>
              <p:cNvPr id="24648" name="Oval 1096"/>
              <p:cNvSpPr>
                <a:spLocks noChangeArrowheads="1"/>
              </p:cNvSpPr>
              <p:nvPr/>
            </p:nvSpPr>
            <p:spPr bwMode="auto">
              <a:xfrm>
                <a:off x="234" y="597"/>
                <a:ext cx="96" cy="9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" name="Group 1103"/>
            <p:cNvGrpSpPr>
              <a:grpSpLocks/>
            </p:cNvGrpSpPr>
            <p:nvPr/>
          </p:nvGrpSpPr>
          <p:grpSpPr bwMode="auto">
            <a:xfrm>
              <a:off x="1560" y="1380"/>
              <a:ext cx="144" cy="135"/>
              <a:chOff x="1560" y="1371"/>
              <a:chExt cx="144" cy="135"/>
            </a:xfrm>
          </p:grpSpPr>
          <p:sp>
            <p:nvSpPr>
              <p:cNvPr id="24653" name="Text Box 1101"/>
              <p:cNvSpPr txBox="1">
                <a:spLocks noChangeArrowheads="1"/>
              </p:cNvSpPr>
              <p:nvPr/>
            </p:nvSpPr>
            <p:spPr bwMode="auto">
              <a:xfrm>
                <a:off x="1560" y="1371"/>
                <a:ext cx="14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800" b="1"/>
                  <a:t>3</a:t>
                </a:r>
              </a:p>
            </p:txBody>
          </p:sp>
          <p:sp>
            <p:nvSpPr>
              <p:cNvPr id="24654" name="Oval 1102"/>
              <p:cNvSpPr>
                <a:spLocks noChangeArrowheads="1"/>
              </p:cNvSpPr>
              <p:nvPr/>
            </p:nvSpPr>
            <p:spPr bwMode="auto">
              <a:xfrm>
                <a:off x="1590" y="1395"/>
                <a:ext cx="96" cy="9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2" name="Group 1104"/>
            <p:cNvGrpSpPr>
              <a:grpSpLocks/>
            </p:cNvGrpSpPr>
            <p:nvPr/>
          </p:nvGrpSpPr>
          <p:grpSpPr bwMode="auto">
            <a:xfrm>
              <a:off x="180" y="1428"/>
              <a:ext cx="144" cy="135"/>
              <a:chOff x="1560" y="1371"/>
              <a:chExt cx="144" cy="135"/>
            </a:xfrm>
          </p:grpSpPr>
          <p:sp>
            <p:nvSpPr>
              <p:cNvPr id="24657" name="Text Box 1105"/>
              <p:cNvSpPr txBox="1">
                <a:spLocks noChangeArrowheads="1"/>
              </p:cNvSpPr>
              <p:nvPr/>
            </p:nvSpPr>
            <p:spPr bwMode="auto">
              <a:xfrm>
                <a:off x="1560" y="1371"/>
                <a:ext cx="14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800" b="1"/>
                  <a:t>4</a:t>
                </a:r>
              </a:p>
            </p:txBody>
          </p:sp>
          <p:sp>
            <p:nvSpPr>
              <p:cNvPr id="24658" name="Oval 1106"/>
              <p:cNvSpPr>
                <a:spLocks noChangeArrowheads="1"/>
              </p:cNvSpPr>
              <p:nvPr/>
            </p:nvSpPr>
            <p:spPr bwMode="auto">
              <a:xfrm>
                <a:off x="1590" y="1395"/>
                <a:ext cx="96" cy="9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13" name="Group 1110"/>
          <p:cNvGrpSpPr>
            <a:grpSpLocks/>
          </p:cNvGrpSpPr>
          <p:nvPr/>
        </p:nvGrpSpPr>
        <p:grpSpPr bwMode="auto">
          <a:xfrm>
            <a:off x="323850" y="895350"/>
            <a:ext cx="228600" cy="244475"/>
            <a:chOff x="204" y="564"/>
            <a:chExt cx="144" cy="154"/>
          </a:xfrm>
        </p:grpSpPr>
        <p:sp>
          <p:nvSpPr>
            <p:cNvPr id="24663" name="Text Box 1111"/>
            <p:cNvSpPr txBox="1">
              <a:spLocks noChangeArrowheads="1"/>
            </p:cNvSpPr>
            <p:nvPr/>
          </p:nvSpPr>
          <p:spPr bwMode="auto">
            <a:xfrm>
              <a:off x="204" y="564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 b="1"/>
                <a:t>1</a:t>
              </a:r>
            </a:p>
          </p:txBody>
        </p:sp>
        <p:sp>
          <p:nvSpPr>
            <p:cNvPr id="24664" name="Oval 1112"/>
            <p:cNvSpPr>
              <a:spLocks noChangeArrowheads="1"/>
            </p:cNvSpPr>
            <p:nvPr/>
          </p:nvSpPr>
          <p:spPr bwMode="auto">
            <a:xfrm>
              <a:off x="234" y="597"/>
              <a:ext cx="96" cy="9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" name="Group 1123"/>
          <p:cNvGrpSpPr>
            <a:grpSpLocks/>
          </p:cNvGrpSpPr>
          <p:nvPr/>
        </p:nvGrpSpPr>
        <p:grpSpPr bwMode="auto">
          <a:xfrm>
            <a:off x="2743200" y="317500"/>
            <a:ext cx="2824163" cy="6203950"/>
            <a:chOff x="1728" y="200"/>
            <a:chExt cx="1779" cy="3908"/>
          </a:xfrm>
        </p:grpSpPr>
        <p:grpSp>
          <p:nvGrpSpPr>
            <p:cNvPr id="15" name="Group 1121"/>
            <p:cNvGrpSpPr>
              <a:grpSpLocks/>
            </p:cNvGrpSpPr>
            <p:nvPr/>
          </p:nvGrpSpPr>
          <p:grpSpPr bwMode="auto">
            <a:xfrm>
              <a:off x="1728" y="200"/>
              <a:ext cx="1779" cy="3908"/>
              <a:chOff x="1728" y="200"/>
              <a:chExt cx="1779" cy="3908"/>
            </a:xfrm>
          </p:grpSpPr>
          <p:grpSp>
            <p:nvGrpSpPr>
              <p:cNvPr id="16" name="Group 18"/>
              <p:cNvGrpSpPr>
                <a:grpSpLocks/>
              </p:cNvGrpSpPr>
              <p:nvPr/>
            </p:nvGrpSpPr>
            <p:grpSpPr bwMode="auto">
              <a:xfrm>
                <a:off x="1728" y="200"/>
                <a:ext cx="1779" cy="3908"/>
                <a:chOff x="1728" y="200"/>
                <a:chExt cx="1779" cy="3908"/>
              </a:xfrm>
            </p:grpSpPr>
            <p:pic>
              <p:nvPicPr>
                <p:cNvPr id="24591" name="Picture 2"/>
                <p:cNvPicPr>
                  <a:picLocks noChangeArrowheads="1"/>
                </p:cNvPicPr>
                <p:nvPr/>
              </p:nvPicPr>
              <p:blipFill>
                <a:blip r:embed="rId4" cstate="print">
                  <a:lum bright="12000"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970" y="467"/>
                  <a:ext cx="1537" cy="364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428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728" y="200"/>
                  <a:ext cx="141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pt-BR" altLang="pt-BR" b="1" dirty="0"/>
                    <a:t>Artéria Tibial anterior</a:t>
                  </a:r>
                  <a:endParaRPr lang="pt-BR" altLang="pt-BR" dirty="0"/>
                </a:p>
              </p:txBody>
            </p:sp>
          </p:grpSp>
          <p:grpSp>
            <p:nvGrpSpPr>
              <p:cNvPr id="17" name="Group 1120"/>
              <p:cNvGrpSpPr>
                <a:grpSpLocks/>
              </p:cNvGrpSpPr>
              <p:nvPr/>
            </p:nvGrpSpPr>
            <p:grpSpPr bwMode="auto">
              <a:xfrm>
                <a:off x="2127" y="2874"/>
                <a:ext cx="1290" cy="345"/>
                <a:chOff x="2127" y="2874"/>
                <a:chExt cx="1290" cy="345"/>
              </a:xfrm>
            </p:grpSpPr>
            <p:sp>
              <p:nvSpPr>
                <p:cNvPr id="24668" name="Rectangle 1116"/>
                <p:cNvSpPr>
                  <a:spLocks noChangeArrowheads="1"/>
                </p:cNvSpPr>
                <p:nvPr/>
              </p:nvSpPr>
              <p:spPr bwMode="auto">
                <a:xfrm>
                  <a:off x="2127" y="2874"/>
                  <a:ext cx="384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670" name="Rectangle 1118"/>
                <p:cNvSpPr>
                  <a:spLocks noChangeArrowheads="1"/>
                </p:cNvSpPr>
                <p:nvPr/>
              </p:nvSpPr>
              <p:spPr bwMode="auto">
                <a:xfrm>
                  <a:off x="3033" y="3027"/>
                  <a:ext cx="384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24671" name="Line 1119"/>
            <p:cNvSpPr>
              <a:spLocks noChangeShapeType="1"/>
            </p:cNvSpPr>
            <p:nvPr/>
          </p:nvSpPr>
          <p:spPr bwMode="auto">
            <a:xfrm flipH="1">
              <a:off x="2883" y="315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4674" name="Line 1122"/>
            <p:cNvSpPr>
              <a:spLocks noChangeShapeType="1"/>
            </p:cNvSpPr>
            <p:nvPr/>
          </p:nvSpPr>
          <p:spPr bwMode="auto">
            <a:xfrm>
              <a:off x="2496" y="2970"/>
              <a:ext cx="24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692696"/>
            <a:ext cx="2808117" cy="61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5565976" y="2123564"/>
            <a:ext cx="216354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altLang="pt-BR" b="1" dirty="0"/>
              <a:t>Artéria </a:t>
            </a:r>
            <a:r>
              <a:rPr lang="pt-BR" altLang="pt-BR" b="1" dirty="0" smtClean="0"/>
              <a:t>dorsal do pé</a:t>
            </a:r>
            <a:endParaRPr lang="pt-BR" altLang="pt-BR" dirty="0"/>
          </a:p>
        </p:txBody>
      </p:sp>
      <p:cxnSp>
        <p:nvCxnSpPr>
          <p:cNvPr id="70" name="Conector de seta reta 69"/>
          <p:cNvCxnSpPr/>
          <p:nvPr/>
        </p:nvCxnSpPr>
        <p:spPr>
          <a:xfrm flipH="1">
            <a:off x="4427984" y="2492896"/>
            <a:ext cx="1080120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de seta reta 73"/>
          <p:cNvCxnSpPr/>
          <p:nvPr/>
        </p:nvCxnSpPr>
        <p:spPr>
          <a:xfrm>
            <a:off x="3491880" y="2132856"/>
            <a:ext cx="36004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4" descr="Resultado de imagem para ARCO DO MUSCULO SOLE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100"/>
            <a:ext cx="4886325" cy="3390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CaixaDeTexto 75"/>
          <p:cNvSpPr txBox="1"/>
          <p:nvPr/>
        </p:nvSpPr>
        <p:spPr>
          <a:xfrm>
            <a:off x="5436096" y="4437112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a. plantar prof.</a:t>
            </a:r>
            <a:endParaRPr lang="pt-BR" sz="1400" b="1" dirty="0"/>
          </a:p>
        </p:txBody>
      </p:sp>
      <p:cxnSp>
        <p:nvCxnSpPr>
          <p:cNvPr id="78" name="Conector de seta reta 77"/>
          <p:cNvCxnSpPr>
            <a:stCxn id="76" idx="3"/>
          </p:cNvCxnSpPr>
          <p:nvPr/>
        </p:nvCxnSpPr>
        <p:spPr>
          <a:xfrm>
            <a:off x="7020272" y="4591001"/>
            <a:ext cx="1152128" cy="621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ixaDeTexto 78"/>
          <p:cNvSpPr txBox="1"/>
          <p:nvPr/>
        </p:nvSpPr>
        <p:spPr>
          <a:xfrm>
            <a:off x="5588496" y="6433591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 smtClean="0"/>
              <a:t>aa.</a:t>
            </a:r>
            <a:r>
              <a:rPr lang="pt-BR" sz="1400" b="1" dirty="0" smtClean="0"/>
              <a:t> digitais dorsais</a:t>
            </a:r>
            <a:endParaRPr lang="pt-BR" sz="1400" b="1" dirty="0"/>
          </a:p>
        </p:txBody>
      </p:sp>
      <p:cxnSp>
        <p:nvCxnSpPr>
          <p:cNvPr id="80" name="Conector de seta reta 79"/>
          <p:cNvCxnSpPr/>
          <p:nvPr/>
        </p:nvCxnSpPr>
        <p:spPr>
          <a:xfrm flipV="1">
            <a:off x="7092280" y="6237312"/>
            <a:ext cx="72008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6" grpId="0" animBg="1"/>
      <p:bldP spid="7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888</Words>
  <Application>Microsoft Office PowerPoint</Application>
  <PresentationFormat>Apresentação na tela (4:3)</PresentationFormat>
  <Paragraphs>235</Paragraphs>
  <Slides>38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Veias superficiais e profundas Varizes</vt:lpstr>
      <vt:lpstr>Apresentação do PowerPoint</vt:lpstr>
      <vt:lpstr>Drenagem linfática dos membros inferiores</vt:lpstr>
      <vt:lpstr>Apresentação do PowerPoint</vt:lpstr>
      <vt:lpstr>MI - VIDEO-AULAS</vt:lpstr>
      <vt:lpstr>VIDEO-AULAS</vt:lpstr>
      <vt:lpstr>Osso do quadril – principais acidentes ósseos  </vt:lpstr>
      <vt:lpstr>Articulações </vt:lpstr>
      <vt:lpstr>PLEXO LOMBOSACRAL</vt:lpstr>
      <vt:lpstr>Músculos que atuam na articulação coxofemoral  </vt:lpstr>
      <vt:lpstr>VIDEO-AULAS</vt:lpstr>
      <vt:lpstr>Apresentação do PowerPoint</vt:lpstr>
      <vt:lpstr>Apresentação do PowerPoint</vt:lpstr>
      <vt:lpstr>Apresentação do PowerPoint</vt:lpstr>
      <vt:lpstr>VIDEO-AULAS</vt:lpstr>
      <vt:lpstr>Apresentação do PowerPoint</vt:lpstr>
      <vt:lpstr>Músculos profundos</vt:lpstr>
      <vt:lpstr>2. Compartimento lateral da perna</vt:lpstr>
      <vt:lpstr>3. Compartimento anterior da perna</vt:lpstr>
      <vt:lpstr>VIDEO-AULAS</vt:lpstr>
      <vt:lpstr>Apresentação do PowerPoint</vt:lpstr>
      <vt:lpstr>Apresentação do PowerPoint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Lab Biol</cp:lastModifiedBy>
  <cp:revision>24</cp:revision>
  <dcterms:created xsi:type="dcterms:W3CDTF">2018-06-13T02:40:19Z</dcterms:created>
  <dcterms:modified xsi:type="dcterms:W3CDTF">2017-10-16T13:30:36Z</dcterms:modified>
</cp:coreProperties>
</file>