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24A7E-F080-0D46-9B51-9D013223B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BCDF79-9BBD-4547-A773-54683E7CD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64D2A7-8B08-B245-9305-D73B19E71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34B7E6-29C6-A34A-AFAB-2DEFF844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39F2A5-AFFD-5041-B10B-205967C6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25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327FE-1026-6242-A7BC-D61BBA6A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A670D6-2AAD-4845-B3EA-B134E24F9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426160-4FE5-E74C-8718-412F56A9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DC029F-A4EE-3645-B948-988A4865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CEB659-FA22-8E48-9C54-536F5277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15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52B37D-20C1-6D48-8746-D8297B5BA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4C3ED2-32D6-034C-8974-C4DF64D1A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7336E7-D069-D74C-8E62-1A10E076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39C0FB-54A2-E14F-8BBD-13F4CB6D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47955C-D444-7341-87ED-E9CA538A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0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6BAE7-AF01-7C45-91FE-CA65B4478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E36148-9D76-7842-9640-36F8A1725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D42DE9-991F-884E-8B04-85AD9EDD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037320-D5F2-F24C-B77C-169406B8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6A5E76-BB71-5D47-9339-E5B2AD39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93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972D6-4BAC-6746-B62A-8CC2D17B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576A14-F957-8E42-9BA7-FBF235AA1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0A8EF8-8F42-CE48-A8CF-2D0B7F66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B4859E-802A-AE46-B847-8B173DBC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61834A-765B-D84B-BD36-8C7E1B1D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6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ED3DD-FD32-EF43-96A1-4BF22E43A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2A313-448E-1142-84DC-BF825CEA4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03529F-DC71-D040-9682-106FF8D5B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E586F7-F4C6-A149-A109-5DF4A6FD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3015D4-26BD-214F-AE92-B6880238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AF5730-AAB4-CA48-955C-7C2AB38B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6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D65B5-AE3E-684A-8DAD-C4E47E03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23DEC8-4B2C-794F-B4DE-C994074F4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CA3F76-F17E-334A-918E-02FBC8F1D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D2679AC-EB71-8B4D-8D49-D2E6A062F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9FB18F-1246-EC4F-8929-82A3F8CF3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90F1B79-90A8-AD46-A514-964BEDB5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1F7DD04-D4AB-0C42-ACCB-32994614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2A8E08-58ED-E84C-9D0C-C9BC25F6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91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00314-ADCB-AA46-8F30-63F5A986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ECCAC5A-7175-3E4F-883C-04C85B9A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FD20C2-BE8C-5B4C-AA6F-0EACE5D4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91BA0E-76F8-F54E-BD55-9CD825ED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11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212F8F-4186-F143-8FB9-A331B8F3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50CAFDB-4BAC-C94D-AFEB-5B22A583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2187563-986B-954F-8B4C-981A1D0D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3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32030-DA79-F141-ADCF-6A05DE97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237F74-3BCD-A949-B2D9-A552CDD56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76CA76-75E0-2F4A-A7FC-0A1B4FEEB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39843D-3771-0E45-8F18-B601426B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79BF80-8763-4A42-832E-F2940B2C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E951A9-2289-054D-ADE7-05C16EE6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90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0B1B8-B475-4749-A359-DF9B985B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302627F-5F37-C94A-A1B5-B07C6E10D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C5565D-34B2-0549-AEE2-31C0698E2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CB0BBE-0338-C242-8F0E-ADFB2A39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231C30-334F-8749-A416-38A3099F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7623AD-166C-D446-B772-2AFCE4D1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72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B145F4-6CD9-C440-B27D-EB8684F0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B97FA9-8826-4B41-906D-68E456578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0E0E50-3473-EB46-9C07-8CD7C4237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7A47-79CB-5746-85A6-D2FF1928B054}" type="datetimeFigureOut">
              <a:t>08/05/2018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97EFBC-9FED-7147-8E31-E59A422B5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AC4E9B-B248-644E-9FD6-81EF016FA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860C4-5491-6246-A9BF-D19ADBDC07A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82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scamandro.files.wordpress.com/2014/04/faune-1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49&amp;v=4GBrcetDuZQ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endParaRPr lang="pt-BR" sz="3600"/>
          </a:p>
          <a:p>
            <a:endParaRPr lang="pt-BR" sz="3600"/>
          </a:p>
          <a:p>
            <a:endParaRPr lang="pt-BR" sz="3600"/>
          </a:p>
          <a:p>
            <a:endParaRPr lang="pt-BR" sz="3600"/>
          </a:p>
          <a:p>
            <a:r>
              <a:rPr lang="pt-BR" sz="3600"/>
              <a:t>Consolidação e Expansão </a:t>
            </a:r>
          </a:p>
        </p:txBody>
      </p:sp>
    </p:spTree>
    <p:extLst>
      <p:ext uri="{BB962C8B-B14F-4D97-AF65-F5344CB8AC3E}">
        <p14:creationId xmlns:p14="http://schemas.microsoft.com/office/powerpoint/2010/main" val="358663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/>
              <a:t>Mahler (1860) and Strauss (1864) – herdeiros de Wagner (morreu em 1883)</a:t>
            </a:r>
          </a:p>
          <a:p>
            <a:pPr algn="l"/>
            <a:r>
              <a:rPr lang="pt-BR"/>
              <a:t>Mahler – de família pobre, viveu em uma área judaica onde a cultura e a música eram alemãs. Pianista extraordinariamente talentoso, foi admitido no Conservatório de Viena aos 15 anos. Sua primeira obra de grandes dimensões foi Das Klagende Lied, aos 20 anos – segundo ele, primeira obra em que havia encontrado sua própria voz e estilo. Sua 1. Sinfonia foi composta em 1888.</a:t>
            </a:r>
          </a:p>
          <a:p>
            <a:pPr algn="l"/>
            <a:r>
              <a:rPr lang="pt-BR"/>
              <a:t>Strauss – filho de trompista da Orquestra da Corte de Munique, já nasceu no ambiente de concertos e ópera. Seguindo a influência do pai, que não gostava de Wagner e provou ser um pedra em seu sapato em Munique, inicialmente também engrossou a lista de anti-wagnerianos encabeçada por Brahms. Mais tarde, ao compor a fantasia Aus Italien (1886) e seu primeiro poema sinfônico, Don Juan (188), já havia se convertido e gostava de se autointitular Richard II, herdeiro espiritual do grande Richard Wagner.</a:t>
            </a:r>
          </a:p>
          <a:p>
            <a:pPr algn="l"/>
            <a:r>
              <a:rPr lang="pt-BR"/>
              <a:t>Strauss se considerava um grande revolucionário, herdeiro de Wagner. Brahms, todavia, que havia conhecido Mahler inicialmente como notável maestro, ao travar contato com suas obras, afirmou que Mahler era o grande revolucionário – não se sabe se com uma conotação positiva ou negativa. </a:t>
            </a:r>
          </a:p>
          <a:p>
            <a:pPr algn="l"/>
            <a:r>
              <a:rPr lang="pt-BR"/>
              <a:t>Mahler e Strauss – brilhantes regentes em 1888. Strauss esforçou-se para a divulgação da obra sinfônica de Mahler, interpretando várias de suas obras, pois o próprio Mahler dedicava-se mais às obras de terceiros, com grande perfeccionismo. Mahler, como diretor da Ópera Imperial de Viena, colocou seu cargo à disposição depois que as autoridades da corte não permitiram a performance de Salomé. </a:t>
            </a:r>
          </a:p>
          <a:p>
            <a:pPr algn="l"/>
            <a:endParaRPr lang="pt-BR"/>
          </a:p>
          <a:p>
            <a:pPr algn="l"/>
            <a:endParaRPr lang="pt-BR"/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7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/>
              <a:t>Ambos compositores fascinados pelo colorido da orquestra em dimensões gigantescas. </a:t>
            </a:r>
          </a:p>
          <a:p>
            <a:pPr algn="l"/>
            <a:r>
              <a:rPr lang="pt-BR"/>
              <a:t>Ein Heldenleben (1898) </a:t>
            </a:r>
          </a:p>
          <a:p>
            <a:pPr algn="l"/>
            <a:r>
              <a:rPr lang="pt-BR"/>
              <a:t>Sinfonia Doméstica (1903)</a:t>
            </a:r>
          </a:p>
          <a:p>
            <a:pPr algn="l"/>
            <a:r>
              <a:rPr lang="pt-BR"/>
              <a:t>Alpensinfonie (1916)</a:t>
            </a:r>
          </a:p>
          <a:p>
            <a:pPr algn="l"/>
            <a:r>
              <a:rPr lang="pt-BR"/>
              <a:t>Base de cordas sempre voluptuosa confere textura básica sempre luxuriosa, mesmo quando descreve seus adversários, os críticos musicais, em Uma Vida de Herói, com fanfarras desafinadas e figuras ácidas das madeiras. Spotify Des Helden Widersacher </a:t>
            </a:r>
          </a:p>
          <a:p>
            <a:pPr algn="l"/>
            <a:r>
              <a:rPr lang="pt-BR"/>
              <a:t>Strauss conhecia a orquestra como ninguém. Não se contentava com a riqueza orquestral wagneriana. Usou instrumentos incomuns – oboé d’amore na Sinfonia Doméstica; Heckelphone na Sinfonia Alpina – mas também uma quantidade sempre crescente dos instrumentos convencionais – madeiras quadruplicadas ou quintuplicadas, 8 trompas, 6 ou 8 trompetes. </a:t>
            </a:r>
          </a:p>
          <a:p>
            <a:pPr marL="342900" indent="-342900" algn="l">
              <a:buFontTx/>
              <a:buChar char="-"/>
            </a:pPr>
            <a:r>
              <a:rPr lang="pt-BR"/>
              <a:t>Detalhes são perdidos em uma maravilhosa torrente de som;</a:t>
            </a:r>
          </a:p>
          <a:p>
            <a:pPr marL="342900" indent="-342900" algn="l">
              <a:buFontTx/>
              <a:buChar char="-"/>
            </a:pPr>
            <a:r>
              <a:rPr lang="pt-BR"/>
              <a:t>Melodias são geralmente tocadas por um colorido proveniente da mistura de vários instrumentos;</a:t>
            </a:r>
          </a:p>
          <a:p>
            <a:pPr marL="342900" indent="-342900" algn="l">
              <a:buFontTx/>
              <a:buChar char="-"/>
            </a:pPr>
            <a:r>
              <a:rPr lang="pt-BR"/>
              <a:t>Melodias e acompanhamentos importantes são dobradas em duas ou três oitavas;</a:t>
            </a:r>
          </a:p>
          <a:p>
            <a:pPr marL="342900" indent="-342900" algn="l">
              <a:buFontTx/>
              <a:buChar char="-"/>
            </a:pPr>
            <a:r>
              <a:rPr lang="pt-BR"/>
              <a:t>As melodias soberbamente misturadas são empregadas em uma polifonia elaborada, com as dobras e a rica textura básica de cordas</a:t>
            </a:r>
          </a:p>
          <a:p>
            <a:pPr algn="l"/>
            <a:endParaRPr lang="pt-BR"/>
          </a:p>
          <a:p>
            <a:pPr algn="l"/>
            <a:endParaRPr lang="pt-BR"/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19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/>
              <a:t>Aspecto superlativo:</a:t>
            </a:r>
          </a:p>
          <a:p>
            <a:pPr algn="l"/>
            <a:r>
              <a:rPr lang="pt-BR"/>
              <a:t>Música de amor em Uma vida de Herói e em Sinfonia Doméstica transborda poder emocional; homens e mulheres são raramente tão felizes, em êxtase.</a:t>
            </a:r>
          </a:p>
          <a:p>
            <a:pPr algn="l"/>
            <a:r>
              <a:rPr lang="pt-BR"/>
              <a:t>Bebê Strauss em seu banho em Sinfonia Doméstica –a água espirrada pode parecer mais com ondas de maré com ressaca e as birras, mais com um destrutivo ciclone. </a:t>
            </a:r>
          </a:p>
          <a:p>
            <a:pPr algn="l"/>
            <a:r>
              <a:rPr lang="pt-BR"/>
              <a:t>Poemas sinfônicos, que chegaram à poderosa conclusão de Sinfonia Doméstica, conduziram-no também para a ópera. </a:t>
            </a:r>
          </a:p>
          <a:p>
            <a:pPr algn="l"/>
            <a:r>
              <a:rPr lang="pt-BR"/>
              <a:t>Salomé e Elektra – primeiras óperas maduras e de sucesso.</a:t>
            </a:r>
          </a:p>
          <a:p>
            <a:pPr algn="l"/>
            <a:r>
              <a:rPr lang="pt-BR"/>
              <a:t>Estilo peculiar que vigorou somente nessas duas óperas. </a:t>
            </a:r>
          </a:p>
          <a:p>
            <a:pPr algn="l"/>
            <a:r>
              <a:rPr lang="pt-BR"/>
              <a:t>Satisfaz seu gosto pela voz soprano em temas de grande lirismo, mas escapa um pouco de sua preferência pelo colorido voluptuoso das cordas. </a:t>
            </a:r>
          </a:p>
          <a:p>
            <a:pPr algn="l"/>
            <a:r>
              <a:rPr lang="pt-BR"/>
              <a:t>Ambas as obras são ferozes combinando, de uma maneira única, senso de decadência e uma energia aterrorizante. </a:t>
            </a:r>
          </a:p>
          <a:p>
            <a:pPr algn="l"/>
            <a:r>
              <a:rPr lang="pt-BR"/>
              <a:t>Erotismo pervertido de Salomé é dramaticamente cativante.</a:t>
            </a:r>
          </a:p>
          <a:p>
            <a:pPr algn="l"/>
            <a:r>
              <a:rPr lang="pt-BR"/>
              <a:t>Spotify – Dança dos Sete Véus e Es ist kein Laut zu vernehmen</a:t>
            </a:r>
          </a:p>
          <a:p>
            <a:pPr algn="l"/>
            <a:r>
              <a:rPr lang="pt-BR"/>
              <a:t> </a:t>
            </a:r>
          </a:p>
          <a:p>
            <a:pPr algn="l"/>
            <a:endParaRPr lang="pt-BR"/>
          </a:p>
          <a:p>
            <a:pPr algn="l"/>
            <a:endParaRPr lang="pt-BR"/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04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/>
              <a:t>Elektra – sua loucura, uma espécie de luxúria por sangue, não tem o mesmo arrebatamento aterrorizante de Salomé.</a:t>
            </a:r>
          </a:p>
          <a:p>
            <a:pPr algn="l"/>
            <a:r>
              <a:rPr lang="pt-BR"/>
              <a:t>A expressividade lírica só é permitida quando Elektra, filha oprimida do assassinado rei Agamemnon, reconhece seu irmão, vão disfarçados vingar a morte de seu pai matando a mãe e o seu amante culpado, e na jubilosa dança triunfal do fim, quando saúda o sucesso de seu irmão.  Ela dança até a morte. </a:t>
            </a:r>
          </a:p>
          <a:p>
            <a:pPr algn="l"/>
            <a:r>
              <a:rPr lang="pt-BR"/>
              <a:t>Spotify – Orest! e Schweig und tanze</a:t>
            </a:r>
          </a:p>
          <a:p>
            <a:pPr algn="l"/>
            <a:r>
              <a:rPr lang="pt-BR"/>
              <a:t>O Cavaleiro da Rosa – estilo diferente - deslumbrante e sentimental comédia social produz a costumeira suntuosidade e a rendição straussiana ao voluptuoso som de cordas e à voz soprano. </a:t>
            </a:r>
          </a:p>
          <a:p>
            <a:pPr algn="l"/>
            <a:r>
              <a:rPr lang="pt-BR"/>
              <a:t>Tema de amor – sequência de acordes que representa a rosa prateada, entregue pelo jovem Octavian, como símbolo do noivado de Sophie com o Barão Ochs. O casamento foi arranjado pelo pai da noiva e o barão, bem mais velho que ela, é movido por interesses financeiros. </a:t>
            </a:r>
          </a:p>
          <a:p>
            <a:pPr algn="l"/>
            <a:r>
              <a:rPr lang="pt-BR"/>
              <a:t>O tema de amor - que aparece na harpa, celesta e nas madeiras agudas - não é lírico. É mais importuno que amoroso. Spotify – Segundo ato, Mir ist die Ehre widerfahren </a:t>
            </a:r>
          </a:p>
          <a:p>
            <a:pPr algn="l"/>
            <a:r>
              <a:rPr lang="pt-BR"/>
              <a:t>Tudo em Rosenkavalier - a comédia, a observação social,  o sentimento e a farsa turbulenta – existe na perspectiva criada por uma rica e expressiva orquestra de cordas. Quando esta não é a protagonista, apóia as trompas para quem Strauss escrevia especialmente bem ou o oboé, cujos solos certamente encantam os intérpretes. De maneira geral, todos os instrumentos parecem ser tratados com favoritismo nessa ópera. 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23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/>
          </a:bodyPr>
          <a:lstStyle/>
          <a:p>
            <a:pPr algn="l"/>
            <a:r>
              <a:rPr lang="pt-BR"/>
              <a:t>Como sugerem suas inúmeras dobras, Strauss gostava de complexidade. </a:t>
            </a:r>
          </a:p>
          <a:p>
            <a:pPr algn="l"/>
            <a:r>
              <a:rPr lang="pt-BR"/>
              <a:t>Bruckner atingia o clímax com uníssonos na orquestra inteira, em quatro ou cinco oitavas – simplificação deliberada de texturas complexas. As dobras de Strauss ampliam a riqueza que as pilha de sua individualidade. </a:t>
            </a:r>
          </a:p>
          <a:p>
            <a:pPr algn="l"/>
            <a:r>
              <a:rPr lang="pt-BR"/>
              <a:t>Sua virtuosidade, como compositor, torna-o capaz de truques que levaram músicos mais puritanos a questionarem seu gosto.</a:t>
            </a:r>
          </a:p>
          <a:p>
            <a:pPr algn="l"/>
            <a:r>
              <a:rPr lang="pt-BR"/>
              <a:t>Rossini costuma dizer que era capaz de transformar qualquer texto em músico, mesmo uma lista de lavanderia. Isso é verdade em relação a Strauss, que podia transformar qualquer tipo de som em música aceitável e poderia encontrar o equivalente musical de qualquer ação. </a:t>
            </a:r>
          </a:p>
          <a:p>
            <a:pPr algn="l"/>
            <a:r>
              <a:rPr lang="pt-BR"/>
              <a:t>Cenas amorosos de expressão inequívoca :Don Juan - tema de amor - Spotify 2’30”, Rosenkavalier - tema de amor Spotify 1’33”</a:t>
            </a:r>
          </a:p>
          <a:p>
            <a:pPr algn="l"/>
            <a:r>
              <a:rPr lang="pt-BR"/>
              <a:t>Momentos da morte de Don Juan de Don Quixote – Spotify</a:t>
            </a:r>
          </a:p>
          <a:p>
            <a:pPr algn="l"/>
            <a:r>
              <a:rPr lang="pt-BR"/>
              <a:t>Don Quixote – máquina de vento na cavalgada no ar do herói e seu cômico escudeiro</a:t>
            </a:r>
          </a:p>
          <a:p>
            <a:pPr algn="l"/>
            <a:r>
              <a:rPr lang="pt-BR"/>
              <a:t>Na velhice, Strauss simplificou seu estilo. Sua orquestra gigantesca reduziu-se para uma proporção quase camerística, em suas obras finais. </a:t>
            </a:r>
          </a:p>
          <a:p>
            <a:pPr algn="l"/>
            <a:r>
              <a:rPr lang="pt-BR"/>
              <a:t>Spotify - Quatro últimas canções – Duett Concertino  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927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/>
              <a:t>Elgar – 3 anos mais velho que Mahler e 7 anos mais velho que Strauss</a:t>
            </a:r>
          </a:p>
          <a:p>
            <a:pPr algn="l"/>
            <a:r>
              <a:rPr lang="pt-BR"/>
              <a:t>Orquestra de mesmas dimensões que Strauss – muito embora não exigisse a mesma grandiloquência nos metais – orquestra criada para uma sonoridade rica e suntuosa </a:t>
            </a:r>
          </a:p>
          <a:p>
            <a:pPr algn="l"/>
            <a:r>
              <a:rPr lang="pt-BR"/>
              <a:t>Grande qualidade de Elgar: nenhum compositor inglês até então havia apresentado domínio tão desenvolto da orquestra </a:t>
            </a:r>
          </a:p>
          <a:p>
            <a:pPr algn="l"/>
            <a:r>
              <a:rPr lang="pt-BR"/>
              <a:t>Variações Enigma (1899) – senso de colorido instrumental e segurança ao lidar com a orquestra sem precedentes na música inglesa</a:t>
            </a:r>
          </a:p>
          <a:p>
            <a:pPr algn="l"/>
            <a:r>
              <a:rPr lang="pt-BR"/>
              <a:t>Diferença entre Strauss e Elgar: na música do último, os nervos sempre estão à flor da pele, mesmo nos trechos mais suntuosos. A música de Strauss relaxa no deleite de sua própria riqueza sonora. “A música de Elgar nunca descansa, mesmo nos momentos mais efervescentes; quando ela encanta, encanta em seu poder de movimento.” </a:t>
            </a:r>
          </a:p>
          <a:p>
            <a:pPr algn="l"/>
            <a:r>
              <a:rPr lang="pt-BR"/>
              <a:t>Frequentemente a música de Elgar expressa uma alma atormentada</a:t>
            </a:r>
          </a:p>
          <a:p>
            <a:pPr algn="l"/>
            <a:r>
              <a:rPr lang="pt-BR"/>
              <a:t>Dream of Gerontius – homem moribundo descreve a aproximação da morte como “este esvaziamento de toda força natural de que o ser que me tornei é constituído”. Spotify Jesu, Maria, 2’25”</a:t>
            </a:r>
          </a:p>
          <a:p>
            <a:pPr algn="l"/>
            <a:r>
              <a:rPr lang="pt-BR"/>
              <a:t>Dream of Gerontius – quase que uma chave para entender as emoções de Elgar – cores de Elgar iluminam mais que brilham ou queimam – mesmo com o uso exagerado de certas técnicas recorrentes (Ex.: clímax alcançado por figuras ascendentes cromáticas e rápidas nos trombone), seu poder prevalece. </a:t>
            </a:r>
          </a:p>
          <a:p>
            <a:pPr algn="l"/>
            <a:r>
              <a:rPr lang="pt-BR"/>
              <a:t>Introduction and Allegro para Cordas – mesmo efeito de figuras ascendentes cromáticas nas cordads graves para atingir o ápice (não achei isso!).</a:t>
            </a:r>
          </a:p>
          <a:p>
            <a:pPr algn="l"/>
            <a:r>
              <a:rPr lang="pt-BR"/>
              <a:t>Percussão era menos importante para Elgar que para Mahler e Strauss.</a:t>
            </a:r>
          </a:p>
        </p:txBody>
      </p:sp>
    </p:spTree>
    <p:extLst>
      <p:ext uri="{BB962C8B-B14F-4D97-AF65-F5344CB8AC3E}">
        <p14:creationId xmlns:p14="http://schemas.microsoft.com/office/powerpoint/2010/main" val="2293773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Segunda Mahler, ele e Strauss estariam cavando dois túneis em lados opostos da mesma montanha e eventualmente iriam se encontrar no meio dela. </a:t>
            </a:r>
          </a:p>
          <a:p>
            <a:pPr algn="l"/>
            <a:r>
              <a:rPr lang="pt-BR"/>
              <a:t>Pontos comuns:</a:t>
            </a:r>
          </a:p>
          <a:p>
            <a:pPr marL="342900" indent="-342900" algn="l">
              <a:buFontTx/>
              <a:buChar char="-"/>
            </a:pPr>
            <a:r>
              <a:rPr lang="pt-BR"/>
              <a:t>Escolha por orquestras grandes</a:t>
            </a:r>
          </a:p>
          <a:p>
            <a:pPr marL="342900" indent="-342900" algn="l">
              <a:buFontTx/>
              <a:buChar char="-"/>
            </a:pPr>
            <a:r>
              <a:rPr lang="pt-BR"/>
              <a:t>Adoção de temas e programas para as obras</a:t>
            </a:r>
          </a:p>
          <a:p>
            <a:pPr marL="342900" indent="-342900" algn="l">
              <a:buFontTx/>
              <a:buChar char="-"/>
            </a:pPr>
            <a:r>
              <a:rPr lang="pt-BR"/>
              <a:t>Lealdade às doutrinas de Wagner </a:t>
            </a:r>
          </a:p>
          <a:p>
            <a:pPr algn="l"/>
            <a:r>
              <a:rPr lang="pt-BR"/>
              <a:t>Qualidades acima são ponto de partida comum, a partir do qual eles divergem</a:t>
            </a:r>
          </a:p>
          <a:p>
            <a:pPr algn="l"/>
            <a:r>
              <a:rPr lang="pt-BR"/>
              <a:t>Das Klagende Lied – 20 anos de idade – revisões em 1893, 1898 e 1900 – primeira performance em 1901</a:t>
            </a:r>
          </a:p>
          <a:p>
            <a:pPr algn="l"/>
            <a:r>
              <a:rPr lang="pt-BR"/>
              <a:t>Formação: três solistas vocais: soprano, contralto e tenor; coro e grande orquestra (orquestra pós-wagneriana convencional)</a:t>
            </a:r>
          </a:p>
          <a:p>
            <a:pPr algn="l"/>
            <a:r>
              <a:rPr lang="pt-BR"/>
              <a:t>Revisões moderaram as exigências do compositor adolescente – só a devoção wagneriana poderia justificar a presença de 6 harpas na versão inicial. Depois de tornar-se um regente experiente e consagrado, contentou-se com somente duas. 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75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lnSpcReduction="10000"/>
          </a:bodyPr>
          <a:lstStyle/>
          <a:p>
            <a:pPr algn="l"/>
            <a:r>
              <a:rPr lang="pt-BR"/>
              <a:t>Característica que o afasta de Wagner: uso de temas folclóricos</a:t>
            </a:r>
          </a:p>
          <a:p>
            <a:pPr algn="l"/>
            <a:r>
              <a:rPr lang="pt-BR"/>
              <a:t>Sua origem boêmia manifesta-se na proeminência dos sopros agudos e o uso de suas vozes no estilo mais pungente da música folclórica.</a:t>
            </a:r>
          </a:p>
          <a:p>
            <a:pPr algn="l"/>
            <a:r>
              <a:rPr lang="pt-BR"/>
              <a:t>Enredo de Das Klagende Lied:</a:t>
            </a:r>
          </a:p>
          <a:p>
            <a:pPr algn="l"/>
            <a:r>
              <a:rPr lang="pt-BR"/>
              <a:t>Irmão mais velho assassina o irmão mais novo pelo amor da princesa. Um menestrel vagante acha um dos ossos do irmão assassinado e com ele constrói uma flauta. Tocada no casamento do casal, o instrumento revela toda a verdade sobre o crime.</a:t>
            </a:r>
          </a:p>
          <a:p>
            <a:pPr algn="l"/>
            <a:r>
              <a:rPr lang="pt-BR"/>
              <a:t>Orquestração revela desprezo pela economia de recursos.</a:t>
            </a:r>
          </a:p>
          <a:p>
            <a:pPr algn="l"/>
            <a:r>
              <a:rPr lang="pt-BR"/>
              <a:t>Banda interna: 3 fagotes, 4 flugelhorns, 2 cornets, tímpanos, triângulo e pratos. Posteriormente trocou os flugelhorns e cornets por trompetes e trompas. Embora a música não fosse encenada, Mahler sabia a distinção de um grupo tocando mais forte à distância de outro tocando próximo e piano.</a:t>
            </a:r>
          </a:p>
          <a:p>
            <a:pPr algn="l"/>
            <a:r>
              <a:rPr lang="pt-BR"/>
              <a:t>Banda interna: fruto do desejo de separação entre a música de júbilo do enredo trágico da obra. </a:t>
            </a:r>
          </a:p>
          <a:p>
            <a:pPr algn="l"/>
            <a:r>
              <a:rPr lang="pt-BR"/>
              <a:t>Típico de Mahler: uso da requinta, instrumento que usou mais do que qualquer outro compositor. </a:t>
            </a:r>
          </a:p>
        </p:txBody>
      </p:sp>
    </p:spTree>
    <p:extLst>
      <p:ext uri="{BB962C8B-B14F-4D97-AF65-F5344CB8AC3E}">
        <p14:creationId xmlns:p14="http://schemas.microsoft.com/office/powerpoint/2010/main" val="216382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1. Sinfonia – 1888</a:t>
            </a:r>
          </a:p>
          <a:p>
            <a:pPr algn="l"/>
            <a:r>
              <a:rPr lang="pt-BR"/>
              <a:t>2. Sinfonia – 1894 (depois de muita dificuldade em achar um fim para a obra)</a:t>
            </a:r>
          </a:p>
          <a:p>
            <a:pPr algn="l"/>
            <a:r>
              <a:rPr lang="pt-BR"/>
              <a:t>3. Sinfonia – 1896 (começou antes de concluir a segunda)</a:t>
            </a:r>
          </a:p>
          <a:p>
            <a:pPr algn="l"/>
            <a:r>
              <a:rPr lang="pt-BR"/>
              <a:t>Estas três sinfonias, do ponto de vista da orquestração, são suas obras mais grandiloquentes, exigem orquestras enormes, seções expandidas de percussão e têm duração considerável. </a:t>
            </a:r>
          </a:p>
          <a:p>
            <a:pPr algn="l"/>
            <a:r>
              <a:rPr lang="pt-BR"/>
              <a:t>1. Sinfonia – inicialmente tinha 5 movimentos, mas o quinto acabou sendo suprimido depois das primeiras performances. </a:t>
            </a:r>
          </a:p>
          <a:p>
            <a:pPr algn="l"/>
            <a:r>
              <a:rPr lang="pt-BR"/>
              <a:t>2. Sinfonia – 5 movimentos: um dos movimentos é uma deslumbrante canção para contralto e o último movimento requer dois solistas e coro. </a:t>
            </a:r>
          </a:p>
          <a:p>
            <a:pPr algn="l"/>
            <a:r>
              <a:rPr lang="pt-BR"/>
              <a:t>3. Sinfonia – 6 movimentos: segundo e terceiro movimentos têm caráter de intermezzo; o quarto, um outro Lied; o quinto é um conjunto de palavras de canções folclóricas para coro feminino e coro de meninos; o sexto é um movimento lento. </a:t>
            </a:r>
          </a:p>
        </p:txBody>
      </p:sp>
    </p:spTree>
    <p:extLst>
      <p:ext uri="{BB962C8B-B14F-4D97-AF65-F5344CB8AC3E}">
        <p14:creationId xmlns:p14="http://schemas.microsoft.com/office/powerpoint/2010/main" val="1292917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BR" sz="2900"/>
              <a:t>Durante o mesmo período em que escreveu as três primeiras sinfonias, compôs um 12 canções para voz e orquestra, cujas letras foram extraídas de uma antologia de poesia folclórica, Das Knaben Wunderhorn </a:t>
            </a:r>
          </a:p>
          <a:p>
            <a:pPr algn="l"/>
            <a:r>
              <a:rPr lang="pt-BR" sz="2900"/>
              <a:t>Das Knaben Wunderhorn – ideias e referências para a segunda e terceira sinfonias.</a:t>
            </a:r>
          </a:p>
          <a:p>
            <a:pPr algn="l"/>
            <a:r>
              <a:rPr lang="pt-BR" sz="2900"/>
              <a:t>1. Sinfonia – inspiração em ciclo de canções mais antigo Lieder eines Fahrenden Gesellen. Spotify Die Zwei blaue Augen von meinem Schatz </a:t>
            </a:r>
          </a:p>
          <a:p>
            <a:pPr algn="l"/>
            <a:r>
              <a:rPr lang="pt-BR" sz="2900"/>
              <a:t> Das Knaben Wunderhorn – canção que conta como Santo Antônio pregou aos peixes expandiu-se no scherzo da 2. Sinfonia. </a:t>
            </a:r>
          </a:p>
          <a:p>
            <a:pPr algn="l"/>
            <a:r>
              <a:rPr lang="pt-BR" sz="2900"/>
              <a:t> Mahler não tinha especial devoção pelas cordas. Elas não eram vistas como base ubíqua da orquestra, como de costume na tradição alemã. Eram apenas mais uma possibilidade - importante - na paleta sonora da orquestra.</a:t>
            </a:r>
          </a:p>
          <a:p>
            <a:pPr algn="l"/>
            <a:r>
              <a:rPr lang="pt-BR" sz="2900"/>
              <a:t>Vozes – Mahler as considera tão confiáveis e auto-suficientes quanto qualquer outro instrumento, mesmo quando tinham de competir com sopros tocados em forte e contrapontos dissonantes. </a:t>
            </a:r>
          </a:p>
          <a:p>
            <a:pPr algn="l"/>
            <a:r>
              <a:rPr lang="pt-BR" sz="2900"/>
              <a:t>Sopros – Na 2. Sinfonia, longas passagens do primeiro movimento são destinadas às madeiras e aos metais, com apenas poucas contribuições das cordas. Na 3. Sinfonia, o enorme primeiro movimento depende do som dos sopros, com as cordas adicionando uma série de efeitos. No sombrio primeiro movimento da 6. Sinfonia, uma vasta marcha sinfônica é igualmente dominada pelo som dos sopros, enquanto que o tema lírico e exultante é o momento de glória das cordas. </a:t>
            </a:r>
          </a:p>
          <a:p>
            <a:pPr algn="l"/>
            <a:r>
              <a:rPr lang="pt-BR" sz="2900"/>
              <a:t>Resultado da orquestração mahleriana não é nunca um amálgama de som exuberante. Ideal de Mahler é que cada instrumento revele sua contribuição temática e o colorido que traz à partitura. </a:t>
            </a:r>
          </a:p>
          <a:p>
            <a:pPr algn="l"/>
            <a:r>
              <a:rPr lang="pt-BR" sz="2900"/>
              <a:t>Mahler desafiou os intérpretes com enormes dificuldades de articulação e equilíbrio, mas nunca, depois de Das Klagende Lied escreveu coisas impraticáveis para eles. E antes?</a:t>
            </a:r>
          </a:p>
          <a:p>
            <a:pPr algn="l"/>
            <a:endParaRPr lang="pt-BR" sz="2900"/>
          </a:p>
          <a:p>
            <a:pPr algn="l"/>
            <a:endParaRPr lang="pt-BR"/>
          </a:p>
          <a:p>
            <a:pPr algn="l"/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47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lnSpcReduction="10000"/>
          </a:bodyPr>
          <a:lstStyle/>
          <a:p>
            <a:pPr algn="l"/>
            <a:r>
              <a:rPr lang="pt-BR"/>
              <a:t>Wagner –  depois de suas obras, orquestra não precisa mais ser expandida.</a:t>
            </a:r>
          </a:p>
          <a:p>
            <a:pPr algn="l"/>
            <a:r>
              <a:rPr lang="pt-BR"/>
              <a:t>Mesmo as tubas wagnerianas, cuja invenção teve como objetivo dar mais homogeneidade aos metais e completar os os hiatos entre trompa e trombone, não se tornaram membros permanentes da orquestra.</a:t>
            </a:r>
          </a:p>
          <a:p>
            <a:pPr algn="l"/>
            <a:r>
              <a:rPr lang="pt-BR"/>
              <a:t>Compositores passaram a buscar mais o contraste e a mistura de sons que poderio e peso na sonoridade. </a:t>
            </a:r>
          </a:p>
          <a:p>
            <a:pPr algn="l"/>
            <a:r>
              <a:rPr lang="pt-BR"/>
              <a:t>Bruckner – música massiva, mas com orquestração não muito diferente da Beethoviniana, acrescentando-se a tuba – muito frequente a partir de 1860. Somente o movimento lento da 7. Sinfonia prescrevia tubas wagnerianas. </a:t>
            </a:r>
          </a:p>
          <a:p>
            <a:pPr algn="l"/>
            <a:r>
              <a:rPr lang="pt-BR"/>
              <a:t>Amigos aconselhavam Bruckner a revisar suas obras e conferir um caráter ainda mais wagneriano à orquestração. O clímax da 7. Sinfonia é um único golpe de prato, que foi sugerido por amigos que o queriam mais wagneriano por não entender sua verdadeira natureza. </a:t>
            </a:r>
          </a:p>
          <a:p>
            <a:pPr algn="l"/>
            <a:r>
              <a:rPr lang="pt-BR"/>
              <a:t>Oboé e trompete sobressaiem-se em linhas brilhantes em uma instrumentação neutra. O clímax é uma questão decidadamente de preto e branco, com a orquestra inteira trovejando em 4 ou 5 oitavas a mesma afrmação. 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021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/>
              <a:t>2. Sinfonia- 6 trompas e 4 trompetes na orquestra + banda off stage de 4 trompetes, 4 trompas, triângulo, pratos, caixa-clara e tímpanos. Nos compassos finais, há também um órgão. Final é avassalador, contudo a finalidade da orquestra massiva não é a complexidade – como em Strauss – mas, sim, a clareza. O essencial é ouvido com clareza, mesmo no meio de um contingente sonoro poderoso. </a:t>
            </a:r>
          </a:p>
          <a:p>
            <a:pPr algn="l"/>
            <a:r>
              <a:rPr lang="pt-BR"/>
              <a:t>“Toda minha orquestra canta. Para mim, até mesmo o fagote, até mesmo a tuba, até mesmo os tímpanos deveriam cantar.” Efeito disso é que a orquestação não é previsível, há fanfarras com madeiras, com cordas, da mesma forma em que há desenhos líricos para trompete ou trombone. </a:t>
            </a:r>
          </a:p>
          <a:p>
            <a:pPr algn="l"/>
            <a:r>
              <a:rPr lang="pt-BR"/>
              <a:t>Ex.: solos de trombone no primeiro movimento da 3. Sinfonia, no qual o trombone propulsiona boa parte da ação, estão notados “espressivo”, “sentimental”, “piano”. Spotify 6’12”</a:t>
            </a:r>
          </a:p>
          <a:p>
            <a:pPr algn="l"/>
            <a:r>
              <a:rPr lang="pt-BR"/>
              <a:t>Embora a lista de instrumentos em suas obras seja enorme, a sua utilização é sempre precisa e sutil. Se há uma repetição de notas que devem se separar ou que devem ser ouvidas distintamente uma da outra, esse efeito é conseguido através da alternância de instrumentos e coloridos, além dos habituais sinais de dinâmica. Para Mahler isso não é uma simples questão de colorido, mas sim de assegurar a clareza do enunciado.   </a:t>
            </a:r>
          </a:p>
          <a:p>
            <a:pPr algn="l"/>
            <a:r>
              <a:rPr lang="pt-BR"/>
              <a:t>Harpa – na obra mahleriana as cordas são beliscadas com plectro mais frequentemente que em outros compositores. </a:t>
            </a:r>
          </a:p>
          <a:p>
            <a:pPr algn="l"/>
            <a:r>
              <a:rPr lang="pt-BR"/>
              <a:t>Último êxtase da 8. Sinfonia: arpejos de harpa são dobrados pelo piano para conferir mais definição ao som daquele instrumento. Pp.127-31, partitura</a:t>
            </a:r>
          </a:p>
        </p:txBody>
      </p:sp>
    </p:spTree>
    <p:extLst>
      <p:ext uri="{BB962C8B-B14F-4D97-AF65-F5344CB8AC3E}">
        <p14:creationId xmlns:p14="http://schemas.microsoft.com/office/powerpoint/2010/main" val="3619462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Percussão – também é utilizada com grande definição</a:t>
            </a:r>
          </a:p>
          <a:p>
            <a:pPr algn="l"/>
            <a:r>
              <a:rPr lang="pt-BR"/>
              <a:t>6. Sinfonia – caixas claras militares, chicote, blocos de madeira</a:t>
            </a:r>
          </a:p>
          <a:p>
            <a:pPr algn="l"/>
            <a:r>
              <a:rPr lang="pt-BR"/>
              <a:t>7. Sinfonia – sinos de vaca, agudos e graves – sem altura definida. Significado simbólico para Mahler: último som terreno ouvido pelo montanhista em seu caminho ao pico; representam a exaltação solitária do espírito acima da confusão da vida cotidiana. </a:t>
            </a:r>
          </a:p>
          <a:p>
            <a:pPr algn="l"/>
            <a:r>
              <a:rPr lang="pt-BR"/>
              <a:t>6. Sinfonia – no Finale prescreve um martelo que bate 3 vezes sobre uma superfície dura, que não reverbera. Simbolismo: representam o vento que bate no herói. A terceira batida o derruba como um boi. São três pontuações que marcam o fim das seções formais maiores em um movimento em forma sonata. Mahler revisou a obra e removeu a terceira batida. No entanto, alguns regentes costumam usar a versão original.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217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Paixão de Mahler pela clareza era o que estimulava seu feroz perfeccionismo como regente de orquestra. </a:t>
            </a:r>
          </a:p>
          <a:p>
            <a:pPr algn="l"/>
            <a:r>
              <a:rPr lang="pt-BR"/>
              <a:t>A partir da 4. Sinfonia, em 1900, ele é claramente dominado pela instrumentação. </a:t>
            </a:r>
          </a:p>
          <a:p>
            <a:pPr algn="l"/>
            <a:r>
              <a:rPr lang="pt-BR"/>
              <a:t>4. Sinfonia: única de suas obras em que as cordas têm um papel protagonista de fato. Descrita pelo compositor como uma obra para pequena orquestra, não tem trombones e tuba, todavia requer xilofone e glockenspiel, clarinetes em Lá, Sib e Mib. </a:t>
            </a:r>
          </a:p>
          <a:p>
            <a:pPr algn="l"/>
            <a:r>
              <a:rPr lang="pt-BR"/>
              <a:t>A partir da 4. Sinfonia – acentua-se sua preocupação com a polifonia. Passa a não aceitar dobras e inclusive corta algumas delas em suas edições de performance de obras de Mozart como Bodas de Fígaro e Cosi fan tutte.</a:t>
            </a:r>
          </a:p>
          <a:p>
            <a:pPr algn="l"/>
            <a:r>
              <a:rPr lang="pt-BR"/>
              <a:t>4. Sinfonia – descarte de todas as notas que não têm uma função bem definida. Resultado: bonito som orquestral cuja falta de um tecido subordinado às vezes causa certa perturbação – 3 ou 4 instrumentos tocando passagem temáticas em contraponto, o que inevitavelmente aceita fortes dissonâncias em vista da lógica polifônica. Em outras passagens, 3 ou 4 instrumentos com linhas temáticas, sem nenhum preenchimento harmônico subordinado. (Apêndice 2, Ex.: 9)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522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8. Sinfonia: complexa dupla fuga no movimento inicial, na qual solistas, coro duplo e uma gigantesca orquestra elaboram a complexidade de dois temas que serão tratados separadamente no decorrer da obra. Spotify – Veni, creator spiritus</a:t>
            </a:r>
          </a:p>
          <a:p>
            <a:pPr algn="l"/>
            <a:r>
              <a:rPr lang="pt-BR"/>
              <a:t>Nada é preenchimento harmônico, tudo é estritamente funcional</a:t>
            </a:r>
          </a:p>
          <a:p>
            <a:pPr algn="l"/>
            <a:r>
              <a:rPr lang="pt-BR"/>
              <a:t>8. Sinfonia – 2 partes – 2. parte corresponderia aos tradicionais movimento lento, scherzo e finale. Exército de intérpretes, mas que pode ser considerado uma gigantesca orquestra de câmara – em alguns momentos a textura é bem rarefeita, há bem poucos instrumentos tocando. </a:t>
            </a:r>
          </a:p>
          <a:p>
            <a:pPr algn="l"/>
            <a:r>
              <a:rPr lang="pt-BR"/>
              <a:t>Das Lied von der Erde – segundo movimento – Der Einsame Herbst – solo de oboé, melodia lamentosa – linha da contralto desenvolve-se com mínimo de repetição e com inflexõese ritmos diferentes daqueles do oboé. Spotify</a:t>
            </a:r>
          </a:p>
          <a:p>
            <a:pPr algn="l"/>
            <a:r>
              <a:rPr lang="pt-BR"/>
              <a:t>Último movimento, Der Abschied – solo de oboé que inicia com fragmentos melódicos sobre golpes repetidos do gongo – ataques do gongo são reforçados por pizzicatos dos cellos e contrabaixos e por uma gran cassa – contralto em narração em estilo recitativo. No final, a calma é tamanha que um bandolim pode colorir a atmosfera com certa estridência. Spotify</a:t>
            </a:r>
          </a:p>
        </p:txBody>
      </p:sp>
    </p:spTree>
    <p:extLst>
      <p:ext uri="{BB962C8B-B14F-4D97-AF65-F5344CB8AC3E}">
        <p14:creationId xmlns:p14="http://schemas.microsoft.com/office/powerpoint/2010/main" val="2476886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Mahler, contudo, não foi quem convocou o maior contingente orquestral. Schönberg o supera em Gurrelieder – obra que precede seu período atonal. </a:t>
            </a:r>
          </a:p>
          <a:p>
            <a:pPr algn="l"/>
            <a:r>
              <a:rPr lang="pt-BR"/>
              <a:t>Gurrelieder – solistas vocais, narrador, um grande coro, orquestra expandida (inclui correntes que chocalham durante uma passagem na segunda parte)</a:t>
            </a:r>
          </a:p>
          <a:p>
            <a:pPr algn="l"/>
            <a:r>
              <a:rPr lang="pt-BR"/>
              <a:t>Motivos de uma orquestra gigante são diferentes do de Mahler (absoluta precisão e distinção). Schoenberg se inclina nessa obra mais para o estilo de Strauss, em que sempre há vozes de preenchimento harmônico. A demanda por clareza é que levou Mahler ao excesso – é justo chamar de excesso a exigência por instrumentos que só serão ouvidos por poucos compassos. </a:t>
            </a:r>
          </a:p>
          <a:p>
            <a:pPr algn="l"/>
            <a:r>
              <a:rPr lang="pt-BR"/>
              <a:t>Mahler fez várias revisões em suas obras, sempre em razão de uma textura mais clara. As únicas obras não revisadas foram a 9. Sinfonia e Das Lied von der Erde, que ele não chegou a ouvir, já que faleceu antes, aos 51 anos. </a:t>
            </a:r>
          </a:p>
        </p:txBody>
      </p:sp>
    </p:spTree>
    <p:extLst>
      <p:ext uri="{BB962C8B-B14F-4D97-AF65-F5344CB8AC3E}">
        <p14:creationId xmlns:p14="http://schemas.microsoft.com/office/powerpoint/2010/main" val="628955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Debussy, difícil imaginar que sua carreira pudesse ter sido paralela à de Mahler, mas de fato foi. Nasceu em 1862 e escreveu Printemps, sua primeira obra orquestral, depois de deixar o Conservatório de Paris, em 1887, antes que Mahler tivesse terminado sua 1. Sinfonia. </a:t>
            </a:r>
          </a:p>
          <a:p>
            <a:pPr algn="l"/>
            <a:r>
              <a:rPr lang="pt-BR"/>
              <a:t>Diferentemente de Mahler, ou de outros compositores nascidos na Europa Central, Debussy não tinha um particular interesse na ideia do desenvolvimento sinfônico – é surpreendente que Mahler tenha sido dos primeiros regentes a perceber o caráter inovador e a importância de sua obra orquestral. </a:t>
            </a:r>
          </a:p>
          <a:p>
            <a:pPr algn="l"/>
            <a:r>
              <a:rPr lang="pt-BR"/>
              <a:t>Debussy estendeu significativamente o vocabulário da harmonia moderna e desenvolveu um novo estilo musical para explorar essas novas ideias harmônicas. </a:t>
            </a:r>
          </a:p>
          <a:p>
            <a:pPr algn="l"/>
            <a:r>
              <a:rPr lang="pt-BR"/>
              <a:t>Versão atualmente conhecida de Printemps foi revisada por Henri Büsser, compositor e regente 11 anos mais novo que Debussy.  Spotify</a:t>
            </a:r>
          </a:p>
          <a:p>
            <a:pPr algn="l"/>
            <a:r>
              <a:rPr lang="pt-BR"/>
              <a:t>L’Aprés-Midi d’un Faune – obra cuja originalidade ainda surpreende os ouvintes. Escrita entre 1892 e 1894. Tradução em atmosfera elusiva do poema de atmosfera elusiva de Mallarmé. </a:t>
            </a:r>
          </a:p>
        </p:txBody>
      </p:sp>
    </p:spTree>
    <p:extLst>
      <p:ext uri="{BB962C8B-B14F-4D97-AF65-F5344CB8AC3E}">
        <p14:creationId xmlns:p14="http://schemas.microsoft.com/office/powerpoint/2010/main" val="570861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301F02F-DBB8-3144-B731-2874F98AF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08" r="1" b="11756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C61BD32-7542-4D52-BA5A-3ADE869BF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59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6F32F9-A55D-3144-9E63-5BF6C5D0F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A tarde de um fauno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Quero perpetuar essas ninfas.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                             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Tão claro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Seu ligeiro encarnado a voltear no ar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Espesso de mormaço e sonos.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                             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Sonhei ou…?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Borra de muita noite, a dúvida se acaba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 mil ramos sutis a imitar a mata,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Prova infeliz de que eu sozinho me ofertava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À guisa de triunfo a ausência ideal das rosas.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Reflitamos…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se essas moças, minhas glosas,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Não passarem de sonho e senso fabulosos?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Fauno, dos olhos da mais casta, azuis e frios,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Flui a ilusão com uma fonte em prantos, rios: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Mas, em contraste, o hálito da outra, arfante,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Não é o sopro de um dia quente nos teus pelos?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Mas, não! No pasmo exausto e imóvel, a manhã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 debate em calor para manter-se fresca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água não canta que da avena eu não derrame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No bosque irrigado de acordes – e o só sopro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Que flui da flauta dupla prestes a exalar-se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Pronto a extinguir-se antes que se disperse em chuva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Estéril, é somente o sopro no horizonte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Sem uma ruga a perturbá-lo, da visível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calma inspiração artificial do céu.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Ó orla siciliana das baixadas calmas,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Que êmula de sóis, minha vaidade pilha,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Sob centelhas de flores, taciturno, CONTE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“Que aqui com arte e engenho vinha eu domar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Caules ocos no glauco ouro azul de longínquos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Verdes, às fontes dedicando seus vinhedos,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ondulava um brancor animal em repouso: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que ao prelúdio lento em que nascem as flautas,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Este vôo de cisnes, ou náiades! foge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Ou mergulha…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Arde a tarde inerte na hora fulva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Sem traço da arte vária pela qual fugiu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Tanta núpcia ansiada por quem busca o </a:t>
            </a: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la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Despertarei então à devoção primeira,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 pé e só sob uma luz que flui de outrora,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Lírio! e um de vós todos pela ingenuidade.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Mais que esse doce nada, arrulho de seus lábios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 beijo que, bem baixo, é perfídia segura,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Atesta uma mordida este meu seio virgem,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Misteriosa marca de algum dente augusto;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Mas, chega! que esse arcano elege por amigo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 junco vasto e gêmeo sob o céu tocado: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Ei-lo que chama a si a turbação da face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num extenso solo sonha que entretemos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 beleza ao redor, mediante confusões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Falsas entre ela própria e o nosso canto crédulo –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tanto quanto alcance um módulo amoroso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Faz que se esvaia a ilusão banal de dorso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Ou de lado, seguidos pelo olhar sem ver,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Uma linha monótona, sonora e vã.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Volta, pois, instrumento de fugas, maligna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Flauta, a reflorescer nos lagos onde me ouves: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 meu tropel cioso, irei falar de deusas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Por muito tempo – e em muita pintura profana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À sua sombra hei ainda hei de enlaçar cinturas;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quando a luz das uvas tenha eu sorvido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Banindo um dissabor por fingimento oculto,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Gozador, ao verão do céu oferto os bagos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soprando nas peles translúcidas, ávido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ébrio, fico olhando através até a noite.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Reavivemos, ninfas, LEMBRANÇAS diversas.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“Pelos juncos, o olhar violava as colinas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Imortais, que afogam na onda a queimadura,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Soltando gritos de ira contra o céu da mata;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o banho esplendoroso dos cabelos some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Em calafrios e claridades, pedrarias!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Precipito-me – e eis a meus pés, enroscadas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Langorosas haurindo esse mal de ser dois,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Duas carnes dormindo entre os braços do acaso: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Sem desfazer o enlace, arrebato-as e alcanço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Rumo a esse alcatife, odiado pela frívola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Sombra, de rosas desperfumando-se ao sol,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Para esse embate igual ao dia que se consome.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Ó cólera das virgens, eu te adoro, gozo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Feroz do fardo nu e sagrado que se esquiva,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Fugindo à boca em água ardente, quando um raio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Faz tremer! o temor mais secreto da carne: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Dos pés da desumana ao peito da mais tímida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Que a pureza abandona, orvalhada ora por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Lágrimas tristes ou não tão tristes vapores.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Meu crime foi o de ter, contente de vencer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Temores infiéis, partido ao meio a moita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 beijos, pelos deuses tão bem guarnecida;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Sob as pregas felizes de uma só (guardando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Com simples dedo, a fim que o seu candor de pena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 maculasse na emoção de sua irmã –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Aquela que é pequena, ingênua e não se peja:)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Que de meus braços moles por delíquios vagos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Liberta-se essa presa para sempre ingrata,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Sem pena do soluço ainda em mim cativo.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Azar! Hão de arrastar-me outras ao prazer,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As tranças emaranhando aos chifres desta fronte: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 sabes, vida minha: púrpura e madura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Toda romã estala em zumbidos de abelhas;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 o nosso sangue, amante de quem vai sugá-lo,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Escorre pelo eterno enxame do desejo.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Na hora em que se banha o bosque em cinza e ouro,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Uma festa se exalta na ramada extinta: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Etna! É em meio a ti, visitado por Vênus,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Pousando em tua lava o calcanhar ingênuo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 troa um sono triste ou desfalece a flama.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Minha, a rainha!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    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Ó, punição…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                        </a:t>
            </a: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Não, mas a alma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Vazia de palavras e este corpo espesso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Tarde sucumbem ao silêncio meridiano: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Sem mais, dormir no esquecimento da blasfêmia,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Na areia ressupino e sedento – e sequioso</a:t>
            </a:r>
            <a:b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Oferecer a boca ao astro audaz dos vinhos!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Ninfas, adeus: vou ver a sombra que vos tornais.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                                             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7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hlinkClick r:id="rId2"/>
              </a:rPr>
              <a:t>  </a:t>
            </a:r>
            <a:endParaRPr kumimoji="0" lang="pt-BR" altLang="pt-B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324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pt-BR" altLang="pt-BR" sz="324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</p:txBody>
      </p:sp>
      <p:pic>
        <p:nvPicPr>
          <p:cNvPr id="1026" name="Picture 2" descr="faune-1">
            <a:hlinkClick r:id="rId2"/>
            <a:extLst>
              <a:ext uri="{FF2B5EF4-FFF2-40B4-BE49-F238E27FC236}">
                <a16:creationId xmlns:a16="http://schemas.microsoft.com/office/drawing/2014/main" id="{D6765867-DBC8-B94E-9E0A-7D5B8EA38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71100"/>
            <a:ext cx="32893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918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0318822-57E9-8F49-BCF8-365372186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84" y="423081"/>
            <a:ext cx="11068334" cy="5977719"/>
          </a:xfrm>
        </p:spPr>
        <p:txBody>
          <a:bodyPr/>
          <a:lstStyle/>
          <a:p>
            <a:pPr algn="l"/>
            <a:r>
              <a:rPr lang="pt-BR"/>
              <a:t>L’Aprés-midi - </a:t>
            </a:r>
            <a:r>
              <a:rPr lang="pt-BR">
                <a:hlinkClick r:id="rId2"/>
              </a:rPr>
              <a:t>https://www.youtube.com/watch?time_continue=49&amp;v=4GBrcetDuZQ</a:t>
            </a:r>
            <a:endParaRPr lang="pt-BR"/>
          </a:p>
          <a:p>
            <a:pPr algn="l"/>
            <a:r>
              <a:rPr lang="pt-BR"/>
              <a:t>A orquestra de Debussy não é o instrumento de múltiplas vozes dos compositores da Europa Central, mas sim uma coleção de timbres individuais cores que são usados quando requisitados; não em blocos ou em combinações familiares, mas simplesmente pelos seus atributos individuais. </a:t>
            </a:r>
          </a:p>
          <a:p>
            <a:pPr algn="l"/>
            <a:r>
              <a:rPr lang="pt-BR"/>
              <a:t>Oboés – oferece comentários brilhantes, ácidos</a:t>
            </a:r>
          </a:p>
          <a:p>
            <a:pPr algn="l"/>
            <a:r>
              <a:rPr lang="pt-BR"/>
              <a:t>Flautas – cintilam em seu registro mais agudo, agarram-se lamentosamente às afirmações emocionais em seu registro grave</a:t>
            </a:r>
          </a:p>
          <a:p>
            <a:pPr algn="l"/>
            <a:r>
              <a:rPr lang="pt-BR"/>
              <a:t>Clarinetes – borbulham e gorgolejam em seu registro mais grave (Chalumeau), mas cedem a arabescos e trinados em seu registro agudo</a:t>
            </a:r>
          </a:p>
          <a:p>
            <a:pPr algn="l"/>
            <a:r>
              <a:rPr lang="pt-BR"/>
              <a:t>Trompetes e trombones – abertos ou com surdina, às vezes são intecionalmente estridentes ou enérgicos</a:t>
            </a:r>
          </a:p>
          <a:p>
            <a:pPr algn="l"/>
            <a:r>
              <a:rPr lang="pt-BR"/>
              <a:t>Trompas – categoria à parte, sempre luxuriosas e sonhadoras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858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0318822-57E9-8F49-BCF8-365372186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84" y="423081"/>
            <a:ext cx="11068334" cy="5977719"/>
          </a:xfrm>
        </p:spPr>
        <p:txBody>
          <a:bodyPr/>
          <a:lstStyle/>
          <a:p>
            <a:pPr algn="l"/>
            <a:r>
              <a:rPr lang="pt-BR"/>
              <a:t>Cordas – fornecem um forro bastante inventidvo para tudo isso. Há raros momentos em que as cordas não tocam. A base que provém é muito detalhada e rica, com pizzicatos, efeitos de arco, divisi etc. </a:t>
            </a:r>
          </a:p>
          <a:p>
            <a:pPr algn="l"/>
            <a:r>
              <a:rPr lang="pt-BR"/>
              <a:t>La Mer- única de suas obras orquestrais que se atém mais ao design e equilíbrio sinfônicos, com algo parecido com uma disposição sinfônica de temas, abordados mais elipticamente e por insinuação que afirmados diretamente. </a:t>
            </a:r>
          </a:p>
          <a:p>
            <a:pPr algn="l"/>
            <a:r>
              <a:rPr lang="pt-BR"/>
              <a:t>Seção em que primeiros violinos não tocam e o restante das cordas, em divisi, tocam figuras que parecem transformar em música os múltiplos sons do mar como as ondas que arrebentam e se espalham por uma praia de seixos. </a:t>
            </a:r>
          </a:p>
          <a:p>
            <a:pPr algn="l"/>
            <a:r>
              <a:rPr lang="pt-BR"/>
              <a:t>Não é descrição, não é onomatopeia – como a canção de pássaro na Pastoral de Beethoven. É apenas a conversão do som natural em música. </a:t>
            </a:r>
          </a:p>
          <a:p>
            <a:pPr algn="l"/>
            <a:r>
              <a:rPr lang="pt-BR"/>
              <a:t>La Mer – 1902-5</a:t>
            </a:r>
          </a:p>
          <a:p>
            <a:pPr algn="l"/>
            <a:r>
              <a:rPr lang="pt-BR"/>
              <a:t>Images – 1906-12 – Iberia: evocação de uma quente noite espanhola, do sol ardente, e uma “fiesta”- franceses foram convincentes ao escrever música espanhola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30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lnSpcReduction="10000"/>
          </a:bodyPr>
          <a:lstStyle/>
          <a:p>
            <a:pPr algn="l"/>
            <a:r>
              <a:rPr lang="pt-BR"/>
              <a:t>Saxofone – patenteado por Adolphe Sax, em 1846 – família de 14 instrumentos.</a:t>
            </a:r>
          </a:p>
          <a:p>
            <a:pPr algn="l"/>
            <a:r>
              <a:rPr lang="pt-BR"/>
              <a:t>A exemplo das tubas wagnerianas também não se tornaram integrantes permanentes da orquestra.</a:t>
            </a:r>
          </a:p>
          <a:p>
            <a:pPr algn="l"/>
            <a:r>
              <a:rPr lang="pt-BR"/>
              <a:t>O saxofone tem um som homogêneo por toda a extensão, o que era uma característica muito procurada na época. Contudo, sua sonoridade muito dificilmente se funde no som orquestral, o que faz com que seu emprego fique restrito às situções em que essa característica mais brilhante é mais bem-vinda. </a:t>
            </a:r>
          </a:p>
          <a:p>
            <a:pPr algn="l"/>
            <a:r>
              <a:rPr lang="pt-BR"/>
              <a:t>Primeiras utilizações do saxofone:</a:t>
            </a:r>
          </a:p>
          <a:p>
            <a:pPr marL="342900" indent="-342900" algn="l">
              <a:buFontTx/>
              <a:buChar char="-"/>
            </a:pPr>
            <a:r>
              <a:rPr lang="pt-BR"/>
              <a:t>Georg Kastner – ópera Le Dernier Roi de Juda</a:t>
            </a:r>
          </a:p>
          <a:p>
            <a:pPr marL="342900" indent="-342900" algn="l">
              <a:buFontTx/>
              <a:buChar char="-"/>
            </a:pPr>
            <a:r>
              <a:rPr lang="pt-BR"/>
              <a:t>Berlioz – arranjo de Chant Sacre para 6 saxofones</a:t>
            </a:r>
          </a:p>
          <a:p>
            <a:pPr marL="342900" indent="-342900" algn="l">
              <a:buFontTx/>
              <a:buChar char="-"/>
            </a:pPr>
            <a:r>
              <a:rPr lang="pt-BR"/>
              <a:t>Meyerbeer e Bizet ( L’arlesienne) – passagens solo em que a inabilidade do instrumento em fundir seu som apresenta-se como qualidade. Spotify </a:t>
            </a:r>
          </a:p>
          <a:p>
            <a:pPr marL="342900" indent="-342900" algn="l">
              <a:buFontTx/>
              <a:buChar char="-"/>
            </a:pPr>
            <a:r>
              <a:rPr lang="pt-BR"/>
              <a:t>Vincent D’Indy – quarteto de saxofones é a formação ideal para dar suporte a vozes sem acompanhamento, pois quando tocam piano seu som se esconde sem deixar de dar segurança à afinação do canto </a:t>
            </a:r>
          </a:p>
          <a:p>
            <a:pPr marL="342900" indent="-342900" algn="l">
              <a:buFontTx/>
              <a:buChar char="-"/>
            </a:pPr>
            <a:r>
              <a:rPr lang="pt-BR"/>
              <a:t>Richard Strauss – Sinfonia Doméstica – reforço na harmonia do registro médio</a:t>
            </a:r>
          </a:p>
        </p:txBody>
      </p:sp>
    </p:spTree>
    <p:extLst>
      <p:ext uri="{BB962C8B-B14F-4D97-AF65-F5344CB8AC3E}">
        <p14:creationId xmlns:p14="http://schemas.microsoft.com/office/powerpoint/2010/main" val="197828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Depois da primeira guerra mundial – saxofones usados no jazz americano</a:t>
            </a:r>
          </a:p>
          <a:p>
            <a:pPr algn="l"/>
            <a:r>
              <a:rPr lang="pt-BR"/>
              <a:t>Anos 1930 – quarteto de saxofone com bateria – principal grupo da música para dançar</a:t>
            </a:r>
          </a:p>
          <a:p>
            <a:pPr algn="l"/>
            <a:r>
              <a:rPr lang="pt-BR"/>
              <a:t>Saxofone no jazz – emprego da faceta mais virtuosística do instrumento </a:t>
            </a:r>
          </a:p>
          <a:p>
            <a:pPr algn="l"/>
            <a:r>
              <a:rPr lang="pt-BR"/>
              <a:t>Vaughan Wiliams – inspiração nessa linguagem jazzística do sax – Ex. Job Comforters e Scherzo da 6. sinfonia - Spotify 1’40”</a:t>
            </a:r>
          </a:p>
          <a:p>
            <a:pPr algn="l"/>
            <a:r>
              <a:rPr lang="pt-BR"/>
              <a:t>Clarone, ao contrário do sax, conseguiu sua vaga fixa na orquestra. Reforço e nova qualidade para os baixos orquestrais. Segundo Raynor, caráter sinistro e cavernoso.</a:t>
            </a:r>
          </a:p>
          <a:p>
            <a:pPr algn="l"/>
            <a:r>
              <a:rPr lang="pt-BR"/>
              <a:t>Ex.: Quebra-nozes, Sugar Plum Fairy </a:t>
            </a:r>
          </a:p>
        </p:txBody>
      </p:sp>
    </p:spTree>
    <p:extLst>
      <p:ext uri="{BB962C8B-B14F-4D97-AF65-F5344CB8AC3E}">
        <p14:creationId xmlns:p14="http://schemas.microsoft.com/office/powerpoint/2010/main" val="278164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/>
              <a:t>Brahms – contentou-se com orquetra beethoveniana </a:t>
            </a:r>
          </a:p>
          <a:p>
            <a:pPr algn="l"/>
            <a:r>
              <a:rPr lang="pt-BR"/>
              <a:t>Comparativamente, colorido não era uma característica fundamental para Brahms. Ele não precisava de mais cor ou potência do que Beethoven já havia legado à orquestra.</a:t>
            </a:r>
          </a:p>
          <a:p>
            <a:pPr algn="l"/>
            <a:r>
              <a:rPr lang="pt-BR"/>
              <a:t>Uso da orquestra – tons pastéis; sonoridade aveludada é mais importante que o brilho</a:t>
            </a:r>
          </a:p>
          <a:p>
            <a:pPr algn="l"/>
            <a:r>
              <a:rPr lang="pt-BR"/>
              <a:t>2. Sinfonia – primeira entrada de violinos depois de tema das trompas com violoncelo comove por sua simplicidade, por ser uma única linha de violinos no agudo e não estar com harmonias em terças ou sextas. Spotify</a:t>
            </a:r>
          </a:p>
          <a:p>
            <a:pPr algn="l"/>
            <a:r>
              <a:rPr lang="pt-BR"/>
              <a:t>Schicksalslied – maior declaração de pessimismo já feita por Brahms – contrasta a felicidade do mundo de espíritos abençoados com a miséria da vida humana. Orquestra começa com absoluta felicidade e acaba com uma flauta solo saindo de cena como se pronunciasse uma bendição. Spotify</a:t>
            </a:r>
          </a:p>
          <a:p>
            <a:pPr algn="l"/>
            <a:r>
              <a:rPr lang="pt-BR"/>
              <a:t>Para Brahms, orquestra era um único instrumento de muitas vozes, rico e variado no som, mas essencialmente homogêneo. Começo do segundo mov. da 2. Sinfonia: dificuldade de se identificar se o violoncelo (desenho descendente) ou o fagote (figura ascendente) tem a linha prinicipal. Alguns regentes procuram homogeneizar a orquestração seguindo o princípio de que Brahms não tinha o colorido como mais acentuada prioridade. Outros, porém, como Beecham, mostram que não há mal em privilegiar – sem exageros - as diferenças de timbre, pois as obras de Brahms não precisam ter sempre o mesmo aspecto de mogno polido. </a:t>
            </a:r>
          </a:p>
          <a:p>
            <a:pPr algn="l"/>
            <a:r>
              <a:rPr lang="pt-BR"/>
              <a:t>Spotify </a:t>
            </a:r>
          </a:p>
        </p:txBody>
      </p:sp>
    </p:spTree>
    <p:extLst>
      <p:ext uri="{BB962C8B-B14F-4D97-AF65-F5344CB8AC3E}">
        <p14:creationId xmlns:p14="http://schemas.microsoft.com/office/powerpoint/2010/main" val="277451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Nacionalismo na Tchecoslováquia e Rússia não acarretou nenhuma significativa expansão na orquestra, mas desenvolveu novas variedades de cor justamente por espelhar as características nacionais.</a:t>
            </a:r>
          </a:p>
          <a:p>
            <a:pPr algn="l"/>
            <a:r>
              <a:rPr lang="pt-BR"/>
              <a:t>Smetana e Dvorak – maneira peculiar de usar os instrumentos tradicionais; os boêmios gostavam especialmente de um som de madeiras mais picante, forte, menos refinado do que o dos franceses, alemães e austríacos, que era muito apreciado na Europa. </a:t>
            </a:r>
          </a:p>
          <a:p>
            <a:pPr algn="l"/>
            <a:r>
              <a:rPr lang="pt-BR"/>
              <a:t>Russos- também trouxeram elementos de sua paleta local de cores.</a:t>
            </a:r>
          </a:p>
          <a:p>
            <a:pPr algn="l"/>
            <a:r>
              <a:rPr lang="pt-BR"/>
              <a:t>Balakirev- professor e teórico da primeira geração de compositores nacionalistas russos, o grupo dos cinco – Mussorgsky, Borodin, Cui, Korsakov e o próprio Balakirev. </a:t>
            </a:r>
          </a:p>
          <a:p>
            <a:pPr algn="l"/>
            <a:r>
              <a:rPr lang="pt-BR"/>
              <a:t>Compositores do grupo escreveram melodias sempre inspiradas no folclore nacional, retratando a vista de paisagens de vastas distâncias</a:t>
            </a:r>
          </a:p>
          <a:p>
            <a:pPr algn="l"/>
            <a:r>
              <a:rPr lang="pt-BR"/>
              <a:t>Boris Godunov, de Mussorgsky – indiscutivelmente a obra-prima suprema – mesmo se estranha e imperfeitamente organizada – do nacionalismo russo.</a:t>
            </a:r>
          </a:p>
          <a:p>
            <a:pPr algn="l"/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935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Tchaikovsky – desconfiado das instruções de Balakirev, que condenava o treinamento acadêmico convencional</a:t>
            </a:r>
          </a:p>
          <a:p>
            <a:pPr algn="l"/>
            <a:r>
              <a:rPr lang="pt-BR"/>
              <a:t>Balakirev considerava um compositor estragado pelo seu treinamento acadêmico no Conservatório de São Petersburgo. </a:t>
            </a:r>
          </a:p>
          <a:p>
            <a:pPr algn="l"/>
            <a:r>
              <a:rPr lang="pt-BR"/>
              <a:t>Tchaikovsky criou um estilo próprio de orquestração, sem usar nenhum instrumento novo ou exótico, mas explorando a capacidade orquestral para a expressão emocional e a criação de um colorido vívido. </a:t>
            </a:r>
          </a:p>
          <a:p>
            <a:pPr algn="l"/>
            <a:r>
              <a:rPr lang="pt-BR"/>
              <a:t>Nos seus balés, a música bastava para desenhar a situação, mesmo sem nenhum outro artifício decorativo ou cênico.</a:t>
            </a:r>
          </a:p>
          <a:p>
            <a:pPr algn="l"/>
            <a:r>
              <a:rPr lang="pt-BR"/>
              <a:t>Sinfonia Patética, 1893, orquestração basicamente igual à da 1. sinfonia de Brahms (quase 20 anos antes) ou do primeiro movimento da 9. Sinfonia de Beethoven (70 anos antes). Exceção: uma flauta, um clarinete, tuba, gran cassa, pratos e gongo. Instrumentos de percussão são usados, todavia, de uma maneira bastante econômica na obra. Gran cassa e prato são usados na marcha do Scherzo. Gongo aparece com uma única batida em piano, no Finale, prenunciando a trágica passagem de metais – que comentaristas românticos compararam à descida ao túmulo. Spotify 7’50”</a:t>
            </a:r>
          </a:p>
        </p:txBody>
      </p:sp>
    </p:spTree>
    <p:extLst>
      <p:ext uri="{BB962C8B-B14F-4D97-AF65-F5344CB8AC3E}">
        <p14:creationId xmlns:p14="http://schemas.microsoft.com/office/powerpoint/2010/main" val="43522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 lnSpcReduction="10000"/>
          </a:bodyPr>
          <a:lstStyle/>
          <a:p>
            <a:pPr algn="l"/>
            <a:r>
              <a:rPr lang="pt-BR"/>
              <a:t>Rimsky-Korsakov – grande mestre da orquestração russa. Estilo orquestral próprio de marcante brilho, mais exótico que Tchaikovsky.</a:t>
            </a:r>
          </a:p>
          <a:p>
            <a:pPr algn="l"/>
            <a:r>
              <a:rPr lang="pt-BR"/>
              <a:t>Com o tempo passou a desconfiar dos preconceitos de Balkirev em relação à formação acadêmica e criou ele mesmo seu próprio método de treinamento. Escreveu Princípios da Orquestração, obra que deixou incompleta e foi finalizada por Maximilian Steinberg.</a:t>
            </a:r>
          </a:p>
          <a:p>
            <a:pPr algn="l"/>
            <a:r>
              <a:rPr lang="pt-BR"/>
              <a:t>Conhecia muito bem a natureza dos instrumentos, empregando-os nos registros e nas situações em que soavam melhor. Usou o naipe de percussão de uma maneira mais extensa que Tchaikovsky. </a:t>
            </a:r>
          </a:p>
          <a:p>
            <a:pPr algn="l"/>
            <a:r>
              <a:rPr lang="pt-BR"/>
              <a:t>Instrumento solo sempre contraposto a uma base de colorido intenso ou temas em um vívido conjunto de instrumentos acompanhados por partes secundárias de cores brilhantes. Uso frequente da harpa e variados instrumentos de percussão. </a:t>
            </a:r>
          </a:p>
          <a:p>
            <a:pPr algn="l"/>
            <a:r>
              <a:rPr lang="pt-BR"/>
              <a:t>Scheherazade, Sadko (Spotify) e O Galo de Ouro – melodias quase orientais.</a:t>
            </a:r>
          </a:p>
          <a:p>
            <a:pPr algn="l"/>
            <a:r>
              <a:rPr lang="pt-BR"/>
              <a:t>Foi a consciência do Grupo dos Cinco e ajudou os outros membros na orquestração e na organização do material de suas obras. Revisou Boris Godunov Khovantschina, de Mussorgsky. Posteriormente, suas versões foram parcialmente reprovadas por serem consideradas muito brilhantes para a temática. Mais tarde, Shostakovitch também revisou tais obras de uma maneira mais sóbria, talvez mais genuinamente russa. 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83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EF7507-9B7A-A448-BFFF-7E998EA7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26575"/>
            <a:ext cx="11191164" cy="5978691"/>
          </a:xfrm>
        </p:spPr>
        <p:txBody>
          <a:bodyPr>
            <a:normAutofit/>
          </a:bodyPr>
          <a:lstStyle/>
          <a:p>
            <a:pPr algn="l"/>
            <a:r>
              <a:rPr lang="pt-BR"/>
              <a:t>Expansão da orquestra = Expansão da percussão</a:t>
            </a:r>
          </a:p>
          <a:p>
            <a:pPr algn="l"/>
            <a:r>
              <a:rPr lang="pt-BR"/>
              <a:t>Celesta em Quebra-nozes – um dos mais precoces exemplos de percussão melódica – pureza de som e delicadeza instimáveis. </a:t>
            </a:r>
          </a:p>
          <a:p>
            <a:pPr algn="l"/>
            <a:r>
              <a:rPr lang="pt-BR"/>
              <a:t>Mahler – 6. Sinfonia, Das Lied von der Erde – Spotify 26’30” -maravilhoso efeito do sereno tilintando sobre uma atmosfera de dor e perda. </a:t>
            </a:r>
          </a:p>
          <a:p>
            <a:pPr algn="l"/>
            <a:r>
              <a:rPr lang="pt-BR"/>
              <a:t>Xilofone – som duro, penetrante, pouco ressonante</a:t>
            </a:r>
          </a:p>
          <a:p>
            <a:pPr algn="l"/>
            <a:r>
              <a:rPr lang="pt-BR"/>
              <a:t>Saint-Saëns – Dança Macabra (1874) Spotify 1’20”, Carnaval dos Animais (1886)XII- Fossiles</a:t>
            </a:r>
          </a:p>
          <a:p>
            <a:pPr algn="l"/>
            <a:r>
              <a:rPr lang="pt-BR"/>
              <a:t>Percussão – novos efeitos – gongo: em piano gera efeito sinistro; em forte, encobre toda a orquestra. </a:t>
            </a:r>
            <a:r>
              <a:rPr lang="pt-BR" i="1"/>
              <a:t>Side and tenor drums </a:t>
            </a:r>
            <a:r>
              <a:rPr lang="pt-BR"/>
              <a:t>passam a ser mais frequentes, ocasionalmente acompanhados de pandeiros. Glockenspiel ou sinos tubulares. A percussão cresceu mais que qualquer outro naipe no século XIX.</a:t>
            </a:r>
            <a:endParaRPr lang="pt-BR" i="1"/>
          </a:p>
          <a:p>
            <a:pPr algn="l"/>
            <a:endParaRPr lang="pt-BR"/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940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5563</TotalTime>
  <Words>5135</Words>
  <Application>Microsoft Macintosh PowerPoint</Application>
  <PresentationFormat>Widescreen</PresentationFormat>
  <Paragraphs>204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inherit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Cury</dc:creator>
  <cp:lastModifiedBy>Fábio Cury</cp:lastModifiedBy>
  <cp:revision>88</cp:revision>
  <dcterms:created xsi:type="dcterms:W3CDTF">2018-04-28T19:07:11Z</dcterms:created>
  <dcterms:modified xsi:type="dcterms:W3CDTF">2018-05-09T10:36:17Z</dcterms:modified>
</cp:coreProperties>
</file>