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68" r:id="rId6"/>
    <p:sldId id="266" r:id="rId7"/>
    <p:sldId id="267" r:id="rId8"/>
    <p:sldId id="260" r:id="rId9"/>
    <p:sldId id="259" r:id="rId10"/>
    <p:sldId id="261" r:id="rId11"/>
    <p:sldId id="262" r:id="rId12"/>
    <p:sldId id="263" r:id="rId13"/>
    <p:sldId id="265" r:id="rId14"/>
    <p:sldId id="264" r:id="rId15"/>
    <p:sldId id="27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71E9-F1B8-45D3-AFAC-21A7EECA4CC0}" type="datetimeFigureOut">
              <a:rPr lang="pt-BR" smtClean="0"/>
              <a:t>01/05/2019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675-0EBE-4693-8BFA-45ACD41CED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7402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71E9-F1B8-45D3-AFAC-21A7EECA4CC0}" type="datetimeFigureOut">
              <a:rPr lang="pt-BR" smtClean="0"/>
              <a:t>01/05/2019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675-0EBE-4693-8BFA-45ACD41CED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669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71E9-F1B8-45D3-AFAC-21A7EECA4CC0}" type="datetimeFigureOut">
              <a:rPr lang="pt-BR" smtClean="0"/>
              <a:t>01/05/2019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675-0EBE-4693-8BFA-45ACD41CED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350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71E9-F1B8-45D3-AFAC-21A7EECA4CC0}" type="datetimeFigureOut">
              <a:rPr lang="pt-BR" smtClean="0"/>
              <a:t>01/05/2019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675-0EBE-4693-8BFA-45ACD41CED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511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71E9-F1B8-45D3-AFAC-21A7EECA4CC0}" type="datetimeFigureOut">
              <a:rPr lang="pt-BR" smtClean="0"/>
              <a:t>01/05/2019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675-0EBE-4693-8BFA-45ACD41CED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05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71E9-F1B8-45D3-AFAC-21A7EECA4CC0}" type="datetimeFigureOut">
              <a:rPr lang="pt-BR" smtClean="0"/>
              <a:t>01/05/2019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675-0EBE-4693-8BFA-45ACD41CED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1049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71E9-F1B8-45D3-AFAC-21A7EECA4CC0}" type="datetimeFigureOut">
              <a:rPr lang="pt-BR" smtClean="0"/>
              <a:t>01/05/2019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675-0EBE-4693-8BFA-45ACD41CED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846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71E9-F1B8-45D3-AFAC-21A7EECA4CC0}" type="datetimeFigureOut">
              <a:rPr lang="pt-BR" smtClean="0"/>
              <a:t>01/05/2019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675-0EBE-4693-8BFA-45ACD41CED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84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71E9-F1B8-45D3-AFAC-21A7EECA4CC0}" type="datetimeFigureOut">
              <a:rPr lang="pt-BR" smtClean="0"/>
              <a:t>01/05/2019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675-0EBE-4693-8BFA-45ACD41CED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8321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71E9-F1B8-45D3-AFAC-21A7EECA4CC0}" type="datetimeFigureOut">
              <a:rPr lang="pt-BR" smtClean="0"/>
              <a:t>01/05/2019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675-0EBE-4693-8BFA-45ACD41CED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4363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71E9-F1B8-45D3-AFAC-21A7EECA4CC0}" type="datetimeFigureOut">
              <a:rPr lang="pt-BR" smtClean="0"/>
              <a:t>01/05/2019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F675-0EBE-4693-8BFA-45ACD41CED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02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E71E9-F1B8-45D3-AFAC-21A7EECA4CC0}" type="datetimeFigureOut">
              <a:rPr lang="pt-BR" smtClean="0"/>
              <a:t>01/05/2019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4F675-0EBE-4693-8BFA-45ACD41CED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3597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Tolerância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96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pt-BR" b="1" dirty="0" smtClean="0"/>
              <a:t>5. 	Componente </a:t>
            </a:r>
            <a:r>
              <a:rPr lang="pt-BR" b="1" dirty="0"/>
              <a:t>voluntarista</a:t>
            </a:r>
            <a:r>
              <a:rPr lang="pt-BR" dirty="0"/>
              <a:t>: a tolerância deve ser voluntária; não pode ser forçada</a:t>
            </a:r>
          </a:p>
          <a:p>
            <a:pPr marL="457200" lvl="1" indent="0">
              <a:buNone/>
            </a:pPr>
            <a:r>
              <a:rPr lang="pt-BR" b="1" dirty="0" smtClean="0"/>
              <a:t>6. 	Componente </a:t>
            </a:r>
            <a:r>
              <a:rPr lang="pt-BR" b="1" dirty="0"/>
              <a:t>da </a:t>
            </a:r>
            <a:r>
              <a:rPr lang="pt-BR" b="1" dirty="0" smtClean="0"/>
              <a:t>práxis </a:t>
            </a:r>
            <a:r>
              <a:rPr lang="pt-BR" b="1" dirty="0"/>
              <a:t>do Estado e postura dos indivíduos</a:t>
            </a:r>
            <a:r>
              <a:rPr lang="pt-BR" dirty="0"/>
              <a:t>: </a:t>
            </a:r>
            <a:r>
              <a:rPr lang="pt-BR" dirty="0" smtClean="0"/>
              <a:t>p.ex.: prática </a:t>
            </a:r>
            <a:r>
              <a:rPr lang="pt-BR" dirty="0"/>
              <a:t>do Estado de reconhecer direitos de minorias e postura dos indivíduos de tolerar as práticas com as quais não concorda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9993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Quatro concepções de tolerância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pt-BR" b="1" dirty="0" smtClean="0"/>
              <a:t>1. 	Concepção </a:t>
            </a:r>
            <a:r>
              <a:rPr lang="pt-BR" b="1" dirty="0"/>
              <a:t>permissiva</a:t>
            </a:r>
            <a:r>
              <a:rPr lang="pt-BR" dirty="0"/>
              <a:t>: </a:t>
            </a:r>
          </a:p>
          <a:p>
            <a:pPr lvl="2" algn="just"/>
            <a:r>
              <a:rPr lang="pt-BR" b="1" i="1" dirty="0"/>
              <a:t>Sujeitos</a:t>
            </a:r>
            <a:r>
              <a:rPr lang="pt-BR" dirty="0"/>
              <a:t>: autoridade </a:t>
            </a:r>
            <a:r>
              <a:rPr lang="pt-BR" dirty="0" smtClean="0"/>
              <a:t>ou uma </a:t>
            </a:r>
            <a:r>
              <a:rPr lang="pt-BR" dirty="0"/>
              <a:t>maioria, de um lado, e uma minoria ou minorias que se desviam dos valores da autoridade ou da </a:t>
            </a:r>
            <a:r>
              <a:rPr lang="pt-BR" dirty="0" smtClean="0"/>
              <a:t>maioria</a:t>
            </a:r>
            <a:endParaRPr lang="pt-BR" dirty="0"/>
          </a:p>
          <a:p>
            <a:pPr lvl="2"/>
            <a:r>
              <a:rPr lang="pt-BR" b="1" i="1" dirty="0"/>
              <a:t>Limites da tolerância</a:t>
            </a:r>
            <a:r>
              <a:rPr lang="pt-BR" dirty="0"/>
              <a:t>: </a:t>
            </a:r>
          </a:p>
          <a:p>
            <a:pPr lvl="3"/>
            <a:r>
              <a:rPr lang="pt-BR" dirty="0"/>
              <a:t>relação vertical</a:t>
            </a:r>
          </a:p>
          <a:p>
            <a:pPr lvl="3"/>
            <a:r>
              <a:rPr lang="pt-BR" dirty="0"/>
              <a:t>a forma de ser do outro deve ficar confinada à esfera privada</a:t>
            </a:r>
          </a:p>
          <a:p>
            <a:pPr lvl="3"/>
            <a:r>
              <a:rPr lang="pt-BR" dirty="0"/>
              <a:t>a minoria deve aceitar a posição de poder da maioria</a:t>
            </a:r>
          </a:p>
          <a:p>
            <a:pPr lvl="3"/>
            <a:r>
              <a:rPr lang="pt-BR" dirty="0"/>
              <a:t>não há reciprocidade</a:t>
            </a:r>
          </a:p>
          <a:p>
            <a:pPr lvl="2"/>
            <a:r>
              <a:rPr lang="pt-BR" b="1" i="1" dirty="0"/>
              <a:t>Motivos da tolerância</a:t>
            </a:r>
            <a:r>
              <a:rPr lang="pt-BR" dirty="0"/>
              <a:t>: razões pragmáticas: evitar conflitos e prejuízos materiais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8668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pt-BR" b="1" dirty="0" smtClean="0"/>
              <a:t>2. 	Concepção </a:t>
            </a:r>
            <a:r>
              <a:rPr lang="pt-BR" b="1" dirty="0"/>
              <a:t>de coexistência</a:t>
            </a:r>
            <a:r>
              <a:rPr lang="pt-BR" dirty="0"/>
              <a:t>: </a:t>
            </a:r>
          </a:p>
          <a:p>
            <a:pPr lvl="2"/>
            <a:r>
              <a:rPr lang="pt-BR" b="1" i="1" dirty="0"/>
              <a:t>Sujeitos</a:t>
            </a:r>
            <a:r>
              <a:rPr lang="pt-BR" dirty="0"/>
              <a:t>: grupos de igual força</a:t>
            </a:r>
          </a:p>
          <a:p>
            <a:pPr lvl="2"/>
            <a:r>
              <a:rPr lang="pt-BR" b="1" i="1" dirty="0"/>
              <a:t>Limites da tolerância</a:t>
            </a:r>
            <a:r>
              <a:rPr lang="pt-BR" dirty="0"/>
              <a:t>: </a:t>
            </a:r>
          </a:p>
          <a:p>
            <a:pPr lvl="3"/>
            <a:r>
              <a:rPr lang="pt-BR" dirty="0"/>
              <a:t>relação horizontal: os tolerantes são também tolerados</a:t>
            </a:r>
          </a:p>
          <a:p>
            <a:pPr lvl="3"/>
            <a:r>
              <a:rPr lang="pt-BR" dirty="0"/>
              <a:t>relação instável: depende da estabilidade das relações de poder: se um dos sujeitos se enfraquece, pode desaparecer o motivo para tolerar</a:t>
            </a:r>
          </a:p>
          <a:p>
            <a:pPr lvl="2"/>
            <a:r>
              <a:rPr lang="pt-BR" b="1" i="1" dirty="0"/>
              <a:t>Motivos da tolerância</a:t>
            </a:r>
            <a:r>
              <a:rPr lang="pt-BR" dirty="0"/>
              <a:t>: razões pragmáticas: evitar conflitos etc.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6077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pt-BR" b="1" dirty="0" smtClean="0"/>
              <a:t>3. 	Concepção </a:t>
            </a:r>
            <a:r>
              <a:rPr lang="pt-BR" b="1" dirty="0"/>
              <a:t>de respeito</a:t>
            </a:r>
            <a:endParaRPr lang="pt-BR" dirty="0"/>
          </a:p>
          <a:p>
            <a:pPr lvl="2"/>
            <a:r>
              <a:rPr lang="pt-BR" b="1" i="1" dirty="0"/>
              <a:t>Sujeitos</a:t>
            </a:r>
            <a:r>
              <a:rPr lang="pt-BR" dirty="0"/>
              <a:t>: as partes se respeitam como pessoas autônomas e membros de uma sociedade política orientada pelo direito</a:t>
            </a:r>
            <a:r>
              <a:rPr lang="pt-BR" b="1" dirty="0"/>
              <a:t> </a:t>
            </a:r>
            <a:endParaRPr lang="pt-BR" dirty="0"/>
          </a:p>
          <a:p>
            <a:pPr lvl="2"/>
            <a:r>
              <a:rPr lang="pt-BR" b="1" i="1" dirty="0"/>
              <a:t>Limites da tolerância</a:t>
            </a:r>
            <a:r>
              <a:rPr lang="pt-BR" dirty="0"/>
              <a:t>: igualdade das partes. Dois modelos de igualdade:</a:t>
            </a:r>
          </a:p>
          <a:p>
            <a:pPr lvl="3"/>
            <a:r>
              <a:rPr lang="pt-BR" dirty="0"/>
              <a:t>igualdade formal: separação estrita entre o público e o </a:t>
            </a:r>
            <a:r>
              <a:rPr lang="pt-BR" dirty="0" smtClean="0"/>
              <a:t>privado. Crenças e outras especificidades se confinam à esfera privada</a:t>
            </a:r>
            <a:endParaRPr lang="pt-BR" dirty="0"/>
          </a:p>
          <a:p>
            <a:pPr lvl="3"/>
            <a:r>
              <a:rPr lang="pt-BR" dirty="0"/>
              <a:t>igualdade qualitativa: permite manifestações públicas </a:t>
            </a:r>
            <a:r>
              <a:rPr lang="pt-BR" dirty="0" smtClean="0"/>
              <a:t>das especificidades dos grupos sociais. </a:t>
            </a:r>
            <a:r>
              <a:rPr lang="pt-BR" dirty="0"/>
              <a:t>A tolerância aqui implica que qualquer um pode vir à esfera pública sem precisar abrir mão de sua </a:t>
            </a:r>
            <a:r>
              <a:rPr lang="pt-BR" dirty="0" smtClean="0"/>
              <a:t>identidade</a:t>
            </a:r>
            <a:endParaRPr lang="pt-BR" dirty="0"/>
          </a:p>
          <a:p>
            <a:pPr lvl="2"/>
            <a:r>
              <a:rPr lang="pt-BR" b="1" i="1" dirty="0"/>
              <a:t>Motivos da tolerância</a:t>
            </a:r>
            <a:r>
              <a:rPr lang="pt-BR" dirty="0"/>
              <a:t>: respeito pela pessoa. Respeita-se a pessoa e toleram-se suas crenças e ações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249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pt-BR" b="1" dirty="0" smtClean="0"/>
              <a:t>4. 	Concepção </a:t>
            </a:r>
            <a:r>
              <a:rPr lang="pt-BR" b="1" dirty="0"/>
              <a:t>de reconhecimento</a:t>
            </a:r>
            <a:endParaRPr lang="pt-BR" dirty="0"/>
          </a:p>
          <a:p>
            <a:pPr lvl="2"/>
            <a:r>
              <a:rPr lang="pt-BR" b="1" i="1" dirty="0"/>
              <a:t>Sujeitos</a:t>
            </a:r>
            <a:r>
              <a:rPr lang="pt-BR" dirty="0"/>
              <a:t>: partes que se respeitam, como na concepção de respeito, mas que, além disso, reconhecem o valor do modo de vida e das crenças que lhes são estranhas</a:t>
            </a:r>
          </a:p>
          <a:p>
            <a:pPr lvl="2"/>
            <a:r>
              <a:rPr lang="pt-BR" b="1" i="1" dirty="0"/>
              <a:t>Limites da tolerância</a:t>
            </a:r>
            <a:endParaRPr lang="pt-BR" dirty="0"/>
          </a:p>
          <a:p>
            <a:pPr lvl="3"/>
            <a:r>
              <a:rPr lang="pt-BR" dirty="0"/>
              <a:t>igualdade qualitativa</a:t>
            </a:r>
          </a:p>
          <a:p>
            <a:pPr lvl="3"/>
            <a:r>
              <a:rPr lang="pt-BR" dirty="0" smtClean="0"/>
              <a:t>alguns </a:t>
            </a:r>
            <a:r>
              <a:rPr lang="pt-BR" dirty="0"/>
              <a:t>lados das outras formas de vida serão reconhecidos como valiosos</a:t>
            </a:r>
          </a:p>
          <a:p>
            <a:pPr lvl="2"/>
            <a:r>
              <a:rPr lang="pt-BR" b="1" i="1" dirty="0"/>
              <a:t>Motivos da tolerância</a:t>
            </a:r>
            <a:r>
              <a:rPr lang="pt-BR" dirty="0"/>
              <a:t>: reconhecimento do valor das outras formas de vida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2782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Resumo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pt-BR" dirty="0"/>
              <a:t>Tolerância é a aceitação voluntária, dentro de limites indefinidos, daquilo que, num determinado contexto, se rejeita.</a:t>
            </a:r>
          </a:p>
          <a:p>
            <a:pPr marL="514350" indent="-514350" algn="just">
              <a:buAutoNum type="arabicPeriod"/>
            </a:pPr>
            <a:r>
              <a:rPr lang="pt-BR" dirty="0"/>
              <a:t>Essa aceitação pode ser graças </a:t>
            </a:r>
          </a:p>
          <a:p>
            <a:pPr marL="400050" lvl="1" indent="0" algn="just">
              <a:buNone/>
            </a:pPr>
            <a:r>
              <a:rPr lang="pt-BR" dirty="0"/>
              <a:t>2.1. à permissão do </a:t>
            </a:r>
            <a:r>
              <a:rPr lang="pt-BR" smtClean="0"/>
              <a:t>poder superior</a:t>
            </a:r>
            <a:endParaRPr lang="pt-BR" dirty="0"/>
          </a:p>
          <a:p>
            <a:pPr marL="400050" lvl="1" indent="0" algn="just">
              <a:buNone/>
            </a:pPr>
            <a:r>
              <a:rPr lang="pt-BR" dirty="0"/>
              <a:t>2.2. à coexistência </a:t>
            </a:r>
          </a:p>
          <a:p>
            <a:pPr marL="400050" lvl="1" indent="0" algn="just">
              <a:buNone/>
            </a:pPr>
            <a:r>
              <a:rPr lang="pt-BR" dirty="0"/>
              <a:t>2.3. ao respeito</a:t>
            </a:r>
          </a:p>
          <a:p>
            <a:pPr marL="400050" lvl="1" indent="0" algn="just">
              <a:buNone/>
            </a:pPr>
            <a:r>
              <a:rPr lang="pt-BR" dirty="0"/>
              <a:t>2.4. ao reconhecimento </a:t>
            </a:r>
          </a:p>
          <a:p>
            <a:pPr marL="514350" indent="-514350" algn="just">
              <a:buAutoNum type="arabicPeriod"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5617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Forst</a:t>
            </a:r>
            <a:r>
              <a:rPr lang="pt-BR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, Rainer. </a:t>
            </a:r>
            <a:r>
              <a:rPr lang="pt-BR" i="1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Toleranz</a:t>
            </a:r>
            <a:r>
              <a:rPr lang="pt-BR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pt-BR" i="1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im</a:t>
            </a:r>
            <a:r>
              <a:rPr lang="pt-BR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pt-BR" i="1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Konflikt</a:t>
            </a:r>
            <a:r>
              <a:rPr lang="pt-BR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: </a:t>
            </a:r>
            <a:r>
              <a:rPr lang="pt-BR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Geschichte</a:t>
            </a:r>
            <a:r>
              <a:rPr lang="pt-BR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, </a:t>
            </a:r>
            <a:r>
              <a:rPr lang="pt-BR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Gehalt</a:t>
            </a:r>
            <a:r>
              <a:rPr lang="pt-BR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pt-BR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und</a:t>
            </a:r>
            <a:r>
              <a:rPr lang="pt-BR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pt-BR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Gegenwart</a:t>
            </a:r>
            <a:r>
              <a:rPr lang="pt-BR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pt-BR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eines</a:t>
            </a:r>
            <a:r>
              <a:rPr lang="pt-BR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pt-BR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umstrittenen</a:t>
            </a:r>
            <a:r>
              <a:rPr lang="pt-BR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pt-BR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Begriffs</a:t>
            </a:r>
            <a:r>
              <a:rPr lang="pt-BR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. Frankfurt </a:t>
            </a:r>
            <a:r>
              <a:rPr lang="pt-BR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am</a:t>
            </a:r>
            <a:r>
              <a:rPr lang="pt-BR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pt-BR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Main</a:t>
            </a:r>
            <a:r>
              <a:rPr lang="pt-BR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: </a:t>
            </a:r>
            <a:r>
              <a:rPr lang="pt-BR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Suhrkamp</a:t>
            </a:r>
            <a:r>
              <a:rPr lang="pt-BR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, 2003, S. 675-748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304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b="1" dirty="0"/>
              <a:t>Tolerância</a:t>
            </a:r>
            <a:endParaRPr lang="pt-BR" dirty="0"/>
          </a:p>
          <a:p>
            <a:pPr lvl="1"/>
            <a:r>
              <a:rPr lang="pt-BR" dirty="0"/>
              <a:t>núcleo duro do conceito de tolerância: seis componentes</a:t>
            </a:r>
          </a:p>
          <a:p>
            <a:pPr lvl="1"/>
            <a:r>
              <a:rPr lang="pt-BR" dirty="0"/>
              <a:t>quatro concepções de tolerância: interpretações específicas desses componentes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522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Núcleo do conceito de tolerância: seis componentes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AutoNum type="arabicPeriod"/>
            </a:pPr>
            <a:r>
              <a:rPr lang="pt-BR" b="1" dirty="0" smtClean="0"/>
              <a:t>Componente </a:t>
            </a:r>
            <a:r>
              <a:rPr lang="pt-BR" b="1" dirty="0"/>
              <a:t>do </a:t>
            </a:r>
            <a:r>
              <a:rPr lang="pt-BR" b="1" dirty="0" smtClean="0"/>
              <a:t>contexto</a:t>
            </a:r>
          </a:p>
          <a:p>
            <a:pPr marL="857250" lvl="2" indent="0">
              <a:buNone/>
            </a:pPr>
            <a:r>
              <a:rPr lang="pt-BR" dirty="0" smtClean="0"/>
              <a:t>1.1.  motivos da tolerância</a:t>
            </a:r>
          </a:p>
          <a:p>
            <a:pPr marL="857250" lvl="2" indent="0">
              <a:buNone/>
            </a:pPr>
            <a:r>
              <a:rPr lang="pt-BR" dirty="0" smtClean="0"/>
              <a:t>1.2.  sujeitos da tolerância</a:t>
            </a:r>
          </a:p>
          <a:p>
            <a:pPr marL="857250" lvl="2" indent="0">
              <a:buNone/>
            </a:pPr>
            <a:r>
              <a:rPr lang="pt-BR" dirty="0" smtClean="0"/>
              <a:t>1.3. </a:t>
            </a:r>
            <a:r>
              <a:rPr lang="pt-BR" dirty="0"/>
              <a:t> </a:t>
            </a:r>
            <a:r>
              <a:rPr lang="pt-BR" dirty="0" smtClean="0"/>
              <a:t>objeto da tolerância</a:t>
            </a:r>
          </a:p>
          <a:p>
            <a:pPr marL="85725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500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Motivos da tolerância: por que tolerar?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pt-BR" sz="3600" dirty="0" smtClean="0"/>
              <a:t>por </a:t>
            </a:r>
            <a:r>
              <a:rPr lang="pt-BR" sz="3600" dirty="0"/>
              <a:t>amor</a:t>
            </a:r>
          </a:p>
          <a:p>
            <a:pPr lvl="3"/>
            <a:r>
              <a:rPr lang="pt-BR" sz="3600" dirty="0"/>
              <a:t>por cálculo pragmático</a:t>
            </a:r>
          </a:p>
          <a:p>
            <a:pPr lvl="3"/>
            <a:r>
              <a:rPr lang="pt-BR" sz="3600" dirty="0"/>
              <a:t>por respeito recíproco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908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301608" cy="720080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+mn-lt"/>
                <a:cs typeface="Times New Roman" panose="02020603050405020304" pitchFamily="18" charset="0"/>
              </a:rPr>
              <a:t>Sujeitos da tolerância: aqueles que toleram</a:t>
            </a:r>
            <a:r>
              <a:rPr lang="pt-BR" sz="4000" b="1" dirty="0">
                <a:latin typeface="+mn-lt"/>
                <a:cs typeface="Times New Roman" panose="02020603050405020304" pitchFamily="18" charset="0"/>
              </a:rPr>
              <a:t/>
            </a:r>
            <a:br>
              <a:rPr lang="pt-BR" sz="4000" b="1" dirty="0">
                <a:latin typeface="+mn-lt"/>
                <a:cs typeface="Times New Roman" panose="02020603050405020304" pitchFamily="18" charset="0"/>
              </a:rPr>
            </a:br>
            <a:endParaRPr lang="pt-BR" sz="4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indent="-514350" algn="just">
              <a:buAutoNum type="arabicPeriod"/>
            </a:pPr>
            <a:r>
              <a:rPr lang="pt-BR" b="1" dirty="0" smtClean="0"/>
              <a:t>Estado</a:t>
            </a:r>
            <a:r>
              <a:rPr lang="pt-BR" dirty="0" smtClean="0"/>
              <a:t>: tolerância oficial. Vertical</a:t>
            </a:r>
          </a:p>
          <a:p>
            <a:pPr marL="628650" indent="-514350" algn="just">
              <a:buAutoNum type="arabicPeriod"/>
            </a:pPr>
            <a:r>
              <a:rPr lang="pt-BR" b="1" dirty="0" smtClean="0"/>
              <a:t>Instituições não estatais</a:t>
            </a:r>
            <a:r>
              <a:rPr lang="pt-BR" dirty="0" smtClean="0"/>
              <a:t>: tolerância institucional. Exemplo: instituições religiosas</a:t>
            </a:r>
          </a:p>
          <a:p>
            <a:pPr marL="514350" lvl="1" indent="0" algn="just">
              <a:buNone/>
            </a:pPr>
            <a:r>
              <a:rPr lang="pt-BR" b="1" dirty="0" smtClean="0"/>
              <a:t>2.1. tolerância vertical</a:t>
            </a:r>
            <a:r>
              <a:rPr lang="pt-BR" dirty="0" smtClean="0"/>
              <a:t>: instituição de maioria religiosa tolera religião minoritária</a:t>
            </a:r>
          </a:p>
          <a:p>
            <a:pPr marL="514350" lvl="1" indent="0" algn="just">
              <a:buNone/>
            </a:pPr>
            <a:r>
              <a:rPr lang="pt-BR" b="1" dirty="0" smtClean="0"/>
              <a:t>2.2.  tolerância horizontal</a:t>
            </a:r>
            <a:r>
              <a:rPr lang="pt-BR" dirty="0" smtClean="0"/>
              <a:t>: instituições toleram-se mutuamente</a:t>
            </a:r>
          </a:p>
          <a:p>
            <a:pPr marL="628650" indent="-514350" algn="just">
              <a:buAutoNum type="arabicPeriod"/>
            </a:pPr>
            <a:r>
              <a:rPr lang="pt-BR" b="1" dirty="0" smtClean="0"/>
              <a:t>Indivíduo</a:t>
            </a:r>
            <a:r>
              <a:rPr lang="pt-BR" dirty="0" smtClean="0"/>
              <a:t>: tolerância individual. Horizontal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456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648072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latin typeface="+mn-lt"/>
                <a:cs typeface="Times New Roman" panose="02020603050405020304" pitchFamily="18" charset="0"/>
              </a:rPr>
              <a:t>Objeto </a:t>
            </a:r>
            <a:r>
              <a:rPr lang="pt-BR" sz="4000" b="1" dirty="0">
                <a:latin typeface="+mn-lt"/>
                <a:cs typeface="Times New Roman" panose="02020603050405020304" pitchFamily="18" charset="0"/>
              </a:rPr>
              <a:t>da tolerância: aquilo que é tolerado</a:t>
            </a:r>
            <a:r>
              <a:rPr lang="pt-BR" sz="4000" b="1" dirty="0">
                <a:latin typeface="+mn-lt"/>
              </a:rPr>
              <a:t/>
            </a:r>
            <a:br>
              <a:rPr lang="pt-BR" sz="4000" b="1" dirty="0">
                <a:latin typeface="+mn-lt"/>
              </a:rPr>
            </a:br>
            <a:endParaRPr lang="pt-BR" sz="4000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3"/>
            <a:r>
              <a:rPr lang="pt-BR" sz="3600" dirty="0" smtClean="0"/>
              <a:t>visões </a:t>
            </a:r>
            <a:r>
              <a:rPr lang="pt-BR" sz="3600" dirty="0"/>
              <a:t>de mundo: visão religiosa</a:t>
            </a:r>
            <a:r>
              <a:rPr lang="pt-BR" sz="3600" dirty="0" smtClean="0"/>
              <a:t>,  ideológica etc.</a:t>
            </a:r>
            <a:endParaRPr lang="pt-BR" sz="3600" dirty="0"/>
          </a:p>
          <a:p>
            <a:pPr lvl="3"/>
            <a:r>
              <a:rPr lang="pt-BR" sz="3600" dirty="0"/>
              <a:t>características </a:t>
            </a:r>
            <a:r>
              <a:rPr lang="pt-BR" sz="3600" dirty="0" smtClean="0"/>
              <a:t>pessoais: orientação sexual, cor da pele, origem etc.</a:t>
            </a:r>
            <a:endParaRPr lang="pt-BR" sz="3600" dirty="0"/>
          </a:p>
          <a:p>
            <a:pPr lvl="3"/>
            <a:r>
              <a:rPr lang="pt-BR" sz="3600" dirty="0"/>
              <a:t>práticas e ações individuais: conduta </a:t>
            </a:r>
            <a:r>
              <a:rPr lang="pt-BR" sz="3600" dirty="0" smtClean="0"/>
              <a:t>religiosa, demonstração de afeto em espaço público, ser diferente etc. </a:t>
            </a:r>
            <a:endParaRPr lang="pt-BR" sz="3600" dirty="0"/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523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pt-BR" b="1" dirty="0" smtClean="0"/>
              <a:t>2. 	Componente </a:t>
            </a:r>
            <a:r>
              <a:rPr lang="pt-BR" b="1" dirty="0"/>
              <a:t>de rejeição</a:t>
            </a:r>
            <a:r>
              <a:rPr lang="pt-BR" dirty="0"/>
              <a:t>: não se tolera aquilo que não se rejeita; somente aquilo que suscita aversão é que será tolerado</a:t>
            </a:r>
          </a:p>
          <a:p>
            <a:pPr marL="457200" lvl="1" indent="0">
              <a:buNone/>
            </a:pPr>
            <a:r>
              <a:rPr lang="pt-BR" b="1" dirty="0" smtClean="0"/>
              <a:t>3.	Componente </a:t>
            </a:r>
            <a:r>
              <a:rPr lang="pt-BR" b="1" dirty="0"/>
              <a:t>de aceitação</a:t>
            </a:r>
            <a:r>
              <a:rPr lang="pt-BR" dirty="0"/>
              <a:t>: embora a crença ou a prática seja considerada falsa ou ruim, ela não é, porém, tão falsa ou ruim a ponto de impedir a tolerância e a aceitação daquilo que se rejeita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624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just">
              <a:buNone/>
            </a:pPr>
            <a:r>
              <a:rPr lang="pt-BR" b="1" dirty="0" smtClean="0"/>
              <a:t>4. Componente </a:t>
            </a:r>
            <a:r>
              <a:rPr lang="pt-BR" b="1" dirty="0"/>
              <a:t>dos limites da tolerância</a:t>
            </a:r>
            <a:r>
              <a:rPr lang="pt-BR" dirty="0"/>
              <a:t>: ou a fronteira entre o tolerável e o intolerável. </a:t>
            </a:r>
          </a:p>
          <a:p>
            <a:pPr lvl="2"/>
            <a:r>
              <a:rPr lang="pt-BR" dirty="0"/>
              <a:t>nem tudo pode ser tolerado, pois uma tolerância generalizada resultaria na tolerância da intolerância e, portanto, na sua autodestruição </a:t>
            </a:r>
          </a:p>
          <a:p>
            <a:pPr lvl="2"/>
            <a:r>
              <a:rPr lang="pt-BR" b="1" dirty="0"/>
              <a:t>c</a:t>
            </a:r>
            <a:r>
              <a:rPr lang="pt-BR" dirty="0"/>
              <a:t>omo então determinar a fronteira entre o tolerável e o intolerável?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853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304</Words>
  <Application>Microsoft Office PowerPoint</Application>
  <PresentationFormat>Apresentação na tela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Tolerância</vt:lpstr>
      <vt:lpstr>Apresentação do PowerPoint</vt:lpstr>
      <vt:lpstr>Apresentação do PowerPoint</vt:lpstr>
      <vt:lpstr>Núcleo do conceito de tolerância: seis componentes</vt:lpstr>
      <vt:lpstr>Motivos da tolerância: por que tolerar? </vt:lpstr>
      <vt:lpstr>Sujeitos da tolerância: aqueles que toleram </vt:lpstr>
      <vt:lpstr>Objeto da tolerância: aquilo que é tolerado </vt:lpstr>
      <vt:lpstr>Apresentação do PowerPoint</vt:lpstr>
      <vt:lpstr>Apresentação do PowerPoint</vt:lpstr>
      <vt:lpstr>Apresentação do PowerPoint</vt:lpstr>
      <vt:lpstr>Quatro concepções de tolerância</vt:lpstr>
      <vt:lpstr>Apresentação do PowerPoint</vt:lpstr>
      <vt:lpstr>Apresentação do PowerPoint</vt:lpstr>
      <vt:lpstr>Apresentação do PowerPoint</vt:lpstr>
      <vt:lpstr>Resumo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limites da tolerância</dc:title>
  <dc:creator>Geraldo Miniuci</dc:creator>
  <cp:lastModifiedBy>Geraldo Miniuci</cp:lastModifiedBy>
  <cp:revision>24</cp:revision>
  <dcterms:created xsi:type="dcterms:W3CDTF">2018-10-01T12:48:32Z</dcterms:created>
  <dcterms:modified xsi:type="dcterms:W3CDTF">2019-05-01T21:47:29Z</dcterms:modified>
</cp:coreProperties>
</file>