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4" r:id="rId1"/>
  </p:sldMasterIdLst>
  <p:sldIdLst>
    <p:sldId id="268" r:id="rId2"/>
    <p:sldId id="263" r:id="rId3"/>
    <p:sldId id="270" r:id="rId4"/>
    <p:sldId id="267" r:id="rId5"/>
    <p:sldId id="258" r:id="rId6"/>
    <p:sldId id="259" r:id="rId7"/>
    <p:sldId id="257" r:id="rId8"/>
    <p:sldId id="260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9FD6-4499-43E4-8A5F-D6D1A3FE742B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870A-59A3-44C5-993B-45E3F5CBFB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975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9FD6-4499-43E4-8A5F-D6D1A3FE742B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870A-59A3-44C5-993B-45E3F5CBFB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0060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9FD6-4499-43E4-8A5F-D6D1A3FE742B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870A-59A3-44C5-993B-45E3F5CBFBA4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7688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9FD6-4499-43E4-8A5F-D6D1A3FE742B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870A-59A3-44C5-993B-45E3F5CBFB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626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9FD6-4499-43E4-8A5F-D6D1A3FE742B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870A-59A3-44C5-993B-45E3F5CBFBA4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284397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9FD6-4499-43E4-8A5F-D6D1A3FE742B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870A-59A3-44C5-993B-45E3F5CBFB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971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9FD6-4499-43E4-8A5F-D6D1A3FE742B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870A-59A3-44C5-993B-45E3F5CBFB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8291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9FD6-4499-43E4-8A5F-D6D1A3FE742B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870A-59A3-44C5-993B-45E3F5CBFB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210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9FD6-4499-43E4-8A5F-D6D1A3FE742B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870A-59A3-44C5-993B-45E3F5CBFB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21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9FD6-4499-43E4-8A5F-D6D1A3FE742B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870A-59A3-44C5-993B-45E3F5CBFB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990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9FD6-4499-43E4-8A5F-D6D1A3FE742B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870A-59A3-44C5-993B-45E3F5CBFB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155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9FD6-4499-43E4-8A5F-D6D1A3FE742B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870A-59A3-44C5-993B-45E3F5CBFB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1547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9FD6-4499-43E4-8A5F-D6D1A3FE742B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870A-59A3-44C5-993B-45E3F5CBFB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2530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9FD6-4499-43E4-8A5F-D6D1A3FE742B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870A-59A3-44C5-993B-45E3F5CBFB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351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9FD6-4499-43E4-8A5F-D6D1A3FE742B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870A-59A3-44C5-993B-45E3F5CBFB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735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19FD6-4499-43E4-8A5F-D6D1A3FE742B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9870A-59A3-44C5-993B-45E3F5CBFB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2004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alphaModFix amt="5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19FD6-4499-43E4-8A5F-D6D1A3FE742B}" type="datetimeFigureOut">
              <a:rPr lang="pt-BR" smtClean="0"/>
              <a:t>27/05/2020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7F9870A-59A3-44C5-993B-45E3F5CBFB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5506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  <p:sldLayoutId id="2147483916" r:id="rId12"/>
    <p:sldLayoutId id="2147483917" r:id="rId13"/>
    <p:sldLayoutId id="2147483918" r:id="rId14"/>
    <p:sldLayoutId id="2147483919" r:id="rId15"/>
    <p:sldLayoutId id="21474839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27909" y="1685109"/>
            <a:ext cx="92746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/>
              <a:t>ESPAÇO PÚBLICO E A INTEGRAÇÃO SOCIAL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3709851" y="4180114"/>
            <a:ext cx="72760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IEB – 0264 : A CULTURA ANTIURBANA DAS CIDADES BRASILEIRAS</a:t>
            </a:r>
          </a:p>
          <a:p>
            <a:endParaRPr lang="pt-BR" dirty="0"/>
          </a:p>
          <a:p>
            <a:pPr algn="r"/>
            <a:r>
              <a:rPr lang="pt-BR" dirty="0" smtClean="0"/>
              <a:t>1º SEMESTRE 2020 – Jaime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3857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48194" y="630589"/>
            <a:ext cx="11586755" cy="6114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pt-BR" sz="20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DUAS ABORDAGENS DEPRECIADORAS</a:t>
            </a:r>
            <a:endParaRPr lang="pt-BR" sz="2000" dirty="0" smtClean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0" lvl="0" indent="-342900">
              <a:lnSpc>
                <a:spcPct val="150000"/>
              </a:lnSpc>
              <a:buAutoNum type="arabicPeriod"/>
            </a:pPr>
            <a:r>
              <a:rPr lang="pt-BR" sz="2400" b="1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CULTURALISMO</a:t>
            </a:r>
            <a:r>
              <a:rPr lang="pt-BR" sz="24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pt-BR" sz="2400" i="1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IDEOLOGIA CONSERVADORA</a:t>
            </a:r>
            <a:r>
              <a:rPr lang="pt-BR" sz="24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identidade nacional – excepcionalismo – essencialismo; </a:t>
            </a:r>
            <a:r>
              <a:rPr lang="pt-BR" sz="24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i="1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VIRADA CULTURAL</a:t>
            </a:r>
            <a:r>
              <a:rPr lang="pt-BR" sz="24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centralidade da dimensão cultural pela “esquerda” - resistência – multiculturalismo, decoloniedade – saberes do “colonizador”, universalidades onde há sufocamento da </a:t>
            </a:r>
            <a:r>
              <a:rPr lang="pt-BR" sz="2400" i="1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DIVERSIDADE CULTURAL </a:t>
            </a:r>
          </a:p>
          <a:p>
            <a:pPr marL="360000" lvl="0">
              <a:lnSpc>
                <a:spcPct val="150000"/>
              </a:lnSpc>
            </a:pPr>
            <a:r>
              <a:rPr lang="pt-BR" sz="24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A CIDADE (E OS ESPAÇOS PÚBLICOS) NESSE CONTEXTO: recusa do caráter “universal” da cidade - etnocentrismo </a:t>
            </a:r>
            <a:r>
              <a:rPr lang="pt-BR" sz="24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(não </a:t>
            </a:r>
            <a:r>
              <a:rPr lang="pt-BR" sz="24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há critérios comuns para se pensar cidades europeias, africanas</a:t>
            </a:r>
            <a:r>
              <a:rPr lang="pt-BR" sz="24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24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latino-americanas e asiáticas). </a:t>
            </a:r>
            <a:r>
              <a:rPr lang="pt-BR" sz="24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Essa definição é aberta e permite o ingresso de fatos novos, mas não permite comparabilidade e cada urbano é um mundo tão próprio a ponto de ter-se que a cada descrição construir referências </a:t>
            </a:r>
            <a:r>
              <a:rPr lang="pt-BR" sz="24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próprias. TER ESPAÇOS PÚBLICOS OU NÃO É UMA QUESTÃO CULTURAL.</a:t>
            </a:r>
            <a:endParaRPr lang="pt-BR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13954" y="261257"/>
            <a:ext cx="10006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A SUBESTIMAÇÃO DO ESPAÇO PÚBLICO ENQUANTO REALIDADE INTEGRADORA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218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18903" y="365760"/>
            <a:ext cx="97710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A SUBESTIMAÇÃO DO ESPAÇO PÚBLICO ENQUANTO REALIDADE </a:t>
            </a:r>
            <a:r>
              <a:rPr lang="pt-BR" sz="2000" dirty="0" smtClean="0"/>
              <a:t>INTEGRADORA (II)</a:t>
            </a:r>
            <a:endParaRPr lang="pt-BR" sz="2000" dirty="0"/>
          </a:p>
        </p:txBody>
      </p:sp>
      <p:sp>
        <p:nvSpPr>
          <p:cNvPr id="3" name="Retângulo 2"/>
          <p:cNvSpPr/>
          <p:nvPr/>
        </p:nvSpPr>
        <p:spPr>
          <a:xfrm>
            <a:off x="365760" y="735092"/>
            <a:ext cx="11547566" cy="618630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pt-BR" sz="2400" b="1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MATERIALICISMO </a:t>
            </a:r>
            <a:r>
              <a:rPr lang="pt-BR" sz="24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 exacerbação do materialismo):  </a:t>
            </a:r>
            <a:r>
              <a:rPr lang="pt-BR" sz="2400" i="1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TEORIAS CRITICAS </a:t>
            </a:r>
            <a:r>
              <a:rPr lang="pt-BR" sz="24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(algumas de origem marxista, por exemplo) tratam o urbano como: </a:t>
            </a:r>
            <a:r>
              <a:rPr lang="pt-BR" sz="2400" b="1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</a:t>
            </a:r>
            <a:r>
              <a:rPr lang="pt-BR" sz="24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um espaço “capitalista” – dispositivo para a acumulação – para a exploração do trabalho  - espaço funcional produtivo; </a:t>
            </a:r>
            <a:r>
              <a:rPr lang="pt-BR" sz="2400" b="1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lang="pt-BR" sz="24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espaço forjador do individualismo – espaço forjador do consumo, do consumismo (identificação espaço público e consumo é comum, ou como </a:t>
            </a:r>
            <a:r>
              <a:rPr lang="pt-BR" sz="2400" i="1" dirty="0" err="1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locus</a:t>
            </a:r>
            <a:r>
              <a:rPr lang="pt-BR" sz="24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burguesia)</a:t>
            </a:r>
          </a:p>
          <a:p>
            <a:pPr algn="just">
              <a:lnSpc>
                <a:spcPct val="150000"/>
              </a:lnSpc>
            </a:pPr>
            <a:r>
              <a:rPr lang="pt-BR" sz="2400" i="1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CIDADE REAL REDUZIDA</a:t>
            </a:r>
            <a:r>
              <a:rPr lang="pt-BR" sz="24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resíduo que não opera para a emancipação - estuda-se </a:t>
            </a:r>
            <a:r>
              <a:rPr lang="pt-BR" sz="24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produção na cidade, negligenciado a cidade como configuração </a:t>
            </a:r>
            <a:r>
              <a:rPr lang="pt-BR" sz="24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produtiva. A cultura </a:t>
            </a:r>
            <a:r>
              <a:rPr lang="pt-BR" sz="24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esquerda </a:t>
            </a:r>
            <a:r>
              <a:rPr lang="pt-BR" sz="2400" i="1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SOCIALISMO REAL reprimiu os espaços públicos; a cultura de esquerda difusa vê o pleito por espaços públicos como postura  pequeno burguesa diante de urgências mais graves.</a:t>
            </a:r>
            <a:endParaRPr lang="pt-BR" sz="24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27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2919" y="578338"/>
            <a:ext cx="11253651" cy="63033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4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pt-BR" sz="26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Mike Davis, pensando em </a:t>
            </a:r>
            <a:r>
              <a:rPr lang="pt-BR" sz="2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 </a:t>
            </a:r>
            <a:r>
              <a:rPr lang="pt-BR" sz="26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Angeles, </a:t>
            </a:r>
            <a:r>
              <a:rPr lang="pt-BR" sz="2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prevê o fim dos espaços </a:t>
            </a:r>
            <a:r>
              <a:rPr lang="pt-BR" sz="26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públicos – Teresa Caldeira discorda </a:t>
            </a:r>
            <a:r>
              <a:rPr lang="pt-BR" sz="2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enunciado “fim dos espaços públicos” e </a:t>
            </a:r>
            <a:r>
              <a:rPr lang="pt-BR" sz="26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fala em “novos </a:t>
            </a:r>
            <a:r>
              <a:rPr lang="pt-BR" sz="2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tipos de espaços públicos”. Para M. Davis espaço público não se transmuta em formas distintas, ele existe ou não. Para Teresa Caldeira há modalidades.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600" i="1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pt-BR" sz="26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</a:t>
            </a:r>
            <a:r>
              <a:rPr lang="pt-BR" sz="2600" i="1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Ortega </a:t>
            </a:r>
            <a:r>
              <a:rPr lang="pt-BR" sz="2600" i="1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pt-BR" sz="2600" i="1" dirty="0" err="1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Gasset</a:t>
            </a:r>
            <a:r>
              <a:rPr lang="pt-BR" sz="2600" i="1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“homem massa” que é um sujeito anônimo, incaracterístico, que perdeu a identidade de grupo e a recupera apenas em alguns momentos </a:t>
            </a:r>
            <a:r>
              <a:rPr lang="pt-BR" sz="26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contra </a:t>
            </a:r>
            <a:r>
              <a:rPr lang="pt-BR" sz="2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inimigo externo ou em uma competição esportiva. E o que </a:t>
            </a:r>
            <a:r>
              <a:rPr lang="pt-BR" sz="26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provocou? </a:t>
            </a:r>
            <a:r>
              <a:rPr lang="pt-BR" sz="2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comunicação de massa e a impessoalidade das grandes </a:t>
            </a:r>
            <a:r>
              <a:rPr lang="pt-BR" sz="26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metrópoles.</a:t>
            </a:r>
            <a:endParaRPr lang="pt-BR" sz="26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pt-BR" sz="26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Autores </a:t>
            </a:r>
            <a:r>
              <a:rPr lang="pt-BR" sz="2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como Jane Jacobs e Pierre </a:t>
            </a:r>
            <a:r>
              <a:rPr lang="pt-BR" sz="2600" dirty="0" err="1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Ansay</a:t>
            </a:r>
            <a:r>
              <a:rPr lang="pt-BR" sz="2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R. </a:t>
            </a:r>
            <a:r>
              <a:rPr lang="pt-BR" sz="2600" dirty="0" err="1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Schoonbrodt</a:t>
            </a:r>
            <a:r>
              <a:rPr lang="pt-BR" sz="2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entendem a impessoalidade e o anonimato como a matéria prima essencial das </a:t>
            </a:r>
            <a:r>
              <a:rPr lang="pt-BR" sz="26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cidades, um valor e </a:t>
            </a:r>
            <a:r>
              <a:rPr lang="pt-BR" sz="26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condição indispensável para a constituição de espaços públicos.</a:t>
            </a:r>
            <a:endParaRPr lang="pt-BR" sz="26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809897" y="209006"/>
            <a:ext cx="10358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 </a:t>
            </a:r>
            <a:r>
              <a:rPr lang="pt-BR" dirty="0" smtClean="0"/>
              <a:t>É POSSÍVEL CONCEITUAR ESPAÇO PÚBLICO? COMO?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170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m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075" y="169818"/>
            <a:ext cx="11299372" cy="6322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1" y="1031968"/>
            <a:ext cx="11338560" cy="5564777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972493" y="287385"/>
            <a:ext cx="92746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METODOLOGIA PARA PENSAR O ESPAÇO PÚBLICO</a:t>
            </a:r>
          </a:p>
        </p:txBody>
      </p:sp>
    </p:spTree>
    <p:extLst>
      <p:ext uri="{BB962C8B-B14F-4D97-AF65-F5344CB8AC3E}">
        <p14:creationId xmlns:p14="http://schemas.microsoft.com/office/powerpoint/2010/main" val="283835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08387" y="292923"/>
            <a:ext cx="10958308" cy="6361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0658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3691" y="604463"/>
            <a:ext cx="11743509" cy="64291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300" dirty="0" smtClean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urbanidade corresponde à acessibilidade ao conjunto da cidade efetivamente garantida pelo poder político (DUPUY, 1995, p. 17). E aos espaços públicos.</a:t>
            </a:r>
          </a:p>
          <a:p>
            <a:pPr>
              <a:lnSpc>
                <a:spcPct val="150000"/>
              </a:lnSpc>
            </a:pPr>
            <a:r>
              <a:rPr lang="pt-BR" sz="23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“[...] cidade não dissocia: ao contrário, faz convergirem, num mesmo tempo, os fragmentos de espaço e os hábitos vindos de diversos momentos do passado” (LEPETIT, 2001, p. 141).</a:t>
            </a:r>
          </a:p>
          <a:p>
            <a:pPr>
              <a:lnSpc>
                <a:spcPct val="150000"/>
              </a:lnSpc>
            </a:pPr>
            <a:r>
              <a:rPr lang="pt-BR" sz="23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“[...] circulação multidirecional e aleatória sobre uma rede larga e densa de informações múltiplas” (LÉVY, 1994, p. 298).</a:t>
            </a:r>
          </a:p>
          <a:p>
            <a:pPr>
              <a:lnSpc>
                <a:spcPct val="150000"/>
              </a:lnSpc>
            </a:pPr>
            <a:r>
              <a:rPr lang="pt-BR" sz="2300" dirty="0" smtClean="0">
                <a:latin typeface="Candara" panose="020E0502030303020204" pitchFamily="34" charset="0"/>
                <a:ea typeface="TimesNewRomanPSMT"/>
                <a:cs typeface="TimesNewRomanPSMT"/>
              </a:rPr>
              <a:t>Fredrik Barth, antropólogo norueguês, destacou que – ao contrário </a:t>
            </a:r>
            <a:r>
              <a:rPr lang="pt-BR" sz="2300" dirty="0" smtClean="0">
                <a:latin typeface="Candara" panose="020E0502030303020204" pitchFamily="34" charset="0"/>
                <a:ea typeface="TimesNewRomanPSMT"/>
                <a:cs typeface="TimesNewRomanPSMT"/>
              </a:rPr>
              <a:t>do senso comum, que </a:t>
            </a:r>
            <a:r>
              <a:rPr lang="pt-BR" sz="2300" dirty="0" smtClean="0">
                <a:latin typeface="Candara" panose="020E0502030303020204" pitchFamily="34" charset="0"/>
                <a:ea typeface="TimesNewRomanPSMT"/>
                <a:cs typeface="TimesNewRomanPSMT"/>
              </a:rPr>
              <a:t>as fronteiras não são traçadas com o objetivo de separar diferenças. Ao contrário, justamente porque se demarcam fronteiras é que, de repente, as diferenças emergem, que as percebemos e nos tornamos conscientes delas. Melhor dizendo, vamos em busca de diferenças justamente para legitimar as fronteiras.</a:t>
            </a:r>
            <a:endParaRPr lang="pt-BR" sz="2300" dirty="0" smtClean="0">
              <a:latin typeface="Candara" panose="020E0502030303020204" pitchFamily="34" charset="0"/>
              <a:ea typeface="TimesNewRomanPSMT"/>
              <a:cs typeface="TimesNewRomanPSMT"/>
            </a:endParaRPr>
          </a:p>
          <a:p>
            <a:pPr>
              <a:lnSpc>
                <a:spcPct val="150000"/>
              </a:lnSpc>
            </a:pPr>
            <a:endParaRPr lang="pt-BR" sz="24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018903" y="235131"/>
            <a:ext cx="9078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CIDADE E ESPAÇOS PÚBLICOS COMO INTEGRADORES – PRODUTORES DE SOCIEDADE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332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Verde-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141</TotalTime>
  <Words>649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Candara</vt:lpstr>
      <vt:lpstr>Times New Roman</vt:lpstr>
      <vt:lpstr>TimesNewRomanPSMT</vt:lpstr>
      <vt:lpstr>Trebuchet MS</vt:lpstr>
      <vt:lpstr>Wingdings 3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Jaime</dc:creator>
  <cp:lastModifiedBy>Jaime</cp:lastModifiedBy>
  <cp:revision>22</cp:revision>
  <dcterms:created xsi:type="dcterms:W3CDTF">2020-05-26T23:03:43Z</dcterms:created>
  <dcterms:modified xsi:type="dcterms:W3CDTF">2020-05-27T16:04:25Z</dcterms:modified>
</cp:coreProperties>
</file>