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7" r:id="rId9"/>
    <p:sldId id="263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21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33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360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406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140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110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991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70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13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33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144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B1FCB-77AC-48B8-A036-436421EFFD1A}" type="datetimeFigureOut">
              <a:rPr lang="pt-BR" smtClean="0"/>
              <a:t>24/08/2020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CB89-BA1A-45A5-9F51-A6A025E9942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3" Type="http://schemas.openxmlformats.org/officeDocument/2006/relationships/image" Target="../media/image10.e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Linearização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b="1" dirty="0" smtClean="0">
                <a:solidFill>
                  <a:schemeClr val="tx1"/>
                </a:solidFill>
              </a:rPr>
              <a:t>Ettore A. de Barros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8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32" y="260648"/>
            <a:ext cx="8919265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636912"/>
            <a:ext cx="864736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65" y="5457381"/>
            <a:ext cx="6273800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73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1340768"/>
            <a:ext cx="5046046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156" y="4149080"/>
            <a:ext cx="457774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03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476672"/>
            <a:ext cx="7192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smtClean="0"/>
              <a:t>3- APLICAÇÃO DO MÉTODO DE PERTURBAÇÕES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197877"/>
            <a:ext cx="5122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SUBSTITUI-SE AS VARIÁVEIS POR</a:t>
            </a:r>
            <a:endParaRPr lang="pt-BR" sz="28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43897"/>
            <a:ext cx="378492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91647" y="3832129"/>
            <a:ext cx="89519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NAS EXPRESSÕES DE “f” e “g”. TERMOS QUE INCLUEM</a:t>
            </a:r>
          </a:p>
          <a:p>
            <a:r>
              <a:rPr lang="pt-BR" sz="2800" b="1" dirty="0" smtClean="0"/>
              <a:t>PRODUTOS DAS VARIAÇÕES DAS VARIÁVEIS X,U E Y E</a:t>
            </a:r>
          </a:p>
          <a:p>
            <a:r>
              <a:rPr lang="pt-BR" sz="2800" b="1" dirty="0" smtClean="0"/>
              <a:t>SUAS POTÊNCIAS (MAIORES DO QUE 1) SÃO DESPREZADOS</a:t>
            </a:r>
          </a:p>
          <a:p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5648011"/>
            <a:ext cx="183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ALÉM DISSO,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048309"/>
              </p:ext>
            </p:extLst>
          </p:nvPr>
        </p:nvGraphicFramePr>
        <p:xfrm>
          <a:off x="2252897" y="5648011"/>
          <a:ext cx="1887055" cy="1006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ção" r:id="rId4" imgW="761760" imgH="406080" progId="Equation.3">
                  <p:embed/>
                </p:oleObj>
              </mc:Choice>
              <mc:Fallback>
                <p:oleObj name="Equação" r:id="rId4" imgW="76176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2897" y="5648011"/>
                        <a:ext cx="1887055" cy="1006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387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08718"/>
              </p:ext>
            </p:extLst>
          </p:nvPr>
        </p:nvGraphicFramePr>
        <p:xfrm>
          <a:off x="3028929" y="620688"/>
          <a:ext cx="2304256" cy="2474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ção" r:id="rId3" imgW="1028700" imgH="1104900" progId="Equation.3">
                  <p:embed/>
                </p:oleObj>
              </mc:Choice>
              <mc:Fallback>
                <p:oleObj name="Equação" r:id="rId3" imgW="1028700" imgH="1104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29" y="620688"/>
                        <a:ext cx="2304256" cy="24749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251520" y="3743454"/>
            <a:ext cx="7859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LINEARIZEMOS O SISTEMA ACIMA EM TORNO DE UM</a:t>
            </a:r>
          </a:p>
          <a:p>
            <a:r>
              <a:rPr lang="pt-BR" sz="2400" b="1" dirty="0" smtClean="0"/>
              <a:t>PONTO DE EQUILÍBRIO , OU SEJA,  PARA O QUAL                      .</a:t>
            </a:r>
            <a:endParaRPr lang="pt-BR" sz="2400" b="1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348569"/>
              </p:ext>
            </p:extLst>
          </p:nvPr>
        </p:nvGraphicFramePr>
        <p:xfrm>
          <a:off x="6535656" y="4158952"/>
          <a:ext cx="1368152" cy="402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ção" r:id="rId5" imgW="647640" imgH="190440" progId="Equation.3">
                  <p:embed/>
                </p:oleObj>
              </mc:Choice>
              <mc:Fallback>
                <p:oleObj name="Equação" r:id="rId5" imgW="6476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35656" y="4158952"/>
                        <a:ext cx="1368152" cy="402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251520" y="5124546"/>
            <a:ext cx="6447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ESTA CONDIÇÃO É OBTIDA, POR EXEMPLO, PARA:</a:t>
            </a:r>
          </a:p>
          <a:p>
            <a:endParaRPr lang="pt-BR" sz="2400" b="1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850862"/>
              </p:ext>
            </p:extLst>
          </p:nvPr>
        </p:nvGraphicFramePr>
        <p:xfrm>
          <a:off x="1331640" y="5736468"/>
          <a:ext cx="2554371" cy="428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ção" r:id="rId7" imgW="1307532" imgH="215806" progId="Equation.3">
                  <p:embed/>
                </p:oleObj>
              </mc:Choice>
              <mc:Fallback>
                <p:oleObj name="Equação" r:id="rId7" imgW="1307532" imgH="21580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736468"/>
                        <a:ext cx="2554371" cy="4288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724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05715"/>
              </p:ext>
            </p:extLst>
          </p:nvPr>
        </p:nvGraphicFramePr>
        <p:xfrm>
          <a:off x="301625" y="1125538"/>
          <a:ext cx="880427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ção" r:id="rId3" imgW="4940280" imgH="1333440" progId="Equation.3">
                  <p:embed/>
                </p:oleObj>
              </mc:Choice>
              <mc:Fallback>
                <p:oleObj name="Equação" r:id="rId3" imgW="4940280" imgH="13334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1125538"/>
                        <a:ext cx="8804275" cy="2663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691680" y="1352582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6" name="Conector de seta reta 5"/>
          <p:cNvCxnSpPr/>
          <p:nvPr/>
        </p:nvCxnSpPr>
        <p:spPr>
          <a:xfrm flipV="1">
            <a:off x="3118687" y="1326513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" name="Conector de seta reta 6"/>
          <p:cNvCxnSpPr/>
          <p:nvPr/>
        </p:nvCxnSpPr>
        <p:spPr>
          <a:xfrm flipV="1">
            <a:off x="1929463" y="2420888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8" name="Conector de seta reta 7"/>
          <p:cNvCxnSpPr/>
          <p:nvPr/>
        </p:nvCxnSpPr>
        <p:spPr>
          <a:xfrm flipV="1">
            <a:off x="3519697" y="2420887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9" name="Conector de seta reta 8"/>
          <p:cNvCxnSpPr/>
          <p:nvPr/>
        </p:nvCxnSpPr>
        <p:spPr>
          <a:xfrm flipV="1">
            <a:off x="291773" y="3399540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>
          <a:xfrm flipV="1">
            <a:off x="3945277" y="3389615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tailEnd type="arrow"/>
          </a:ln>
          <a:effectLst/>
        </p:spPr>
      </p:cxnSp>
      <p:sp>
        <p:nvSpPr>
          <p:cNvPr id="11" name="CaixaDeTexto 10"/>
          <p:cNvSpPr txBox="1"/>
          <p:nvPr/>
        </p:nvSpPr>
        <p:spPr>
          <a:xfrm>
            <a:off x="683568" y="404664"/>
            <a:ext cx="4186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ea typeface="Calibri"/>
                <a:cs typeface="Times New Roman"/>
              </a:rPr>
              <a:t>Linearização por série de Taylor</a:t>
            </a:r>
            <a:endParaRPr lang="pt-BR" sz="2400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8219259"/>
              </p:ext>
            </p:extLst>
          </p:nvPr>
        </p:nvGraphicFramePr>
        <p:xfrm>
          <a:off x="2915816" y="4365104"/>
          <a:ext cx="4318848" cy="239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ção" r:id="rId5" imgW="2057400" imgH="1143000" progId="Equation.3">
                  <p:embed/>
                </p:oleObj>
              </mc:Choice>
              <mc:Fallback>
                <p:oleObj name="Equação" r:id="rId5" imgW="205740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4318848" cy="2399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785823"/>
              </p:ext>
            </p:extLst>
          </p:nvPr>
        </p:nvGraphicFramePr>
        <p:xfrm>
          <a:off x="1245986" y="3933056"/>
          <a:ext cx="313704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ção" r:id="rId7" imgW="1586811" imgH="215806" progId="Equation.3">
                  <p:embed/>
                </p:oleObj>
              </mc:Choice>
              <mc:Fallback>
                <p:oleObj name="Equação" r:id="rId7" imgW="1586811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986" y="3933056"/>
                        <a:ext cx="3137044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70622" y="3923097"/>
            <a:ext cx="5296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                                                  </a:t>
            </a:r>
            <a:r>
              <a:rPr lang="pt-BR" sz="2400" b="1" dirty="0" smtClean="0"/>
              <a:t>, temos: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02171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98667"/>
            <a:ext cx="5170903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Aplicação do Método das Perturbações</a:t>
            </a:r>
            <a:endParaRPr lang="pt-BR" sz="2400" dirty="0">
              <a:ea typeface="Calibri"/>
              <a:cs typeface="Times New Roman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91354"/>
              </p:ext>
            </p:extLst>
          </p:nvPr>
        </p:nvGraphicFramePr>
        <p:xfrm>
          <a:off x="255261" y="515352"/>
          <a:ext cx="8888739" cy="3804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ção" r:id="rId3" imgW="6895800" imgH="2450880" progId="Equation.3">
                  <p:embed/>
                </p:oleObj>
              </mc:Choice>
              <mc:Fallback>
                <p:oleObj name="Equação" r:id="rId3" imgW="6895800" imgH="24508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61" y="515352"/>
                        <a:ext cx="8888739" cy="3804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66916"/>
              </p:ext>
            </p:extLst>
          </p:nvPr>
        </p:nvGraphicFramePr>
        <p:xfrm>
          <a:off x="3248025" y="4293096"/>
          <a:ext cx="46497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Equação" r:id="rId5" imgW="2057400" imgH="1143000" progId="Equation.3">
                  <p:embed/>
                </p:oleObj>
              </mc:Choice>
              <mc:Fallback>
                <p:oleObj name="Equação" r:id="rId5" imgW="2057400" imgH="1143000" progId="Equation.3">
                  <p:embed/>
                  <p:pic>
                    <p:nvPicPr>
                      <p:cNvPr id="0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4293096"/>
                        <a:ext cx="46497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39931"/>
              </p:ext>
            </p:extLst>
          </p:nvPr>
        </p:nvGraphicFramePr>
        <p:xfrm>
          <a:off x="211138" y="5381625"/>
          <a:ext cx="19256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Equação" r:id="rId7" imgW="1396800" imgH="190440" progId="Equation.3">
                  <p:embed/>
                </p:oleObj>
              </mc:Choice>
              <mc:Fallback>
                <p:oleObj name="Equação" r:id="rId7" imgW="139680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8" y="5381625"/>
                        <a:ext cx="1925637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07504" y="4869159"/>
            <a:ext cx="941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</a:t>
            </a:r>
            <a:endParaRPr lang="pt-BR" sz="24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2188899" y="533082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 , temos</a:t>
            </a:r>
            <a:endParaRPr lang="pt-BR" sz="2400" b="1" dirty="0"/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19765" y="709715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0" name="Conector de seta reta 9"/>
          <p:cNvCxnSpPr/>
          <p:nvPr/>
        </p:nvCxnSpPr>
        <p:spPr>
          <a:xfrm flipV="1">
            <a:off x="3028077" y="1326514"/>
            <a:ext cx="391795" cy="4641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11" name="Conector de seta reta 10"/>
          <p:cNvCxnSpPr/>
          <p:nvPr/>
        </p:nvCxnSpPr>
        <p:spPr>
          <a:xfrm flipV="1">
            <a:off x="323528" y="2060848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12" name="Conector de seta reta 11"/>
          <p:cNvCxnSpPr/>
          <p:nvPr/>
        </p:nvCxnSpPr>
        <p:spPr>
          <a:xfrm flipV="1">
            <a:off x="1259632" y="3068960"/>
            <a:ext cx="391795" cy="464185"/>
          </a:xfrm>
          <a:prstGeom prst="straightConnector1">
            <a:avLst/>
          </a:prstGeom>
          <a:noFill/>
          <a:ln w="19050" cap="flat" cmpd="sng" algn="ctr">
            <a:solidFill>
              <a:srgbClr val="FFC000"/>
            </a:solidFill>
            <a:prstDash val="solid"/>
            <a:tailEnd type="arrow"/>
          </a:ln>
          <a:effectLst/>
        </p:spPr>
      </p:cxnSp>
      <p:cxnSp>
        <p:nvCxnSpPr>
          <p:cNvPr id="13" name="Conector de seta reta 12"/>
          <p:cNvCxnSpPr/>
          <p:nvPr/>
        </p:nvCxnSpPr>
        <p:spPr>
          <a:xfrm flipV="1">
            <a:off x="2931764" y="3933056"/>
            <a:ext cx="391795" cy="464185"/>
          </a:xfrm>
          <a:prstGeom prst="straightConnector1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cxnSp>
        <p:nvCxnSpPr>
          <p:cNvPr id="14" name="Conector de seta reta 13"/>
          <p:cNvCxnSpPr/>
          <p:nvPr/>
        </p:nvCxnSpPr>
        <p:spPr>
          <a:xfrm flipV="1">
            <a:off x="128534" y="3933056"/>
            <a:ext cx="449580" cy="413385"/>
          </a:xfrm>
          <a:prstGeom prst="straightConnector1">
            <a:avLst/>
          </a:prstGeom>
          <a:noFill/>
          <a:ln w="1270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02454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103385" y="424608"/>
            <a:ext cx="5474768" cy="1045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Linearização através da </a:t>
            </a:r>
            <a:r>
              <a:rPr lang="pt-BR" sz="2400" b="1" dirty="0" smtClean="0">
                <a:ea typeface="Calibri"/>
                <a:cs typeface="Times New Roman"/>
              </a:rPr>
              <a:t>Determinação </a:t>
            </a:r>
            <a:r>
              <a:rPr lang="pt-BR" sz="2400" b="1" dirty="0">
                <a:ea typeface="Calibri"/>
                <a:cs typeface="Times New Roman"/>
              </a:rPr>
              <a:t>de </a:t>
            </a:r>
            <a:endParaRPr lang="pt-BR" sz="2400" b="1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 smtClean="0">
                <a:ea typeface="Calibri"/>
                <a:cs typeface="Times New Roman"/>
              </a:rPr>
              <a:t>um Amortecimento Linear Equivalente</a:t>
            </a:r>
            <a:endParaRPr lang="pt-BR" sz="2400" dirty="0">
              <a:ea typeface="Calibri"/>
              <a:cs typeface="Times New Roman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89395" y="1671352"/>
            <a:ext cx="4551374" cy="922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Suponha o </a:t>
            </a:r>
            <a:r>
              <a:rPr lang="pt-BR" sz="2400" b="1" dirty="0" smtClean="0">
                <a:ea typeface="Calibri"/>
                <a:cs typeface="Times New Roman"/>
              </a:rPr>
              <a:t>Movimento Oscilatório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956144"/>
              </p:ext>
            </p:extLst>
          </p:nvPr>
        </p:nvGraphicFramePr>
        <p:xfrm>
          <a:off x="3082365" y="2363789"/>
          <a:ext cx="1792963" cy="459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ção" r:id="rId3" imgW="749300" imgH="190500" progId="Equation.3">
                  <p:embed/>
                </p:oleObj>
              </mc:Choice>
              <mc:Fallback>
                <p:oleObj name="Equação" r:id="rId3" imgW="749300" imgH="190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365" y="2363789"/>
                        <a:ext cx="1792963" cy="4597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94537" y="3198167"/>
            <a:ext cx="84575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ea typeface="Calibri"/>
                <a:cs typeface="Times New Roman"/>
              </a:rPr>
              <a:t>A </a:t>
            </a:r>
            <a:r>
              <a:rPr lang="pt-BR" sz="2400" b="1" dirty="0" smtClean="0">
                <a:ea typeface="Calibri"/>
                <a:cs typeface="Times New Roman"/>
              </a:rPr>
              <a:t>potência instantânea </a:t>
            </a:r>
            <a:r>
              <a:rPr lang="pt-BR" sz="2400" b="1" dirty="0">
                <a:ea typeface="Calibri"/>
                <a:cs typeface="Times New Roman"/>
              </a:rPr>
              <a:t>dissipada </a:t>
            </a:r>
            <a:r>
              <a:rPr lang="pt-BR" sz="2400" b="1" dirty="0" smtClean="0">
                <a:ea typeface="Calibri"/>
                <a:cs typeface="Times New Roman"/>
              </a:rPr>
              <a:t>por </a:t>
            </a:r>
            <a:r>
              <a:rPr lang="pt-BR" sz="2400" b="1" dirty="0">
                <a:ea typeface="Calibri"/>
                <a:cs typeface="Times New Roman"/>
              </a:rPr>
              <a:t>um amortecimento linear é</a:t>
            </a:r>
            <a:endParaRPr lang="pt-BR" sz="2400" b="1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09911"/>
              </p:ext>
            </p:extLst>
          </p:nvPr>
        </p:nvGraphicFramePr>
        <p:xfrm>
          <a:off x="3059832" y="3861048"/>
          <a:ext cx="413746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ção" r:id="rId5" imgW="1879600" imgH="228600" progId="Equation.3">
                  <p:embed/>
                </p:oleObj>
              </mc:Choice>
              <mc:Fallback>
                <p:oleObj name="Equação" r:id="rId5" imgW="1879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861048"/>
                        <a:ext cx="4137460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ângulo 9"/>
          <p:cNvSpPr/>
          <p:nvPr/>
        </p:nvSpPr>
        <p:spPr>
          <a:xfrm>
            <a:off x="395536" y="4509120"/>
            <a:ext cx="820891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b="1" dirty="0">
                <a:ea typeface="Calibri"/>
                <a:cs typeface="Times New Roman"/>
              </a:rPr>
              <a:t>A energia dissipada no intervalo de tempo igual a 1 período de oscilação é: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166788"/>
              </p:ext>
            </p:extLst>
          </p:nvPr>
        </p:nvGraphicFramePr>
        <p:xfrm>
          <a:off x="947533" y="5516563"/>
          <a:ext cx="7656915" cy="79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ção" r:id="rId7" imgW="4698720" imgH="482400" progId="Equation.3">
                  <p:embed/>
                </p:oleObj>
              </mc:Choice>
              <mc:Fallback>
                <p:oleObj name="Equação" r:id="rId7" imgW="469872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533" y="5516563"/>
                        <a:ext cx="7656915" cy="792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3032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476672"/>
            <a:ext cx="7605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ea typeface="Calibri"/>
                <a:cs typeface="Times New Roman"/>
              </a:rPr>
              <a:t>Energias </a:t>
            </a:r>
            <a:r>
              <a:rPr lang="pt-BR" sz="2400" b="1" dirty="0" smtClean="0">
                <a:ea typeface="Calibri"/>
                <a:cs typeface="Times New Roman"/>
              </a:rPr>
              <a:t>Dissipadas </a:t>
            </a:r>
            <a:r>
              <a:rPr lang="pt-BR" sz="2400" b="1" dirty="0">
                <a:ea typeface="Calibri"/>
                <a:cs typeface="Times New Roman"/>
              </a:rPr>
              <a:t>devido a </a:t>
            </a:r>
            <a:r>
              <a:rPr lang="pt-BR" sz="2400" b="1" dirty="0" smtClean="0">
                <a:ea typeface="Calibri"/>
                <a:cs typeface="Times New Roman"/>
              </a:rPr>
              <a:t>Alguns Esforços Não Lineares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340768"/>
            <a:ext cx="3729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 smtClean="0"/>
              <a:t>1º. Caso: </a:t>
            </a:r>
            <a:r>
              <a:rPr lang="pt-BR" sz="2400" b="1" dirty="0">
                <a:ea typeface="Calibri"/>
                <a:cs typeface="Times New Roman"/>
              </a:rPr>
              <a:t>Atrito de Coulomb</a:t>
            </a:r>
          </a:p>
          <a:p>
            <a:endParaRPr lang="pt-BR" sz="32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511783"/>
              </p:ext>
            </p:extLst>
          </p:nvPr>
        </p:nvGraphicFramePr>
        <p:xfrm>
          <a:off x="2123728" y="2060848"/>
          <a:ext cx="360040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ção" r:id="rId3" imgW="1904174" imgH="495085" progId="Equation.3">
                  <p:embed/>
                </p:oleObj>
              </mc:Choice>
              <mc:Fallback>
                <p:oleObj name="Equação" r:id="rId3" imgW="1904174" imgH="49508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060848"/>
                        <a:ext cx="3600400" cy="936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49892" y="3068959"/>
            <a:ext cx="42108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>
                <a:ea typeface="Calibri"/>
                <a:cs typeface="Times New Roman"/>
              </a:rPr>
              <a:t>E</a:t>
            </a:r>
            <a:r>
              <a:rPr lang="pt-BR" sz="2400" b="1" dirty="0" smtClean="0">
                <a:ea typeface="Calibri"/>
                <a:cs typeface="Times New Roman"/>
              </a:rPr>
              <a:t>nergia Dissipada </a:t>
            </a:r>
            <a:r>
              <a:rPr lang="pt-BR" sz="2400" b="1" dirty="0">
                <a:ea typeface="Calibri"/>
                <a:cs typeface="Times New Roman"/>
              </a:rPr>
              <a:t>num P</a:t>
            </a:r>
            <a:r>
              <a:rPr lang="pt-BR" sz="2400" b="1" dirty="0" smtClean="0">
                <a:ea typeface="Calibri"/>
                <a:cs typeface="Times New Roman"/>
              </a:rPr>
              <a:t>eríodo </a:t>
            </a:r>
            <a:endParaRPr lang="pt-BR" sz="24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360490"/>
              </p:ext>
            </p:extLst>
          </p:nvPr>
        </p:nvGraphicFramePr>
        <p:xfrm>
          <a:off x="2256279" y="3559972"/>
          <a:ext cx="3011720" cy="949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ção" r:id="rId5" imgW="1574117" imgH="495085" progId="Equation.3">
                  <p:embed/>
                </p:oleObj>
              </mc:Choice>
              <mc:Fallback>
                <p:oleObj name="Equação" r:id="rId5" imgW="1574117" imgH="49508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6279" y="3559972"/>
                        <a:ext cx="3011720" cy="949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85163" y="4536244"/>
            <a:ext cx="562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Coeficiente de </a:t>
            </a:r>
            <a:r>
              <a:rPr lang="pt-BR" sz="2400" b="1" dirty="0"/>
              <a:t>A</a:t>
            </a:r>
            <a:r>
              <a:rPr lang="pt-BR" sz="2400" b="1" dirty="0" smtClean="0"/>
              <a:t>mortecimento Equivalente</a:t>
            </a:r>
            <a:endParaRPr lang="pt-BR" sz="2400" b="1" dirty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240425"/>
              </p:ext>
            </p:extLst>
          </p:nvPr>
        </p:nvGraphicFramePr>
        <p:xfrm>
          <a:off x="2333625" y="4997450"/>
          <a:ext cx="3977710" cy="8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ção" r:id="rId7" imgW="1981080" imgH="431640" progId="Equation.3">
                  <p:embed/>
                </p:oleObj>
              </mc:Choice>
              <mc:Fallback>
                <p:oleObj name="Equação" r:id="rId7" imgW="198108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4997450"/>
                        <a:ext cx="3977710" cy="879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93485"/>
              </p:ext>
            </p:extLst>
          </p:nvPr>
        </p:nvGraphicFramePr>
        <p:xfrm>
          <a:off x="5724128" y="5970606"/>
          <a:ext cx="1440160" cy="807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ção" r:id="rId9" imgW="774364" imgH="431613" progId="Equation.3">
                  <p:embed/>
                </p:oleObj>
              </mc:Choice>
              <mc:Fallback>
                <p:oleObj name="Equação" r:id="rId9" imgW="774364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970606"/>
                        <a:ext cx="1440160" cy="807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755576" y="5847655"/>
            <a:ext cx="4981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o movimento de rotação, temos: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898255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4409" y="386661"/>
            <a:ext cx="42714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400" b="1" dirty="0" smtClean="0"/>
              <a:t>2º. Caso: </a:t>
            </a:r>
            <a:r>
              <a:rPr lang="pt-BR" sz="2400" b="1" dirty="0" smtClean="0">
                <a:ea typeface="Calibri"/>
                <a:cs typeface="Times New Roman"/>
              </a:rPr>
              <a:t>Arrasto Hidrodinâmico</a:t>
            </a:r>
            <a:endParaRPr lang="pt-BR" sz="2400" b="1" dirty="0">
              <a:ea typeface="Calibri"/>
              <a:cs typeface="Times New Roman"/>
            </a:endParaRPr>
          </a:p>
          <a:p>
            <a:endParaRPr lang="pt-BR" sz="3200" b="1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66860"/>
              </p:ext>
            </p:extLst>
          </p:nvPr>
        </p:nvGraphicFramePr>
        <p:xfrm>
          <a:off x="1259632" y="1052736"/>
          <a:ext cx="3331821" cy="545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ção" r:id="rId3" imgW="1574800" imgH="254000" progId="Equation.3">
                  <p:embed/>
                </p:oleObj>
              </mc:Choice>
              <mc:Fallback>
                <p:oleObj name="Equação" r:id="rId3" imgW="1574800" imgH="254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052736"/>
                        <a:ext cx="3331821" cy="5452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716050"/>
              </p:ext>
            </p:extLst>
          </p:nvPr>
        </p:nvGraphicFramePr>
        <p:xfrm>
          <a:off x="1331639" y="1556792"/>
          <a:ext cx="464451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ção" r:id="rId5" imgW="2184120" imgH="507960" progId="Equation.3">
                  <p:embed/>
                </p:oleObj>
              </mc:Choice>
              <mc:Fallback>
                <p:oleObj name="Equação" r:id="rId5" imgW="21841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639" y="1556792"/>
                        <a:ext cx="4644516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55522"/>
              </p:ext>
            </p:extLst>
          </p:nvPr>
        </p:nvGraphicFramePr>
        <p:xfrm>
          <a:off x="615950" y="2667000"/>
          <a:ext cx="7561263" cy="388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ção" r:id="rId7" imgW="3555720" imgH="1828800" progId="Equation.3">
                  <p:embed/>
                </p:oleObj>
              </mc:Choice>
              <mc:Fallback>
                <p:oleObj name="Equação" r:id="rId7" imgW="3555720" imgH="18288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667000"/>
                        <a:ext cx="7561263" cy="388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803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048520"/>
              </p:ext>
            </p:extLst>
          </p:nvPr>
        </p:nvGraphicFramePr>
        <p:xfrm>
          <a:off x="1654174" y="549274"/>
          <a:ext cx="2629794" cy="867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ção" r:id="rId3" imgW="1193760" imgH="393480" progId="Equation.3">
                  <p:embed/>
                </p:oleObj>
              </mc:Choice>
              <mc:Fallback>
                <p:oleObj name="Equação" r:id="rId3" imgW="1193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4174" y="549274"/>
                        <a:ext cx="2629794" cy="8672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85162" y="1844824"/>
            <a:ext cx="562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Coeficiente de </a:t>
            </a:r>
            <a:r>
              <a:rPr lang="pt-BR" sz="2400" b="1" dirty="0"/>
              <a:t>A</a:t>
            </a:r>
            <a:r>
              <a:rPr lang="pt-BR" sz="2400" b="1" dirty="0" smtClean="0"/>
              <a:t>mortecimento Equivalente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59562"/>
              </p:ext>
            </p:extLst>
          </p:nvPr>
        </p:nvGraphicFramePr>
        <p:xfrm>
          <a:off x="1279524" y="2887662"/>
          <a:ext cx="6178163" cy="1045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ção" r:id="rId5" imgW="2361960" imgH="393480" progId="Equation.3">
                  <p:embed/>
                </p:oleObj>
              </mc:Choice>
              <mc:Fallback>
                <p:oleObj name="Equação" r:id="rId5" imgW="2361960" imgH="393480" progId="Equation.3">
                  <p:embed/>
                  <p:pic>
                    <p:nvPicPr>
                      <p:cNvPr id="0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4" y="2887662"/>
                        <a:ext cx="6178163" cy="10453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526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472779"/>
              </p:ext>
            </p:extLst>
          </p:nvPr>
        </p:nvGraphicFramePr>
        <p:xfrm>
          <a:off x="268288" y="981075"/>
          <a:ext cx="46101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ção" r:id="rId3" imgW="1143000" imgH="393480" progId="Equation.3">
                  <p:embed/>
                </p:oleObj>
              </mc:Choice>
              <mc:Fallback>
                <p:oleObj name="Equação" r:id="rId3" imgW="1143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8288" y="981075"/>
                        <a:ext cx="46101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292080" y="953196"/>
            <a:ext cx="35455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Função Representativa da </a:t>
            </a:r>
          </a:p>
          <a:p>
            <a:r>
              <a:rPr lang="pt-BR" sz="2400" b="1" dirty="0" smtClean="0"/>
              <a:t>Dinâmica de Estados (nx1)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44354" y="1988840"/>
            <a:ext cx="3006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Função de Geração do</a:t>
            </a:r>
          </a:p>
          <a:p>
            <a:r>
              <a:rPr lang="pt-BR" sz="2400" b="1" dirty="0" smtClean="0"/>
              <a:t>Vetor de Saídas (mx1)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3501008"/>
            <a:ext cx="537230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X(t): VETOR DE ESTADOS (Dimensão nx1)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U(t): VETOR DE SAÍDAS (Dimensão mx1)</a:t>
            </a:r>
          </a:p>
          <a:p>
            <a:r>
              <a:rPr lang="pt-BR" sz="2400" b="1" dirty="0" smtClean="0"/>
              <a:t> </a:t>
            </a:r>
          </a:p>
          <a:p>
            <a:r>
              <a:rPr lang="pt-BR" sz="2400" b="1" dirty="0" smtClean="0"/>
              <a:t>Y(t): VETOR DE SAÍDAS (Dimensão px1)</a:t>
            </a:r>
          </a:p>
          <a:p>
            <a:endParaRPr lang="pt-BR" sz="2400" b="1" dirty="0"/>
          </a:p>
          <a:p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7504" y="271604"/>
            <a:ext cx="2617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1- INTRODUÇÃO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39366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158492" cy="3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3779847"/>
            <a:ext cx="4176464" cy="28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76672"/>
            <a:ext cx="7678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A DERIVADA DE CADA VARIÁVEL DE ESTADO, TEMOS: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3429000"/>
            <a:ext cx="612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CADA COMPONENTE DA SAÍDA , TEMOS: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953892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34977"/>
              </p:ext>
            </p:extLst>
          </p:nvPr>
        </p:nvGraphicFramePr>
        <p:xfrm>
          <a:off x="484188" y="844550"/>
          <a:ext cx="7710487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ção" r:id="rId3" imgW="4406760" imgH="1854000" progId="Equation.3">
                  <p:embed/>
                </p:oleObj>
              </mc:Choice>
              <mc:Fallback>
                <p:oleObj name="Equação" r:id="rId3" imgW="4406760" imgH="18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188" y="844550"/>
                        <a:ext cx="7710487" cy="4699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5733256"/>
            <a:ext cx="3837974" cy="4616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 Termos de Ordem Superior</a:t>
            </a:r>
            <a:endParaRPr lang="pt-BR" sz="24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9552" y="332656"/>
            <a:ext cx="7183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2- EXPANSÃO DE CADA FUNÇÃO EM SÉRIES DE TAYLOR: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10341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80" y="4005064"/>
            <a:ext cx="4079355" cy="182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20468" y="836712"/>
            <a:ext cx="81375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/>
              <a:t>CONDIÇÃO DE LINEARIZAÇÃO:</a:t>
            </a:r>
          </a:p>
          <a:p>
            <a:endParaRPr lang="pt-BR" sz="2800" b="1" u="sng" dirty="0"/>
          </a:p>
          <a:p>
            <a:r>
              <a:rPr lang="pt-BR" sz="2800" b="1" dirty="0" smtClean="0"/>
              <a:t>Avaliação da função não-linear e suas derivadas</a:t>
            </a:r>
          </a:p>
          <a:p>
            <a:r>
              <a:rPr lang="pt-BR" sz="2800" b="1" dirty="0" smtClean="0"/>
              <a:t>em um vetor de estado específico,       , e num vetor</a:t>
            </a:r>
          </a:p>
          <a:p>
            <a:r>
              <a:rPr lang="pt-BR" sz="2800" b="1" dirty="0" smtClean="0"/>
              <a:t>de entradas específico       .</a:t>
            </a:r>
            <a:endParaRPr lang="pt-BR" sz="28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097565"/>
              </p:ext>
            </p:extLst>
          </p:nvPr>
        </p:nvGraphicFramePr>
        <p:xfrm>
          <a:off x="6988359" y="6149622"/>
          <a:ext cx="477579" cy="44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ção" r:id="rId4" imgW="203040" imgH="190440" progId="Equation.3">
                  <p:embed/>
                </p:oleObj>
              </mc:Choice>
              <mc:Fallback>
                <p:oleObj name="Equação" r:id="rId4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88359" y="6149622"/>
                        <a:ext cx="477579" cy="447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084407"/>
              </p:ext>
            </p:extLst>
          </p:nvPr>
        </p:nvGraphicFramePr>
        <p:xfrm>
          <a:off x="3707904" y="2426058"/>
          <a:ext cx="539174" cy="623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ção" r:id="rId6" imgW="164880" imgH="190440" progId="Equation.3">
                  <p:embed/>
                </p:oleObj>
              </mc:Choice>
              <mc:Fallback>
                <p:oleObj name="Equação" r:id="rId6" imgW="164880" imgH="19044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6058"/>
                        <a:ext cx="539174" cy="623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0467" y="3083481"/>
            <a:ext cx="892353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Um exemplo para a escolha destes vetores seriam aqueles </a:t>
            </a:r>
          </a:p>
          <a:p>
            <a:r>
              <a:rPr lang="pt-BR" sz="2800" b="1" dirty="0" smtClean="0"/>
              <a:t>que correspondem ao equilíbrio do sistema dinâmico: </a:t>
            </a:r>
          </a:p>
          <a:p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6093296"/>
            <a:ext cx="7657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, mas, podemos escolher outros valores para       e </a:t>
            </a:r>
            <a:endParaRPr lang="pt-BR" sz="28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468829"/>
              </p:ext>
            </p:extLst>
          </p:nvPr>
        </p:nvGraphicFramePr>
        <p:xfrm>
          <a:off x="5403577" y="2160588"/>
          <a:ext cx="5365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Equação" r:id="rId8" imgW="228600" imgH="228600" progId="Equation.3">
                  <p:embed/>
                </p:oleObj>
              </mc:Choice>
              <mc:Fallback>
                <p:oleObj name="Equação" r:id="rId8" imgW="228600" imgH="2286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3577" y="2160588"/>
                        <a:ext cx="536575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156720"/>
              </p:ext>
            </p:extLst>
          </p:nvPr>
        </p:nvGraphicFramePr>
        <p:xfrm>
          <a:off x="7898052" y="6131068"/>
          <a:ext cx="387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Equação" r:id="rId10" imgW="164880" imgH="190440" progId="Equation.3">
                  <p:embed/>
                </p:oleObj>
              </mc:Choice>
              <mc:Fallback>
                <p:oleObj name="Equação" r:id="rId10" imgW="164880" imgH="19044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8052" y="6131068"/>
                        <a:ext cx="3873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653861"/>
              </p:ext>
            </p:extLst>
          </p:nvPr>
        </p:nvGraphicFramePr>
        <p:xfrm>
          <a:off x="4260986" y="4293096"/>
          <a:ext cx="3335350" cy="13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ção" r:id="rId12" imgW="1193760" imgH="469800" progId="Equation.3">
                  <p:embed/>
                </p:oleObj>
              </mc:Choice>
              <mc:Fallback>
                <p:oleObj name="Equação" r:id="rId12" imgW="119376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260986" y="4293096"/>
                        <a:ext cx="3335350" cy="131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864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8840"/>
            <a:ext cx="3784921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23528" y="273313"/>
            <a:ext cx="87355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EXPRESSÃO DE CADA VARIÁVEL EM TORNO DOS VALORES</a:t>
            </a:r>
          </a:p>
          <a:p>
            <a:r>
              <a:rPr lang="pt-BR" sz="2800" b="1" dirty="0" smtClean="0"/>
              <a:t>DE LINEARIZAÇÃO: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60071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6408" y="260648"/>
            <a:ext cx="890808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SUBSTITUI-SE X(t) e Sua Derivada, </a:t>
            </a:r>
            <a:r>
              <a:rPr lang="pt-BR" sz="2800" b="1" dirty="0"/>
              <a:t>U</a:t>
            </a:r>
            <a:r>
              <a:rPr lang="pt-BR" sz="2800" b="1" dirty="0" smtClean="0"/>
              <a:t>(t) e Y(t)</a:t>
            </a:r>
          </a:p>
          <a:p>
            <a:endParaRPr lang="pt-BR" sz="2800" b="1" dirty="0"/>
          </a:p>
          <a:p>
            <a:r>
              <a:rPr lang="pt-BR" sz="2800" b="1" dirty="0" smtClean="0"/>
              <a:t>PELAS EXPRESSÕES ANTERIORES, UTILIZANDO-AS</a:t>
            </a:r>
          </a:p>
          <a:p>
            <a:endParaRPr lang="pt-BR" sz="2800" b="1" dirty="0"/>
          </a:p>
          <a:p>
            <a:r>
              <a:rPr lang="pt-BR" sz="2800" b="1" dirty="0" smtClean="0"/>
              <a:t>e</a:t>
            </a:r>
            <a:r>
              <a:rPr lang="pt-BR" sz="2800" b="1" dirty="0"/>
              <a:t>m</a:t>
            </a:r>
            <a:r>
              <a:rPr lang="pt-BR" sz="2800" b="1" dirty="0" smtClean="0"/>
              <a:t> f(X(t),U(t)) e em g(X(t),U(t)). </a:t>
            </a:r>
            <a:endParaRPr lang="pt-BR" sz="2800" b="1" dirty="0"/>
          </a:p>
          <a:p>
            <a:endParaRPr lang="pt-BR" sz="2800" b="1" dirty="0" smtClean="0"/>
          </a:p>
          <a:p>
            <a:r>
              <a:rPr lang="pt-BR" sz="2800" b="1" dirty="0" smtClean="0"/>
              <a:t>A SEGUIR, DESPREZA-SE OS TERMOS DE ORDEM SUPERIOR</a:t>
            </a:r>
          </a:p>
          <a:p>
            <a:endParaRPr lang="pt-BR" sz="2800" b="1" dirty="0"/>
          </a:p>
          <a:p>
            <a:r>
              <a:rPr lang="pt-BR" sz="2800" b="1" dirty="0" smtClean="0"/>
              <a:t>QUE SURGEM NAS EXPRESSÕES DESSAS FUNÇÕES.</a:t>
            </a:r>
            <a:endParaRPr lang="pt-BR" sz="28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4797152"/>
            <a:ext cx="82337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u="sng" dirty="0" smtClean="0"/>
              <a:t>TERMOS DE ORDEM SUPERIOR SÃO AQUELES QUE</a:t>
            </a:r>
          </a:p>
          <a:p>
            <a:r>
              <a:rPr lang="pt-BR" sz="2800" b="1" u="sng" dirty="0" smtClean="0"/>
              <a:t>ENVOLVEM PRODUTOS DAS VARIAÇÕES (</a:t>
            </a:r>
            <a:r>
              <a:rPr lang="el-GR" sz="2800" b="1" u="sng" dirty="0" smtClean="0">
                <a:latin typeface="Calibri"/>
                <a:cs typeface="Calibri"/>
              </a:rPr>
              <a:t>δ</a:t>
            </a:r>
            <a:r>
              <a:rPr lang="pt-BR" sz="2800" b="1" u="sng" dirty="0" smtClean="0">
                <a:latin typeface="Calibri"/>
                <a:cs typeface="Calibri"/>
              </a:rPr>
              <a:t>) ENTRE SÍ E</a:t>
            </a:r>
          </a:p>
          <a:p>
            <a:r>
              <a:rPr lang="pt-BR" sz="2800" b="1" u="sng" dirty="0" smtClean="0">
                <a:latin typeface="Calibri"/>
                <a:cs typeface="Calibri"/>
              </a:rPr>
              <a:t>SUAS POTÊNCIAS MAIORES DO QUE 1.</a:t>
            </a:r>
            <a:endParaRPr lang="pt-BR" sz="2800" b="1" u="sng" dirty="0" smtClean="0"/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99352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92696"/>
            <a:ext cx="4158492" cy="30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740" y="3779847"/>
            <a:ext cx="4176464" cy="282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39552" y="476672"/>
            <a:ext cx="7992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APLICAMOS A EXPANSÃO PARA CADA COMPONENTE DE X(t) :</a:t>
            </a:r>
            <a:endParaRPr lang="pt-BR" sz="2400" b="1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95536" y="3429000"/>
            <a:ext cx="6672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>
                <a:solidFill>
                  <a:prstClr val="black"/>
                </a:solidFill>
              </a:rPr>
              <a:t>E, TAMBÉM, PARA CADA COMPONENTE DA SAÍDA :</a:t>
            </a:r>
            <a:endParaRPr lang="pt-B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16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2856"/>
            <a:ext cx="895203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635025"/>
            <a:ext cx="499919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39" y="260648"/>
            <a:ext cx="7995355" cy="1769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3794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3817</TotalTime>
  <Words>410</Words>
  <Application>Microsoft Office PowerPoint</Application>
  <PresentationFormat>Apresentação na tela (4:3)</PresentationFormat>
  <Paragraphs>66</Paragraphs>
  <Slides>19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Tema do Office</vt:lpstr>
      <vt:lpstr>Equação</vt:lpstr>
      <vt:lpstr>Microsoft Equation 3.0</vt:lpstr>
      <vt:lpstr>Linearização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Linearização</dc:title>
  <dc:creator>DELL</dc:creator>
  <cp:lastModifiedBy>DELL</cp:lastModifiedBy>
  <cp:revision>51</cp:revision>
  <dcterms:created xsi:type="dcterms:W3CDTF">2020-08-20T00:54:26Z</dcterms:created>
  <dcterms:modified xsi:type="dcterms:W3CDTF">2020-08-24T12:11:08Z</dcterms:modified>
</cp:coreProperties>
</file>