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335" r:id="rId2"/>
    <p:sldId id="261" r:id="rId3"/>
    <p:sldId id="352" r:id="rId4"/>
    <p:sldId id="351" r:id="rId5"/>
    <p:sldId id="353" r:id="rId6"/>
    <p:sldId id="354" r:id="rId7"/>
    <p:sldId id="355" r:id="rId8"/>
    <p:sldId id="356" r:id="rId9"/>
    <p:sldId id="357" r:id="rId10"/>
    <p:sldId id="323" r:id="rId11"/>
  </p:sldIdLst>
  <p:sldSz cx="9144000" cy="5143500" type="screen16x9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Padrão" id="{D31DEC26-5814-431F-926B-5B9B88BE16A1}">
          <p14:sldIdLst>
            <p14:sldId id="335"/>
            <p14:sldId id="261"/>
            <p14:sldId id="352"/>
            <p14:sldId id="351"/>
            <p14:sldId id="353"/>
            <p14:sldId id="354"/>
            <p14:sldId id="355"/>
            <p14:sldId id="356"/>
            <p14:sldId id="357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F6E"/>
    <a:srgbClr val="448D62"/>
    <a:srgbClr val="144057"/>
    <a:srgbClr val="265750"/>
    <a:srgbClr val="1E4418"/>
    <a:srgbClr val="B2E786"/>
    <a:srgbClr val="28657B"/>
    <a:srgbClr val="265751"/>
    <a:srgbClr val="28647B"/>
    <a:srgbClr val="553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7A7C70-CC58-4451-9814-69798780C260}">
  <a:tblStyle styleId="{9A7A7C70-CC58-4451-9814-69798780C26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5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3273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7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14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66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70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80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76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76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94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36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5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2E0FE7B-CEE4-9F4B-9EDF-4904C54F3D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9623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7">
            <a:extLst>
              <a:ext uri="{FF2B5EF4-FFF2-40B4-BE49-F238E27FC236}">
                <a16:creationId xmlns:a16="http://schemas.microsoft.com/office/drawing/2014/main" id="{7D942422-E793-D544-80CD-6E88A5750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507" t="1572" r="1" b="3611"/>
          <a:stretch/>
        </p:blipFill>
        <p:spPr>
          <a:xfrm>
            <a:off x="247200" y="176223"/>
            <a:ext cx="8538991" cy="536786"/>
          </a:xfrm>
          <a:prstGeom prst="rect">
            <a:avLst/>
          </a:prstGeom>
        </p:spPr>
      </p:pic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38"/>
          <p:cNvSpPr txBox="1">
            <a:spLocks noGrp="1"/>
          </p:cNvSpPr>
          <p:nvPr>
            <p:ph type="title"/>
          </p:nvPr>
        </p:nvSpPr>
        <p:spPr>
          <a:xfrm>
            <a:off x="1146025" y="176647"/>
            <a:ext cx="6687984" cy="536787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" name="Espaço Reservado para Número de Slide 7"/>
          <p:cNvSpPr txBox="1">
            <a:spLocks/>
          </p:cNvSpPr>
          <p:nvPr userDrawn="1"/>
        </p:nvSpPr>
        <p:spPr>
          <a:xfrm>
            <a:off x="8443858" y="4445491"/>
            <a:ext cx="720924" cy="539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1267913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3956" algn="l" defTabSz="1267913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913" algn="l" defTabSz="1267913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69" algn="l" defTabSz="1267913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825" algn="l" defTabSz="1267913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781" algn="l" defTabSz="1267913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738" algn="l" defTabSz="1267913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694" algn="l" defTabSz="1267913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650" algn="l" defTabSz="1267913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67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DE3DC-EB53-43C5-9B8C-BD1ABB24CE66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5C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67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5C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/>
          <a:srcRect l="4507" t="1572" r="3545" b="3611"/>
          <a:stretch/>
        </p:blipFill>
        <p:spPr>
          <a:xfrm>
            <a:off x="-1" y="176648"/>
            <a:ext cx="7886701" cy="5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8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2B05D21-2102-A572-3027-C52AC17B8B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84719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png"/><Relationship Id="rId1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21D1B5EE-26E2-C57B-0BC9-424A2D7F3B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5035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7390" y="1130658"/>
            <a:ext cx="5030400" cy="2379525"/>
          </a:xfrm>
        </p:spPr>
        <p:txBody>
          <a:bodyPr vert="horz"/>
          <a:lstStyle/>
          <a:p>
            <a:br>
              <a:rPr lang="pt-BR" sz="4400" dirty="0"/>
            </a:br>
            <a:r>
              <a:rPr lang="pt-BR" sz="4400" dirty="0"/>
              <a:t>Social Return </a:t>
            </a:r>
            <a:br>
              <a:rPr lang="pt-BR" sz="4400" dirty="0"/>
            </a:br>
            <a:r>
              <a:rPr lang="pt-BR" sz="4400" dirty="0"/>
              <a:t>on Investment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7391" y="3414685"/>
            <a:ext cx="4175866" cy="784799"/>
          </a:xfrm>
        </p:spPr>
        <p:txBody>
          <a:bodyPr/>
          <a:lstStyle/>
          <a:p>
            <a:r>
              <a:rPr lang="pt-BR" sz="2000" i="1" dirty="0"/>
              <a:t>O retorno social sobre investimento, uma nova abordagem na análise financeira de projetos de investimento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9848" y="4733104"/>
            <a:ext cx="3124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i="1" dirty="0">
                <a:solidFill>
                  <a:srgbClr val="144057"/>
                </a:solidFill>
              </a:rPr>
              <a:t>São Paulo, SP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0" y="127679"/>
            <a:ext cx="3476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i="1" dirty="0">
                <a:solidFill>
                  <a:srgbClr val="94BF6E"/>
                </a:solidFill>
              </a:rPr>
              <a:t>24 de novembro de 2022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088F7C2-84EA-A8A1-80E4-D08747978E3E}"/>
              </a:ext>
            </a:extLst>
          </p:cNvPr>
          <p:cNvSpPr txBox="1">
            <a:spLocks/>
          </p:cNvSpPr>
          <p:nvPr/>
        </p:nvSpPr>
        <p:spPr>
          <a:xfrm>
            <a:off x="128703" y="543465"/>
            <a:ext cx="3192467" cy="36086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Roboto Slab"/>
              <a:buNone/>
              <a:defRPr sz="4800" b="1" i="0" u="none" strike="noStrike" cap="none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buFont typeface="Roboto Slab"/>
              <a:buNone/>
              <a:defRPr sz="4800" b="1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6000" dirty="0">
                <a:solidFill>
                  <a:srgbClr val="94BF6E"/>
                </a:solidFill>
              </a:rPr>
              <a:t>S.R.O.I</a:t>
            </a:r>
          </a:p>
        </p:txBody>
      </p:sp>
    </p:spTree>
    <p:extLst>
      <p:ext uri="{BB962C8B-B14F-4D97-AF65-F5344CB8AC3E}">
        <p14:creationId xmlns:p14="http://schemas.microsoft.com/office/powerpoint/2010/main" val="9227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4294967295"/>
          </p:nvPr>
        </p:nvSpPr>
        <p:spPr>
          <a:xfrm>
            <a:off x="1086337" y="1723117"/>
            <a:ext cx="4166755" cy="151036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 b="1" i="1" dirty="0">
                <a:solidFill>
                  <a:srgbClr val="FFFFFF"/>
                </a:solidFill>
              </a:rPr>
              <a:t>Obrigado!</a:t>
            </a:r>
            <a:endParaRPr lang="en" sz="2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878E07D-8BEB-6B9E-E9C5-067820BD5B8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4187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707134" y="154587"/>
            <a:ext cx="6687984" cy="60603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O Case da Kaeté Investimentos</a:t>
            </a:r>
            <a:endParaRPr lang="en" dirty="0"/>
          </a:p>
        </p:txBody>
      </p:sp>
      <p:sp>
        <p:nvSpPr>
          <p:cNvPr id="35" name="Retângulo 34"/>
          <p:cNvSpPr/>
          <p:nvPr/>
        </p:nvSpPr>
        <p:spPr>
          <a:xfrm>
            <a:off x="384804" y="782256"/>
            <a:ext cx="723589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pt-BR" b="1" u="sng" dirty="0">
                <a:solidFill>
                  <a:srgbClr val="144057"/>
                </a:solidFill>
                <a:latin typeface="+mj-lt"/>
                <a:sym typeface="Wingdings" panose="05000000000000000000" pitchFamily="2" charset="2"/>
              </a:rPr>
              <a:t>Kaeté Investimentos – um fundo de investimento de impacto</a:t>
            </a:r>
            <a:endParaRPr lang="pt-BR" i="1" kern="0" dirty="0">
              <a:solidFill>
                <a:srgbClr val="448D62"/>
              </a:solidFill>
              <a:latin typeface="+mj-lt"/>
            </a:endParaRPr>
          </a:p>
        </p:txBody>
      </p:sp>
      <p:sp>
        <p:nvSpPr>
          <p:cNvPr id="55" name="Retângulo Arredondado 54"/>
          <p:cNvSpPr/>
          <p:nvPr/>
        </p:nvSpPr>
        <p:spPr>
          <a:xfrm>
            <a:off x="2845999" y="1439016"/>
            <a:ext cx="3240169" cy="969889"/>
          </a:xfrm>
          <a:prstGeom prst="roundRect">
            <a:avLst/>
          </a:prstGeom>
          <a:solidFill>
            <a:srgbClr val="94BF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6" indent="-171450">
              <a:spcBef>
                <a:spcPts val="600"/>
              </a:spcBef>
              <a:buFont typeface="Wingdings" charset="2"/>
              <a:buChar char="ü"/>
            </a:pPr>
            <a:endParaRPr lang="pt-BR" sz="1100" dirty="0">
              <a:solidFill>
                <a:srgbClr val="144057"/>
              </a:solidFill>
            </a:endParaRPr>
          </a:p>
          <a:p>
            <a:pPr marL="171450" lvl="6" indent="-171450">
              <a:spcBef>
                <a:spcPts val="600"/>
              </a:spcBef>
              <a:buFont typeface="Wingdings" charset="2"/>
              <a:buChar char="ü"/>
            </a:pPr>
            <a:r>
              <a:rPr lang="pt-BR" sz="1100" dirty="0">
                <a:solidFill>
                  <a:srgbClr val="144057"/>
                </a:solidFill>
              </a:rPr>
              <a:t>Sustentabilidade financeira;</a:t>
            </a:r>
          </a:p>
          <a:p>
            <a:pPr marL="171450" lvl="6" indent="-171450">
              <a:spcBef>
                <a:spcPts val="600"/>
              </a:spcBef>
              <a:buFont typeface="Wingdings" charset="2"/>
              <a:buChar char="ü"/>
            </a:pPr>
            <a:r>
              <a:rPr lang="pt-BR" sz="1100" dirty="0">
                <a:solidFill>
                  <a:srgbClr val="144057"/>
                </a:solidFill>
              </a:rPr>
              <a:t>Resolução problema social ou ambiental; por meio da geração de impacto.</a:t>
            </a:r>
          </a:p>
        </p:txBody>
      </p:sp>
      <p:sp>
        <p:nvSpPr>
          <p:cNvPr id="56" name="Retângulo Arredondado 55"/>
          <p:cNvSpPr/>
          <p:nvPr/>
        </p:nvSpPr>
        <p:spPr>
          <a:xfrm>
            <a:off x="2830117" y="1259585"/>
            <a:ext cx="3256051" cy="437339"/>
          </a:xfrm>
          <a:prstGeom prst="roundRect">
            <a:avLst/>
          </a:prstGeom>
          <a:solidFill>
            <a:srgbClr val="2657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Negócios Sociais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2228575" y="121007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i="1">
                <a:solidFill>
                  <a:srgbClr val="005C2F"/>
                </a:solidFill>
              </a:rPr>
              <a:t>K</a:t>
            </a:r>
            <a:endParaRPr lang="pt-BR" sz="1100" b="1" i="1" dirty="0">
              <a:solidFill>
                <a:srgbClr val="005C2F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2018911" y="1455873"/>
            <a:ext cx="663189" cy="1"/>
          </a:xfrm>
          <a:prstGeom prst="straightConnector1">
            <a:avLst/>
          </a:prstGeom>
          <a:ln>
            <a:solidFill>
              <a:srgbClr val="144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2018911" y="1717128"/>
            <a:ext cx="663189" cy="0"/>
          </a:xfrm>
          <a:prstGeom prst="straightConnector1">
            <a:avLst/>
          </a:prstGeom>
          <a:ln>
            <a:solidFill>
              <a:srgbClr val="144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2220201" y="1493109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i="1">
                <a:solidFill>
                  <a:srgbClr val="005C2F"/>
                </a:solidFill>
              </a:rPr>
              <a:t>$</a:t>
            </a:r>
            <a:endParaRPr lang="pt-BR" sz="1100" b="1" i="1" dirty="0">
              <a:solidFill>
                <a:srgbClr val="005C2F"/>
              </a:solidFill>
            </a:endParaRPr>
          </a:p>
        </p:txBody>
      </p:sp>
      <p:sp>
        <p:nvSpPr>
          <p:cNvPr id="23" name="Retângulo Arredondado 22"/>
          <p:cNvSpPr/>
          <p:nvPr/>
        </p:nvSpPr>
        <p:spPr>
          <a:xfrm>
            <a:off x="7021411" y="1239573"/>
            <a:ext cx="1326382" cy="619153"/>
          </a:xfrm>
          <a:prstGeom prst="roundRect">
            <a:avLst/>
          </a:prstGeom>
          <a:solidFill>
            <a:srgbClr val="2657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Sociedade</a:t>
            </a:r>
          </a:p>
          <a:p>
            <a:pPr algn="ctr"/>
            <a:r>
              <a:rPr lang="pt-BR" sz="1100" dirty="0"/>
              <a:t>ou</a:t>
            </a:r>
          </a:p>
          <a:p>
            <a:pPr algn="ctr"/>
            <a:r>
              <a:rPr lang="pt-BR" sz="1100" dirty="0"/>
              <a:t>Meio Ambiente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176121" y="1214650"/>
            <a:ext cx="8114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b="1" i="1" dirty="0">
                <a:solidFill>
                  <a:srgbClr val="005C2F"/>
                </a:solidFill>
              </a:rPr>
              <a:t>Impactos</a:t>
            </a:r>
          </a:p>
          <a:p>
            <a:pPr>
              <a:lnSpc>
                <a:spcPct val="150000"/>
              </a:lnSpc>
            </a:pPr>
            <a:r>
              <a:rPr lang="pt-BR" sz="1100" b="1" i="1" dirty="0">
                <a:solidFill>
                  <a:srgbClr val="005C2F"/>
                </a:solidFill>
              </a:rPr>
              <a:t>Positivos</a:t>
            </a:r>
          </a:p>
        </p:txBody>
      </p:sp>
      <p:cxnSp>
        <p:nvCxnSpPr>
          <p:cNvPr id="29" name="Conector de Seta Reta 28"/>
          <p:cNvCxnSpPr/>
          <p:nvPr/>
        </p:nvCxnSpPr>
        <p:spPr>
          <a:xfrm flipV="1">
            <a:off x="6222195" y="1529665"/>
            <a:ext cx="663189" cy="1"/>
          </a:xfrm>
          <a:prstGeom prst="straightConnector1">
            <a:avLst/>
          </a:prstGeom>
          <a:ln>
            <a:solidFill>
              <a:srgbClr val="144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384803" y="2527601"/>
            <a:ext cx="34210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pt-BR" b="1" u="sng" dirty="0">
                <a:solidFill>
                  <a:srgbClr val="144057"/>
                </a:solidFill>
                <a:latin typeface="+mj-lt"/>
                <a:sym typeface="Wingdings" panose="05000000000000000000" pitchFamily="2" charset="2"/>
              </a:rPr>
              <a:t>Caso: A Peixes da Amazônia S.A.</a:t>
            </a:r>
            <a:endParaRPr lang="pt-BR" b="1" u="sng" kern="0" dirty="0">
              <a:solidFill>
                <a:srgbClr val="448D62"/>
              </a:solidFill>
              <a:latin typeface="+mj-lt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84803" y="2857034"/>
            <a:ext cx="8209503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2 problemas: o </a:t>
            </a:r>
            <a:r>
              <a:rPr lang="pt-BR" sz="1200" u="sng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desmatamento da Floresta Amazônia</a:t>
            </a:r>
            <a:r>
              <a:rPr lang="pt-BR" sz="12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 e a </a:t>
            </a:r>
            <a:r>
              <a:rPr lang="pt-BR" sz="1200" u="sng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pobreza da comunidade local</a:t>
            </a:r>
            <a:r>
              <a:rPr lang="pt-BR" sz="12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. </a:t>
            </a:r>
            <a:endParaRPr lang="pt-BR" sz="1200" dirty="0">
              <a:solidFill>
                <a:srgbClr val="265751"/>
              </a:solidFill>
            </a:endParaRPr>
          </a:p>
        </p:txBody>
      </p:sp>
      <p:pic>
        <p:nvPicPr>
          <p:cNvPr id="67" name="Picture 4" descr="http://www.kaeteinvestimentos.com.br/wp-content/uploads/2015/10/Logo-retina-m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9" y="3790307"/>
            <a:ext cx="1099000" cy="30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static.wixstatic.com/media/4798a8_ee2200a53622464b95d3b3d5e6d70ffb.png/v1/fill/w_258,h_344,al_c,usm_0.33_1.00_0.00/4798a8_ee2200a53622464b95d3b3d5e6d70ff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77" y="3632958"/>
            <a:ext cx="589340" cy="7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upo 68"/>
          <p:cNvGrpSpPr/>
          <p:nvPr/>
        </p:nvGrpSpPr>
        <p:grpSpPr>
          <a:xfrm>
            <a:off x="4099258" y="3498008"/>
            <a:ext cx="1015724" cy="886798"/>
            <a:chOff x="2411730" y="3446913"/>
            <a:chExt cx="1197960" cy="1026781"/>
          </a:xfrm>
        </p:grpSpPr>
        <p:pic>
          <p:nvPicPr>
            <p:cNvPr id="70" name="Imagem 69"/>
            <p:cNvPicPr>
              <a:picLocks noChangeAspect="1"/>
            </p:cNvPicPr>
            <p:nvPr/>
          </p:nvPicPr>
          <p:blipFill rotWithShape="1">
            <a:blip r:embed="rId9"/>
            <a:srcRect r="67308" b="47219"/>
            <a:stretch/>
          </p:blipFill>
          <p:spPr>
            <a:xfrm>
              <a:off x="2594892" y="3553146"/>
              <a:ext cx="831633" cy="5545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1" name="CaixaDeTexto 70"/>
            <p:cNvSpPr txBox="1"/>
            <p:nvPr/>
          </p:nvSpPr>
          <p:spPr>
            <a:xfrm>
              <a:off x="2411732" y="4081083"/>
              <a:ext cx="1197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/>
                <a:t>Pequeno Piscicultor</a:t>
              </a:r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2411730" y="3446913"/>
              <a:ext cx="1197959" cy="1026781"/>
            </a:xfrm>
            <a:prstGeom prst="rect">
              <a:avLst/>
            </a:prstGeom>
            <a:noFill/>
            <a:ln w="19050">
              <a:solidFill>
                <a:srgbClr val="14405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4" name="Grupo 103"/>
          <p:cNvGrpSpPr/>
          <p:nvPr/>
        </p:nvGrpSpPr>
        <p:grpSpPr>
          <a:xfrm>
            <a:off x="1669685" y="3612016"/>
            <a:ext cx="540000" cy="544641"/>
            <a:chOff x="1669685" y="3612016"/>
            <a:chExt cx="540000" cy="544641"/>
          </a:xfrm>
        </p:grpSpPr>
        <p:sp>
          <p:nvSpPr>
            <p:cNvPr id="75" name="CaixaDeTexto 74"/>
            <p:cNvSpPr txBox="1"/>
            <p:nvPr/>
          </p:nvSpPr>
          <p:spPr>
            <a:xfrm>
              <a:off x="1810525" y="3612016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i="1">
                  <a:solidFill>
                    <a:srgbClr val="005C2F"/>
                  </a:solidFill>
                </a:rPr>
                <a:t>K</a:t>
              </a:r>
              <a:endParaRPr lang="pt-BR" sz="1100" b="1" i="1" dirty="0">
                <a:solidFill>
                  <a:srgbClr val="005C2F"/>
                </a:solidFill>
              </a:endParaRPr>
            </a:p>
          </p:txBody>
        </p:sp>
        <p:cxnSp>
          <p:nvCxnSpPr>
            <p:cNvPr id="76" name="Conector de Seta Reta 75"/>
            <p:cNvCxnSpPr/>
            <p:nvPr/>
          </p:nvCxnSpPr>
          <p:spPr>
            <a:xfrm flipV="1">
              <a:off x="1669685" y="3857811"/>
              <a:ext cx="540000" cy="1"/>
            </a:xfrm>
            <a:prstGeom prst="straightConnector1">
              <a:avLst/>
            </a:prstGeom>
            <a:ln>
              <a:solidFill>
                <a:srgbClr val="144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de Seta Reta 76"/>
            <p:cNvCxnSpPr/>
            <p:nvPr/>
          </p:nvCxnSpPr>
          <p:spPr>
            <a:xfrm flipH="1">
              <a:off x="1669685" y="4119066"/>
              <a:ext cx="540000" cy="0"/>
            </a:xfrm>
            <a:prstGeom prst="straightConnector1">
              <a:avLst/>
            </a:prstGeom>
            <a:ln>
              <a:solidFill>
                <a:srgbClr val="144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aixaDeTexto 77"/>
            <p:cNvSpPr txBox="1"/>
            <p:nvPr/>
          </p:nvSpPr>
          <p:spPr>
            <a:xfrm>
              <a:off x="1802151" y="3895047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i="1">
                  <a:solidFill>
                    <a:srgbClr val="005C2F"/>
                  </a:solidFill>
                </a:rPr>
                <a:t>$</a:t>
              </a:r>
              <a:endParaRPr lang="pt-BR" sz="1100" b="1" i="1" dirty="0">
                <a:solidFill>
                  <a:srgbClr val="005C2F"/>
                </a:solidFill>
              </a:endParaRPr>
            </a:p>
          </p:txBody>
        </p:sp>
      </p:grpSp>
      <p:grpSp>
        <p:nvGrpSpPr>
          <p:cNvPr id="107" name="Grupo 106"/>
          <p:cNvGrpSpPr/>
          <p:nvPr/>
        </p:nvGrpSpPr>
        <p:grpSpPr>
          <a:xfrm>
            <a:off x="1603046" y="4418745"/>
            <a:ext cx="2024601" cy="551644"/>
            <a:chOff x="1603046" y="4418745"/>
            <a:chExt cx="2024601" cy="551644"/>
          </a:xfrm>
        </p:grpSpPr>
        <p:sp>
          <p:nvSpPr>
            <p:cNvPr id="73" name="CaixaDeTexto 72"/>
            <p:cNvSpPr txBox="1"/>
            <p:nvPr/>
          </p:nvSpPr>
          <p:spPr>
            <a:xfrm>
              <a:off x="3088717" y="4644332"/>
              <a:ext cx="53893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000" b="1" i="1" dirty="0">
                  <a:solidFill>
                    <a:srgbClr val="005C2F"/>
                  </a:solidFill>
                </a:rPr>
                <a:t>Brasil</a:t>
              </a:r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1603046" y="4647224"/>
              <a:ext cx="8803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000" b="1" i="1">
                  <a:solidFill>
                    <a:srgbClr val="005C2F"/>
                  </a:solidFill>
                </a:rPr>
                <a:t>Exportação</a:t>
              </a:r>
              <a:endParaRPr lang="pt-BR" sz="1000" b="1" i="1" dirty="0">
                <a:solidFill>
                  <a:srgbClr val="005C2F"/>
                </a:solidFill>
              </a:endParaRPr>
            </a:p>
          </p:txBody>
        </p:sp>
        <p:cxnSp>
          <p:nvCxnSpPr>
            <p:cNvPr id="6" name="Conector em Curva 5"/>
            <p:cNvCxnSpPr>
              <a:stCxn id="68" idx="2"/>
              <a:endCxn id="74" idx="3"/>
            </p:cNvCxnSpPr>
            <p:nvPr/>
          </p:nvCxnSpPr>
          <p:spPr>
            <a:xfrm rot="5400000">
              <a:off x="2443700" y="4458460"/>
              <a:ext cx="390062" cy="310632"/>
            </a:xfrm>
            <a:prstGeom prst="curvedConnector2">
              <a:avLst/>
            </a:prstGeom>
            <a:ln>
              <a:solidFill>
                <a:srgbClr val="14405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em Curva 7"/>
            <p:cNvCxnSpPr>
              <a:stCxn id="68" idx="2"/>
              <a:endCxn id="73" idx="1"/>
            </p:cNvCxnSpPr>
            <p:nvPr/>
          </p:nvCxnSpPr>
          <p:spPr>
            <a:xfrm rot="16200000" flipH="1">
              <a:off x="2747797" y="4464995"/>
              <a:ext cx="387170" cy="294670"/>
            </a:xfrm>
            <a:prstGeom prst="curvedConnector2">
              <a:avLst/>
            </a:prstGeom>
            <a:ln>
              <a:solidFill>
                <a:srgbClr val="14405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o 108"/>
          <p:cNvGrpSpPr/>
          <p:nvPr/>
        </p:nvGrpSpPr>
        <p:grpSpPr>
          <a:xfrm>
            <a:off x="5537930" y="3301344"/>
            <a:ext cx="3340599" cy="1613524"/>
            <a:chOff x="5537930" y="3301344"/>
            <a:chExt cx="3340599" cy="1613524"/>
          </a:xfrm>
        </p:grpSpPr>
        <p:sp>
          <p:nvSpPr>
            <p:cNvPr id="15" name="Chave Esquerda 14"/>
            <p:cNvSpPr/>
            <p:nvPr/>
          </p:nvSpPr>
          <p:spPr>
            <a:xfrm>
              <a:off x="5537930" y="3339500"/>
              <a:ext cx="330357" cy="1575368"/>
            </a:xfrm>
            <a:prstGeom prst="leftBrace">
              <a:avLst>
                <a:gd name="adj1" fmla="val 8333"/>
                <a:gd name="adj2" fmla="val 40638"/>
              </a:avLst>
            </a:prstGeom>
            <a:ln w="19050">
              <a:solidFill>
                <a:srgbClr val="1440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Retângulo 82"/>
            <p:cNvSpPr/>
            <p:nvPr/>
          </p:nvSpPr>
          <p:spPr>
            <a:xfrm>
              <a:off x="5855495" y="3301344"/>
              <a:ext cx="3023034" cy="36933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200" b="1" u="sng" dirty="0">
                  <a:solidFill>
                    <a:srgbClr val="265751"/>
                  </a:solidFill>
                  <a:latin typeface="+mj-lt"/>
                  <a:sym typeface="Wingdings" panose="05000000000000000000" pitchFamily="2" charset="2"/>
                </a:rPr>
                <a:t>Impactos Positivos</a:t>
              </a:r>
              <a:endParaRPr lang="pt-BR" sz="1200" b="1" u="sng" dirty="0">
                <a:solidFill>
                  <a:srgbClr val="265751"/>
                </a:solidFill>
              </a:endParaRPr>
            </a:p>
          </p:txBody>
        </p:sp>
      </p:grpSp>
      <p:sp>
        <p:nvSpPr>
          <p:cNvPr id="84" name="Retângulo 83"/>
          <p:cNvSpPr/>
          <p:nvPr/>
        </p:nvSpPr>
        <p:spPr>
          <a:xfrm>
            <a:off x="5823480" y="3638027"/>
            <a:ext cx="3170825" cy="110799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pt-BR" sz="11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Geração de renda ao pequeno produtor;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pt-BR" sz="11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Controle do desmatamento;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ü"/>
            </a:pPr>
            <a:r>
              <a:rPr lang="pt-BR" sz="11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Reflorestamento de áreas degradadas. </a:t>
            </a:r>
            <a:endParaRPr lang="pt-BR" sz="1100" dirty="0">
              <a:solidFill>
                <a:srgbClr val="265751"/>
              </a:solidFill>
            </a:endParaRPr>
          </a:p>
        </p:txBody>
      </p:sp>
      <p:grpSp>
        <p:nvGrpSpPr>
          <p:cNvPr id="105" name="Grupo 104"/>
          <p:cNvGrpSpPr/>
          <p:nvPr/>
        </p:nvGrpSpPr>
        <p:grpSpPr>
          <a:xfrm>
            <a:off x="3310332" y="3450421"/>
            <a:ext cx="567311" cy="587440"/>
            <a:chOff x="3310332" y="3450421"/>
            <a:chExt cx="567311" cy="587440"/>
          </a:xfrm>
        </p:grpSpPr>
        <p:cxnSp>
          <p:nvCxnSpPr>
            <p:cNvPr id="79" name="Conector de Seta Reta 78"/>
            <p:cNvCxnSpPr/>
            <p:nvPr/>
          </p:nvCxnSpPr>
          <p:spPr>
            <a:xfrm flipV="1">
              <a:off x="3310332" y="3702504"/>
              <a:ext cx="540000" cy="1"/>
            </a:xfrm>
            <a:prstGeom prst="straightConnector1">
              <a:avLst/>
            </a:prstGeom>
            <a:ln>
              <a:solidFill>
                <a:srgbClr val="144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de Seta Reta 79"/>
            <p:cNvCxnSpPr/>
            <p:nvPr/>
          </p:nvCxnSpPr>
          <p:spPr>
            <a:xfrm flipH="1">
              <a:off x="3337643" y="3966288"/>
              <a:ext cx="540000" cy="0"/>
            </a:xfrm>
            <a:prstGeom prst="straightConnector1">
              <a:avLst/>
            </a:prstGeom>
            <a:ln>
              <a:solidFill>
                <a:srgbClr val="144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Gráfico 5" descr="Peixe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450825" y="3703917"/>
              <a:ext cx="354997" cy="333944"/>
            </a:xfrm>
            <a:prstGeom prst="rect">
              <a:avLst/>
            </a:prstGeom>
            <a:ln>
              <a:noFill/>
            </a:ln>
          </p:spPr>
        </p:pic>
        <p:sp>
          <p:nvSpPr>
            <p:cNvPr id="82" name="CaixaDeTexto 81"/>
            <p:cNvSpPr txBox="1"/>
            <p:nvPr/>
          </p:nvSpPr>
          <p:spPr>
            <a:xfrm>
              <a:off x="3448725" y="3450421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i="1">
                  <a:solidFill>
                    <a:srgbClr val="005C2F"/>
                  </a:solidFill>
                </a:rPr>
                <a:t>$</a:t>
              </a:r>
              <a:endParaRPr lang="pt-BR" sz="1100" b="1" i="1" dirty="0">
                <a:solidFill>
                  <a:srgbClr val="005C2F"/>
                </a:solidFill>
              </a:endParaRPr>
            </a:p>
          </p:txBody>
        </p:sp>
      </p:grpSp>
      <p:grpSp>
        <p:nvGrpSpPr>
          <p:cNvPr id="106" name="Grupo 105"/>
          <p:cNvGrpSpPr/>
          <p:nvPr/>
        </p:nvGrpSpPr>
        <p:grpSpPr>
          <a:xfrm>
            <a:off x="3310332" y="4013338"/>
            <a:ext cx="540000" cy="286637"/>
            <a:chOff x="3310332" y="4013338"/>
            <a:chExt cx="540000" cy="286637"/>
          </a:xfrm>
        </p:grpSpPr>
        <p:cxnSp>
          <p:nvCxnSpPr>
            <p:cNvPr id="95" name="Conector de Seta Reta 94"/>
            <p:cNvCxnSpPr/>
            <p:nvPr/>
          </p:nvCxnSpPr>
          <p:spPr>
            <a:xfrm flipV="1">
              <a:off x="3310332" y="4283111"/>
              <a:ext cx="540000" cy="1"/>
            </a:xfrm>
            <a:prstGeom prst="straightConnector1">
              <a:avLst/>
            </a:prstGeom>
            <a:ln>
              <a:solidFill>
                <a:srgbClr val="144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Gráfico 1" descr="Planta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44501" y="4013338"/>
              <a:ext cx="286637" cy="28663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8" name="Grupo 107"/>
          <p:cNvGrpSpPr/>
          <p:nvPr/>
        </p:nvGrpSpPr>
        <p:grpSpPr>
          <a:xfrm>
            <a:off x="4215523" y="4424134"/>
            <a:ext cx="1454293" cy="682671"/>
            <a:chOff x="4215523" y="4424134"/>
            <a:chExt cx="1454293" cy="682671"/>
          </a:xfrm>
        </p:grpSpPr>
        <p:sp>
          <p:nvSpPr>
            <p:cNvPr id="89" name="CaixaDeTexto 88"/>
            <p:cNvSpPr txBox="1"/>
            <p:nvPr/>
          </p:nvSpPr>
          <p:spPr>
            <a:xfrm>
              <a:off x="4215523" y="4706695"/>
              <a:ext cx="783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i="1">
                  <a:solidFill>
                    <a:srgbClr val="005C2F"/>
                  </a:solidFill>
                </a:rPr>
                <a:t>Mercado Local</a:t>
              </a:r>
              <a:endParaRPr lang="pt-BR" sz="1000" b="1" i="1" dirty="0">
                <a:solidFill>
                  <a:srgbClr val="005C2F"/>
                </a:solidFill>
              </a:endParaRPr>
            </a:p>
          </p:txBody>
        </p:sp>
        <p:cxnSp>
          <p:nvCxnSpPr>
            <p:cNvPr id="90" name="Conector de Seta Reta 89"/>
            <p:cNvCxnSpPr/>
            <p:nvPr/>
          </p:nvCxnSpPr>
          <p:spPr>
            <a:xfrm>
              <a:off x="4685777" y="4424134"/>
              <a:ext cx="0" cy="321889"/>
            </a:xfrm>
            <a:prstGeom prst="straightConnector1">
              <a:avLst/>
            </a:prstGeom>
            <a:ln>
              <a:solidFill>
                <a:srgbClr val="144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de Seta Reta 91"/>
            <p:cNvCxnSpPr/>
            <p:nvPr/>
          </p:nvCxnSpPr>
          <p:spPr>
            <a:xfrm flipV="1">
              <a:off x="4518626" y="4424134"/>
              <a:ext cx="0" cy="321889"/>
            </a:xfrm>
            <a:prstGeom prst="straightConnector1">
              <a:avLst/>
            </a:prstGeom>
            <a:ln>
              <a:solidFill>
                <a:srgbClr val="144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CaixaDeTexto 96"/>
            <p:cNvSpPr txBox="1"/>
            <p:nvPr/>
          </p:nvSpPr>
          <p:spPr>
            <a:xfrm>
              <a:off x="4298750" y="447905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i="1">
                  <a:solidFill>
                    <a:srgbClr val="005C2F"/>
                  </a:solidFill>
                </a:rPr>
                <a:t>$</a:t>
              </a:r>
              <a:endParaRPr lang="pt-BR" sz="1100" b="1" i="1" dirty="0">
                <a:solidFill>
                  <a:srgbClr val="005C2F"/>
                </a:solidFill>
              </a:endParaRPr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4677666" y="4428913"/>
              <a:ext cx="99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b="1" i="1" dirty="0">
                  <a:solidFill>
                    <a:srgbClr val="005C2F"/>
                  </a:solidFill>
                </a:rPr>
                <a:t>Pescados e </a:t>
              </a:r>
              <a:r>
                <a:rPr lang="pt-BR" sz="700" b="1" i="1">
                  <a:solidFill>
                    <a:srgbClr val="005C2F"/>
                  </a:solidFill>
                </a:rPr>
                <a:t>produtos florestais</a:t>
              </a:r>
              <a:endParaRPr lang="pt-BR" sz="700" b="1" i="1" dirty="0">
                <a:solidFill>
                  <a:srgbClr val="005C2F"/>
                </a:solidFill>
              </a:endParaRPr>
            </a:p>
          </p:txBody>
        </p:sp>
      </p:grpSp>
      <p:sp>
        <p:nvSpPr>
          <p:cNvPr id="99" name="Retângulo 98"/>
          <p:cNvSpPr/>
          <p:nvPr/>
        </p:nvSpPr>
        <p:spPr>
          <a:xfrm>
            <a:off x="5825192" y="3741832"/>
            <a:ext cx="2885382" cy="100419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rgbClr val="2657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Incremento de 83% </a:t>
            </a:r>
            <a:r>
              <a:rPr lang="pt-BR">
                <a:ln w="0"/>
                <a:solidFill>
                  <a:srgbClr val="2657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renda</a:t>
            </a:r>
          </a:p>
        </p:txBody>
      </p:sp>
      <p:sp>
        <p:nvSpPr>
          <p:cNvPr id="101" name="Retângulo 100"/>
          <p:cNvSpPr/>
          <p:nvPr/>
        </p:nvSpPr>
        <p:spPr>
          <a:xfrm>
            <a:off x="5819944" y="3741832"/>
            <a:ext cx="2885382" cy="100419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rgbClr val="2657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 mil hectares de 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rgbClr val="2657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floresta amazônica protegidos</a:t>
            </a:r>
          </a:p>
        </p:txBody>
      </p:sp>
      <p:pic>
        <p:nvPicPr>
          <p:cNvPr id="100" name="Imagem 9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312" y="1278477"/>
            <a:ext cx="1346200" cy="11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8" grpId="0"/>
      <p:bldP spid="59" grpId="0"/>
      <p:bldP spid="23" grpId="0" animBg="1"/>
      <p:bldP spid="28" grpId="0"/>
      <p:bldP spid="32" grpId="0"/>
      <p:bldP spid="34" grpId="0"/>
      <p:bldP spid="99" grpId="0" animBg="1"/>
      <p:bldP spid="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entágono 26"/>
          <p:cNvSpPr/>
          <p:nvPr/>
        </p:nvSpPr>
        <p:spPr>
          <a:xfrm rot="5400000">
            <a:off x="1050867" y="3394022"/>
            <a:ext cx="1074414" cy="2127362"/>
          </a:xfrm>
          <a:prstGeom prst="homePlate">
            <a:avLst>
              <a:gd name="adj" fmla="val 29531"/>
            </a:avLst>
          </a:prstGeom>
          <a:solidFill>
            <a:srgbClr val="94BF6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1300" dirty="0"/>
          </a:p>
          <a:p>
            <a:pPr algn="ctr"/>
            <a:r>
              <a:rPr lang="pt-BR" sz="1300" dirty="0"/>
              <a:t>5. Cálculo </a:t>
            </a:r>
            <a:br>
              <a:rPr lang="pt-BR" sz="1300" dirty="0"/>
            </a:br>
            <a:r>
              <a:rPr lang="pt-BR" sz="1300" dirty="0"/>
              <a:t>do SROI</a:t>
            </a:r>
          </a:p>
        </p:txBody>
      </p:sp>
      <p:sp>
        <p:nvSpPr>
          <p:cNvPr id="26" name="Pentágono 25"/>
          <p:cNvSpPr/>
          <p:nvPr/>
        </p:nvSpPr>
        <p:spPr>
          <a:xfrm rot="5400000">
            <a:off x="1105506" y="2602638"/>
            <a:ext cx="965138" cy="2127362"/>
          </a:xfrm>
          <a:prstGeom prst="homePlate">
            <a:avLst>
              <a:gd name="adj" fmla="val 26177"/>
            </a:avLst>
          </a:prstGeom>
          <a:solidFill>
            <a:srgbClr val="448D6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1200" dirty="0"/>
          </a:p>
          <a:p>
            <a:pPr algn="ctr"/>
            <a:endParaRPr lang="pt-BR" sz="100" dirty="0"/>
          </a:p>
          <a:p>
            <a:pPr algn="ctr"/>
            <a:r>
              <a:rPr lang="pt-BR" sz="1200" dirty="0"/>
              <a:t>4. Estabelecimento </a:t>
            </a:r>
            <a:br>
              <a:rPr lang="pt-BR" sz="1200" dirty="0"/>
            </a:br>
            <a:r>
              <a:rPr lang="pt-BR" sz="1200" dirty="0"/>
              <a:t>dos Impactos</a:t>
            </a:r>
          </a:p>
        </p:txBody>
      </p:sp>
      <p:sp>
        <p:nvSpPr>
          <p:cNvPr id="21" name="Pentágono 20"/>
          <p:cNvSpPr/>
          <p:nvPr/>
        </p:nvSpPr>
        <p:spPr>
          <a:xfrm rot="5400000">
            <a:off x="1045322" y="1856856"/>
            <a:ext cx="1085506" cy="2127362"/>
          </a:xfrm>
          <a:prstGeom prst="homePlate">
            <a:avLst>
              <a:gd name="adj" fmla="val 26372"/>
            </a:avLst>
          </a:prstGeom>
          <a:solidFill>
            <a:srgbClr val="2657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1200" dirty="0"/>
          </a:p>
          <a:p>
            <a:pPr algn="ctr"/>
            <a:endParaRPr lang="pt-BR" sz="600" dirty="0"/>
          </a:p>
          <a:p>
            <a:pPr algn="ctr"/>
            <a:r>
              <a:rPr lang="pt-BR" sz="1200" dirty="0"/>
              <a:t>3. Atribuição de Valor</a:t>
            </a:r>
            <a:br>
              <a:rPr lang="pt-BR" sz="1200" dirty="0"/>
            </a:br>
            <a:r>
              <a:rPr lang="pt-BR" sz="1200" dirty="0"/>
              <a:t> aos Resultados</a:t>
            </a:r>
          </a:p>
        </p:txBody>
      </p:sp>
      <p:sp>
        <p:nvSpPr>
          <p:cNvPr id="20" name="Pentágono 19"/>
          <p:cNvSpPr/>
          <p:nvPr/>
        </p:nvSpPr>
        <p:spPr>
          <a:xfrm rot="5400000">
            <a:off x="1028278" y="1136843"/>
            <a:ext cx="1119600" cy="2127362"/>
          </a:xfrm>
          <a:prstGeom prst="homePlate">
            <a:avLst>
              <a:gd name="adj" fmla="val 29531"/>
            </a:avLst>
          </a:prstGeom>
          <a:solidFill>
            <a:srgbClr val="2864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1800"/>
          </a:p>
          <a:p>
            <a:pPr algn="ctr"/>
            <a:r>
              <a:rPr lang="pt-BR" sz="1200" dirty="0"/>
              <a:t>2. Mapeamento dos Resultados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707134" y="154587"/>
            <a:ext cx="6687984" cy="60603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A Metodologia SROI</a:t>
            </a:r>
            <a:endParaRPr lang="en" dirty="0"/>
          </a:p>
        </p:txBody>
      </p:sp>
      <p:sp>
        <p:nvSpPr>
          <p:cNvPr id="4" name="Pentágono 3"/>
          <p:cNvSpPr/>
          <p:nvPr/>
        </p:nvSpPr>
        <p:spPr>
          <a:xfrm rot="5400000">
            <a:off x="1092755" y="363712"/>
            <a:ext cx="990643" cy="2127362"/>
          </a:xfrm>
          <a:prstGeom prst="homePlate">
            <a:avLst>
              <a:gd name="adj" fmla="val 21454"/>
            </a:avLst>
          </a:prstGeom>
          <a:solidFill>
            <a:srgbClr val="14405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200" dirty="0"/>
              <a:t>1. Definição do Escopo e </a:t>
            </a:r>
            <a:br>
              <a:rPr lang="pt-BR" sz="1200" dirty="0"/>
            </a:br>
            <a:r>
              <a:rPr lang="pt-BR" sz="1200" dirty="0"/>
              <a:t>dos Stakeholders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743200" y="966359"/>
            <a:ext cx="5383529" cy="612000"/>
          </a:xfrm>
          <a:prstGeom prst="rect">
            <a:avLst/>
          </a:prstGeom>
          <a:noFill/>
          <a:ln w="38100">
            <a:solidFill>
              <a:srgbClr val="14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100" dirty="0">
                <a:solidFill>
                  <a:srgbClr val="144057"/>
                </a:solidFill>
              </a:rPr>
              <a:t>Como cada stakeholder afeta ou é afetado pelo projeto;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100" dirty="0">
                <a:solidFill>
                  <a:srgbClr val="144057"/>
                </a:solidFill>
              </a:rPr>
              <a:t>Definição dos limites da análise.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743200" y="1657054"/>
            <a:ext cx="5383530" cy="720730"/>
          </a:xfrm>
          <a:prstGeom prst="rect">
            <a:avLst/>
          </a:prstGeom>
          <a:noFill/>
          <a:ln w="38100">
            <a:solidFill>
              <a:srgbClr val="286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t-BR" sz="1100" dirty="0">
                <a:solidFill>
                  <a:srgbClr val="144057"/>
                </a:solidFill>
              </a:rPr>
              <a:t>Identificação das entradas (inputs), saídas (outputs), e resultados (outcomes);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t-BR" sz="1100" dirty="0">
                <a:solidFill>
                  <a:srgbClr val="144057"/>
                </a:solidFill>
              </a:rPr>
              <a:t>Racional de geração dos impactos.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743200" y="2452248"/>
            <a:ext cx="5383529" cy="684000"/>
          </a:xfrm>
          <a:prstGeom prst="rect">
            <a:avLst/>
          </a:prstGeom>
          <a:noFill/>
          <a:ln w="38100">
            <a:solidFill>
              <a:srgbClr val="265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t-BR" sz="1100" dirty="0">
                <a:solidFill>
                  <a:srgbClr val="144057"/>
                </a:solidFill>
              </a:rPr>
              <a:t>Levantamento de indicadores;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t-BR" sz="1100" dirty="0">
                <a:solidFill>
                  <a:srgbClr val="144057"/>
                </a:solidFill>
              </a:rPr>
              <a:t>Construção de proxies financeiras para valoração dos indicadores.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2743200" y="3218040"/>
            <a:ext cx="5383529" cy="648000"/>
          </a:xfrm>
          <a:prstGeom prst="rect">
            <a:avLst/>
          </a:prstGeom>
          <a:noFill/>
          <a:ln w="38100">
            <a:solidFill>
              <a:srgbClr val="448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t-BR" sz="1100" dirty="0">
                <a:solidFill>
                  <a:srgbClr val="144057"/>
                </a:solidFill>
              </a:rPr>
              <a:t>Definição do contrafactual e do drop-off;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t-BR" sz="1100" dirty="0">
                <a:solidFill>
                  <a:srgbClr val="144057"/>
                </a:solidFill>
              </a:rPr>
              <a:t>Vácuo metodológico.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743200" y="3956568"/>
            <a:ext cx="5383529" cy="691026"/>
          </a:xfrm>
          <a:prstGeom prst="rect">
            <a:avLst/>
          </a:prstGeom>
          <a:noFill/>
          <a:ln w="38100">
            <a:solidFill>
              <a:srgbClr val="B2E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t-BR" sz="1100" dirty="0">
                <a:solidFill>
                  <a:srgbClr val="144057"/>
                </a:solidFill>
              </a:rPr>
              <a:t>Aplicação da taxa de desconto;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pt-BR" sz="1100" dirty="0">
                <a:solidFill>
                  <a:srgbClr val="144057"/>
                </a:solidFill>
              </a:rPr>
              <a:t>SROI = VSP / INVESTIMENTO</a:t>
            </a:r>
          </a:p>
        </p:txBody>
      </p:sp>
      <p:sp>
        <p:nvSpPr>
          <p:cNvPr id="32" name="Retângulo 31"/>
          <p:cNvSpPr/>
          <p:nvPr/>
        </p:nvSpPr>
        <p:spPr>
          <a:xfrm rot="16200000">
            <a:off x="-577868" y="3553394"/>
            <a:ext cx="2021631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pt-BR" sz="800" i="1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Fonte: Elaborado </a:t>
            </a:r>
            <a:r>
              <a:rPr lang="pt-BR" sz="800" i="1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pelo autor</a:t>
            </a:r>
            <a:endParaRPr lang="pt-BR" sz="800" i="1" dirty="0">
              <a:solidFill>
                <a:srgbClr val="2657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2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26F2508-27BE-9DF9-B0F6-AA879646B2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4331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707134" y="154587"/>
            <a:ext cx="6687984" cy="60603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SROI aplicado ao Case Peixes da Amazônia</a:t>
            </a:r>
            <a:endParaRPr lang="en" dirty="0"/>
          </a:p>
        </p:txBody>
      </p:sp>
      <p:sp>
        <p:nvSpPr>
          <p:cNvPr id="23" name="Retângulo 22"/>
          <p:cNvSpPr/>
          <p:nvPr/>
        </p:nvSpPr>
        <p:spPr>
          <a:xfrm>
            <a:off x="813919" y="985079"/>
            <a:ext cx="72358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pt-BR" b="1" u="sng" dirty="0">
                <a:solidFill>
                  <a:srgbClr val="144057"/>
                </a:solidFill>
                <a:latin typeface="+mj-lt"/>
                <a:sym typeface="Wingdings" panose="05000000000000000000" pitchFamily="2" charset="2"/>
              </a:rPr>
              <a:t>Aplicação do SROI ao Projeto de Modernização da Piscicultura na Amazônia</a:t>
            </a:r>
            <a:endParaRPr lang="pt-BR" i="1" kern="0" dirty="0">
              <a:solidFill>
                <a:srgbClr val="448D62"/>
              </a:solidFill>
              <a:latin typeface="+mj-lt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874208" y="1418059"/>
            <a:ext cx="6165690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sym typeface="Wingdings" panose="05000000000000000000" pitchFamily="2" charset="2"/>
              </a:rPr>
              <a:t>320 hectares de aquicultura em fazendas de 160 pequenos produtores no Acre;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sym typeface="Wingdings" panose="05000000000000000000" pitchFamily="2" charset="2"/>
              </a:rPr>
              <a:t>320 hectares de Sistemas Agroflorestais Produtivos;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sym typeface="Wingdings" panose="05000000000000000000" pitchFamily="2" charset="2"/>
              </a:rPr>
              <a:t>Investimento total: R$ 29,6 M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813919" y="2403773"/>
            <a:ext cx="72358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pt-BR" b="1" u="sng" dirty="0">
                <a:solidFill>
                  <a:srgbClr val="144057"/>
                </a:solidFill>
                <a:latin typeface="+mj-lt"/>
                <a:sym typeface="Wingdings" panose="05000000000000000000" pitchFamily="2" charset="2"/>
              </a:rPr>
              <a:t>Verificar aplicabilidade e eficiência da ferramenta SROI, tendo em vista:</a:t>
            </a:r>
            <a:endParaRPr lang="pt-BR" i="1" kern="0" dirty="0">
              <a:solidFill>
                <a:srgbClr val="448D62"/>
              </a:solidFill>
              <a:latin typeface="+mj-lt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74207" y="2819271"/>
            <a:ext cx="3292519" cy="12003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Potencialidades;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Limitações;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Contradições;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Vácuos metodológicos.</a:t>
            </a:r>
            <a:endParaRPr lang="pt-BR" sz="1200" dirty="0">
              <a:solidFill>
                <a:srgbClr val="265751"/>
              </a:solidFill>
              <a:sym typeface="Wingdings" panose="05000000000000000000" pitchFamily="2" charset="2"/>
            </a:endParaRPr>
          </a:p>
        </p:txBody>
      </p:sp>
      <p:cxnSp>
        <p:nvCxnSpPr>
          <p:cNvPr id="4" name="Conector Angulado 3"/>
          <p:cNvCxnSpPr>
            <a:stCxn id="23" idx="1"/>
            <a:endCxn id="18" idx="1"/>
          </p:cNvCxnSpPr>
          <p:nvPr/>
        </p:nvCxnSpPr>
        <p:spPr>
          <a:xfrm rot="10800000" flipV="1">
            <a:off x="813919" y="1192828"/>
            <a:ext cx="12700" cy="1418694"/>
          </a:xfrm>
          <a:prstGeom prst="bentConnector3">
            <a:avLst>
              <a:gd name="adj1" fmla="val 1800000"/>
            </a:avLst>
          </a:prstGeom>
          <a:ln w="19050">
            <a:solidFill>
              <a:srgbClr val="448D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8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707134" y="154587"/>
            <a:ext cx="6687984" cy="60603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Proxies Financeiras</a:t>
            </a:r>
            <a:endParaRPr lang="en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87359"/>
              </p:ext>
            </p:extLst>
          </p:nvPr>
        </p:nvGraphicFramePr>
        <p:xfrm>
          <a:off x="481781" y="840629"/>
          <a:ext cx="8170606" cy="4079585"/>
        </p:xfrm>
        <a:graphic>
          <a:graphicData uri="http://schemas.openxmlformats.org/drawingml/2006/table">
            <a:tbl>
              <a:tblPr firstRow="1" bandRow="1">
                <a:tableStyleId>{9A7A7C70-CC58-4451-9814-69798780C260}</a:tableStyleId>
              </a:tblPr>
              <a:tblGrid>
                <a:gridCol w="450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157"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Resultados</a:t>
                      </a:r>
                      <a:r>
                        <a:rPr lang="pt-BR" sz="1400" baseline="0" dirty="0">
                          <a:solidFill>
                            <a:schemeClr val="bg1"/>
                          </a:solidFill>
                        </a:rPr>
                        <a:t> (outcomes)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65750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Proxies</a:t>
                      </a:r>
                    </a:p>
                  </a:txBody>
                  <a:tcPr anchor="ctr">
                    <a:solidFill>
                      <a:srgbClr val="265750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57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Fontes de valor social</a:t>
                      </a:r>
                    </a:p>
                  </a:txBody>
                  <a:tcPr anchor="ctr">
                    <a:solidFill>
                      <a:srgbClr val="B2E786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200" dirty="0"/>
                    </a:p>
                  </a:txBody>
                  <a:tcPr anchor="ctr">
                    <a:solidFill>
                      <a:srgbClr val="B2E786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157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/>
                        <a:t>Acesso</a:t>
                      </a:r>
                      <a:r>
                        <a:rPr lang="pt-BR" sz="1200" b="1" baseline="0" dirty="0"/>
                        <a:t> a peixe nativo da Amazônia em mercados distantes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[Produção incremental escoada] X ([preço do pescado amazônico] – [preço de peixe similar])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57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Fortalecimento do cooperativismo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[# extra</a:t>
                      </a:r>
                      <a:r>
                        <a:rPr lang="pt-BR" sz="1200" baseline="0" dirty="0"/>
                        <a:t> de cooperados] X [anuidade]</a:t>
                      </a:r>
                      <a:br>
                        <a:rPr lang="pt-BR" sz="1200" baseline="0" dirty="0"/>
                      </a:br>
                      <a:r>
                        <a:rPr lang="pt-BR" sz="1200" baseline="0" dirty="0"/>
                        <a:t>[redução da inadimplência] X [anuidade]</a:t>
                      </a:r>
                      <a:endParaRPr lang="pt-B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57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Profissionalização da piscicultura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[# famílias capacitadas] X [preço</a:t>
                      </a:r>
                      <a:r>
                        <a:rPr lang="pt-BR" sz="1200" baseline="0" dirty="0"/>
                        <a:t> curso]</a:t>
                      </a:r>
                      <a:endParaRPr lang="pt-B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157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Aumento</a:t>
                      </a:r>
                      <a:r>
                        <a:rPr lang="pt-BR" sz="1200" baseline="0" dirty="0"/>
                        <a:t> da produtividade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[lucratividade</a:t>
                      </a:r>
                      <a:r>
                        <a:rPr lang="pt-BR" sz="1200" baseline="0" dirty="0"/>
                        <a:t> depois] – [lucratividade antes]</a:t>
                      </a:r>
                      <a:endParaRPr lang="pt-B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15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Fontes de valor ambiental</a:t>
                      </a:r>
                    </a:p>
                  </a:txBody>
                  <a:tcPr anchor="ctr">
                    <a:solidFill>
                      <a:srgbClr val="B2E786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200" dirty="0"/>
                    </a:p>
                  </a:txBody>
                  <a:tcPr anchor="ctr">
                    <a:solidFill>
                      <a:srgbClr val="B2E786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157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/>
                        <a:t>Preservação florestal das</a:t>
                      </a:r>
                      <a:r>
                        <a:rPr lang="pt-BR" sz="1200" b="1" baseline="0" dirty="0"/>
                        <a:t> áreas integradas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[área preservada] X </a:t>
                      </a:r>
                    </a:p>
                    <a:p>
                      <a:pPr algn="l"/>
                      <a:r>
                        <a:rPr lang="pt-BR" sz="1200" dirty="0"/>
                        <a:t>[custo</a:t>
                      </a:r>
                      <a:r>
                        <a:rPr lang="pt-BR" sz="1200" baseline="0" dirty="0"/>
                        <a:t> de oportunidade por hectare na Amazônia]</a:t>
                      </a:r>
                      <a:endParaRPr lang="pt-B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157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Emissão de créditos</a:t>
                      </a:r>
                      <a:r>
                        <a:rPr lang="pt-BR" sz="1200" baseline="0" dirty="0"/>
                        <a:t> de carbono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[# hectares reflorestados] X </a:t>
                      </a:r>
                    </a:p>
                    <a:p>
                      <a:pPr algn="l"/>
                      <a:r>
                        <a:rPr lang="pt-BR" sz="1200" dirty="0"/>
                        <a:t>[renda com CC por</a:t>
                      </a:r>
                      <a:r>
                        <a:rPr lang="pt-BR" sz="1200" baseline="0" dirty="0"/>
                        <a:t> ha]</a:t>
                      </a:r>
                      <a:endParaRPr lang="pt-B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 rot="16200000">
            <a:off x="-644427" y="3770899"/>
            <a:ext cx="2021631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pt-BR" sz="800" i="1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Fonte: Elaborado </a:t>
            </a:r>
            <a:r>
              <a:rPr lang="pt-BR" sz="800" i="1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pelo autor</a:t>
            </a:r>
            <a:endParaRPr lang="pt-BR" sz="800" i="1" dirty="0">
              <a:solidFill>
                <a:srgbClr val="265751"/>
              </a:solidFill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403123" y="1661651"/>
            <a:ext cx="8347587" cy="59976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6"/>
          <p:cNvSpPr/>
          <p:nvPr/>
        </p:nvSpPr>
        <p:spPr>
          <a:xfrm>
            <a:off x="403123" y="3938894"/>
            <a:ext cx="8347587" cy="59976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7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707134" y="154587"/>
            <a:ext cx="6687984" cy="60603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Resultados</a:t>
            </a:r>
            <a:endParaRPr lang="en" dirty="0"/>
          </a:p>
        </p:txBody>
      </p:sp>
      <p:sp>
        <p:nvSpPr>
          <p:cNvPr id="49" name="Shape 146"/>
          <p:cNvSpPr txBox="1">
            <a:spLocks/>
          </p:cNvSpPr>
          <p:nvPr/>
        </p:nvSpPr>
        <p:spPr>
          <a:xfrm>
            <a:off x="874207" y="154586"/>
            <a:ext cx="736042" cy="6060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2400" dirty="0"/>
              <a:t>5.</a:t>
            </a:r>
            <a:endParaRPr lang="en" sz="2400" dirty="0"/>
          </a:p>
        </p:txBody>
      </p:sp>
      <p:sp>
        <p:nvSpPr>
          <p:cNvPr id="23" name="Retângulo 22"/>
          <p:cNvSpPr/>
          <p:nvPr/>
        </p:nvSpPr>
        <p:spPr>
          <a:xfrm>
            <a:off x="384803" y="802199"/>
            <a:ext cx="72358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pt-BR" b="1" u="sng" dirty="0">
                <a:solidFill>
                  <a:srgbClr val="144057"/>
                </a:solidFill>
                <a:latin typeface="+mj-lt"/>
                <a:sym typeface="Wingdings" panose="05000000000000000000" pitchFamily="2" charset="2"/>
              </a:rPr>
              <a:t>O SROI do projeto abordado</a:t>
            </a:r>
            <a:endParaRPr lang="pt-BR" i="1" kern="0" dirty="0">
              <a:solidFill>
                <a:srgbClr val="448D62"/>
              </a:solidFill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40303"/>
              </p:ext>
            </p:extLst>
          </p:nvPr>
        </p:nvGraphicFramePr>
        <p:xfrm>
          <a:off x="1398269" y="1397000"/>
          <a:ext cx="6497033" cy="1112520"/>
        </p:xfrm>
        <a:graphic>
          <a:graphicData uri="http://schemas.openxmlformats.org/drawingml/2006/table">
            <a:tbl>
              <a:tblPr firstRow="1" bandRow="1">
                <a:tableStyleId>{9A7A7C70-CC58-4451-9814-69798780C260}</a:tableStyleId>
              </a:tblPr>
              <a:tblGrid>
                <a:gridCol w="3144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solidFill>
                            <a:srgbClr val="144057"/>
                          </a:solidFill>
                        </a:rPr>
                        <a:t>Investimento (entradas) =</a:t>
                      </a:r>
                      <a:r>
                        <a:rPr lang="pt-BR" sz="1200" baseline="0" dirty="0">
                          <a:solidFill>
                            <a:srgbClr val="144057"/>
                          </a:solidFill>
                        </a:rPr>
                        <a:t> R$ 29.6 M</a:t>
                      </a:r>
                      <a:endParaRPr lang="pt-BR" sz="1200" dirty="0">
                        <a:solidFill>
                          <a:srgbClr val="14405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144057"/>
                          </a:solidFill>
                        </a:rPr>
                        <a:t>SROI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solidFill>
                            <a:srgbClr val="144057"/>
                          </a:solidFill>
                        </a:rPr>
                        <a:t>Valor</a:t>
                      </a:r>
                      <a:r>
                        <a:rPr lang="pt-BR" sz="1200" baseline="0" dirty="0">
                          <a:solidFill>
                            <a:srgbClr val="144057"/>
                          </a:solidFill>
                        </a:rPr>
                        <a:t> social presente (VSP) = R$ 83.3 M</a:t>
                      </a:r>
                      <a:endParaRPr lang="pt-BR" sz="1200" dirty="0">
                        <a:solidFill>
                          <a:srgbClr val="144057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b="1" dirty="0">
                          <a:solidFill>
                            <a:srgbClr val="144057"/>
                          </a:solidFill>
                        </a:rPr>
                        <a:t>1 : 2,8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1" u="none" strike="noStrike" cap="none" dirty="0">
                          <a:solidFill>
                            <a:srgbClr val="144057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“C</a:t>
                      </a:r>
                      <a:r>
                        <a:rPr lang="pt-BR" sz="1000" b="0" i="1" dirty="0">
                          <a:solidFill>
                            <a:srgbClr val="144057"/>
                          </a:solidFill>
                        </a:rPr>
                        <a:t>ada</a:t>
                      </a:r>
                      <a:r>
                        <a:rPr lang="pt-BR" sz="1000" b="0" i="1" baseline="0" dirty="0">
                          <a:solidFill>
                            <a:srgbClr val="144057"/>
                          </a:solidFill>
                        </a:rPr>
                        <a:t> </a:t>
                      </a:r>
                      <a:r>
                        <a:rPr lang="pt-BR" sz="1000" b="1" i="1" baseline="0" dirty="0">
                          <a:solidFill>
                            <a:srgbClr val="144057"/>
                          </a:solidFill>
                        </a:rPr>
                        <a:t>R$ 1</a:t>
                      </a:r>
                      <a:r>
                        <a:rPr lang="pt-BR" sz="1000" b="0" i="1" baseline="0" dirty="0">
                          <a:solidFill>
                            <a:srgbClr val="144057"/>
                          </a:solidFill>
                        </a:rPr>
                        <a:t> investido gera </a:t>
                      </a:r>
                      <a:r>
                        <a:rPr lang="pt-BR" sz="1000" b="1" i="1" baseline="0" dirty="0">
                          <a:solidFill>
                            <a:srgbClr val="144057"/>
                          </a:solidFill>
                        </a:rPr>
                        <a:t>R$ 2,8</a:t>
                      </a:r>
                      <a:r>
                        <a:rPr lang="pt-BR" sz="1000" b="0" i="1" baseline="0" dirty="0">
                          <a:solidFill>
                            <a:srgbClr val="144057"/>
                          </a:solidFill>
                        </a:rPr>
                        <a:t> em valor social</a:t>
                      </a:r>
                      <a:r>
                        <a:rPr lang="pt-BR" sz="1000" b="0" i="1" u="none" strike="noStrike" cap="none" dirty="0">
                          <a:solidFill>
                            <a:srgbClr val="144057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”</a:t>
                      </a:r>
                      <a:endParaRPr lang="pt-BR" sz="1000" b="0" i="1" dirty="0">
                        <a:solidFill>
                          <a:srgbClr val="14405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solidFill>
                            <a:srgbClr val="144057"/>
                          </a:solidFill>
                        </a:rPr>
                        <a:t>Taxa</a:t>
                      </a:r>
                      <a:r>
                        <a:rPr lang="pt-BR" sz="1200" baseline="0" dirty="0">
                          <a:solidFill>
                            <a:srgbClr val="144057"/>
                          </a:solidFill>
                        </a:rPr>
                        <a:t> de desconto = 7,5% a.a.</a:t>
                      </a:r>
                      <a:endParaRPr lang="pt-BR" sz="1200" dirty="0">
                        <a:solidFill>
                          <a:srgbClr val="144057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pt-B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384802" y="2688823"/>
            <a:ext cx="72358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pt-BR" b="1" u="sng" dirty="0">
                <a:solidFill>
                  <a:srgbClr val="144057"/>
                </a:solidFill>
                <a:latin typeface="+mj-lt"/>
                <a:sym typeface="Wingdings" panose="05000000000000000000" pitchFamily="2" charset="2"/>
              </a:rPr>
              <a:t>Benchmark</a:t>
            </a:r>
            <a:endParaRPr lang="pt-BR" i="1" kern="0" dirty="0">
              <a:solidFill>
                <a:srgbClr val="448D62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84802" y="3057316"/>
            <a:ext cx="8209503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Análises SROI auditadas pela Social Value UK:</a:t>
            </a:r>
            <a:endParaRPr lang="pt-BR" sz="1200" dirty="0">
              <a:solidFill>
                <a:srgbClr val="26575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75" y="3646170"/>
            <a:ext cx="5014390" cy="1160046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4931834" y="4748739"/>
            <a:ext cx="2021631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800" i="1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Fonte: Social Value UK </a:t>
            </a:r>
            <a:endParaRPr lang="pt-BR" sz="800" i="1" dirty="0">
              <a:solidFill>
                <a:srgbClr val="265751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472639" y="2452043"/>
            <a:ext cx="2021631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800" i="1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Fonte: Elaborado pelo autor</a:t>
            </a:r>
            <a:endParaRPr lang="pt-BR" sz="800" i="1" dirty="0">
              <a:solidFill>
                <a:srgbClr val="2657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3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707134" y="154587"/>
            <a:ext cx="6687984" cy="60603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Resultados</a:t>
            </a:r>
            <a:endParaRPr lang="en" dirty="0"/>
          </a:p>
        </p:txBody>
      </p:sp>
      <p:sp>
        <p:nvSpPr>
          <p:cNvPr id="23" name="Retângulo 22"/>
          <p:cNvSpPr/>
          <p:nvPr/>
        </p:nvSpPr>
        <p:spPr>
          <a:xfrm>
            <a:off x="384803" y="802199"/>
            <a:ext cx="72358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pt-BR" b="1" u="sng" dirty="0">
                <a:solidFill>
                  <a:srgbClr val="144057"/>
                </a:solidFill>
                <a:latin typeface="+mj-lt"/>
                <a:sym typeface="Wingdings" panose="05000000000000000000" pitchFamily="2" charset="2"/>
              </a:rPr>
              <a:t>Análise de sensibilidade</a:t>
            </a:r>
            <a:endParaRPr lang="pt-BR" i="1" kern="0" dirty="0">
              <a:solidFill>
                <a:srgbClr val="448D62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84804" y="1171976"/>
            <a:ext cx="3852900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Análises SROI auditadas pela Social Value UK:</a:t>
            </a:r>
            <a:endParaRPr lang="pt-BR" sz="1200" dirty="0">
              <a:solidFill>
                <a:srgbClr val="26575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79509"/>
              </p:ext>
            </p:extLst>
          </p:nvPr>
        </p:nvGraphicFramePr>
        <p:xfrm>
          <a:off x="657754" y="1952664"/>
          <a:ext cx="7740000" cy="1971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77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>
                          <a:solidFill>
                            <a:schemeClr val="tx1"/>
                          </a:solidFill>
                        </a:rPr>
                        <a:t>Variável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4BF6E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>
                          <a:solidFill>
                            <a:schemeClr val="tx1"/>
                          </a:solidFill>
                        </a:rPr>
                        <a:t>Margem de variação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4BF6E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>
                          <a:solidFill>
                            <a:schemeClr val="tx1"/>
                          </a:solidFill>
                        </a:rPr>
                        <a:t>Sensibilidade SROI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4BF6E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Área reflorestada por família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u="none" strike="noStrike" cap="none" dirty="0">
                          <a:effectLst/>
                          <a:sym typeface="Arial"/>
                        </a:rPr>
                        <a:t>[1 – 3] hectares </a:t>
                      </a:r>
                      <a:endParaRPr lang="es-ES_tradnl" sz="1200" b="0" dirty="0"/>
                    </a:p>
                  </a:txBody>
                  <a:tcPr anchor="ctr">
                    <a:lnL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cap="none" dirty="0">
                          <a:effectLst/>
                          <a:sym typeface="Arial"/>
                        </a:rPr>
                        <a:t>[2,79 – 2,84] </a:t>
                      </a:r>
                      <a:endParaRPr lang="pt-BR" sz="1100" b="1" dirty="0"/>
                    </a:p>
                  </a:txBody>
                  <a:tcPr anchor="ctr">
                    <a:lnL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Parcela da produção vendida à </a:t>
                      </a:r>
                      <a:r>
                        <a:rPr lang="pt-BR" sz="1200" baseline="0" dirty="0"/>
                        <a:t> </a:t>
                      </a:r>
                      <a:r>
                        <a:rPr lang="pt-BR" sz="1200" dirty="0"/>
                        <a:t>Peixes</a:t>
                      </a:r>
                      <a:r>
                        <a:rPr lang="pt-BR" sz="1200" baseline="0" dirty="0"/>
                        <a:t> da Amazônia</a:t>
                      </a:r>
                      <a:endParaRPr lang="pt-BR" sz="1200" dirty="0"/>
                    </a:p>
                  </a:txBody>
                  <a:tcPr anchor="ctr">
                    <a:lnR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cap="none" dirty="0">
                          <a:effectLst/>
                          <a:sym typeface="Arial"/>
                        </a:rPr>
                        <a:t>[70% – 90%] </a:t>
                      </a:r>
                      <a:endParaRPr lang="pt-BR" sz="1200" b="0" dirty="0"/>
                    </a:p>
                  </a:txBody>
                  <a:tcPr anchor="ctr">
                    <a:lnL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cap="none" dirty="0">
                          <a:effectLst/>
                          <a:sym typeface="Arial"/>
                        </a:rPr>
                        <a:t>[3,01 – 2,62] </a:t>
                      </a:r>
                      <a:endParaRPr lang="pt-BR" sz="1100" b="1" dirty="0"/>
                    </a:p>
                  </a:txBody>
                  <a:tcPr anchor="ctr">
                    <a:lnL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Projeto de Modernização da Piscicultura (isolado)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-</a:t>
                      </a:r>
                      <a:endParaRPr lang="pt-BR" sz="1200" b="0" dirty="0"/>
                    </a:p>
                  </a:txBody>
                  <a:tcPr anchor="ctr">
                    <a:lnL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cap="none" dirty="0">
                          <a:effectLst/>
                          <a:sym typeface="Arial"/>
                        </a:rPr>
                        <a:t>2,78</a:t>
                      </a:r>
                      <a:endParaRPr lang="pt-BR" sz="1100" b="1" dirty="0"/>
                    </a:p>
                  </a:txBody>
                  <a:tcPr anchor="ctr">
                    <a:lnL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Projeto dos </a:t>
                      </a:r>
                      <a:r>
                        <a:rPr lang="pt-BR" sz="1200" dirty="0" err="1"/>
                        <a:t>SAFs</a:t>
                      </a:r>
                      <a:r>
                        <a:rPr lang="pt-BR" sz="1200" dirty="0"/>
                        <a:t> Produtivos</a:t>
                      </a:r>
                      <a:r>
                        <a:rPr lang="pt-BR" sz="1200" baseline="0" dirty="0"/>
                        <a:t> (isolado)</a:t>
                      </a:r>
                      <a:endParaRPr lang="pt-BR" sz="1200" dirty="0"/>
                    </a:p>
                  </a:txBody>
                  <a:tcPr anchor="ctr">
                    <a:lnR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-</a:t>
                      </a:r>
                      <a:endParaRPr lang="pt-BR" sz="1200" b="0" dirty="0"/>
                    </a:p>
                  </a:txBody>
                  <a:tcPr anchor="ctr">
                    <a:lnL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cap="none" dirty="0">
                          <a:effectLst/>
                          <a:sym typeface="Arial"/>
                        </a:rPr>
                        <a:t>3,01 </a:t>
                      </a:r>
                      <a:endParaRPr lang="pt-BR" sz="1100" b="1" dirty="0"/>
                    </a:p>
                  </a:txBody>
                  <a:tcPr anchor="ctr">
                    <a:lnL w="12700" cap="flat" cmpd="sng" algn="ctr">
                      <a:solidFill>
                        <a:srgbClr val="AEC7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657754" y="3923704"/>
            <a:ext cx="2021631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pt-BR" sz="800" i="1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Fonte: Elaborado </a:t>
            </a:r>
            <a:r>
              <a:rPr lang="pt-BR" sz="800" i="1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pelo autor</a:t>
            </a:r>
            <a:endParaRPr lang="pt-BR" sz="800" i="1" dirty="0">
              <a:solidFill>
                <a:srgbClr val="265751"/>
              </a:solidFill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570272" y="2841523"/>
            <a:ext cx="7934632" cy="33429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Arredondado 8"/>
          <p:cNvSpPr/>
          <p:nvPr/>
        </p:nvSpPr>
        <p:spPr>
          <a:xfrm>
            <a:off x="570272" y="3215464"/>
            <a:ext cx="7934632" cy="70824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19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707134" y="154587"/>
            <a:ext cx="6687984" cy="60603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Conclusões</a:t>
            </a:r>
            <a:endParaRPr lang="en" dirty="0"/>
          </a:p>
        </p:txBody>
      </p:sp>
      <p:sp>
        <p:nvSpPr>
          <p:cNvPr id="20" name="Retângulo 19"/>
          <p:cNvSpPr/>
          <p:nvPr/>
        </p:nvSpPr>
        <p:spPr>
          <a:xfrm>
            <a:off x="511270" y="3288475"/>
            <a:ext cx="7235899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pt-BR" b="1" u="sng" dirty="0">
                <a:solidFill>
                  <a:srgbClr val="144057"/>
                </a:solidFill>
                <a:latin typeface="+mj-lt"/>
                <a:sym typeface="Wingdings" panose="05000000000000000000" pitchFamily="2" charset="2"/>
              </a:rPr>
              <a:t>Potencial de contribuir para o movimento de investimento consciente que se observa no Brasil e no mundo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11270" y="1350362"/>
            <a:ext cx="6164833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As taxas de desconto e a visão de curto prazo.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11271" y="934863"/>
            <a:ext cx="57617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pt-BR" b="1" u="sng" dirty="0">
                <a:solidFill>
                  <a:srgbClr val="144057"/>
                </a:solidFill>
                <a:latin typeface="+mj-lt"/>
                <a:sym typeface="Wingdings" panose="05000000000000000000" pitchFamily="2" charset="2"/>
              </a:rPr>
              <a:t>Das contradições do SROI</a:t>
            </a:r>
            <a:endParaRPr lang="pt-BR" i="1" kern="0" dirty="0">
              <a:solidFill>
                <a:srgbClr val="448D62"/>
              </a:solidFill>
              <a:latin typeface="+mj-lt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11270" y="2358816"/>
            <a:ext cx="7235899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O vácuo metodológico nos cálculos do contrafactual;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200" dirty="0">
                <a:solidFill>
                  <a:srgbClr val="265751"/>
                </a:solidFill>
                <a:latin typeface="+mj-lt"/>
                <a:sym typeface="Wingdings" panose="05000000000000000000" pitchFamily="2" charset="2"/>
              </a:rPr>
              <a:t>A variação da taxa de juros entre diferentes países.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511270" y="1943317"/>
            <a:ext cx="28906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pt-BR" b="1" u="sng" dirty="0">
                <a:solidFill>
                  <a:srgbClr val="144057"/>
                </a:solidFill>
                <a:latin typeface="+mj-lt"/>
                <a:sym typeface="Wingdings" panose="05000000000000000000" pitchFamily="2" charset="2"/>
              </a:rPr>
              <a:t>Das limitações do SROI</a:t>
            </a:r>
            <a:endParaRPr lang="pt-BR" i="1" kern="0" dirty="0">
              <a:solidFill>
                <a:srgbClr val="448D6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52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0FB1001-9F7A-890D-413D-C2EF919E94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5999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707134" y="154587"/>
            <a:ext cx="6687984" cy="60603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Recomendação de leitura</a:t>
            </a:r>
            <a:endParaRPr lang="e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6BC971-4279-5317-297B-BF6F38EF71A0}"/>
              </a:ext>
            </a:extLst>
          </p:cNvPr>
          <p:cNvGrpSpPr/>
          <p:nvPr/>
        </p:nvGrpSpPr>
        <p:grpSpPr>
          <a:xfrm>
            <a:off x="983411" y="919213"/>
            <a:ext cx="6564702" cy="3802456"/>
            <a:chOff x="629728" y="936466"/>
            <a:chExt cx="6003985" cy="34776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1E3B17-A607-5E24-1084-3C3C13F14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3851"/>
            <a:stretch/>
          </p:blipFill>
          <p:spPr>
            <a:xfrm>
              <a:off x="629728" y="936466"/>
              <a:ext cx="6003985" cy="8117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49EEB6-F349-DCB9-DC44-204553E81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3851"/>
            <a:stretch/>
          </p:blipFill>
          <p:spPr>
            <a:xfrm>
              <a:off x="629728" y="1748233"/>
              <a:ext cx="6003985" cy="2665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267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9982</TotalTime>
  <Words>669</Words>
  <Application>Microsoft Office PowerPoint</Application>
  <PresentationFormat>On-screen Show (16:9)</PresentationFormat>
  <Paragraphs>130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Nixie One</vt:lpstr>
      <vt:lpstr>Roboto Slab</vt:lpstr>
      <vt:lpstr>Wingdings</vt:lpstr>
      <vt:lpstr>Warwick template</vt:lpstr>
      <vt:lpstr>think-cell Slide</vt:lpstr>
      <vt:lpstr> Social Return  on Investment</vt:lpstr>
      <vt:lpstr>O Case da Kaeté Investimentos</vt:lpstr>
      <vt:lpstr>A Metodologia SROI</vt:lpstr>
      <vt:lpstr>SROI aplicado ao Case Peixes da Amazônia</vt:lpstr>
      <vt:lpstr>Proxies Financeiras</vt:lpstr>
      <vt:lpstr>Resultados</vt:lpstr>
      <vt:lpstr>Resultados</vt:lpstr>
      <vt:lpstr>Conclusões</vt:lpstr>
      <vt:lpstr>Recomendação de leitura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Peixes da Amazônia</dc:title>
  <dc:creator>Cavalcante, Yago O.</dc:creator>
  <cp:lastModifiedBy>Cavalcante, Yago O.</cp:lastModifiedBy>
  <cp:revision>289</cp:revision>
  <dcterms:modified xsi:type="dcterms:W3CDTF">2022-11-24T03:59:13Z</dcterms:modified>
</cp:coreProperties>
</file>