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9"/>
  </p:notesMasterIdLst>
  <p:sldIdLst>
    <p:sldId id="259" r:id="rId2"/>
    <p:sldId id="286" r:id="rId3"/>
    <p:sldId id="287" r:id="rId4"/>
    <p:sldId id="279" r:id="rId5"/>
    <p:sldId id="282" r:id="rId6"/>
    <p:sldId id="284" r:id="rId7"/>
    <p:sldId id="285" r:id="rId8"/>
    <p:sldId id="266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</p:sldIdLst>
  <p:sldSz cx="10287000" cy="6858000" type="35mm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3" autoAdjust="0"/>
    <p:restoredTop sz="94660"/>
  </p:normalViewPr>
  <p:slideViewPr>
    <p:cSldViewPr>
      <p:cViewPr varScale="1">
        <p:scale>
          <a:sx n="68" d="100"/>
          <a:sy n="68" d="100"/>
        </p:scale>
        <p:origin x="948" y="54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B018A-15A7-4620-9E23-3C77C8D8872B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D2C68-6DD2-450C-BDAA-7BA513FE78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48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04D6B-5DA9-4DAE-8CDF-640ED18E6CFD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085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22DDA-B71F-4E2A-B5A4-873FF088EB3E}" type="slidenum">
              <a:rPr lang="pt-BR" smtClean="0">
                <a:solidFill>
                  <a:prstClr val="black"/>
                </a:solidFill>
              </a:rPr>
              <a:pPr/>
              <a:t>2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509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22DDA-B71F-4E2A-B5A4-873FF088EB3E}" type="slidenum">
              <a:rPr lang="pt-BR" smtClean="0">
                <a:solidFill>
                  <a:prstClr val="black"/>
                </a:solidFill>
              </a:rPr>
              <a:pPr/>
              <a:t>8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691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1525" y="2130428"/>
            <a:ext cx="874395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DCF8-B11F-4629-959E-635A122910E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2E4C-96CF-4495-89A4-9EB8E0D28F6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2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DCF8-B11F-4629-959E-635A122910E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2E4C-96CF-4495-89A4-9EB8E0D28F6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22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90336" y="274641"/>
            <a:ext cx="2603897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8645" y="274641"/>
            <a:ext cx="7640241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DCF8-B11F-4629-959E-635A122910E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2E4C-96CF-4495-89A4-9EB8E0D28F6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88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DCF8-B11F-4629-959E-635A122910E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2E4C-96CF-4495-89A4-9EB8E0D28F6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78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602" y="4406903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DCF8-B11F-4629-959E-635A122910E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2E4C-96CF-4495-89A4-9EB8E0D28F6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58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8645" y="1600203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872162" y="1600203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DCF8-B11F-4629-959E-635A122910E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2E4C-96CF-4495-89A4-9EB8E0D28F6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16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25655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25655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DCF8-B11F-4629-959E-635A122910E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2E4C-96CF-4495-89A4-9EB8E0D28F6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63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DCF8-B11F-4629-959E-635A122910E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2E4C-96CF-4495-89A4-9EB8E0D28F6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89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DCF8-B11F-4629-959E-635A122910E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2E4C-96CF-4495-89A4-9EB8E0D28F6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15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2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21931" y="273053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4352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DCF8-B11F-4629-959E-635A122910E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2E4C-96CF-4495-89A4-9EB8E0D28F6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33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DCF8-B11F-4629-959E-635A122910E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2E4C-96CF-4495-89A4-9EB8E0D28F6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86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600203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14350" y="6356353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3DCF8-B11F-4629-959E-635A122910E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514725" y="6356353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372350" y="6356353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12E4C-96CF-4495-89A4-9EB8E0D28F6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09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11688" t="10101" r="74026" b="9051"/>
          <a:stretch>
            <a:fillRect/>
          </a:stretch>
        </p:blipFill>
        <p:spPr bwMode="auto">
          <a:xfrm>
            <a:off x="3" y="0"/>
            <a:ext cx="4602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5974"/>
          <a:stretch>
            <a:fillRect/>
          </a:stretch>
        </p:blipFill>
        <p:spPr bwMode="auto">
          <a:xfrm>
            <a:off x="5305518" y="4090864"/>
            <a:ext cx="4617513" cy="1642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925014" y="2270482"/>
            <a:ext cx="851822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800" b="1" dirty="0">
                <a:solidFill>
                  <a:prstClr val="black"/>
                </a:solidFill>
              </a:rPr>
              <a:t>Prof. Dr. Douglas Roque Andrade</a:t>
            </a:r>
          </a:p>
          <a:p>
            <a:pPr algn="ctr"/>
            <a:r>
              <a:rPr lang="pt-BR" sz="4000" i="1" dirty="0" smtClean="0">
                <a:solidFill>
                  <a:prstClr val="black"/>
                </a:solidFill>
              </a:rPr>
              <a:t>Educação Física e Saúde</a:t>
            </a:r>
            <a:endParaRPr lang="pt-BR" sz="4000" i="1" dirty="0">
              <a:solidFill>
                <a:prstClr val="black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007597" y="6165311"/>
            <a:ext cx="3403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douglas.andrade@usp.br</a:t>
            </a:r>
          </a:p>
        </p:txBody>
      </p:sp>
    </p:spTree>
    <p:extLst>
      <p:ext uri="{BB962C8B-B14F-4D97-AF65-F5344CB8AC3E}">
        <p14:creationId xmlns:p14="http://schemas.microsoft.com/office/powerpoint/2010/main" val="88650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722439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pt-BR" sz="5400" dirty="0">
                <a:solidFill>
                  <a:schemeClr val="tx2"/>
                </a:solidFill>
              </a:rPr>
              <a:t>Modelo de Intervenção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989014" y="2133600"/>
            <a:ext cx="82692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4400" dirty="0"/>
              <a:t>Promoção</a:t>
            </a:r>
          </a:p>
          <a:p>
            <a:pPr lvl="1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3600" dirty="0"/>
              <a:t>Participativo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pt-BR" altLang="pt-BR" sz="3600" dirty="0"/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4400" dirty="0"/>
              <a:t>Prevenção</a:t>
            </a:r>
          </a:p>
          <a:p>
            <a:pPr lvl="1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3600" dirty="0"/>
              <a:t>Médico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060950" y="6324600"/>
            <a:ext cx="450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pt-BR" altLang="pt-BR"/>
              <a:t>Stanchtchenko &amp; Jenicek - 1990</a:t>
            </a:r>
          </a:p>
        </p:txBody>
      </p:sp>
    </p:spTree>
    <p:extLst>
      <p:ext uri="{BB962C8B-B14F-4D97-AF65-F5344CB8AC3E}">
        <p14:creationId xmlns:p14="http://schemas.microsoft.com/office/powerpoint/2010/main" val="4133087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227138" y="341784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pt-BR" sz="5400" dirty="0">
                <a:solidFill>
                  <a:schemeClr val="tx2"/>
                </a:solidFill>
              </a:rPr>
              <a:t>Alvo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989014" y="1772816"/>
            <a:ext cx="82692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4400" dirty="0"/>
              <a:t>Promoção</a:t>
            </a:r>
          </a:p>
          <a:p>
            <a:pPr lvl="1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3600" dirty="0"/>
              <a:t>Toda a população, no seu ambiente total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pt-BR" altLang="pt-BR" sz="1400" dirty="0"/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4400" dirty="0"/>
              <a:t>Prevenção</a:t>
            </a:r>
          </a:p>
          <a:p>
            <a:pPr lvl="1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3600" dirty="0"/>
              <a:t>Principalmente os grupos de alto risco da população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060950" y="6324600"/>
            <a:ext cx="450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pt-BR" altLang="pt-BR"/>
              <a:t>Stanchtchenko &amp; Jenicek - 1990</a:t>
            </a:r>
          </a:p>
        </p:txBody>
      </p:sp>
    </p:spTree>
    <p:extLst>
      <p:ext uri="{BB962C8B-B14F-4D97-AF65-F5344CB8AC3E}">
        <p14:creationId xmlns:p14="http://schemas.microsoft.com/office/powerpoint/2010/main" val="340666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722439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pt-BR" sz="5400" dirty="0">
                <a:solidFill>
                  <a:schemeClr val="tx2"/>
                </a:solidFill>
              </a:rPr>
              <a:t>Incumbência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008064" y="2133600"/>
            <a:ext cx="82692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4400" dirty="0"/>
              <a:t>Promoção</a:t>
            </a:r>
          </a:p>
          <a:p>
            <a:pPr lvl="1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3600" dirty="0"/>
              <a:t>Rede de temas da saúde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pt-BR" altLang="pt-BR" sz="3600" dirty="0"/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4400" dirty="0"/>
              <a:t>Prevenção</a:t>
            </a:r>
          </a:p>
          <a:p>
            <a:pPr lvl="1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3600" dirty="0"/>
              <a:t>Patologia específica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060950" y="6324600"/>
            <a:ext cx="450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pt-BR" altLang="pt-BR"/>
              <a:t>Stanchtchenko &amp; Jenicek - 1990</a:t>
            </a:r>
          </a:p>
        </p:txBody>
      </p:sp>
    </p:spTree>
    <p:extLst>
      <p:ext uri="{BB962C8B-B14F-4D97-AF65-F5344CB8AC3E}">
        <p14:creationId xmlns:p14="http://schemas.microsoft.com/office/powerpoint/2010/main" val="3428643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722439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pt-BR" sz="5400" dirty="0">
                <a:solidFill>
                  <a:schemeClr val="tx2"/>
                </a:solidFill>
              </a:rPr>
              <a:t>Estratégias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989014" y="2133600"/>
            <a:ext cx="82692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4400" dirty="0"/>
              <a:t>Promoção</a:t>
            </a:r>
          </a:p>
          <a:p>
            <a:pPr lvl="1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3600" dirty="0"/>
              <a:t>Diversas e complementares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pt-BR" altLang="pt-BR" sz="3600" dirty="0"/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4400" dirty="0"/>
              <a:t>Prevenção</a:t>
            </a:r>
          </a:p>
          <a:p>
            <a:pPr lvl="1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3600" dirty="0"/>
              <a:t>Geralmente única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060950" y="6324600"/>
            <a:ext cx="450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pt-BR" altLang="pt-BR"/>
              <a:t>Stanchtchenko &amp; Jenicek - 1990</a:t>
            </a:r>
          </a:p>
        </p:txBody>
      </p:sp>
    </p:spTree>
    <p:extLst>
      <p:ext uri="{BB962C8B-B14F-4D97-AF65-F5344CB8AC3E}">
        <p14:creationId xmlns:p14="http://schemas.microsoft.com/office/powerpoint/2010/main" val="2073702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722439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pt-BR" sz="5400" dirty="0">
                <a:solidFill>
                  <a:schemeClr val="tx2"/>
                </a:solidFill>
              </a:rPr>
              <a:t>Abordagens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989014" y="2133600"/>
            <a:ext cx="82692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4400" dirty="0"/>
              <a:t>Promoção</a:t>
            </a:r>
          </a:p>
          <a:p>
            <a:pPr lvl="1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3600" dirty="0" smtClean="0"/>
              <a:t>Facilitação </a:t>
            </a:r>
            <a:r>
              <a:rPr lang="pt-BR" altLang="pt-BR" sz="3600" dirty="0"/>
              <a:t>e capacitação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pt-BR" altLang="pt-BR" sz="3600" dirty="0"/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4400" dirty="0"/>
              <a:t>Prevenção</a:t>
            </a:r>
          </a:p>
          <a:p>
            <a:pPr lvl="1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3600" dirty="0" smtClean="0"/>
              <a:t>Direcionadas </a:t>
            </a:r>
            <a:r>
              <a:rPr lang="pt-BR" altLang="pt-BR" sz="3600" dirty="0"/>
              <a:t>e persuasivas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5060950" y="6324600"/>
            <a:ext cx="450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pt-BR" altLang="pt-BR"/>
              <a:t>Stanchtchenko &amp; Jenicek - 1990</a:t>
            </a:r>
          </a:p>
        </p:txBody>
      </p:sp>
    </p:spTree>
    <p:extLst>
      <p:ext uri="{BB962C8B-B14F-4D97-AF65-F5344CB8AC3E}">
        <p14:creationId xmlns:p14="http://schemas.microsoft.com/office/powerpoint/2010/main" val="2214895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572034" y="358871"/>
            <a:ext cx="917997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pt-BR" sz="5400" dirty="0">
                <a:solidFill>
                  <a:schemeClr val="tx2"/>
                </a:solidFill>
              </a:rPr>
              <a:t>Direcionamento das medidas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989014" y="2133600"/>
            <a:ext cx="82692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4400" dirty="0"/>
              <a:t>Promoção</a:t>
            </a:r>
          </a:p>
          <a:p>
            <a:pPr lvl="1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3600" dirty="0"/>
              <a:t>Oferecidas a população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pt-BR" altLang="pt-BR" sz="3600" dirty="0"/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4400" dirty="0"/>
              <a:t>Prevenção</a:t>
            </a:r>
          </a:p>
          <a:p>
            <a:pPr lvl="1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3600" dirty="0"/>
              <a:t>Impostas à grupos-alvo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5060950" y="6324600"/>
            <a:ext cx="450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pt-BR" altLang="pt-BR"/>
              <a:t>Stanchtchenko &amp; Jenicek - 1990</a:t>
            </a:r>
          </a:p>
        </p:txBody>
      </p:sp>
    </p:spTree>
    <p:extLst>
      <p:ext uri="{BB962C8B-B14F-4D97-AF65-F5344CB8AC3E}">
        <p14:creationId xmlns:p14="http://schemas.microsoft.com/office/powerpoint/2010/main" val="3342874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543100" y="188640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pt-BR" sz="5400" dirty="0">
                <a:solidFill>
                  <a:schemeClr val="tx2"/>
                </a:solidFill>
              </a:rPr>
              <a:t>Objetivos dos programas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989014" y="2133600"/>
            <a:ext cx="82692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4400" dirty="0"/>
              <a:t>Promoção</a:t>
            </a:r>
          </a:p>
          <a:p>
            <a:pPr lvl="1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3600" dirty="0"/>
              <a:t>Mudanças na situação dos indivíduos e de seu ambiente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pt-BR" altLang="pt-BR" sz="1600" dirty="0"/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4400" dirty="0"/>
              <a:t>Prevenção</a:t>
            </a:r>
          </a:p>
          <a:p>
            <a:pPr lvl="1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3600" dirty="0"/>
              <a:t>Focam principalmente em indivíduos e grupos de pessoas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060950" y="6324600"/>
            <a:ext cx="450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pt-BR" altLang="pt-BR"/>
              <a:t>Stanchtchenko &amp; Jenicek - 1990</a:t>
            </a:r>
          </a:p>
        </p:txBody>
      </p:sp>
    </p:spTree>
    <p:extLst>
      <p:ext uri="{BB962C8B-B14F-4D97-AF65-F5344CB8AC3E}">
        <p14:creationId xmlns:p14="http://schemas.microsoft.com/office/powerpoint/2010/main" val="2380663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679004" y="352905"/>
            <a:ext cx="912450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pt-BR" altLang="pt-BR" sz="5400" dirty="0">
                <a:solidFill>
                  <a:schemeClr val="tx2"/>
                </a:solidFill>
              </a:rPr>
              <a:t>Executores dos programas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751012" y="1906488"/>
            <a:ext cx="8795321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pt-BR" altLang="pt-BR" sz="4400" dirty="0"/>
              <a:t>Promoção</a:t>
            </a:r>
          </a:p>
          <a:p>
            <a:pPr lvl="1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3600" dirty="0"/>
              <a:t>Organizações </a:t>
            </a:r>
            <a:r>
              <a:rPr lang="pt-BR" altLang="pt-BR" sz="3600" dirty="0" err="1"/>
              <a:t>não-profissionais</a:t>
            </a:r>
            <a:r>
              <a:rPr lang="pt-BR" altLang="pt-BR" sz="3600" dirty="0"/>
              <a:t>, movimentos sociais, governos locais, municipais, regionais e nacionais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pt-BR" altLang="pt-BR" sz="800" dirty="0"/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pt-BR" altLang="pt-BR" sz="4400" dirty="0"/>
              <a:t>Prevenção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3600" dirty="0"/>
              <a:t>Profissionais de saúde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5060950" y="6324600"/>
            <a:ext cx="450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pt-BR" altLang="pt-BR"/>
              <a:t>Stanchtchenko &amp; Jenicek - 1990</a:t>
            </a:r>
          </a:p>
        </p:txBody>
      </p:sp>
    </p:spTree>
    <p:extLst>
      <p:ext uri="{BB962C8B-B14F-4D97-AF65-F5344CB8AC3E}">
        <p14:creationId xmlns:p14="http://schemas.microsoft.com/office/powerpoint/2010/main" val="2961787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522" y="1484784"/>
            <a:ext cx="8081458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6871692" y="6413266"/>
            <a:ext cx="33654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err="1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Dahlgren</a:t>
            </a:r>
            <a:r>
              <a:rPr lang="pt-BR" sz="2000" b="1" dirty="0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 </a:t>
            </a:r>
            <a:r>
              <a:rPr lang="pt-BR" sz="2000" b="1" dirty="0" smtClean="0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&amp; </a:t>
            </a:r>
            <a:r>
              <a:rPr lang="pt-BR" sz="2000" b="1" dirty="0" err="1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Whitehead</a:t>
            </a:r>
            <a:r>
              <a:rPr lang="pt-BR" sz="2000" b="1" dirty="0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 (</a:t>
            </a:r>
            <a:r>
              <a:rPr lang="pt-BR" sz="2000" b="1" dirty="0" smtClean="0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1991)</a:t>
            </a:r>
            <a:endParaRPr lang="pt-PT" sz="20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 rot="16200000">
            <a:off x="-2415671" y="2432238"/>
            <a:ext cx="56623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defPPr>
              <a:defRPr lang="pt-BR"/>
            </a:defPPr>
            <a:lvl1pPr>
              <a:defRPr sz="4800" b="1">
                <a:solidFill>
                  <a:schemeClr val="tx2"/>
                </a:solidFill>
                <a:latin typeface="+mj-lt"/>
              </a:defRPr>
            </a:lvl1pPr>
            <a:lvl2pPr marL="742950" indent="-285750" eaLnBrk="0" hangingPunct="0">
              <a:defRPr sz="2400">
                <a:latin typeface="Tahoma" charset="0"/>
              </a:defRPr>
            </a:lvl2pPr>
            <a:lvl3pPr marL="1143000" indent="-228600" eaLnBrk="0" hangingPunct="0">
              <a:defRPr sz="2400">
                <a:latin typeface="Tahoma" charset="0"/>
              </a:defRPr>
            </a:lvl3pPr>
            <a:lvl4pPr marL="1600200" indent="-228600" eaLnBrk="0" hangingPunct="0">
              <a:defRPr sz="2400">
                <a:latin typeface="Tahoma" charset="0"/>
              </a:defRPr>
            </a:lvl4pPr>
            <a:lvl5pPr marL="2057400" indent="-228600" eaLnBrk="0" hangingPunct="0">
              <a:defRPr sz="2400"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ahoma" charset="0"/>
              </a:defRPr>
            </a:lvl9pPr>
          </a:lstStyle>
          <a:p>
            <a:r>
              <a:rPr lang="pt-BR" sz="3200" dirty="0"/>
              <a:t>Determinantes Sociais da Saúde</a:t>
            </a:r>
          </a:p>
        </p:txBody>
      </p:sp>
    </p:spTree>
    <p:extLst>
      <p:ext uri="{BB962C8B-B14F-4D97-AF65-F5344CB8AC3E}">
        <p14:creationId xmlns:p14="http://schemas.microsoft.com/office/powerpoint/2010/main" val="7498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4949" y="260648"/>
            <a:ext cx="9937104" cy="6192688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pt-BR" sz="3600" dirty="0" smtClean="0"/>
              <a:t>Concepção holística de saúde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pt-BR" sz="3600" dirty="0" smtClean="0"/>
              <a:t>Equidade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pt-BR" sz="3600" dirty="0" smtClean="0"/>
              <a:t>Empoderamento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pt-BR" sz="3600" dirty="0" smtClean="0"/>
              <a:t>Autonomia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pt-BR" sz="3600" dirty="0" err="1" smtClean="0"/>
              <a:t>Intersetorialidade</a:t>
            </a:r>
            <a:endParaRPr lang="pt-BR" sz="3600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pt-BR" sz="3600" dirty="0" smtClean="0"/>
              <a:t>Territorialidade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pt-BR" sz="3600" dirty="0" smtClean="0"/>
              <a:t>Participação social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pt-BR" sz="3600" dirty="0" smtClean="0"/>
              <a:t>Redes sociais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pt-BR" sz="3600" dirty="0" smtClean="0"/>
              <a:t>Sustentabilidade</a:t>
            </a:r>
          </a:p>
          <a:p>
            <a:pPr marL="0" indent="0" algn="ctr">
              <a:lnSpc>
                <a:spcPct val="110000"/>
              </a:lnSpc>
              <a:buNone/>
            </a:pPr>
            <a:endParaRPr lang="pt-BR" sz="36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 rot="16200000">
            <a:off x="-2252449" y="2270814"/>
            <a:ext cx="5327921" cy="82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 altLang="pt-BR" sz="4800" b="1" dirty="0">
                <a:solidFill>
                  <a:schemeClr val="tx2"/>
                </a:solidFill>
                <a:latin typeface="+mj-lt"/>
              </a:rPr>
              <a:t>Promoção da saúde</a:t>
            </a:r>
          </a:p>
        </p:txBody>
      </p:sp>
    </p:spTree>
    <p:extLst>
      <p:ext uri="{BB962C8B-B14F-4D97-AF65-F5344CB8AC3E}">
        <p14:creationId xmlns:p14="http://schemas.microsoft.com/office/powerpoint/2010/main" val="224349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026"/>
          <p:cNvSpPr txBox="1">
            <a:spLocks noChangeArrowheads="1"/>
          </p:cNvSpPr>
          <p:nvPr/>
        </p:nvSpPr>
        <p:spPr bwMode="auto">
          <a:xfrm>
            <a:off x="1183060" y="1024275"/>
            <a:ext cx="8702749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t-BR" altLang="pt-BR" sz="4000" dirty="0">
                <a:latin typeface="+mj-lt"/>
              </a:rPr>
              <a:t>É um processo em que os indivíduos e as comunidades estão em condições de exercer um maior controle sobre os determinantes de saúde e desse modo melhorar seu estado de saúde.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 rot="16200000">
            <a:off x="-2252449" y="2270814"/>
            <a:ext cx="5327921" cy="82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 altLang="pt-BR" sz="4800" b="1" dirty="0">
                <a:solidFill>
                  <a:schemeClr val="tx2"/>
                </a:solidFill>
                <a:latin typeface="+mj-lt"/>
              </a:rPr>
              <a:t>Promoção da saúde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011503" y="6444044"/>
            <a:ext cx="824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C000"/>
                </a:solidFill>
                <a:latin typeface="+mj-lt"/>
              </a:rPr>
              <a:t>World Health </a:t>
            </a:r>
            <a:r>
              <a:rPr lang="pt-BR" b="1" dirty="0" err="1" smtClean="0">
                <a:solidFill>
                  <a:srgbClr val="FFC000"/>
                </a:solidFill>
                <a:latin typeface="+mj-lt"/>
              </a:rPr>
              <a:t>Organization</a:t>
            </a:r>
            <a:r>
              <a:rPr lang="pt-BR" b="1" dirty="0" smtClean="0">
                <a:solidFill>
                  <a:srgbClr val="FFC000"/>
                </a:solidFill>
                <a:latin typeface="+mj-lt"/>
              </a:rPr>
              <a:t> (OMS). </a:t>
            </a:r>
            <a:r>
              <a:rPr lang="pt-BR" b="1" dirty="0" err="1" smtClean="0">
                <a:solidFill>
                  <a:srgbClr val="FFC000"/>
                </a:solidFill>
                <a:latin typeface="+mj-lt"/>
              </a:rPr>
              <a:t>Promoción</a:t>
            </a:r>
            <a:r>
              <a:rPr lang="pt-BR" b="1" dirty="0" smtClean="0">
                <a:solidFill>
                  <a:srgbClr val="FFC000"/>
                </a:solidFill>
                <a:latin typeface="+mj-lt"/>
              </a:rPr>
              <a:t> de </a:t>
            </a:r>
            <a:r>
              <a:rPr lang="pt-BR" b="1" dirty="0" err="1" smtClean="0">
                <a:solidFill>
                  <a:srgbClr val="FFC000"/>
                </a:solidFill>
                <a:latin typeface="+mj-lt"/>
              </a:rPr>
              <a:t>la</a:t>
            </a:r>
            <a:r>
              <a:rPr lang="pt-BR" b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pt-BR" b="1" dirty="0" err="1" smtClean="0">
                <a:solidFill>
                  <a:srgbClr val="FFC000"/>
                </a:solidFill>
                <a:latin typeface="+mj-lt"/>
              </a:rPr>
              <a:t>Salud</a:t>
            </a:r>
            <a:r>
              <a:rPr lang="pt-BR" b="1" dirty="0" smtClean="0">
                <a:solidFill>
                  <a:srgbClr val="FFC000"/>
                </a:solidFill>
                <a:latin typeface="+mj-lt"/>
              </a:rPr>
              <a:t> – Glossário, Genebra, 1998</a:t>
            </a:r>
            <a:endParaRPr lang="pt-BR" b="1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844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 rot="16200000">
            <a:off x="-373627" y="634276"/>
            <a:ext cx="1772816" cy="1025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pt-BR" altLang="pt-BR" sz="4800" b="1" dirty="0">
                <a:solidFill>
                  <a:schemeClr val="tx2"/>
                </a:solidFill>
                <a:latin typeface="+mj-lt"/>
              </a:rPr>
              <a:t>Saúde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111052" y="1340768"/>
            <a:ext cx="864096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buClr>
                <a:schemeClr val="folHlink"/>
              </a:buClr>
              <a:buSzPct val="60000"/>
            </a:pPr>
            <a:r>
              <a:rPr lang="pt-BR" altLang="pt-BR" sz="4000" dirty="0">
                <a:latin typeface="+mj-lt"/>
              </a:rPr>
              <a:t>É um recurso para todos os dias da vida e não um objeto de vida. É um conceito positivo enfatizando recursos sociais, pessoais, bem como as capacidades físicas.</a:t>
            </a: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7581901" y="6172200"/>
            <a:ext cx="1442703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pt-BR" b="1">
                <a:solidFill>
                  <a:srgbClr val="F39FD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(OMS 1998)</a:t>
            </a:r>
          </a:p>
        </p:txBody>
      </p:sp>
    </p:spTree>
    <p:extLst>
      <p:ext uri="{BB962C8B-B14F-4D97-AF65-F5344CB8AC3E}">
        <p14:creationId xmlns:p14="http://schemas.microsoft.com/office/powerpoint/2010/main" val="108063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925388" y="460985"/>
            <a:ext cx="897064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t-BR" altLang="pt-BR" sz="4000" dirty="0">
                <a:latin typeface="+mj-lt"/>
              </a:rPr>
              <a:t>É entendido como uma forma de vida que se baseia em padrões de comportamento identificáveis, determinados pela interação entre as características individuais, interações sociais e as condições </a:t>
            </a:r>
            <a:r>
              <a:rPr lang="pt-BR" altLang="pt-BR" sz="4000" dirty="0" smtClean="0">
                <a:latin typeface="+mj-lt"/>
              </a:rPr>
              <a:t>socioeconômicas </a:t>
            </a:r>
            <a:r>
              <a:rPr lang="pt-BR" altLang="pt-BR" sz="4000" dirty="0">
                <a:latin typeface="+mj-lt"/>
              </a:rPr>
              <a:t>e ambientais.</a:t>
            </a: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7581901" y="6172200"/>
            <a:ext cx="1442703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pt-BR" b="1">
                <a:solidFill>
                  <a:srgbClr val="F39FD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(OMS 1998)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 rot="16200000">
            <a:off x="-1532097" y="1656482"/>
            <a:ext cx="4005064" cy="8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pt-BR" altLang="pt-BR" sz="4800" b="1" dirty="0">
                <a:solidFill>
                  <a:schemeClr val="tx2"/>
                </a:solidFill>
                <a:latin typeface="+mj-lt"/>
              </a:rPr>
              <a:t>Estilo de vida</a:t>
            </a:r>
          </a:p>
        </p:txBody>
      </p:sp>
    </p:spTree>
    <p:extLst>
      <p:ext uri="{BB962C8B-B14F-4D97-AF65-F5344CB8AC3E}">
        <p14:creationId xmlns:p14="http://schemas.microsoft.com/office/powerpoint/2010/main" val="4155514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141412" y="1047677"/>
            <a:ext cx="8610600" cy="4613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t-BR" altLang="pt-BR" sz="4000" dirty="0">
                <a:latin typeface="+mj-lt"/>
              </a:rPr>
              <a:t>Habilidades pessoais, sociais, cognitivas e materiais que permitam a pessoa controlar e dirigir sua vida, e desenvolver a capacidade de conviver com seu entorno e de modifica-lo.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7581901" y="6172200"/>
            <a:ext cx="1442703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pt-BR" b="1">
                <a:solidFill>
                  <a:srgbClr val="F39FD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(OMS 1998)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 rot="16200000">
            <a:off x="-2315716" y="2608784"/>
            <a:ext cx="5612160" cy="77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pt-BR" altLang="pt-BR" sz="4800" b="1" dirty="0">
                <a:solidFill>
                  <a:schemeClr val="tx2"/>
                </a:solidFill>
                <a:latin typeface="+mj-lt"/>
              </a:rPr>
              <a:t>Habilidades pessoais</a:t>
            </a:r>
          </a:p>
        </p:txBody>
      </p:sp>
    </p:spTree>
    <p:extLst>
      <p:ext uri="{BB962C8B-B14F-4D97-AF65-F5344CB8AC3E}">
        <p14:creationId xmlns:p14="http://schemas.microsoft.com/office/powerpoint/2010/main" val="3107483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030919"/>
              </p:ext>
            </p:extLst>
          </p:nvPr>
        </p:nvGraphicFramePr>
        <p:xfrm>
          <a:off x="39933" y="908720"/>
          <a:ext cx="10287000" cy="3352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571750"/>
                <a:gridCol w="2571750"/>
                <a:gridCol w="2571750"/>
                <a:gridCol w="2571750"/>
              </a:tblGrid>
              <a:tr h="288032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ABORDAGENS</a:t>
                      </a:r>
                      <a:endParaRPr lang="pt-BR" sz="1600" b="1" dirty="0"/>
                    </a:p>
                  </a:txBody>
                  <a:tcPr marL="102870" marR="102870"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BIOMÉDICA</a:t>
                      </a:r>
                      <a:endParaRPr lang="pt-BR" sz="1600" b="1" dirty="0"/>
                    </a:p>
                  </a:txBody>
                  <a:tcPr marL="102870" marR="102870"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COMPORTAMENTAL</a:t>
                      </a:r>
                      <a:endParaRPr lang="pt-BR" sz="1600" b="1" dirty="0"/>
                    </a:p>
                  </a:txBody>
                  <a:tcPr marL="102870" marR="102870"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SOCIOAMBIENTAL</a:t>
                      </a:r>
                      <a:endParaRPr lang="pt-BR" sz="1600" b="1" dirty="0"/>
                    </a:p>
                  </a:txBody>
                  <a:tcPr marL="102870" marR="102870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224692"/>
              </p:ext>
            </p:extLst>
          </p:nvPr>
        </p:nvGraphicFramePr>
        <p:xfrm>
          <a:off x="41076" y="1335082"/>
          <a:ext cx="10245924" cy="108580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561481"/>
                <a:gridCol w="2561481"/>
                <a:gridCol w="2561481"/>
                <a:gridCol w="2561481"/>
              </a:tblGrid>
              <a:tr h="108580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CONCEPÇÃO DE SAÚDE</a:t>
                      </a:r>
                      <a:endParaRPr lang="pt-BR" sz="1200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ysClr val="windowText" lastClr="000000"/>
                          </a:solidFill>
                        </a:rPr>
                        <a:t>Ausência</a:t>
                      </a:r>
                      <a:r>
                        <a:rPr lang="pt-BR" sz="1200" baseline="0" dirty="0" smtClean="0">
                          <a:solidFill>
                            <a:sysClr val="windowText" lastClr="000000"/>
                          </a:solidFill>
                        </a:rPr>
                        <a:t> de doenças e incapacidades</a:t>
                      </a:r>
                      <a:endParaRPr lang="pt-B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02870" marR="10287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ysClr val="windowText" lastClr="000000"/>
                          </a:solidFill>
                        </a:rPr>
                        <a:t>Capacidades fisico-funcionais;</a:t>
                      </a:r>
                      <a:r>
                        <a:rPr lang="pt-BR" sz="1200" baseline="0" dirty="0" smtClean="0">
                          <a:solidFill>
                            <a:sysClr val="windowText" lastClr="000000"/>
                          </a:solidFill>
                        </a:rPr>
                        <a:t> bem estar físico e mental dos indivíduos</a:t>
                      </a:r>
                      <a:endParaRPr lang="pt-B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02870" marR="10287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ysClr val="windowText" lastClr="000000"/>
                          </a:solidFill>
                        </a:rPr>
                        <a:t>Estado positivo, bem estar biopsicossocial</a:t>
                      </a:r>
                      <a:r>
                        <a:rPr lang="pt-BR" sz="1200" baseline="0" dirty="0" smtClean="0">
                          <a:solidFill>
                            <a:sysClr val="windowText" lastClr="000000"/>
                          </a:solidFill>
                        </a:rPr>
                        <a:t> e espiritual; </a:t>
                      </a:r>
                    </a:p>
                    <a:p>
                      <a:r>
                        <a:rPr lang="pt-BR" sz="1200" dirty="0" smtClean="0">
                          <a:solidFill>
                            <a:sysClr val="windowText" lastClr="000000"/>
                          </a:solidFill>
                        </a:rPr>
                        <a:t>Realização de aspirações e atendimento de necessidades</a:t>
                      </a:r>
                      <a:endParaRPr lang="pt-B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02870" marR="10287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896575"/>
              </p:ext>
            </p:extLst>
          </p:nvPr>
        </p:nvGraphicFramePr>
        <p:xfrm>
          <a:off x="0" y="2559218"/>
          <a:ext cx="10287000" cy="108580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571750"/>
                <a:gridCol w="2571750"/>
                <a:gridCol w="2571750"/>
                <a:gridCol w="2571750"/>
              </a:tblGrid>
              <a:tr h="108580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DETERMINANTES DE SAÚDE</a:t>
                      </a:r>
                      <a:endParaRPr lang="pt-BR" sz="1200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ysClr val="windowText" lastClr="000000"/>
                          </a:solidFill>
                        </a:rPr>
                        <a:t>Condições biológicas e fisiológicas para categorias específicas de doenças</a:t>
                      </a:r>
                      <a:endParaRPr lang="pt-B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02870" marR="10287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ysClr val="windowText" lastClr="000000"/>
                          </a:solidFill>
                        </a:rPr>
                        <a:t>Biológicos;</a:t>
                      </a:r>
                      <a:r>
                        <a:rPr lang="pt-BR" sz="1200" baseline="0" dirty="0" smtClean="0">
                          <a:solidFill>
                            <a:sysClr val="windowText" lastClr="000000"/>
                          </a:solidFill>
                        </a:rPr>
                        <a:t> comportamentais; estilo de vida inadequados à saúde</a:t>
                      </a:r>
                      <a:endParaRPr lang="pt-B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02870" marR="10287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ysClr val="windowText" lastClr="000000"/>
                          </a:solidFill>
                        </a:rPr>
                        <a:t>Condições de risco biológicos, psicológicos, socioeconômicos, educacionais, culturais, políticos e ambientais</a:t>
                      </a:r>
                      <a:endParaRPr lang="pt-B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02870" marR="10287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08270"/>
              </p:ext>
            </p:extLst>
          </p:nvPr>
        </p:nvGraphicFramePr>
        <p:xfrm>
          <a:off x="0" y="3771299"/>
          <a:ext cx="10287000" cy="210597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571750"/>
                <a:gridCol w="2571750"/>
                <a:gridCol w="2571750"/>
                <a:gridCol w="2571750"/>
              </a:tblGrid>
              <a:tr h="2105973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PRINCIPAIS ESTRATÉGIAS</a:t>
                      </a:r>
                      <a:endParaRPr lang="pt-BR" sz="1200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ysClr val="windowText" lastClr="000000"/>
                          </a:solidFill>
                        </a:rPr>
                        <a:t>Vacinas, análises clínicas</a:t>
                      </a:r>
                      <a:r>
                        <a:rPr lang="pt-BR" sz="1200" baseline="0" dirty="0" smtClean="0">
                          <a:solidFill>
                            <a:sysClr val="windowText" lastClr="000000"/>
                          </a:solidFill>
                        </a:rPr>
                        <a:t> individuais e populacionais, terapia com drogas, cirurgias</a:t>
                      </a:r>
                      <a:endParaRPr lang="pt-B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02870" marR="10287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ysClr val="windowText" lastClr="000000"/>
                          </a:solidFill>
                        </a:rPr>
                        <a:t>Mudanças de comportamento para adoção de estilos de vida saudáveis</a:t>
                      </a:r>
                      <a:endParaRPr lang="pt-B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02870" marR="10287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ysClr val="windowText" lastClr="000000"/>
                          </a:solidFill>
                        </a:rPr>
                        <a:t>Coalizões</a:t>
                      </a:r>
                      <a:r>
                        <a:rPr lang="pt-BR" sz="1200" baseline="0" dirty="0" smtClean="0">
                          <a:solidFill>
                            <a:sysClr val="windowText" lastClr="000000"/>
                          </a:solidFill>
                        </a:rPr>
                        <a:t> para advocacia em ação política; </a:t>
                      </a:r>
                    </a:p>
                    <a:p>
                      <a:r>
                        <a:rPr lang="pt-BR" sz="1200" baseline="0" dirty="0" smtClean="0">
                          <a:solidFill>
                            <a:sysClr val="windowText" lastClr="000000"/>
                          </a:solidFill>
                        </a:rPr>
                        <a:t>Promoção de espaços saudáveis;</a:t>
                      </a:r>
                    </a:p>
                    <a:p>
                      <a:r>
                        <a:rPr lang="pt-BR" sz="1200" baseline="0" dirty="0" smtClean="0">
                          <a:solidFill>
                            <a:sysClr val="windowText" lastClr="000000"/>
                          </a:solidFill>
                        </a:rPr>
                        <a:t>Empoderamento das populações;</a:t>
                      </a:r>
                    </a:p>
                    <a:p>
                      <a:r>
                        <a:rPr lang="pt-BR" sz="1200" baseline="0" dirty="0" smtClean="0">
                          <a:solidFill>
                            <a:sysClr val="windowText" lastClr="000000"/>
                          </a:solidFill>
                        </a:rPr>
                        <a:t>Desenvolvimento de habilidades, conhecimentos e atitudes;</a:t>
                      </a:r>
                    </a:p>
                    <a:p>
                      <a:r>
                        <a:rPr lang="pt-BR" sz="1200" baseline="0" dirty="0" smtClean="0">
                          <a:solidFill>
                            <a:sysClr val="windowText" lastClr="000000"/>
                          </a:solidFill>
                        </a:rPr>
                        <a:t>Reorientação dos serviços de saúde</a:t>
                      </a:r>
                      <a:endParaRPr lang="pt-B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02870" marR="10287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078772"/>
              </p:ext>
            </p:extLst>
          </p:nvPr>
        </p:nvGraphicFramePr>
        <p:xfrm>
          <a:off x="0" y="5996997"/>
          <a:ext cx="10287000" cy="88838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571750"/>
                <a:gridCol w="2571750"/>
                <a:gridCol w="2571750"/>
                <a:gridCol w="2571750"/>
              </a:tblGrid>
              <a:tr h="888387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DESENVOLVIMENTO DE PROGRAMA</a:t>
                      </a:r>
                      <a:endParaRPr lang="pt-BR" sz="1200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ysClr val="windowText" lastClr="000000"/>
                          </a:solidFill>
                        </a:rPr>
                        <a:t>Gerenciamento profissional</a:t>
                      </a:r>
                      <a:endParaRPr lang="pt-B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02870" marR="10287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ysClr val="windowText" lastClr="000000"/>
                          </a:solidFill>
                        </a:rPr>
                        <a:t>Gerenciamento pelos indivíduos, comunidades e profissionais</a:t>
                      </a:r>
                      <a:endParaRPr lang="pt-B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02870" marR="10287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ysClr val="windowText" lastClr="000000"/>
                          </a:solidFill>
                        </a:rPr>
                        <a:t>Gerenciamento pela comunidade em diálogo crítico com profissionais e agências</a:t>
                      </a:r>
                      <a:endParaRPr lang="pt-B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02870" marR="10287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706007" y="169476"/>
            <a:ext cx="8829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8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ABORDAGENS EM PROMOÇÃO DA SAÚDE </a:t>
            </a:r>
          </a:p>
        </p:txBody>
      </p:sp>
    </p:spTree>
    <p:extLst>
      <p:ext uri="{BB962C8B-B14F-4D97-AF65-F5344CB8AC3E}">
        <p14:creationId xmlns:p14="http://schemas.microsoft.com/office/powerpoint/2010/main" val="2334922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altLang="pt-BR" sz="5400" dirty="0">
                <a:solidFill>
                  <a:schemeClr val="tx2"/>
                </a:solidFill>
                <a:latin typeface="Tahoma" panose="020B0604030504040204" pitchFamily="34" charset="0"/>
                <a:ea typeface="+mn-ea"/>
                <a:cs typeface="+mn-cs"/>
              </a:rPr>
              <a:t>Conceitos de Saúde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89014" y="2133600"/>
            <a:ext cx="8269287" cy="4114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4400" dirty="0">
                <a:latin typeface="Tahoma" panose="020B0604030504040204" pitchFamily="34" charset="0"/>
              </a:rPr>
              <a:t>Promoção</a:t>
            </a:r>
          </a:p>
          <a:p>
            <a:pPr lvl="1"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4000" dirty="0">
                <a:latin typeface="Tahoma" panose="020B0604030504040204" pitchFamily="34" charset="0"/>
              </a:rPr>
              <a:t>Positivo e multidimensional</a:t>
            </a:r>
          </a:p>
          <a:p>
            <a:pPr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pt-BR" altLang="pt-BR" sz="4400" dirty="0">
              <a:latin typeface="Tahoma" panose="020B0604030504040204" pitchFamily="34" charset="0"/>
            </a:endParaRPr>
          </a:p>
          <a:p>
            <a:pPr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4400" dirty="0">
                <a:latin typeface="Tahoma" panose="020B0604030504040204" pitchFamily="34" charset="0"/>
              </a:rPr>
              <a:t>Prevenção</a:t>
            </a:r>
          </a:p>
          <a:p>
            <a:pPr lvl="1"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4000" dirty="0">
                <a:latin typeface="Tahoma" panose="020B0604030504040204" pitchFamily="34" charset="0"/>
              </a:rPr>
              <a:t>Ausência de doença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5060950" y="6324600"/>
            <a:ext cx="450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pt-BR" altLang="pt-BR"/>
              <a:t>Stanchtchenko &amp; Jenicek - 1990</a:t>
            </a:r>
          </a:p>
        </p:txBody>
      </p:sp>
    </p:spTree>
    <p:extLst>
      <p:ext uri="{BB962C8B-B14F-4D97-AF65-F5344CB8AC3E}">
        <p14:creationId xmlns:p14="http://schemas.microsoft.com/office/powerpoint/2010/main" val="2422798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528</Words>
  <Application>Microsoft Office PowerPoint</Application>
  <PresentationFormat>Slides de 35 mm</PresentationFormat>
  <Paragraphs>119</Paragraphs>
  <Slides>17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Conceitos de Saúde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PARTICULAR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NACIONAL DE PROMOÇÃO DA SAÚDE</dc:title>
  <dc:creator>Douglas Andrade</dc:creator>
  <cp:lastModifiedBy>DRA</cp:lastModifiedBy>
  <cp:revision>22</cp:revision>
  <dcterms:created xsi:type="dcterms:W3CDTF">2011-11-22T15:15:05Z</dcterms:created>
  <dcterms:modified xsi:type="dcterms:W3CDTF">2015-09-15T15:23:54Z</dcterms:modified>
</cp:coreProperties>
</file>