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8" r:id="rId3"/>
    <p:sldId id="278" r:id="rId4"/>
    <p:sldId id="271" r:id="rId5"/>
    <p:sldId id="272" r:id="rId6"/>
    <p:sldId id="273" r:id="rId7"/>
    <p:sldId id="274" r:id="rId8"/>
    <p:sldId id="275" r:id="rId9"/>
    <p:sldId id="276" r:id="rId10"/>
    <p:sldId id="257" r:id="rId11"/>
    <p:sldId id="279" r:id="rId12"/>
    <p:sldId id="282" r:id="rId13"/>
    <p:sldId id="283" r:id="rId14"/>
    <p:sldId id="285" r:id="rId15"/>
    <p:sldId id="289" r:id="rId16"/>
    <p:sldId id="290" r:id="rId17"/>
    <p:sldId id="301" r:id="rId18"/>
    <p:sldId id="302" r:id="rId19"/>
    <p:sldId id="291" r:id="rId20"/>
    <p:sldId id="292" r:id="rId21"/>
    <p:sldId id="293" r:id="rId22"/>
    <p:sldId id="263" r:id="rId23"/>
    <p:sldId id="296" r:id="rId24"/>
    <p:sldId id="304" r:id="rId25"/>
    <p:sldId id="305" r:id="rId26"/>
    <p:sldId id="297" r:id="rId27"/>
    <p:sldId id="300" r:id="rId28"/>
    <p:sldId id="306" r:id="rId29"/>
    <p:sldId id="308" r:id="rId30"/>
    <p:sldId id="307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264" r:id="rId40"/>
    <p:sldId id="280" r:id="rId41"/>
    <p:sldId id="281" r:id="rId42"/>
    <p:sldId id="317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18" autoAdjust="0"/>
  </p:normalViewPr>
  <p:slideViewPr>
    <p:cSldViewPr>
      <p:cViewPr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9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22792-C292-4829-A49D-2FA841E7128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4A7944-E2DC-425C-A8F5-EA6E874429A7}">
      <dgm:prSet phldrT="[Texto]" custT="1"/>
      <dgm:spPr/>
      <dgm:t>
        <a:bodyPr/>
        <a:lstStyle/>
        <a:p>
          <a:r>
            <a:rPr lang="pt-BR" sz="4800" b="1" dirty="0" smtClean="0">
              <a:solidFill>
                <a:srgbClr val="660066"/>
              </a:solidFill>
            </a:rPr>
            <a:t>FIG</a:t>
          </a:r>
          <a:endParaRPr lang="pt-BR" sz="4800" b="1" dirty="0">
            <a:solidFill>
              <a:srgbClr val="660066"/>
            </a:solidFill>
          </a:endParaRPr>
        </a:p>
      </dgm:t>
    </dgm:pt>
    <dgm:pt modelId="{49790FAB-B6F6-4D0F-8D68-90E1FB04108E}" type="parTrans" cxnId="{D9E1586C-2C2B-40A2-B34A-24B9F084D6C4}">
      <dgm:prSet/>
      <dgm:spPr/>
      <dgm:t>
        <a:bodyPr/>
        <a:lstStyle/>
        <a:p>
          <a:endParaRPr lang="pt-BR"/>
        </a:p>
      </dgm:t>
    </dgm:pt>
    <dgm:pt modelId="{B2C17B10-CFB4-47FF-9DE2-A527189CDE23}" type="sibTrans" cxnId="{D9E1586C-2C2B-40A2-B34A-24B9F084D6C4}">
      <dgm:prSet/>
      <dgm:spPr/>
      <dgm:t>
        <a:bodyPr/>
        <a:lstStyle/>
        <a:p>
          <a:endParaRPr lang="pt-BR"/>
        </a:p>
      </dgm:t>
    </dgm:pt>
    <dgm:pt modelId="{1CDB1879-16C5-4050-9C1F-2E7D83F405D4}">
      <dgm:prSet phldrT="[Texto]" custT="1"/>
      <dgm:spPr/>
      <dgm:t>
        <a:bodyPr/>
        <a:lstStyle/>
        <a:p>
          <a:r>
            <a:rPr lang="pt-BR" sz="2800" b="1" dirty="0" smtClean="0">
              <a:solidFill>
                <a:srgbClr val="660066"/>
              </a:solidFill>
            </a:rPr>
            <a:t>Federações</a:t>
          </a:r>
          <a:endParaRPr lang="pt-BR" sz="2800" b="1" dirty="0">
            <a:solidFill>
              <a:srgbClr val="660066"/>
            </a:solidFill>
          </a:endParaRPr>
        </a:p>
      </dgm:t>
    </dgm:pt>
    <dgm:pt modelId="{B0B2A47A-F000-4F50-B077-027F5FEBD89C}" type="parTrans" cxnId="{35D50B4F-1444-458E-B0AC-7F7130279443}">
      <dgm:prSet/>
      <dgm:spPr/>
      <dgm:t>
        <a:bodyPr/>
        <a:lstStyle/>
        <a:p>
          <a:endParaRPr lang="pt-BR"/>
        </a:p>
      </dgm:t>
    </dgm:pt>
    <dgm:pt modelId="{B0913038-83CA-47D9-AA0A-0839443B1535}" type="sibTrans" cxnId="{35D50B4F-1444-458E-B0AC-7F7130279443}">
      <dgm:prSet/>
      <dgm:spPr/>
      <dgm:t>
        <a:bodyPr/>
        <a:lstStyle/>
        <a:p>
          <a:endParaRPr lang="pt-BR"/>
        </a:p>
      </dgm:t>
    </dgm:pt>
    <dgm:pt modelId="{33596C8B-1644-4D92-8705-4C68CDA9F63A}">
      <dgm:prSet phldrT="[Texto]" custT="1"/>
      <dgm:spPr/>
      <dgm:t>
        <a:bodyPr/>
        <a:lstStyle/>
        <a:p>
          <a:r>
            <a:rPr lang="pt-BR" sz="2800" b="1" dirty="0" smtClean="0">
              <a:solidFill>
                <a:srgbClr val="660066"/>
              </a:solidFill>
            </a:rPr>
            <a:t>Ligas</a:t>
          </a:r>
        </a:p>
      </dgm:t>
    </dgm:pt>
    <dgm:pt modelId="{33A365B7-9747-4271-98DE-68959EA84908}" type="parTrans" cxnId="{1106CADE-5320-4061-8BE9-F8388DFCDCCA}">
      <dgm:prSet/>
      <dgm:spPr/>
      <dgm:t>
        <a:bodyPr/>
        <a:lstStyle/>
        <a:p>
          <a:endParaRPr lang="pt-BR"/>
        </a:p>
      </dgm:t>
    </dgm:pt>
    <dgm:pt modelId="{8079B538-7695-4F90-A42B-D65BFBD35B7C}" type="sibTrans" cxnId="{1106CADE-5320-4061-8BE9-F8388DFCDCCA}">
      <dgm:prSet/>
      <dgm:spPr/>
      <dgm:t>
        <a:bodyPr/>
        <a:lstStyle/>
        <a:p>
          <a:endParaRPr lang="pt-BR"/>
        </a:p>
      </dgm:t>
    </dgm:pt>
    <dgm:pt modelId="{9D30BD88-F184-435C-A7A1-93F2B60124A7}">
      <dgm:prSet phldrT="[Texto]" custT="1"/>
      <dgm:spPr/>
      <dgm:t>
        <a:bodyPr/>
        <a:lstStyle/>
        <a:p>
          <a:r>
            <a:rPr lang="pt-BR" sz="2800" b="1" dirty="0" smtClean="0">
              <a:solidFill>
                <a:srgbClr val="660066"/>
              </a:solidFill>
            </a:rPr>
            <a:t>Associações</a:t>
          </a:r>
          <a:endParaRPr lang="pt-BR" sz="2800" dirty="0"/>
        </a:p>
      </dgm:t>
    </dgm:pt>
    <dgm:pt modelId="{78AF1B3C-6A17-4A30-8A91-12F5FD1216CE}" type="parTrans" cxnId="{7C3FEFC6-A867-45C5-9747-2B1A5ECF3B84}">
      <dgm:prSet/>
      <dgm:spPr/>
      <dgm:t>
        <a:bodyPr/>
        <a:lstStyle/>
        <a:p>
          <a:endParaRPr lang="pt-BR"/>
        </a:p>
      </dgm:t>
    </dgm:pt>
    <dgm:pt modelId="{F8E63724-EFC8-4EB1-9E5D-516C531E434C}" type="sibTrans" cxnId="{7C3FEFC6-A867-45C5-9747-2B1A5ECF3B84}">
      <dgm:prSet/>
      <dgm:spPr/>
      <dgm:t>
        <a:bodyPr/>
        <a:lstStyle/>
        <a:p>
          <a:endParaRPr lang="pt-BR"/>
        </a:p>
      </dgm:t>
    </dgm:pt>
    <dgm:pt modelId="{73DBB98F-2F53-4BD9-9CA9-C5F965313A7F}" type="asst">
      <dgm:prSet phldrT="[Texto]" custT="1"/>
      <dgm:spPr/>
      <dgm:t>
        <a:bodyPr/>
        <a:lstStyle/>
        <a:p>
          <a:r>
            <a:rPr lang="pt-BR" sz="3200" b="1" dirty="0" smtClean="0">
              <a:solidFill>
                <a:srgbClr val="660066"/>
              </a:solidFill>
            </a:rPr>
            <a:t>CBG</a:t>
          </a:r>
          <a:endParaRPr lang="pt-BR" sz="3200" b="1" dirty="0">
            <a:solidFill>
              <a:srgbClr val="660066"/>
            </a:solidFill>
          </a:endParaRPr>
        </a:p>
      </dgm:t>
    </dgm:pt>
    <dgm:pt modelId="{12B060F5-8C53-42F5-84B9-FA958FE86B6C}" type="sibTrans" cxnId="{F215569C-AFB8-4097-B475-6CFD6F5AD1FA}">
      <dgm:prSet/>
      <dgm:spPr/>
      <dgm:t>
        <a:bodyPr/>
        <a:lstStyle/>
        <a:p>
          <a:endParaRPr lang="pt-BR"/>
        </a:p>
      </dgm:t>
    </dgm:pt>
    <dgm:pt modelId="{2108BFC0-5539-43C2-8116-6F4B4FA4335D}" type="parTrans" cxnId="{F215569C-AFB8-4097-B475-6CFD6F5AD1FA}">
      <dgm:prSet/>
      <dgm:spPr/>
      <dgm:t>
        <a:bodyPr/>
        <a:lstStyle/>
        <a:p>
          <a:endParaRPr lang="pt-BR"/>
        </a:p>
      </dgm:t>
    </dgm:pt>
    <dgm:pt modelId="{823C43AB-0512-472A-A00E-4AA09C3A1A42}" type="pres">
      <dgm:prSet presAssocID="{28F22792-C292-4829-A49D-2FA841E712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EE50033-BC24-4389-958A-72E135252FE5}" type="pres">
      <dgm:prSet presAssocID="{094A7944-E2DC-425C-A8F5-EA6E874429A7}" presName="hierRoot1" presStyleCnt="0">
        <dgm:presLayoutVars>
          <dgm:hierBranch val="init"/>
        </dgm:presLayoutVars>
      </dgm:prSet>
      <dgm:spPr/>
    </dgm:pt>
    <dgm:pt modelId="{B38096F1-47B1-4DA9-9D6B-19346BD3F78A}" type="pres">
      <dgm:prSet presAssocID="{094A7944-E2DC-425C-A8F5-EA6E874429A7}" presName="rootComposite1" presStyleCnt="0"/>
      <dgm:spPr/>
    </dgm:pt>
    <dgm:pt modelId="{ECBDDC85-858B-4F68-87A5-8E56D7B7D06C}" type="pres">
      <dgm:prSet presAssocID="{094A7944-E2DC-425C-A8F5-EA6E874429A7}" presName="rootText1" presStyleLbl="node0" presStyleIdx="0" presStyleCnt="1" custScaleX="70039" custScaleY="104927" custLinFactNeighborX="-612" custLinFactNeighborY="-1243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5CF641A-D7DD-4E9C-84A7-DEC3C7B081D8}" type="pres">
      <dgm:prSet presAssocID="{094A7944-E2DC-425C-A8F5-EA6E874429A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A3121FE-1AFA-4AF1-8136-76F9DE8BD8DD}" type="pres">
      <dgm:prSet presAssocID="{094A7944-E2DC-425C-A8F5-EA6E874429A7}" presName="hierChild2" presStyleCnt="0"/>
      <dgm:spPr/>
    </dgm:pt>
    <dgm:pt modelId="{ACECEB6F-128C-480B-9748-11EA8FDB81D3}" type="pres">
      <dgm:prSet presAssocID="{B0B2A47A-F000-4F50-B077-027F5FEBD89C}" presName="Name37" presStyleLbl="parChTrans1D2" presStyleIdx="0" presStyleCnt="4"/>
      <dgm:spPr/>
      <dgm:t>
        <a:bodyPr/>
        <a:lstStyle/>
        <a:p>
          <a:endParaRPr lang="pt-BR"/>
        </a:p>
      </dgm:t>
    </dgm:pt>
    <dgm:pt modelId="{89437835-12EA-4996-96DD-865BB2FA78C3}" type="pres">
      <dgm:prSet presAssocID="{1CDB1879-16C5-4050-9C1F-2E7D83F405D4}" presName="hierRoot2" presStyleCnt="0">
        <dgm:presLayoutVars>
          <dgm:hierBranch val="init"/>
        </dgm:presLayoutVars>
      </dgm:prSet>
      <dgm:spPr/>
    </dgm:pt>
    <dgm:pt modelId="{7FB568AF-ED3D-43DA-B65F-6421D8F0B3F1}" type="pres">
      <dgm:prSet presAssocID="{1CDB1879-16C5-4050-9C1F-2E7D83F405D4}" presName="rootComposite" presStyleCnt="0"/>
      <dgm:spPr/>
    </dgm:pt>
    <dgm:pt modelId="{169247D0-5B41-44C4-89BA-7D3F64D2B2F2}" type="pres">
      <dgm:prSet presAssocID="{1CDB1879-16C5-4050-9C1F-2E7D83F405D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42212C3-261F-4DB2-AB41-1AE896708289}" type="pres">
      <dgm:prSet presAssocID="{1CDB1879-16C5-4050-9C1F-2E7D83F405D4}" presName="rootConnector" presStyleLbl="node2" presStyleIdx="0" presStyleCnt="3"/>
      <dgm:spPr/>
      <dgm:t>
        <a:bodyPr/>
        <a:lstStyle/>
        <a:p>
          <a:endParaRPr lang="pt-BR"/>
        </a:p>
      </dgm:t>
    </dgm:pt>
    <dgm:pt modelId="{6397C51B-0A3F-489E-9FF4-F2482271158E}" type="pres">
      <dgm:prSet presAssocID="{1CDB1879-16C5-4050-9C1F-2E7D83F405D4}" presName="hierChild4" presStyleCnt="0"/>
      <dgm:spPr/>
    </dgm:pt>
    <dgm:pt modelId="{B220F8C2-91E3-4439-874F-A7185398D00B}" type="pres">
      <dgm:prSet presAssocID="{1CDB1879-16C5-4050-9C1F-2E7D83F405D4}" presName="hierChild5" presStyleCnt="0"/>
      <dgm:spPr/>
    </dgm:pt>
    <dgm:pt modelId="{4CB2D990-C39F-4752-8F10-58A4E5DCBA6E}" type="pres">
      <dgm:prSet presAssocID="{33A365B7-9747-4271-98DE-68959EA84908}" presName="Name37" presStyleLbl="parChTrans1D2" presStyleIdx="1" presStyleCnt="4"/>
      <dgm:spPr/>
      <dgm:t>
        <a:bodyPr/>
        <a:lstStyle/>
        <a:p>
          <a:endParaRPr lang="pt-BR"/>
        </a:p>
      </dgm:t>
    </dgm:pt>
    <dgm:pt modelId="{99E4A51F-DF9F-415A-A36E-C0A5C8373C7F}" type="pres">
      <dgm:prSet presAssocID="{33596C8B-1644-4D92-8705-4C68CDA9F63A}" presName="hierRoot2" presStyleCnt="0">
        <dgm:presLayoutVars>
          <dgm:hierBranch val="init"/>
        </dgm:presLayoutVars>
      </dgm:prSet>
      <dgm:spPr/>
    </dgm:pt>
    <dgm:pt modelId="{90CE56D7-C6DE-45D8-B08D-371839DE20B8}" type="pres">
      <dgm:prSet presAssocID="{33596C8B-1644-4D92-8705-4C68CDA9F63A}" presName="rootComposite" presStyleCnt="0"/>
      <dgm:spPr/>
    </dgm:pt>
    <dgm:pt modelId="{6CBC747E-EA7C-467E-BCEB-688D18AA7DC3}" type="pres">
      <dgm:prSet presAssocID="{33596C8B-1644-4D92-8705-4C68CDA9F63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EFD77A-133E-461B-866B-B6F61F1B0220}" type="pres">
      <dgm:prSet presAssocID="{33596C8B-1644-4D92-8705-4C68CDA9F63A}" presName="rootConnector" presStyleLbl="node2" presStyleIdx="1" presStyleCnt="3"/>
      <dgm:spPr/>
      <dgm:t>
        <a:bodyPr/>
        <a:lstStyle/>
        <a:p>
          <a:endParaRPr lang="pt-BR"/>
        </a:p>
      </dgm:t>
    </dgm:pt>
    <dgm:pt modelId="{9A0FF4FA-E293-48DE-B7CA-B9888F84C171}" type="pres">
      <dgm:prSet presAssocID="{33596C8B-1644-4D92-8705-4C68CDA9F63A}" presName="hierChild4" presStyleCnt="0"/>
      <dgm:spPr/>
    </dgm:pt>
    <dgm:pt modelId="{54466BAD-E2DE-4F3B-8AEF-1982FAC21E19}" type="pres">
      <dgm:prSet presAssocID="{33596C8B-1644-4D92-8705-4C68CDA9F63A}" presName="hierChild5" presStyleCnt="0"/>
      <dgm:spPr/>
    </dgm:pt>
    <dgm:pt modelId="{1E6CBBE7-557E-441A-ACDA-59A5AF12B811}" type="pres">
      <dgm:prSet presAssocID="{78AF1B3C-6A17-4A30-8A91-12F5FD1216CE}" presName="Name37" presStyleLbl="parChTrans1D2" presStyleIdx="2" presStyleCnt="4"/>
      <dgm:spPr/>
      <dgm:t>
        <a:bodyPr/>
        <a:lstStyle/>
        <a:p>
          <a:endParaRPr lang="pt-BR"/>
        </a:p>
      </dgm:t>
    </dgm:pt>
    <dgm:pt modelId="{66AFC1AA-306F-4448-B08D-0DBAC2ED1536}" type="pres">
      <dgm:prSet presAssocID="{9D30BD88-F184-435C-A7A1-93F2B60124A7}" presName="hierRoot2" presStyleCnt="0">
        <dgm:presLayoutVars>
          <dgm:hierBranch val="init"/>
        </dgm:presLayoutVars>
      </dgm:prSet>
      <dgm:spPr/>
    </dgm:pt>
    <dgm:pt modelId="{612602F1-3843-4670-8F27-DBCB7B002B0A}" type="pres">
      <dgm:prSet presAssocID="{9D30BD88-F184-435C-A7A1-93F2B60124A7}" presName="rootComposite" presStyleCnt="0"/>
      <dgm:spPr/>
    </dgm:pt>
    <dgm:pt modelId="{45DC5362-9B85-4991-BCE5-D96A697449C3}" type="pres">
      <dgm:prSet presAssocID="{9D30BD88-F184-435C-A7A1-93F2B60124A7}" presName="rootText" presStyleLbl="node2" presStyleIdx="2" presStyleCnt="3" custScaleX="10438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B0DB52-010F-4526-9E32-F6AD332B9644}" type="pres">
      <dgm:prSet presAssocID="{9D30BD88-F184-435C-A7A1-93F2B60124A7}" presName="rootConnector" presStyleLbl="node2" presStyleIdx="2" presStyleCnt="3"/>
      <dgm:spPr/>
      <dgm:t>
        <a:bodyPr/>
        <a:lstStyle/>
        <a:p>
          <a:endParaRPr lang="pt-BR"/>
        </a:p>
      </dgm:t>
    </dgm:pt>
    <dgm:pt modelId="{4A8E82CF-44B1-49C6-B3AC-D449DD0BD032}" type="pres">
      <dgm:prSet presAssocID="{9D30BD88-F184-435C-A7A1-93F2B60124A7}" presName="hierChild4" presStyleCnt="0"/>
      <dgm:spPr/>
    </dgm:pt>
    <dgm:pt modelId="{668541F7-5129-43E7-B7FB-D1090B5A44D6}" type="pres">
      <dgm:prSet presAssocID="{9D30BD88-F184-435C-A7A1-93F2B60124A7}" presName="hierChild5" presStyleCnt="0"/>
      <dgm:spPr/>
    </dgm:pt>
    <dgm:pt modelId="{3155D853-DA71-4F80-BC4D-4F3E1AF00DBA}" type="pres">
      <dgm:prSet presAssocID="{094A7944-E2DC-425C-A8F5-EA6E874429A7}" presName="hierChild3" presStyleCnt="0"/>
      <dgm:spPr/>
    </dgm:pt>
    <dgm:pt modelId="{03D57216-5447-4E05-B9BF-790868F2DD56}" type="pres">
      <dgm:prSet presAssocID="{2108BFC0-5539-43C2-8116-6F4B4FA4335D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E333D95C-EE79-46A0-A60D-AF62D1CFAE3B}" type="pres">
      <dgm:prSet presAssocID="{73DBB98F-2F53-4BD9-9CA9-C5F965313A7F}" presName="hierRoot3" presStyleCnt="0">
        <dgm:presLayoutVars>
          <dgm:hierBranch val="init"/>
        </dgm:presLayoutVars>
      </dgm:prSet>
      <dgm:spPr/>
    </dgm:pt>
    <dgm:pt modelId="{C4BF9F66-D944-483F-853C-319759F3C2A7}" type="pres">
      <dgm:prSet presAssocID="{73DBB98F-2F53-4BD9-9CA9-C5F965313A7F}" presName="rootComposite3" presStyleCnt="0"/>
      <dgm:spPr/>
    </dgm:pt>
    <dgm:pt modelId="{E040837A-892B-4599-A84A-3B61B4BE4F26}" type="pres">
      <dgm:prSet presAssocID="{73DBB98F-2F53-4BD9-9CA9-C5F965313A7F}" presName="rootText3" presStyleLbl="asst1" presStyleIdx="0" presStyleCnt="1" custScaleX="69450" custScaleY="79605" custLinFactNeighborX="45520" custLinFactNeighborY="-4669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AACED0F-C902-4B45-A4E9-726805F71C09}" type="pres">
      <dgm:prSet presAssocID="{73DBB98F-2F53-4BD9-9CA9-C5F965313A7F}" presName="rootConnector3" presStyleLbl="asst1" presStyleIdx="0" presStyleCnt="1"/>
      <dgm:spPr/>
      <dgm:t>
        <a:bodyPr/>
        <a:lstStyle/>
        <a:p>
          <a:endParaRPr lang="pt-BR"/>
        </a:p>
      </dgm:t>
    </dgm:pt>
    <dgm:pt modelId="{792F7B19-78AA-4960-90DF-2D9C4163D20D}" type="pres">
      <dgm:prSet presAssocID="{73DBB98F-2F53-4BD9-9CA9-C5F965313A7F}" presName="hierChild6" presStyleCnt="0"/>
      <dgm:spPr/>
    </dgm:pt>
    <dgm:pt modelId="{5E820FAA-8C26-491A-A855-05625237FFFD}" type="pres">
      <dgm:prSet presAssocID="{73DBB98F-2F53-4BD9-9CA9-C5F965313A7F}" presName="hierChild7" presStyleCnt="0"/>
      <dgm:spPr/>
    </dgm:pt>
  </dgm:ptLst>
  <dgm:cxnLst>
    <dgm:cxn modelId="{542981FB-2300-404B-BEC2-95BE9CCA2423}" type="presOf" srcId="{B0B2A47A-F000-4F50-B077-027F5FEBD89C}" destId="{ACECEB6F-128C-480B-9748-11EA8FDB81D3}" srcOrd="0" destOrd="0" presId="urn:microsoft.com/office/officeart/2005/8/layout/orgChart1"/>
    <dgm:cxn modelId="{35D50B4F-1444-458E-B0AC-7F7130279443}" srcId="{094A7944-E2DC-425C-A8F5-EA6E874429A7}" destId="{1CDB1879-16C5-4050-9C1F-2E7D83F405D4}" srcOrd="1" destOrd="0" parTransId="{B0B2A47A-F000-4F50-B077-027F5FEBD89C}" sibTransId="{B0913038-83CA-47D9-AA0A-0839443B1535}"/>
    <dgm:cxn modelId="{7AC748B1-E29A-4311-88FB-BC650A0CFCF7}" type="presOf" srcId="{28F22792-C292-4829-A49D-2FA841E7128A}" destId="{823C43AB-0512-472A-A00E-4AA09C3A1A42}" srcOrd="0" destOrd="0" presId="urn:microsoft.com/office/officeart/2005/8/layout/orgChart1"/>
    <dgm:cxn modelId="{3731A989-619C-4E5D-8C67-6CE7817174CB}" type="presOf" srcId="{1CDB1879-16C5-4050-9C1F-2E7D83F405D4}" destId="{742212C3-261F-4DB2-AB41-1AE896708289}" srcOrd="1" destOrd="0" presId="urn:microsoft.com/office/officeart/2005/8/layout/orgChart1"/>
    <dgm:cxn modelId="{7846E99C-E2E0-421E-BC58-BEBF38A9EE0E}" type="presOf" srcId="{1CDB1879-16C5-4050-9C1F-2E7D83F405D4}" destId="{169247D0-5B41-44C4-89BA-7D3F64D2B2F2}" srcOrd="0" destOrd="0" presId="urn:microsoft.com/office/officeart/2005/8/layout/orgChart1"/>
    <dgm:cxn modelId="{F262C09C-3847-48E5-ADAC-1EE3D7716FE1}" type="presOf" srcId="{9D30BD88-F184-435C-A7A1-93F2B60124A7}" destId="{45DC5362-9B85-4991-BCE5-D96A697449C3}" srcOrd="0" destOrd="0" presId="urn:microsoft.com/office/officeart/2005/8/layout/orgChart1"/>
    <dgm:cxn modelId="{16F24563-52EC-43BA-86F4-8878D683F0C4}" type="presOf" srcId="{73DBB98F-2F53-4BD9-9CA9-C5F965313A7F}" destId="{BAACED0F-C902-4B45-A4E9-726805F71C09}" srcOrd="1" destOrd="0" presId="urn:microsoft.com/office/officeart/2005/8/layout/orgChart1"/>
    <dgm:cxn modelId="{D847FF24-E8D7-4257-9A9A-EF70BCCAD323}" type="presOf" srcId="{33596C8B-1644-4D92-8705-4C68CDA9F63A}" destId="{6DEFD77A-133E-461B-866B-B6F61F1B0220}" srcOrd="1" destOrd="0" presId="urn:microsoft.com/office/officeart/2005/8/layout/orgChart1"/>
    <dgm:cxn modelId="{03B25F88-4E3E-4C1C-9715-5ECCFBDAA035}" type="presOf" srcId="{094A7944-E2DC-425C-A8F5-EA6E874429A7}" destId="{ECBDDC85-858B-4F68-87A5-8E56D7B7D06C}" srcOrd="0" destOrd="0" presId="urn:microsoft.com/office/officeart/2005/8/layout/orgChart1"/>
    <dgm:cxn modelId="{46D866A8-A428-496F-B7DA-181969C53FC3}" type="presOf" srcId="{73DBB98F-2F53-4BD9-9CA9-C5F965313A7F}" destId="{E040837A-892B-4599-A84A-3B61B4BE4F26}" srcOrd="0" destOrd="0" presId="urn:microsoft.com/office/officeart/2005/8/layout/orgChart1"/>
    <dgm:cxn modelId="{7C3FEFC6-A867-45C5-9747-2B1A5ECF3B84}" srcId="{094A7944-E2DC-425C-A8F5-EA6E874429A7}" destId="{9D30BD88-F184-435C-A7A1-93F2B60124A7}" srcOrd="3" destOrd="0" parTransId="{78AF1B3C-6A17-4A30-8A91-12F5FD1216CE}" sibTransId="{F8E63724-EFC8-4EB1-9E5D-516C531E434C}"/>
    <dgm:cxn modelId="{1989E958-6A76-4279-9FC1-32B943719526}" type="presOf" srcId="{78AF1B3C-6A17-4A30-8A91-12F5FD1216CE}" destId="{1E6CBBE7-557E-441A-ACDA-59A5AF12B811}" srcOrd="0" destOrd="0" presId="urn:microsoft.com/office/officeart/2005/8/layout/orgChart1"/>
    <dgm:cxn modelId="{D9E1586C-2C2B-40A2-B34A-24B9F084D6C4}" srcId="{28F22792-C292-4829-A49D-2FA841E7128A}" destId="{094A7944-E2DC-425C-A8F5-EA6E874429A7}" srcOrd="0" destOrd="0" parTransId="{49790FAB-B6F6-4D0F-8D68-90E1FB04108E}" sibTransId="{B2C17B10-CFB4-47FF-9DE2-A527189CDE23}"/>
    <dgm:cxn modelId="{1106CADE-5320-4061-8BE9-F8388DFCDCCA}" srcId="{094A7944-E2DC-425C-A8F5-EA6E874429A7}" destId="{33596C8B-1644-4D92-8705-4C68CDA9F63A}" srcOrd="2" destOrd="0" parTransId="{33A365B7-9747-4271-98DE-68959EA84908}" sibTransId="{8079B538-7695-4F90-A42B-D65BFBD35B7C}"/>
    <dgm:cxn modelId="{68BE800B-F1F2-4B23-9AF6-B44B22972BE8}" type="presOf" srcId="{094A7944-E2DC-425C-A8F5-EA6E874429A7}" destId="{E5CF641A-D7DD-4E9C-84A7-DEC3C7B081D8}" srcOrd="1" destOrd="0" presId="urn:microsoft.com/office/officeart/2005/8/layout/orgChart1"/>
    <dgm:cxn modelId="{32967CAF-842E-45C0-AD66-6959CB50A002}" type="presOf" srcId="{2108BFC0-5539-43C2-8116-6F4B4FA4335D}" destId="{03D57216-5447-4E05-B9BF-790868F2DD56}" srcOrd="0" destOrd="0" presId="urn:microsoft.com/office/officeart/2005/8/layout/orgChart1"/>
    <dgm:cxn modelId="{531F40D0-63EB-43BD-B0FA-6B7DFC79BE61}" type="presOf" srcId="{33596C8B-1644-4D92-8705-4C68CDA9F63A}" destId="{6CBC747E-EA7C-467E-BCEB-688D18AA7DC3}" srcOrd="0" destOrd="0" presId="urn:microsoft.com/office/officeart/2005/8/layout/orgChart1"/>
    <dgm:cxn modelId="{9ABCE1C6-745F-4A06-BDFD-736CD9EC55D2}" type="presOf" srcId="{33A365B7-9747-4271-98DE-68959EA84908}" destId="{4CB2D990-C39F-4752-8F10-58A4E5DCBA6E}" srcOrd="0" destOrd="0" presId="urn:microsoft.com/office/officeart/2005/8/layout/orgChart1"/>
    <dgm:cxn modelId="{F215569C-AFB8-4097-B475-6CFD6F5AD1FA}" srcId="{094A7944-E2DC-425C-A8F5-EA6E874429A7}" destId="{73DBB98F-2F53-4BD9-9CA9-C5F965313A7F}" srcOrd="0" destOrd="0" parTransId="{2108BFC0-5539-43C2-8116-6F4B4FA4335D}" sibTransId="{12B060F5-8C53-42F5-84B9-FA958FE86B6C}"/>
    <dgm:cxn modelId="{F1E26AEF-857F-43DA-B149-40D3BC618E0C}" type="presOf" srcId="{9D30BD88-F184-435C-A7A1-93F2B60124A7}" destId="{68B0DB52-010F-4526-9E32-F6AD332B9644}" srcOrd="1" destOrd="0" presId="urn:microsoft.com/office/officeart/2005/8/layout/orgChart1"/>
    <dgm:cxn modelId="{A6751AAE-A03C-40A9-B019-B8ADB5F45D29}" type="presParOf" srcId="{823C43AB-0512-472A-A00E-4AA09C3A1A42}" destId="{7EE50033-BC24-4389-958A-72E135252FE5}" srcOrd="0" destOrd="0" presId="urn:microsoft.com/office/officeart/2005/8/layout/orgChart1"/>
    <dgm:cxn modelId="{B8C947F2-F0A0-42C7-84FA-C2BA3EF3F206}" type="presParOf" srcId="{7EE50033-BC24-4389-958A-72E135252FE5}" destId="{B38096F1-47B1-4DA9-9D6B-19346BD3F78A}" srcOrd="0" destOrd="0" presId="urn:microsoft.com/office/officeart/2005/8/layout/orgChart1"/>
    <dgm:cxn modelId="{A02BA47A-5873-4D9D-8A05-0AE95FB192EF}" type="presParOf" srcId="{B38096F1-47B1-4DA9-9D6B-19346BD3F78A}" destId="{ECBDDC85-858B-4F68-87A5-8E56D7B7D06C}" srcOrd="0" destOrd="0" presId="urn:microsoft.com/office/officeart/2005/8/layout/orgChart1"/>
    <dgm:cxn modelId="{F17E336E-B30A-4DF2-B076-7458D4BCEE70}" type="presParOf" srcId="{B38096F1-47B1-4DA9-9D6B-19346BD3F78A}" destId="{E5CF641A-D7DD-4E9C-84A7-DEC3C7B081D8}" srcOrd="1" destOrd="0" presId="urn:microsoft.com/office/officeart/2005/8/layout/orgChart1"/>
    <dgm:cxn modelId="{B47DE8E9-0044-436C-95A3-DE01C6347EBA}" type="presParOf" srcId="{7EE50033-BC24-4389-958A-72E135252FE5}" destId="{7A3121FE-1AFA-4AF1-8136-76F9DE8BD8DD}" srcOrd="1" destOrd="0" presId="urn:microsoft.com/office/officeart/2005/8/layout/orgChart1"/>
    <dgm:cxn modelId="{93E04002-B3E6-43EE-BE87-10A2890CA55D}" type="presParOf" srcId="{7A3121FE-1AFA-4AF1-8136-76F9DE8BD8DD}" destId="{ACECEB6F-128C-480B-9748-11EA8FDB81D3}" srcOrd="0" destOrd="0" presId="urn:microsoft.com/office/officeart/2005/8/layout/orgChart1"/>
    <dgm:cxn modelId="{27387257-6F35-48C9-BE78-4E1C355FF28D}" type="presParOf" srcId="{7A3121FE-1AFA-4AF1-8136-76F9DE8BD8DD}" destId="{89437835-12EA-4996-96DD-865BB2FA78C3}" srcOrd="1" destOrd="0" presId="urn:microsoft.com/office/officeart/2005/8/layout/orgChart1"/>
    <dgm:cxn modelId="{215D3C79-7DC2-4B98-BB98-DBEA48FF4402}" type="presParOf" srcId="{89437835-12EA-4996-96DD-865BB2FA78C3}" destId="{7FB568AF-ED3D-43DA-B65F-6421D8F0B3F1}" srcOrd="0" destOrd="0" presId="urn:microsoft.com/office/officeart/2005/8/layout/orgChart1"/>
    <dgm:cxn modelId="{686A6F00-4422-4B8D-BB2C-26015F380B62}" type="presParOf" srcId="{7FB568AF-ED3D-43DA-B65F-6421D8F0B3F1}" destId="{169247D0-5B41-44C4-89BA-7D3F64D2B2F2}" srcOrd="0" destOrd="0" presId="urn:microsoft.com/office/officeart/2005/8/layout/orgChart1"/>
    <dgm:cxn modelId="{DD996241-0819-4D2A-9182-9EC1DA626DBD}" type="presParOf" srcId="{7FB568AF-ED3D-43DA-B65F-6421D8F0B3F1}" destId="{742212C3-261F-4DB2-AB41-1AE896708289}" srcOrd="1" destOrd="0" presId="urn:microsoft.com/office/officeart/2005/8/layout/orgChart1"/>
    <dgm:cxn modelId="{3CC90B0C-7B7E-4A56-91C6-803DBE682C23}" type="presParOf" srcId="{89437835-12EA-4996-96DD-865BB2FA78C3}" destId="{6397C51B-0A3F-489E-9FF4-F2482271158E}" srcOrd="1" destOrd="0" presId="urn:microsoft.com/office/officeart/2005/8/layout/orgChart1"/>
    <dgm:cxn modelId="{A42E59A6-AC1D-4234-B5BD-F00CB03BE823}" type="presParOf" srcId="{89437835-12EA-4996-96DD-865BB2FA78C3}" destId="{B220F8C2-91E3-4439-874F-A7185398D00B}" srcOrd="2" destOrd="0" presId="urn:microsoft.com/office/officeart/2005/8/layout/orgChart1"/>
    <dgm:cxn modelId="{35D0425F-6269-436B-9264-DBB3D2BF5A71}" type="presParOf" srcId="{7A3121FE-1AFA-4AF1-8136-76F9DE8BD8DD}" destId="{4CB2D990-C39F-4752-8F10-58A4E5DCBA6E}" srcOrd="2" destOrd="0" presId="urn:microsoft.com/office/officeart/2005/8/layout/orgChart1"/>
    <dgm:cxn modelId="{5CCA4E6D-32B6-46AB-A268-565290F70405}" type="presParOf" srcId="{7A3121FE-1AFA-4AF1-8136-76F9DE8BD8DD}" destId="{99E4A51F-DF9F-415A-A36E-C0A5C8373C7F}" srcOrd="3" destOrd="0" presId="urn:microsoft.com/office/officeart/2005/8/layout/orgChart1"/>
    <dgm:cxn modelId="{51AF9E1B-D7E7-4B7D-A22B-7B6DF53CFA77}" type="presParOf" srcId="{99E4A51F-DF9F-415A-A36E-C0A5C8373C7F}" destId="{90CE56D7-C6DE-45D8-B08D-371839DE20B8}" srcOrd="0" destOrd="0" presId="urn:microsoft.com/office/officeart/2005/8/layout/orgChart1"/>
    <dgm:cxn modelId="{08955F7C-2E51-4825-91DC-7E69AB2037BA}" type="presParOf" srcId="{90CE56D7-C6DE-45D8-B08D-371839DE20B8}" destId="{6CBC747E-EA7C-467E-BCEB-688D18AA7DC3}" srcOrd="0" destOrd="0" presId="urn:microsoft.com/office/officeart/2005/8/layout/orgChart1"/>
    <dgm:cxn modelId="{79319DF1-42D0-452F-9CF1-56A294072355}" type="presParOf" srcId="{90CE56D7-C6DE-45D8-B08D-371839DE20B8}" destId="{6DEFD77A-133E-461B-866B-B6F61F1B0220}" srcOrd="1" destOrd="0" presId="urn:microsoft.com/office/officeart/2005/8/layout/orgChart1"/>
    <dgm:cxn modelId="{E022FED6-E0F8-4506-9100-1927CF44EC2A}" type="presParOf" srcId="{99E4A51F-DF9F-415A-A36E-C0A5C8373C7F}" destId="{9A0FF4FA-E293-48DE-B7CA-B9888F84C171}" srcOrd="1" destOrd="0" presId="urn:microsoft.com/office/officeart/2005/8/layout/orgChart1"/>
    <dgm:cxn modelId="{F4D76EC2-7FA6-4821-BB53-539F2AA955CA}" type="presParOf" srcId="{99E4A51F-DF9F-415A-A36E-C0A5C8373C7F}" destId="{54466BAD-E2DE-4F3B-8AEF-1982FAC21E19}" srcOrd="2" destOrd="0" presId="urn:microsoft.com/office/officeart/2005/8/layout/orgChart1"/>
    <dgm:cxn modelId="{B7555F81-9597-481B-8F0A-25D6A6F93DE6}" type="presParOf" srcId="{7A3121FE-1AFA-4AF1-8136-76F9DE8BD8DD}" destId="{1E6CBBE7-557E-441A-ACDA-59A5AF12B811}" srcOrd="4" destOrd="0" presId="urn:microsoft.com/office/officeart/2005/8/layout/orgChart1"/>
    <dgm:cxn modelId="{AB1CCB1F-763E-4524-9721-5AE52237FEB6}" type="presParOf" srcId="{7A3121FE-1AFA-4AF1-8136-76F9DE8BD8DD}" destId="{66AFC1AA-306F-4448-B08D-0DBAC2ED1536}" srcOrd="5" destOrd="0" presId="urn:microsoft.com/office/officeart/2005/8/layout/orgChart1"/>
    <dgm:cxn modelId="{EBD902F4-8F6B-411E-999A-673BC311EF9D}" type="presParOf" srcId="{66AFC1AA-306F-4448-B08D-0DBAC2ED1536}" destId="{612602F1-3843-4670-8F27-DBCB7B002B0A}" srcOrd="0" destOrd="0" presId="urn:microsoft.com/office/officeart/2005/8/layout/orgChart1"/>
    <dgm:cxn modelId="{B41AC922-BBCF-4C6F-987C-695C9EF3308A}" type="presParOf" srcId="{612602F1-3843-4670-8F27-DBCB7B002B0A}" destId="{45DC5362-9B85-4991-BCE5-D96A697449C3}" srcOrd="0" destOrd="0" presId="urn:microsoft.com/office/officeart/2005/8/layout/orgChart1"/>
    <dgm:cxn modelId="{44C8DAAB-302D-4884-8BD6-FAA1DC615B1E}" type="presParOf" srcId="{612602F1-3843-4670-8F27-DBCB7B002B0A}" destId="{68B0DB52-010F-4526-9E32-F6AD332B9644}" srcOrd="1" destOrd="0" presId="urn:microsoft.com/office/officeart/2005/8/layout/orgChart1"/>
    <dgm:cxn modelId="{5F7E5702-6D21-4976-9A6E-706CCA8F918E}" type="presParOf" srcId="{66AFC1AA-306F-4448-B08D-0DBAC2ED1536}" destId="{4A8E82CF-44B1-49C6-B3AC-D449DD0BD032}" srcOrd="1" destOrd="0" presId="urn:microsoft.com/office/officeart/2005/8/layout/orgChart1"/>
    <dgm:cxn modelId="{67EA4168-07CB-484A-B87D-7D1843F17BD6}" type="presParOf" srcId="{66AFC1AA-306F-4448-B08D-0DBAC2ED1536}" destId="{668541F7-5129-43E7-B7FB-D1090B5A44D6}" srcOrd="2" destOrd="0" presId="urn:microsoft.com/office/officeart/2005/8/layout/orgChart1"/>
    <dgm:cxn modelId="{17E56A60-FDC4-454A-9103-4F6CDAAD030B}" type="presParOf" srcId="{7EE50033-BC24-4389-958A-72E135252FE5}" destId="{3155D853-DA71-4F80-BC4D-4F3E1AF00DBA}" srcOrd="2" destOrd="0" presId="urn:microsoft.com/office/officeart/2005/8/layout/orgChart1"/>
    <dgm:cxn modelId="{85D365DC-F473-4A69-9654-82FA4FF4849F}" type="presParOf" srcId="{3155D853-DA71-4F80-BC4D-4F3E1AF00DBA}" destId="{03D57216-5447-4E05-B9BF-790868F2DD56}" srcOrd="0" destOrd="0" presId="urn:microsoft.com/office/officeart/2005/8/layout/orgChart1"/>
    <dgm:cxn modelId="{7D8806DE-78C4-4093-B40B-4164A258E9C7}" type="presParOf" srcId="{3155D853-DA71-4F80-BC4D-4F3E1AF00DBA}" destId="{E333D95C-EE79-46A0-A60D-AF62D1CFAE3B}" srcOrd="1" destOrd="0" presId="urn:microsoft.com/office/officeart/2005/8/layout/orgChart1"/>
    <dgm:cxn modelId="{1675BDFD-1E00-46F3-B383-49E93BC5E878}" type="presParOf" srcId="{E333D95C-EE79-46A0-A60D-AF62D1CFAE3B}" destId="{C4BF9F66-D944-483F-853C-319759F3C2A7}" srcOrd="0" destOrd="0" presId="urn:microsoft.com/office/officeart/2005/8/layout/orgChart1"/>
    <dgm:cxn modelId="{406BCBF7-633E-44CF-91E2-D8BCFC82FE68}" type="presParOf" srcId="{C4BF9F66-D944-483F-853C-319759F3C2A7}" destId="{E040837A-892B-4599-A84A-3B61B4BE4F26}" srcOrd="0" destOrd="0" presId="urn:microsoft.com/office/officeart/2005/8/layout/orgChart1"/>
    <dgm:cxn modelId="{EBC4889E-C1DB-4EC5-8BBF-0A52A6949A9C}" type="presParOf" srcId="{C4BF9F66-D944-483F-853C-319759F3C2A7}" destId="{BAACED0F-C902-4B45-A4E9-726805F71C09}" srcOrd="1" destOrd="0" presId="urn:microsoft.com/office/officeart/2005/8/layout/orgChart1"/>
    <dgm:cxn modelId="{905C8792-1C42-43DD-A45E-9DEB934456A3}" type="presParOf" srcId="{E333D95C-EE79-46A0-A60D-AF62D1CFAE3B}" destId="{792F7B19-78AA-4960-90DF-2D9C4163D20D}" srcOrd="1" destOrd="0" presId="urn:microsoft.com/office/officeart/2005/8/layout/orgChart1"/>
    <dgm:cxn modelId="{47731E33-C5A3-4DC8-B33C-85FAB88EEE33}" type="presParOf" srcId="{E333D95C-EE79-46A0-A60D-AF62D1CFAE3B}" destId="{5E820FAA-8C26-491A-A855-05625237FF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57216-5447-4E05-B9BF-790868F2DD56}">
      <dsp:nvSpPr>
        <dsp:cNvPr id="0" name=""/>
        <dsp:cNvSpPr/>
      </dsp:nvSpPr>
      <dsp:spPr>
        <a:xfrm>
          <a:off x="3314087" y="1220104"/>
          <a:ext cx="786480" cy="528605"/>
        </a:xfrm>
        <a:custGeom>
          <a:avLst/>
          <a:gdLst/>
          <a:ahLst/>
          <a:cxnLst/>
          <a:rect l="0" t="0" r="0" b="0"/>
          <a:pathLst>
            <a:path>
              <a:moveTo>
                <a:pt x="786480" y="0"/>
              </a:moveTo>
              <a:lnTo>
                <a:pt x="0" y="528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CBBE7-557E-441A-ACDA-59A5AF12B811}">
      <dsp:nvSpPr>
        <dsp:cNvPr id="0" name=""/>
        <dsp:cNvSpPr/>
      </dsp:nvSpPr>
      <dsp:spPr>
        <a:xfrm>
          <a:off x="4100567" y="1220104"/>
          <a:ext cx="2828239" cy="2141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7119"/>
              </a:lnTo>
              <a:lnTo>
                <a:pt x="2828239" y="1897119"/>
              </a:lnTo>
              <a:lnTo>
                <a:pt x="2828239" y="2141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2D990-C39F-4752-8F10-58A4E5DCBA6E}">
      <dsp:nvSpPr>
        <dsp:cNvPr id="0" name=""/>
        <dsp:cNvSpPr/>
      </dsp:nvSpPr>
      <dsp:spPr>
        <a:xfrm>
          <a:off x="4018125" y="1220104"/>
          <a:ext cx="91440" cy="2141310"/>
        </a:xfrm>
        <a:custGeom>
          <a:avLst/>
          <a:gdLst/>
          <a:ahLst/>
          <a:cxnLst/>
          <a:rect l="0" t="0" r="0" b="0"/>
          <a:pathLst>
            <a:path>
              <a:moveTo>
                <a:pt x="82441" y="0"/>
              </a:moveTo>
              <a:lnTo>
                <a:pt x="82441" y="1897119"/>
              </a:lnTo>
              <a:lnTo>
                <a:pt x="45720" y="1897119"/>
              </a:lnTo>
              <a:lnTo>
                <a:pt x="45720" y="2141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CEB6F-128C-480B-9748-11EA8FDB81D3}">
      <dsp:nvSpPr>
        <dsp:cNvPr id="0" name=""/>
        <dsp:cNvSpPr/>
      </dsp:nvSpPr>
      <dsp:spPr>
        <a:xfrm>
          <a:off x="1249838" y="1220104"/>
          <a:ext cx="2850728" cy="2141310"/>
        </a:xfrm>
        <a:custGeom>
          <a:avLst/>
          <a:gdLst/>
          <a:ahLst/>
          <a:cxnLst/>
          <a:rect l="0" t="0" r="0" b="0"/>
          <a:pathLst>
            <a:path>
              <a:moveTo>
                <a:pt x="2850728" y="0"/>
              </a:moveTo>
              <a:lnTo>
                <a:pt x="2850728" y="1897119"/>
              </a:lnTo>
              <a:lnTo>
                <a:pt x="0" y="1897119"/>
              </a:lnTo>
              <a:lnTo>
                <a:pt x="0" y="2141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DC85-858B-4F68-87A5-8E56D7B7D06C}">
      <dsp:nvSpPr>
        <dsp:cNvPr id="0" name=""/>
        <dsp:cNvSpPr/>
      </dsp:nvSpPr>
      <dsp:spPr>
        <a:xfrm>
          <a:off x="3286144" y="0"/>
          <a:ext cx="1628844" cy="1220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b="1" kern="1200" dirty="0" smtClean="0">
              <a:solidFill>
                <a:srgbClr val="660066"/>
              </a:solidFill>
            </a:rPr>
            <a:t>FIG</a:t>
          </a:r>
          <a:endParaRPr lang="pt-BR" sz="4800" b="1" kern="1200" dirty="0">
            <a:solidFill>
              <a:srgbClr val="660066"/>
            </a:solidFill>
          </a:endParaRPr>
        </a:p>
      </dsp:txBody>
      <dsp:txXfrm>
        <a:off x="3286144" y="0"/>
        <a:ext cx="1628844" cy="1220104"/>
      </dsp:txXfrm>
    </dsp:sp>
    <dsp:sp modelId="{169247D0-5B41-44C4-89BA-7D3F64D2B2F2}">
      <dsp:nvSpPr>
        <dsp:cNvPr id="0" name=""/>
        <dsp:cNvSpPr/>
      </dsp:nvSpPr>
      <dsp:spPr>
        <a:xfrm>
          <a:off x="87025" y="3361415"/>
          <a:ext cx="2325625" cy="1162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660066"/>
              </a:solidFill>
            </a:rPr>
            <a:t>Federações</a:t>
          </a:r>
          <a:endParaRPr lang="pt-BR" sz="2800" b="1" kern="1200" dirty="0">
            <a:solidFill>
              <a:srgbClr val="660066"/>
            </a:solidFill>
          </a:endParaRPr>
        </a:p>
      </dsp:txBody>
      <dsp:txXfrm>
        <a:off x="87025" y="3361415"/>
        <a:ext cx="2325625" cy="1162812"/>
      </dsp:txXfrm>
    </dsp:sp>
    <dsp:sp modelId="{6CBC747E-EA7C-467E-BCEB-688D18AA7DC3}">
      <dsp:nvSpPr>
        <dsp:cNvPr id="0" name=""/>
        <dsp:cNvSpPr/>
      </dsp:nvSpPr>
      <dsp:spPr>
        <a:xfrm>
          <a:off x="2901032" y="3361415"/>
          <a:ext cx="2325625" cy="1162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660066"/>
              </a:solidFill>
            </a:rPr>
            <a:t>Ligas</a:t>
          </a:r>
        </a:p>
      </dsp:txBody>
      <dsp:txXfrm>
        <a:off x="2901032" y="3361415"/>
        <a:ext cx="2325625" cy="1162812"/>
      </dsp:txXfrm>
    </dsp:sp>
    <dsp:sp modelId="{45DC5362-9B85-4991-BCE5-D96A697449C3}">
      <dsp:nvSpPr>
        <dsp:cNvPr id="0" name=""/>
        <dsp:cNvSpPr/>
      </dsp:nvSpPr>
      <dsp:spPr>
        <a:xfrm>
          <a:off x="5715039" y="3361415"/>
          <a:ext cx="2427534" cy="1162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660066"/>
              </a:solidFill>
            </a:rPr>
            <a:t>Associações</a:t>
          </a:r>
          <a:endParaRPr lang="pt-BR" sz="2800" kern="1200" dirty="0"/>
        </a:p>
      </dsp:txBody>
      <dsp:txXfrm>
        <a:off x="5715039" y="3361415"/>
        <a:ext cx="2427534" cy="1162812"/>
      </dsp:txXfrm>
    </dsp:sp>
    <dsp:sp modelId="{E040837A-892B-4599-A84A-3B61B4BE4F26}">
      <dsp:nvSpPr>
        <dsp:cNvPr id="0" name=""/>
        <dsp:cNvSpPr/>
      </dsp:nvSpPr>
      <dsp:spPr>
        <a:xfrm>
          <a:off x="3314087" y="1285881"/>
          <a:ext cx="1615146" cy="925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rgbClr val="660066"/>
              </a:solidFill>
            </a:rPr>
            <a:t>CBG</a:t>
          </a:r>
          <a:endParaRPr lang="pt-BR" sz="3200" b="1" kern="1200" dirty="0">
            <a:solidFill>
              <a:srgbClr val="660066"/>
            </a:solidFill>
          </a:endParaRPr>
        </a:p>
      </dsp:txBody>
      <dsp:txXfrm>
        <a:off x="3314087" y="1285881"/>
        <a:ext cx="1615146" cy="925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5B8C5-C890-48BB-8445-8DEB83133B8D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58956-FF14-4DF6-80E9-A315D10E32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81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Boa tarde alunos, esses slides apresentam, resumidamente,</a:t>
            </a:r>
            <a:r>
              <a:rPr lang="pt-BR" baseline="0" dirty="0" smtClean="0"/>
              <a:t> </a:t>
            </a:r>
            <a:r>
              <a:rPr lang="pt-BR" dirty="0" smtClean="0"/>
              <a:t>as regras oficiais da GA,</a:t>
            </a:r>
            <a:r>
              <a:rPr lang="pt-BR" baseline="0" dirty="0" smtClean="0"/>
              <a:t> para JO, CM, </a:t>
            </a:r>
            <a:r>
              <a:rPr lang="pt-BR" baseline="0" dirty="0" err="1" smtClean="0"/>
              <a:t>PanAm</a:t>
            </a:r>
            <a:r>
              <a:rPr lang="pt-BR" baseline="0" dirty="0" smtClean="0"/>
              <a:t> e Copas do Mundo. </a:t>
            </a:r>
          </a:p>
          <a:p>
            <a:r>
              <a:rPr lang="pt-BR" baseline="0" dirty="0" smtClean="0"/>
              <a:t>Para as demais competições, diversas categorias, contextos e objetivos, elas sofrem N adaptações, assim como nos demais esportes.</a:t>
            </a:r>
          </a:p>
          <a:p>
            <a:r>
              <a:rPr lang="pt-BR" baseline="0" dirty="0" smtClean="0"/>
              <a:t>Para consultar as regras oficiais completas, recomendo o site da FIG.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340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</a:t>
            </a:r>
            <a:r>
              <a:rPr lang="pt-BR" baseline="0" dirty="0" smtClean="0"/>
              <a:t> exemplo, no salto sobre a mesa, há linhas demarcatórias para observar o desvio na chegada/aterrissagem.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91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Por exemplo, no solo, cada saída da linha demarcatória de 12x12,</a:t>
            </a:r>
            <a:r>
              <a:rPr lang="pt-BR" baseline="0" dirty="0" smtClean="0"/>
              <a:t> será efetuada a penalização.</a:t>
            </a:r>
          </a:p>
          <a:p>
            <a:r>
              <a:rPr lang="pt-BR" baseline="0" dirty="0" smtClean="0"/>
              <a:t>Essa penalização é distinta para quem aterrissa dentro dos 12x12 e desloca para forma desse limite e para quem aterrissa direto fora dos limites de 12x12 (penalização maior).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78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338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</a:t>
            </a:r>
            <a:r>
              <a:rPr lang="pt-BR" baseline="0" dirty="0" smtClean="0"/>
              <a:t> disposição dos árbitros diferencia entre os aparelhos e competições.</a:t>
            </a:r>
          </a:p>
          <a:p>
            <a:r>
              <a:rPr lang="pt-BR" baseline="0" dirty="0" smtClean="0"/>
              <a:t>Existe aquela oficial no CP, mas nem todos os contextos conseguem montar um pódio para todos os aparelhos, p.ex.</a:t>
            </a:r>
          </a:p>
          <a:p>
            <a:r>
              <a:rPr lang="pt-BR" baseline="0" dirty="0" smtClean="0"/>
              <a:t>Ainda que haja essa disposição oficial no CP, ela não é perfeita e abre espaço para erros (ângulo de visão e posicionamento dos árbitros é distinta, etc.)</a:t>
            </a:r>
          </a:p>
          <a:p>
            <a:r>
              <a:rPr lang="pt-BR" baseline="0" dirty="0" smtClean="0"/>
              <a:t>Atualmente, há o recurso do vídeo, que pode ser utilizado pelos árbitros e requerido pelos treinadores nos recursos).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62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uma regra para essa contagem, mas em resumo, são 8 elementos na</a:t>
            </a:r>
            <a:r>
              <a:rPr lang="pt-BR" baseline="0" dirty="0" smtClean="0"/>
              <a:t> GAF e 10 na GAM.</a:t>
            </a:r>
          </a:p>
          <a:p>
            <a:r>
              <a:rPr lang="pt-BR" baseline="0" dirty="0" smtClean="0"/>
              <a:t>Cada elemento tem um valor e símbolo, utilizados nas anotações dos árbitros (obrigatório).</a:t>
            </a:r>
          </a:p>
          <a:p>
            <a:r>
              <a:rPr lang="pt-BR" baseline="0" dirty="0" smtClean="0"/>
              <a:t>A suposta lógica do CP é que esses elementos sejam avaliados segundo sua dificuldade.  </a:t>
            </a:r>
          </a:p>
          <a:p>
            <a:r>
              <a:rPr lang="pt-BR" baseline="0" dirty="0" smtClean="0"/>
              <a:t>P.ex., duplo mortal vale mais do que mortal simples.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465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 de valores dos elementos,</a:t>
            </a:r>
            <a:r>
              <a:rPr lang="pt-BR" baseline="0" dirty="0" smtClean="0"/>
              <a:t> estão no CP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87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Cada</a:t>
            </a:r>
            <a:r>
              <a:rPr lang="pt-BR" baseline="0" dirty="0" smtClean="0"/>
              <a:t> aparelho na GAF e na GAM tem suas exigências de composição das séries, tem grupos de elementos e regras para combinações de elementos.</a:t>
            </a:r>
          </a:p>
          <a:p>
            <a:r>
              <a:rPr lang="pt-BR" baseline="0" dirty="0" smtClean="0"/>
              <a:t>P.ex. para contabilizar uma ligação no solo, os elementos devem ser realizados sem pausa e sem passos adicionais; na trave idem.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77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Elementos repetidos não são</a:t>
            </a:r>
            <a:r>
              <a:rPr lang="pt-BR" baseline="0" dirty="0" smtClean="0"/>
              <a:t> contabilizados para a nota de dificuldade.</a:t>
            </a:r>
          </a:p>
          <a:p>
            <a:r>
              <a:rPr lang="pt-BR" baseline="0" dirty="0" smtClean="0"/>
              <a:t>Os ginastas podem repetir, p.ex., para gerar mais efeito de giro/força, mas não serão contabilizados.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88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Existe uma tabela de penalização geral e para cada aparelho</a:t>
            </a:r>
            <a:r>
              <a:rPr lang="pt-BR" baseline="0" dirty="0" smtClean="0"/>
              <a:t> no CP.</a:t>
            </a:r>
          </a:p>
          <a:p>
            <a:r>
              <a:rPr lang="pt-BR" baseline="0" dirty="0" smtClean="0"/>
              <a:t>A maior delas é a queda, seja sobre o solo ou aparelho.</a:t>
            </a:r>
          </a:p>
          <a:p>
            <a:r>
              <a:rPr lang="pt-BR" baseline="0" dirty="0" smtClean="0"/>
              <a:t>A menor é de 0.10.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700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 de composição</a:t>
            </a:r>
            <a:r>
              <a:rPr lang="pt-BR" baseline="0" dirty="0" smtClean="0"/>
              <a:t> de uma série no cavalo.</a:t>
            </a:r>
          </a:p>
          <a:p>
            <a:r>
              <a:rPr lang="pt-BR" baseline="0" dirty="0" smtClean="0"/>
              <a:t>Não pode haver pausa entre os elementos.</a:t>
            </a:r>
          </a:p>
          <a:p>
            <a:r>
              <a:rPr lang="pt-BR" baseline="0" dirty="0" smtClean="0"/>
              <a:t>Sempre há o apoio somente das mãos nas alças e no corpo do cavalo.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64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último </a:t>
            </a:r>
            <a:r>
              <a:rPr lang="pt-BR" dirty="0" err="1" smtClean="0"/>
              <a:t>Campenato</a:t>
            </a:r>
            <a:r>
              <a:rPr lang="pt-BR" dirty="0" smtClean="0"/>
              <a:t> Mundial em 2019,</a:t>
            </a:r>
            <a:r>
              <a:rPr lang="pt-BR" baseline="0" dirty="0" smtClean="0"/>
              <a:t> a equipe masculina classificou-se para </a:t>
            </a:r>
            <a:r>
              <a:rPr lang="pt-BR" baseline="0" dirty="0" err="1" smtClean="0"/>
              <a:t>Tokyo</a:t>
            </a:r>
            <a:r>
              <a:rPr lang="pt-BR" baseline="0" dirty="0" smtClean="0"/>
              <a:t> 2020, que agora foi adiada para 2021. </a:t>
            </a:r>
          </a:p>
          <a:p>
            <a:r>
              <a:rPr lang="pt-BR" baseline="0" dirty="0" smtClean="0"/>
              <a:t>É a segunda vez que a equipe classifica para JO.</a:t>
            </a:r>
          </a:p>
          <a:p>
            <a:r>
              <a:rPr lang="pt-BR" baseline="0" dirty="0" smtClean="0"/>
              <a:t>Infelizmente, a equipe feminina não se classificou para </a:t>
            </a:r>
            <a:r>
              <a:rPr lang="pt-BR" baseline="0" dirty="0" err="1" smtClean="0"/>
              <a:t>Tokyo</a:t>
            </a:r>
            <a:r>
              <a:rPr lang="pt-BR" baseline="0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508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prova de salto</a:t>
            </a:r>
            <a:r>
              <a:rPr lang="pt-BR" baseline="0" dirty="0" smtClean="0"/>
              <a:t> sobre a mesa é diferente na Nota de Partida D.</a:t>
            </a:r>
          </a:p>
          <a:p>
            <a:r>
              <a:rPr lang="pt-BR" baseline="0" dirty="0" smtClean="0"/>
              <a:t>Cada salto pertence a um grupo e tem seu valor descrito no CP.</a:t>
            </a:r>
          </a:p>
          <a:p>
            <a:r>
              <a:rPr lang="pt-BR" baseline="0" dirty="0" smtClean="0"/>
              <a:t>Os ginastas devem apresentar o número do salto a executar para a banca de arbitragem. </a:t>
            </a:r>
          </a:p>
          <a:p>
            <a:r>
              <a:rPr lang="pt-BR" baseline="0" dirty="0" smtClean="0"/>
              <a:t>Nas finais por aparelho, os ginastas devem executar dois saltos distintos, sendo a NF a média entre elas.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832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 saltos sempre devem ter</a:t>
            </a:r>
            <a:r>
              <a:rPr lang="pt-BR" baseline="0" dirty="0" smtClean="0"/>
              <a:t> o apoio das duas mãos na mesa de salto.</a:t>
            </a:r>
          </a:p>
          <a:p>
            <a:r>
              <a:rPr lang="pt-BR" baseline="0" dirty="0" smtClean="0"/>
              <a:t>E, chegada sempre sobre os dois pés.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497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</a:t>
            </a:r>
            <a:r>
              <a:rPr lang="pt-BR" baseline="0" dirty="0" smtClean="0"/>
              <a:t> t</a:t>
            </a:r>
            <a:r>
              <a:rPr lang="pt-BR" dirty="0" smtClean="0"/>
              <a:t>rave e no</a:t>
            </a:r>
            <a:r>
              <a:rPr lang="pt-BR" baseline="0" dirty="0" smtClean="0"/>
              <a:t> </a:t>
            </a:r>
            <a:r>
              <a:rPr lang="pt-BR" dirty="0" smtClean="0"/>
              <a:t>solo feminino também é avaliado o componente artístico,</a:t>
            </a:r>
            <a:r>
              <a:rPr lang="pt-BR" baseline="0" dirty="0" smtClean="0"/>
              <a:t> que tem gerado muitas críticas devido à subjetividade do que seria estético, expressivo, criativo, etc.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756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Vcs</a:t>
            </a:r>
            <a:r>
              <a:rPr lang="pt-BR" dirty="0" smtClean="0"/>
              <a:t> saberiam calcular?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634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Vcs</a:t>
            </a:r>
            <a:r>
              <a:rPr lang="pt-BR" dirty="0" smtClean="0"/>
              <a:t> saberiam</a:t>
            </a:r>
            <a:r>
              <a:rPr lang="pt-BR" baseline="0" dirty="0" smtClean="0"/>
              <a:t> responder?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403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Termos que </a:t>
            </a:r>
            <a:r>
              <a:rPr lang="pt-BR" dirty="0" err="1" smtClean="0"/>
              <a:t>vcs</a:t>
            </a:r>
            <a:r>
              <a:rPr lang="pt-BR" dirty="0" smtClean="0"/>
              <a:t> encontrarão no CP e literatura em</a:t>
            </a:r>
            <a:r>
              <a:rPr lang="pt-BR" baseline="0" dirty="0" smtClean="0"/>
              <a:t> idioma inglês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5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entender como os</a:t>
            </a:r>
            <a:r>
              <a:rPr lang="pt-BR" baseline="0" dirty="0" smtClean="0"/>
              <a:t> países poderiam obter vagas para os JO de </a:t>
            </a:r>
            <a:r>
              <a:rPr lang="pt-BR" baseline="0" dirty="0" err="1" smtClean="0"/>
              <a:t>Tokyo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Além das vagas por equipe, ainda seria possível classificar individualmente (nominal) para disputa no individual geral ou especialista por aparelho. É a primeira vez que isso ocorre. São regras inéditas, complicadas, que serão alteradas para os JO Paris.</a:t>
            </a:r>
          </a:p>
          <a:p>
            <a:r>
              <a:rPr lang="pt-BR" baseline="0" dirty="0" smtClean="0"/>
              <a:t>Apenas para vocês conhecerem por curiosidade, muito mais matemática e estatística.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93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</a:t>
            </a:r>
            <a:r>
              <a:rPr lang="pt-BR" baseline="0" dirty="0" smtClean="0"/>
              <a:t> Ginásticas, olímpicas ou não, são regulamentadas por uma entidade internacional, a FIG.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68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Esse seria o organograma,</a:t>
            </a:r>
            <a:r>
              <a:rPr lang="pt-BR" baseline="0" dirty="0" smtClean="0"/>
              <a:t> e a CBG a entidade máxima nacional.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61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regulamento é denominado Código</a:t>
            </a:r>
            <a:r>
              <a:rPr lang="pt-BR" baseline="0" dirty="0" smtClean="0"/>
              <a:t> de Pontuação (CP).</a:t>
            </a:r>
          </a:p>
          <a:p>
            <a:r>
              <a:rPr lang="pt-BR" baseline="0" dirty="0" smtClean="0"/>
              <a:t>Consta no site da FIG em inglês – francês – alemão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522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Essas informações detalhadas </a:t>
            </a:r>
            <a:r>
              <a:rPr lang="pt-BR" dirty="0" err="1" smtClean="0"/>
              <a:t>vcs</a:t>
            </a:r>
            <a:r>
              <a:rPr lang="pt-BR" dirty="0" smtClean="0"/>
              <a:t> encontram no CP oficial no</a:t>
            </a:r>
            <a:r>
              <a:rPr lang="pt-BR" baseline="0" dirty="0" smtClean="0"/>
              <a:t> site da FIG.</a:t>
            </a:r>
          </a:p>
          <a:p>
            <a:r>
              <a:rPr lang="pt-BR" baseline="0" dirty="0" smtClean="0"/>
              <a:t>Nos próximos dois slides, são alguns exemplos.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73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Essas</a:t>
            </a:r>
            <a:r>
              <a:rPr lang="pt-BR" baseline="0" dirty="0" smtClean="0"/>
              <a:t> são as competições da GA em JO, mas podem variar para outros torneios de acordo com as regras particulares.</a:t>
            </a:r>
          </a:p>
          <a:p>
            <a:r>
              <a:rPr lang="pt-BR" baseline="0" dirty="0" smtClean="0"/>
              <a:t>Por exemplo, em 2017 o CM no Canadá não houve disputa por equipe. </a:t>
            </a:r>
          </a:p>
          <a:p>
            <a:r>
              <a:rPr lang="pt-BR" baseline="0" dirty="0" smtClean="0"/>
              <a:t>Na CI, a equipe é composta por 5 ginastas, 4 competem, contam as 3 melhores notas. </a:t>
            </a:r>
          </a:p>
          <a:p>
            <a:r>
              <a:rPr lang="pt-BR" baseline="0" dirty="0" smtClean="0"/>
              <a:t>Na CIV, 3 competem e não se descarta nenhuma nota.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648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Tanto na GAF como GAM, segue-se</a:t>
            </a:r>
            <a:r>
              <a:rPr lang="pt-BR" baseline="0" dirty="0" smtClean="0"/>
              <a:t> a ordem dos aparelhos para a apresentação de equipes ou individualmente.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58956-FF14-4DF6-80E9-A315D10E325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18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55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92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68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84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38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48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86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69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55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39C5-E05D-4F83-80FA-730954C014DF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B0A1-5B95-4C12-B474-20CCAB45BE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4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27088" y="548680"/>
            <a:ext cx="7483475" cy="2038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altLang="pt-BR" sz="48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Regulamento da </a:t>
            </a:r>
            <a:br>
              <a:rPr lang="pt-BR" altLang="pt-BR" sz="48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</a:br>
            <a:r>
              <a:rPr lang="pt-BR" altLang="pt-BR" sz="4800" b="1" dirty="0" smtClean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Ginástica Artística</a:t>
            </a:r>
            <a:endParaRPr lang="pt-BR" altLang="pt-BR" sz="4800" b="1" dirty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0" name="Picture 6" descr="http://lproweb.procempa.com.br/pmpa/prefpoa/sme/usu_img/Encontro_de_Ginastica_RegiaoSul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57625"/>
            <a:ext cx="3962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http://i1.r7.com/data/files/2C95/948F/3437/6804/0134/3DF8/9AD8/2E48/Reuters-Suhaib-Salem-14122011-ginastica-artistica-Nashwan-Al-Hazari-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3138" y="3857625"/>
            <a:ext cx="393223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5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lvl="0"/>
            <a:r>
              <a:rPr lang="pt-B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Tipo de competições</a:t>
            </a:r>
            <a:br>
              <a:rPr lang="pt-B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Formação Equipe</a:t>
            </a:r>
            <a:br>
              <a:rPr lang="pt-B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pt-BR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Critério Classificação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92906"/>
            <a:ext cx="7708900" cy="731838"/>
          </a:xfrm>
        </p:spPr>
        <p:txBody>
          <a:bodyPr/>
          <a:lstStyle/>
          <a:p>
            <a:pPr eaLnBrk="1" hangingPunct="1"/>
            <a:r>
              <a:rPr lang="pt-BR" altLang="pt-BR" sz="4000" b="1" dirty="0" smtClean="0">
                <a:solidFill>
                  <a:srgbClr val="006600"/>
                </a:solidFill>
                <a:latin typeface="Arial Narrow" pitchFamily="34" charset="0"/>
              </a:rPr>
              <a:t>Tipos de Competições Oficiais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823913" y="1988839"/>
            <a:ext cx="80343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altLang="pt-BR" sz="3200" b="1" dirty="0">
                <a:latin typeface="Arial Narrow" pitchFamily="34" charset="0"/>
              </a:rPr>
              <a:t>CI</a:t>
            </a:r>
            <a:r>
              <a:rPr lang="pt-BR" altLang="pt-BR" sz="3200" dirty="0">
                <a:latin typeface="Arial Narrow" pitchFamily="34" charset="0"/>
              </a:rPr>
              <a:t> </a:t>
            </a:r>
            <a:r>
              <a:rPr lang="pt-BR" altLang="pt-BR" sz="3200" b="1" dirty="0">
                <a:latin typeface="Arial Narrow" pitchFamily="34" charset="0"/>
              </a:rPr>
              <a:t>– Classificatória para CII, CIII e </a:t>
            </a:r>
            <a:r>
              <a:rPr lang="pt-BR" altLang="pt-BR" sz="3200" b="1" dirty="0" smtClean="0">
                <a:latin typeface="Arial Narrow" pitchFamily="34" charset="0"/>
              </a:rPr>
              <a:t>CIV (5-4-3)</a:t>
            </a:r>
            <a:endParaRPr lang="pt-BR" altLang="pt-BR" sz="3200" b="1" dirty="0">
              <a:latin typeface="Arial Narrow" pitchFamily="34" charset="0"/>
            </a:endParaRP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altLang="pt-BR" sz="3200" b="1" dirty="0">
                <a:latin typeface="Arial Narrow" pitchFamily="34" charset="0"/>
              </a:rPr>
              <a:t>CII</a:t>
            </a:r>
            <a:r>
              <a:rPr lang="pt-BR" altLang="pt-BR" sz="3200" dirty="0">
                <a:latin typeface="Arial Narrow" pitchFamily="34" charset="0"/>
              </a:rPr>
              <a:t> </a:t>
            </a:r>
            <a:r>
              <a:rPr lang="pt-BR" altLang="pt-BR" sz="3200" b="1" dirty="0">
                <a:latin typeface="Arial Narrow" pitchFamily="34" charset="0"/>
              </a:rPr>
              <a:t>– Individual Geral</a:t>
            </a:r>
          </a:p>
          <a:p>
            <a:pPr marL="914400" lvl="1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altLang="pt-BR" sz="2800" dirty="0">
                <a:latin typeface="Arial Narrow" pitchFamily="34" charset="0"/>
              </a:rPr>
              <a:t>24 melhores ginastas (máximo 2 por nação)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altLang="pt-BR" sz="3200" b="1" dirty="0">
                <a:latin typeface="Arial Narrow" pitchFamily="34" charset="0"/>
              </a:rPr>
              <a:t>CIII</a:t>
            </a:r>
            <a:r>
              <a:rPr lang="pt-BR" altLang="pt-BR" sz="3200" dirty="0">
                <a:latin typeface="Arial Narrow" pitchFamily="34" charset="0"/>
              </a:rPr>
              <a:t> </a:t>
            </a:r>
            <a:r>
              <a:rPr lang="pt-BR" altLang="pt-BR" sz="3200" b="1" dirty="0">
                <a:latin typeface="Arial Narrow" pitchFamily="34" charset="0"/>
              </a:rPr>
              <a:t>– Final por aparelho</a:t>
            </a:r>
          </a:p>
          <a:p>
            <a:pPr marL="914400" lvl="1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altLang="pt-BR" sz="2800" dirty="0">
                <a:latin typeface="Arial Narrow" pitchFamily="34" charset="0"/>
              </a:rPr>
              <a:t>8 ginastas (máximo 2 por nação)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altLang="pt-BR" sz="3200" b="1" dirty="0">
                <a:latin typeface="Arial Narrow" pitchFamily="34" charset="0"/>
              </a:rPr>
              <a:t>CIV</a:t>
            </a:r>
            <a:r>
              <a:rPr lang="pt-BR" altLang="pt-BR" sz="3200" dirty="0">
                <a:latin typeface="Arial Narrow" pitchFamily="34" charset="0"/>
              </a:rPr>
              <a:t> </a:t>
            </a:r>
            <a:r>
              <a:rPr lang="pt-BR" altLang="pt-BR" sz="3200" b="1" dirty="0">
                <a:latin typeface="Arial Narrow" pitchFamily="34" charset="0"/>
              </a:rPr>
              <a:t>– Final por equipe (3 ginastas)</a:t>
            </a:r>
          </a:p>
          <a:p>
            <a:pPr marL="914400" lvl="1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altLang="pt-BR" sz="2800" dirty="0">
                <a:latin typeface="Arial Narrow" pitchFamily="34" charset="0"/>
              </a:rPr>
              <a:t>8 melhores equipes</a:t>
            </a:r>
          </a:p>
        </p:txBody>
      </p:sp>
    </p:spTree>
    <p:extLst>
      <p:ext uri="{BB962C8B-B14F-4D97-AF65-F5344CB8AC3E}">
        <p14:creationId xmlns:p14="http://schemas.microsoft.com/office/powerpoint/2010/main" val="36785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7388" y="188913"/>
            <a:ext cx="7772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pt-BR" altLang="pt-BR" sz="4000" b="1" dirty="0">
                <a:solidFill>
                  <a:srgbClr val="006600"/>
                </a:solidFill>
                <a:latin typeface="Arial Narrow" pitchFamily="34" charset="0"/>
              </a:rPr>
              <a:t>Seqüência de Apresentação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85800" y="22860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b="1" u="sng">
                <a:solidFill>
                  <a:srgbClr val="660066"/>
                </a:solidFill>
                <a:latin typeface="Arial Narrow" pitchFamily="34" charset="0"/>
              </a:rPr>
              <a:t>FEMININO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solidFill>
                  <a:srgbClr val="070709"/>
                </a:solidFill>
                <a:latin typeface="Arial Narrow" pitchFamily="34" charset="0"/>
              </a:rPr>
              <a:t>SALTO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solidFill>
                  <a:srgbClr val="070709"/>
                </a:solidFill>
                <a:latin typeface="Arial Narrow" pitchFamily="34" charset="0"/>
              </a:rPr>
              <a:t>PARALELA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solidFill>
                  <a:srgbClr val="070709"/>
                </a:solidFill>
                <a:latin typeface="Arial Narrow" pitchFamily="34" charset="0"/>
              </a:rPr>
              <a:t>TRAVE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>
                <a:solidFill>
                  <a:srgbClr val="070709"/>
                </a:solidFill>
                <a:latin typeface="Arial Narrow" pitchFamily="34" charset="0"/>
              </a:rPr>
              <a:t>SOLO</a:t>
            </a:r>
          </a:p>
        </p:txBody>
      </p:sp>
      <p:pic>
        <p:nvPicPr>
          <p:cNvPr id="17412" name="Picture 8" descr="Kvas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825" y="2060575"/>
            <a:ext cx="33321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75565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pt-BR" altLang="pt-BR" sz="4000" b="1" dirty="0">
                <a:solidFill>
                  <a:srgbClr val="006600"/>
                </a:solidFill>
                <a:latin typeface="Arial Narrow" pitchFamily="34" charset="0"/>
              </a:rPr>
              <a:t>Seqüência de Apresentação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3924300" y="1916113"/>
            <a:ext cx="51482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b="1" u="sng" dirty="0">
                <a:solidFill>
                  <a:srgbClr val="660066"/>
                </a:solidFill>
                <a:latin typeface="Arial Narrow" pitchFamily="34" charset="0"/>
              </a:rPr>
              <a:t>MASCULINO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dirty="0">
                <a:solidFill>
                  <a:srgbClr val="070709"/>
                </a:solidFill>
                <a:latin typeface="Arial Narrow" pitchFamily="34" charset="0"/>
              </a:rPr>
              <a:t>SOLO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dirty="0">
                <a:solidFill>
                  <a:srgbClr val="070709"/>
                </a:solidFill>
                <a:latin typeface="Arial Narrow" pitchFamily="34" charset="0"/>
              </a:rPr>
              <a:t>CAVALO COM ARÇÕES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dirty="0">
                <a:solidFill>
                  <a:srgbClr val="070709"/>
                </a:solidFill>
                <a:latin typeface="Arial Narrow" pitchFamily="34" charset="0"/>
              </a:rPr>
              <a:t>ARGOLAS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dirty="0">
                <a:solidFill>
                  <a:srgbClr val="070709"/>
                </a:solidFill>
                <a:latin typeface="Arial Narrow" pitchFamily="34" charset="0"/>
              </a:rPr>
              <a:t>SALTO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dirty="0">
                <a:solidFill>
                  <a:srgbClr val="070709"/>
                </a:solidFill>
                <a:latin typeface="Arial Narrow" pitchFamily="34" charset="0"/>
              </a:rPr>
              <a:t>PARALELA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pt-BR" altLang="pt-BR" sz="3200" dirty="0">
                <a:solidFill>
                  <a:srgbClr val="070709"/>
                </a:solidFill>
                <a:latin typeface="Arial Narrow" pitchFamily="34" charset="0"/>
              </a:rPr>
              <a:t>BARRA</a:t>
            </a:r>
          </a:p>
        </p:txBody>
      </p:sp>
      <p:pic>
        <p:nvPicPr>
          <p:cNvPr id="18436" name="Picture 8" descr="Bodaren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32226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0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755650" y="404664"/>
            <a:ext cx="7993063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3600" b="1" dirty="0" smtClean="0">
                <a:solidFill>
                  <a:srgbClr val="006600"/>
                </a:solidFill>
                <a:latin typeface="Arial Narrow" pitchFamily="34" charset="0"/>
              </a:rPr>
              <a:t>Banca </a:t>
            </a:r>
            <a:r>
              <a:rPr lang="pt-BR" altLang="pt-BR" sz="3600" b="1" dirty="0">
                <a:solidFill>
                  <a:srgbClr val="006600"/>
                </a:solidFill>
                <a:latin typeface="Arial Narrow" pitchFamily="34" charset="0"/>
              </a:rPr>
              <a:t>de Arbitragem para os diferentes tipos de competição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41350" y="2133600"/>
          <a:ext cx="7891462" cy="300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731"/>
                <a:gridCol w="3945731"/>
              </a:tblGrid>
              <a:tr h="956112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CM</a:t>
                      </a: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e JO</a:t>
                      </a:r>
                    </a:p>
                    <a:p>
                      <a:pPr algn="ctr"/>
                      <a:r>
                        <a:rPr lang="pt-BR" sz="2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árbitros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5" marR="91445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Meeting Internacional</a:t>
                      </a:r>
                    </a:p>
                    <a:p>
                      <a:pPr algn="ctr"/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Mínimo</a:t>
                      </a:r>
                      <a:r>
                        <a:rPr lang="pt-BR" sz="2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6 árbitros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5" marR="91445" marT="45727" marB="45727"/>
                </a:tc>
              </a:tr>
              <a:tr h="20441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árbitros do Painel D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árbitros do Painel E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árbitros do Painel R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pt-BR" sz="2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5" marR="91445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árbitros do Painel D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2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árbitros do Painel E</a:t>
                      </a:r>
                      <a:endParaRPr lang="pt-BR" sz="2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45" marR="91445" marT="45727" marB="45727"/>
                </a:tc>
              </a:tr>
            </a:tbl>
          </a:graphicData>
        </a:graphic>
      </p:graphicFrame>
      <p:sp>
        <p:nvSpPr>
          <p:cNvPr id="22542" name="CaixaDeTexto 1"/>
          <p:cNvSpPr txBox="1">
            <a:spLocks noChangeArrowheads="1"/>
          </p:cNvSpPr>
          <p:nvPr/>
        </p:nvSpPr>
        <p:spPr bwMode="auto">
          <a:xfrm>
            <a:off x="641350" y="5642084"/>
            <a:ext cx="7891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 Narrow" pitchFamily="34" charset="0"/>
              </a:rPr>
              <a:t>D</a:t>
            </a:r>
            <a:r>
              <a:rPr lang="pt-BR" sz="2800" dirty="0">
                <a:latin typeface="Arial Narrow" pitchFamily="34" charset="0"/>
              </a:rPr>
              <a:t> = </a:t>
            </a:r>
            <a:r>
              <a:rPr lang="pt-BR" sz="2800" dirty="0" smtClean="0">
                <a:latin typeface="Arial Narrow" pitchFamily="34" charset="0"/>
              </a:rPr>
              <a:t>Dificuldade	</a:t>
            </a:r>
            <a:r>
              <a:rPr lang="pt-BR" sz="2800" b="1" dirty="0" smtClean="0">
                <a:latin typeface="Arial Narrow" pitchFamily="34" charset="0"/>
              </a:rPr>
              <a:t>E</a:t>
            </a:r>
            <a:r>
              <a:rPr lang="pt-BR" sz="2800" dirty="0" smtClean="0">
                <a:latin typeface="Arial Narrow" pitchFamily="34" charset="0"/>
              </a:rPr>
              <a:t> </a:t>
            </a:r>
            <a:r>
              <a:rPr lang="pt-BR" sz="2800" dirty="0">
                <a:latin typeface="Arial Narrow" pitchFamily="34" charset="0"/>
              </a:rPr>
              <a:t>= Execução </a:t>
            </a:r>
            <a:r>
              <a:rPr lang="pt-BR" sz="2800" dirty="0" smtClean="0">
                <a:latin typeface="Arial Narrow" pitchFamily="34" charset="0"/>
              </a:rPr>
              <a:t>	</a:t>
            </a:r>
            <a:r>
              <a:rPr lang="pt-BR" sz="2800" b="1" dirty="0" smtClean="0">
                <a:latin typeface="Arial Narrow" pitchFamily="34" charset="0"/>
              </a:rPr>
              <a:t>R</a:t>
            </a:r>
            <a:r>
              <a:rPr lang="pt-BR" sz="2800" dirty="0" smtClean="0">
                <a:latin typeface="Arial Narrow" pitchFamily="34" charset="0"/>
              </a:rPr>
              <a:t> </a:t>
            </a:r>
            <a:r>
              <a:rPr lang="pt-BR" sz="2800" dirty="0">
                <a:latin typeface="Arial Narrow" pitchFamily="34" charset="0"/>
              </a:rPr>
              <a:t>= Referência</a:t>
            </a:r>
          </a:p>
        </p:txBody>
      </p:sp>
    </p:spTree>
    <p:extLst>
      <p:ext uri="{BB962C8B-B14F-4D97-AF65-F5344CB8AC3E}">
        <p14:creationId xmlns:p14="http://schemas.microsoft.com/office/powerpoint/2010/main" val="26567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467544" y="941696"/>
            <a:ext cx="8352928" cy="57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8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pt-BR" sz="2800" b="1" dirty="0">
                <a:latin typeface="Arial Narrow" pitchFamily="34" charset="0"/>
              </a:rPr>
              <a:t>ainel D</a:t>
            </a:r>
            <a:r>
              <a:rPr lang="pt-BR" sz="2800" dirty="0">
                <a:latin typeface="Arial Narrow" pitchFamily="34" charset="0"/>
              </a:rPr>
              <a:t>: dois árbitros avaliam o exercício completo e fazem anotações </a:t>
            </a:r>
            <a:r>
              <a:rPr lang="pt-BR" sz="2800" dirty="0" smtClean="0">
                <a:latin typeface="Arial Narrow" pitchFamily="34" charset="0"/>
              </a:rPr>
              <a:t>independentes (símbolos) e imparciais e, em conjunto, atribuem a </a:t>
            </a:r>
            <a:r>
              <a:rPr lang="pt-BR" sz="2800" b="1" dirty="0" smtClean="0">
                <a:solidFill>
                  <a:srgbClr val="FF0000"/>
                </a:solidFill>
                <a:latin typeface="Arial Narrow" pitchFamily="34" charset="0"/>
              </a:rPr>
              <a:t>nota D</a:t>
            </a:r>
            <a:r>
              <a:rPr lang="pt-BR" sz="2800" dirty="0" smtClean="0">
                <a:latin typeface="Arial Narrow" pitchFamily="34" charset="0"/>
              </a:rPr>
              <a:t>.</a:t>
            </a:r>
            <a:endParaRPr lang="pt-BR" sz="2800" dirty="0">
              <a:latin typeface="Arial Narrow" pitchFamily="34" charset="0"/>
            </a:endParaRP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800" b="1" dirty="0">
                <a:latin typeface="Arial Narrow" pitchFamily="34" charset="0"/>
              </a:rPr>
              <a:t>Painel E: </a:t>
            </a:r>
            <a:r>
              <a:rPr lang="pt-BR" sz="2800" dirty="0" smtClean="0">
                <a:latin typeface="Arial Narrow" pitchFamily="34" charset="0"/>
              </a:rPr>
              <a:t>5 árbitros </a:t>
            </a:r>
            <a:r>
              <a:rPr lang="pt-BR" sz="2800" dirty="0">
                <a:latin typeface="Arial Narrow" pitchFamily="34" charset="0"/>
              </a:rPr>
              <a:t>observam os exercícios, avaliam as </a:t>
            </a:r>
            <a:r>
              <a:rPr lang="pt-BR" sz="2800" dirty="0" smtClean="0">
                <a:latin typeface="Arial Narrow" pitchFamily="34" charset="0"/>
              </a:rPr>
              <a:t>falhas </a:t>
            </a:r>
            <a:r>
              <a:rPr lang="pt-BR" sz="2800" dirty="0">
                <a:latin typeface="Arial Narrow" pitchFamily="34" charset="0"/>
              </a:rPr>
              <a:t>técnicas e de postura e </a:t>
            </a:r>
            <a:r>
              <a:rPr lang="pt-BR" sz="2800" dirty="0" smtClean="0">
                <a:latin typeface="Arial Narrow" pitchFamily="34" charset="0"/>
              </a:rPr>
              <a:t>deduzem individualmente, sem </a:t>
            </a:r>
            <a:r>
              <a:rPr lang="pt-BR" sz="2800" dirty="0">
                <a:latin typeface="Arial Narrow" pitchFamily="34" charset="0"/>
              </a:rPr>
              <a:t>consultar os demais árbitros </a:t>
            </a:r>
            <a:r>
              <a:rPr lang="pt-BR" sz="2800" dirty="0" smtClean="0">
                <a:latin typeface="Arial Narrow" pitchFamily="34" charset="0"/>
              </a:rPr>
              <a:t>(</a:t>
            </a:r>
            <a:r>
              <a:rPr lang="pt-BR" sz="2800" dirty="0" smtClean="0">
                <a:solidFill>
                  <a:srgbClr val="FF0000"/>
                </a:solidFill>
                <a:latin typeface="Arial Narrow" pitchFamily="34" charset="0"/>
              </a:rPr>
              <a:t>3/5 =</a:t>
            </a:r>
            <a:r>
              <a:rPr lang="pt-BR" sz="2800" dirty="0" smtClean="0">
                <a:latin typeface="Arial Narrow" pitchFamily="34" charset="0"/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  <a:latin typeface="Arial Narrow" pitchFamily="34" charset="0"/>
              </a:rPr>
              <a:t>nota </a:t>
            </a:r>
            <a:r>
              <a:rPr lang="pt-BR" sz="2800" b="1" dirty="0">
                <a:solidFill>
                  <a:srgbClr val="FF0000"/>
                </a:solidFill>
                <a:latin typeface="Arial Narrow" pitchFamily="34" charset="0"/>
              </a:rPr>
              <a:t>E</a:t>
            </a:r>
            <a:r>
              <a:rPr lang="pt-BR" sz="2800" dirty="0">
                <a:latin typeface="Arial Narrow" pitchFamily="34" charset="0"/>
              </a:rPr>
              <a:t>).</a:t>
            </a:r>
          </a:p>
          <a:p>
            <a:pPr marL="342900" indent="-342900" algn="just">
              <a:spcBef>
                <a:spcPts val="1800"/>
              </a:spcBef>
              <a:buFont typeface="Wingdings" pitchFamily="2" charset="2"/>
              <a:buChar char="v"/>
            </a:pPr>
            <a:r>
              <a:rPr lang="pt-BR" sz="2800" b="1" dirty="0">
                <a:latin typeface="Arial Narrow" pitchFamily="34" charset="0"/>
              </a:rPr>
              <a:t>Painel R:</a:t>
            </a:r>
            <a:r>
              <a:rPr lang="pt-BR" sz="2800" dirty="0">
                <a:latin typeface="Arial Narrow" pitchFamily="34" charset="0"/>
              </a:rPr>
              <a:t> sistema de correção automática para </a:t>
            </a:r>
            <a:r>
              <a:rPr lang="pt-BR" sz="2800" dirty="0" smtClean="0">
                <a:latin typeface="Arial Narrow" pitchFamily="34" charset="0"/>
              </a:rPr>
              <a:t>poupar tempo quando há problemas </a:t>
            </a:r>
            <a:r>
              <a:rPr lang="pt-BR" sz="2800" dirty="0">
                <a:latin typeface="Arial Narrow" pitchFamily="34" charset="0"/>
              </a:rPr>
              <a:t>com a nota </a:t>
            </a:r>
            <a:r>
              <a:rPr lang="pt-BR" sz="2800" dirty="0" smtClean="0">
                <a:latin typeface="Arial Narrow" pitchFamily="34" charset="0"/>
              </a:rPr>
              <a:t>E. Dois árbitros </a:t>
            </a:r>
            <a:r>
              <a:rPr lang="pt-BR" sz="2800" dirty="0">
                <a:latin typeface="Arial Narrow" pitchFamily="34" charset="0"/>
              </a:rPr>
              <a:t>avaliam a execução </a:t>
            </a:r>
            <a:r>
              <a:rPr lang="pt-BR" sz="2800" dirty="0" smtClean="0">
                <a:latin typeface="Arial Narrow" pitchFamily="34" charset="0"/>
              </a:rPr>
              <a:t>e suas notas podem desconsiderar aquelas do </a:t>
            </a:r>
            <a:r>
              <a:rPr lang="pt-BR" sz="2800" b="1" dirty="0" smtClean="0">
                <a:latin typeface="Arial Narrow" pitchFamily="34" charset="0"/>
              </a:rPr>
              <a:t>Painel E</a:t>
            </a:r>
            <a:r>
              <a:rPr lang="pt-BR" sz="2800" dirty="0" smtClean="0">
                <a:latin typeface="Arial Narrow" pitchFamily="34" charset="0"/>
              </a:rPr>
              <a:t>. Esse </a:t>
            </a:r>
            <a:r>
              <a:rPr lang="pt-BR" sz="2800" dirty="0">
                <a:latin typeface="Arial Narrow" pitchFamily="34" charset="0"/>
              </a:rPr>
              <a:t>sistema foi criado para aumentar a justiça esportiva nas competições.</a:t>
            </a:r>
          </a:p>
        </p:txBody>
      </p:sp>
    </p:spTree>
    <p:extLst>
      <p:ext uri="{BB962C8B-B14F-4D97-AF65-F5344CB8AC3E}">
        <p14:creationId xmlns:p14="http://schemas.microsoft.com/office/powerpoint/2010/main" val="9647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1"/>
          <p:cNvSpPr>
            <a:spLocks noChangeArrowheads="1"/>
          </p:cNvSpPr>
          <p:nvPr/>
        </p:nvSpPr>
        <p:spPr bwMode="auto">
          <a:xfrm>
            <a:off x="395288" y="733048"/>
            <a:ext cx="8353425" cy="543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FF0000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Juízes D, E, R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Dois juízes de linha para o solo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Um juiz de linha para o salto sobre a mesa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Um </a:t>
            </a:r>
            <a:r>
              <a:rPr lang="pt-BR" sz="2400" dirty="0" err="1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cronometrista</a:t>
            </a: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para o </a:t>
            </a:r>
            <a:r>
              <a:rPr lang="pt-BR" sz="2400" dirty="0" smtClean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solo e demais </a:t>
            </a: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aparelhos 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Dois </a:t>
            </a:r>
            <a:r>
              <a:rPr lang="pt-BR" sz="2400" dirty="0" err="1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cronometristas</a:t>
            </a: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para a trave de equilíbrio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Secretárias: verificam a ordem de ginastas e equipes; controlam luzes </a:t>
            </a:r>
            <a:r>
              <a:rPr lang="pt-BR" sz="2400" b="1" dirty="0">
                <a:solidFill>
                  <a:srgbClr val="006600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verde</a:t>
            </a: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e </a:t>
            </a:r>
            <a:r>
              <a:rPr lang="pt-BR" sz="2400" b="1" dirty="0">
                <a:solidFill>
                  <a:srgbClr val="FF0000"/>
                </a:solidFill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vermelha</a:t>
            </a: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; computam o resultado final; </a:t>
            </a:r>
            <a:r>
              <a:rPr lang="pt-BR" sz="2400" dirty="0" smtClean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controlam </a:t>
            </a: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início da série após luz verde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Juízes de linha do solo e salto verificam as saídas dos ginastas além das linhas limítrofes e de desvio lateral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pt-BR" sz="2400" dirty="0" err="1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Cronometristas</a:t>
            </a:r>
            <a:r>
              <a:rPr lang="pt-BR" sz="2400" dirty="0">
                <a:latin typeface="Arial Narrow" pitchFamily="34" charset="0"/>
                <a:ea typeface="MS Mincho" pitchFamily="49" charset="-128"/>
                <a:cs typeface="Times New Roman" pitchFamily="18" charset="0"/>
              </a:rPr>
              <a:t> marcam duração dos exercícios, duração do tempo de queda, tempo entre a autorização e início de execução do exercício, tempo de aquecimento e sinalizam com apito o tempo</a:t>
            </a:r>
          </a:p>
        </p:txBody>
      </p:sp>
    </p:spTree>
    <p:extLst>
      <p:ext uri="{BB962C8B-B14F-4D97-AF65-F5344CB8AC3E}">
        <p14:creationId xmlns:p14="http://schemas.microsoft.com/office/powerpoint/2010/main" val="136499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m para artistic gymnastics v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5" y="412726"/>
            <a:ext cx="2321333" cy="318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artistic gymnastics vau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89040"/>
            <a:ext cx="48645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artistic gymnastics va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2725"/>
            <a:ext cx="5368595" cy="30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artistic gymnastics va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0413"/>
            <a:ext cx="3891330" cy="274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artistic gymnastics floor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7042"/>
            <a:ext cx="3633125" cy="36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artistic gymnastics floor fau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3"/>
            <a:ext cx="4104456" cy="29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artistic gymnastics floor faults 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1091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artistic gymnastics fx m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321088"/>
            <a:ext cx="3679000" cy="20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863" y="188913"/>
            <a:ext cx="6084887" cy="1152525"/>
          </a:xfrm>
        </p:spPr>
        <p:txBody>
          <a:bodyPr/>
          <a:lstStyle/>
          <a:p>
            <a:pPr eaLnBrk="1" hangingPunct="1"/>
            <a:r>
              <a:rPr lang="pt-BR" altLang="pt-BR" sz="4000" b="1" dirty="0" smtClean="0">
                <a:solidFill>
                  <a:srgbClr val="006600"/>
                </a:solidFill>
                <a:latin typeface="Arial Narrow" pitchFamily="34" charset="0"/>
              </a:rPr>
              <a:t>Painel de Árbitros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033837" cy="29765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u="sng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Painel D (R)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Conteúdo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Dificuldades e Valores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Valor das ligações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Exigências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Símbolos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BR" dirty="0" smtClean="0">
              <a:latin typeface="Arial Narrow" panose="020B0606020202030204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60563"/>
            <a:ext cx="3997325" cy="2908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b="1" u="sng" dirty="0" smtClean="0">
                <a:solidFill>
                  <a:srgbClr val="660066"/>
                </a:solidFill>
                <a:latin typeface="Arial Narrow" panose="020B0606020202030204" pitchFamily="34" charset="0"/>
              </a:rPr>
              <a:t>Painel E (10 pontos)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Falhas técnicas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Falhas de postura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Falhas artísticas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dirty="0" smtClean="0">
                <a:latin typeface="Arial Narrow" panose="020B0606020202030204" pitchFamily="34" charset="0"/>
              </a:rPr>
              <a:t>Composição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dirty="0" smtClean="0">
              <a:latin typeface="Arial Narrow" panose="020B0606020202030204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48038" y="5224463"/>
            <a:ext cx="2262187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3200" dirty="0" smtClean="0">
                <a:latin typeface="Arial Narrow" panose="020B0606020202030204" pitchFamily="34" charset="0"/>
              </a:rPr>
              <a:t>“Assistentes”</a:t>
            </a:r>
          </a:p>
          <a:p>
            <a:pPr algn="ctr" eaLnBrk="1" hangingPunct="1">
              <a:defRPr/>
            </a:pPr>
            <a:r>
              <a:rPr lang="pt-BR" sz="3200" dirty="0" smtClean="0">
                <a:latin typeface="Arial Narrow" panose="020B0606020202030204" pitchFamily="34" charset="0"/>
              </a:rPr>
              <a:t>“Secretárias”</a:t>
            </a:r>
          </a:p>
        </p:txBody>
      </p:sp>
    </p:spTree>
    <p:extLst>
      <p:ext uri="{BB962C8B-B14F-4D97-AF65-F5344CB8AC3E}">
        <p14:creationId xmlns:p14="http://schemas.microsoft.com/office/powerpoint/2010/main" val="33629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Classificado para </a:t>
            </a:r>
            <a:r>
              <a:rPr lang="pt-BR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Tokyo</a:t>
            </a:r>
            <a:r>
              <a:rPr lang="pt-BR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pt-BR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2602"/>
            <a:ext cx="7924257" cy="52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4"/>
          <p:cNvSpPr>
            <a:spLocks noChangeArrowheads="1"/>
          </p:cNvSpPr>
          <p:nvPr/>
        </p:nvSpPr>
        <p:spPr bwMode="auto">
          <a:xfrm>
            <a:off x="1416050" y="549275"/>
            <a:ext cx="6084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4000" b="1" dirty="0">
                <a:solidFill>
                  <a:srgbClr val="006600"/>
                </a:solidFill>
                <a:latin typeface="Arial Narrow" pitchFamily="34" charset="0"/>
              </a:rPr>
              <a:t>Disposição dos Árbitros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228850" y="3290888"/>
            <a:ext cx="1800225" cy="1055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latin typeface="Arial Narrow" pitchFamily="34" charset="0"/>
              </a:rPr>
              <a:t>Cavalo</a:t>
            </a:r>
          </a:p>
        </p:txBody>
      </p:sp>
      <p:sp>
        <p:nvSpPr>
          <p:cNvPr id="26628" name="CaixaDeTexto 13"/>
          <p:cNvSpPr txBox="1">
            <a:spLocks noChangeArrowheads="1"/>
          </p:cNvSpPr>
          <p:nvPr/>
        </p:nvSpPr>
        <p:spPr bwMode="auto">
          <a:xfrm>
            <a:off x="933450" y="2762696"/>
            <a:ext cx="647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E1</a:t>
            </a:r>
            <a:endParaRPr lang="pt-BR" sz="2800" b="1" dirty="0"/>
          </a:p>
        </p:txBody>
      </p:sp>
      <p:sp>
        <p:nvSpPr>
          <p:cNvPr id="26629" name="CaixaDeTexto 14"/>
          <p:cNvSpPr txBox="1">
            <a:spLocks noChangeArrowheads="1"/>
          </p:cNvSpPr>
          <p:nvPr/>
        </p:nvSpPr>
        <p:spPr bwMode="auto">
          <a:xfrm>
            <a:off x="4531097" y="2618680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/>
              <a:t>R2</a:t>
            </a:r>
          </a:p>
        </p:txBody>
      </p:sp>
      <p:sp>
        <p:nvSpPr>
          <p:cNvPr id="26630" name="CaixaDeTexto 15"/>
          <p:cNvSpPr txBox="1">
            <a:spLocks noChangeArrowheads="1"/>
          </p:cNvSpPr>
          <p:nvPr/>
        </p:nvSpPr>
        <p:spPr bwMode="auto">
          <a:xfrm>
            <a:off x="1612900" y="2330450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E2</a:t>
            </a:r>
            <a:endParaRPr lang="pt-BR" sz="2800" b="1" dirty="0"/>
          </a:p>
        </p:txBody>
      </p:sp>
      <p:sp>
        <p:nvSpPr>
          <p:cNvPr id="26631" name="CaixaDeTexto 16"/>
          <p:cNvSpPr txBox="1">
            <a:spLocks noChangeArrowheads="1"/>
          </p:cNvSpPr>
          <p:nvPr/>
        </p:nvSpPr>
        <p:spPr bwMode="auto">
          <a:xfrm>
            <a:off x="971600" y="4437112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/>
              <a:t>R1</a:t>
            </a:r>
          </a:p>
        </p:txBody>
      </p:sp>
      <p:sp>
        <p:nvSpPr>
          <p:cNvPr id="26632" name="CaixaDeTexto 17"/>
          <p:cNvSpPr txBox="1">
            <a:spLocks noChangeArrowheads="1"/>
          </p:cNvSpPr>
          <p:nvPr/>
        </p:nvSpPr>
        <p:spPr bwMode="auto">
          <a:xfrm>
            <a:off x="1971675" y="4778375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D2</a:t>
            </a:r>
          </a:p>
        </p:txBody>
      </p:sp>
      <p:sp>
        <p:nvSpPr>
          <p:cNvPr id="26633" name="CaixaDeTexto 18"/>
          <p:cNvSpPr txBox="1">
            <a:spLocks noChangeArrowheads="1"/>
          </p:cNvSpPr>
          <p:nvPr/>
        </p:nvSpPr>
        <p:spPr bwMode="auto">
          <a:xfrm>
            <a:off x="2763838" y="4778375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D1</a:t>
            </a:r>
          </a:p>
        </p:txBody>
      </p:sp>
      <p:sp>
        <p:nvSpPr>
          <p:cNvPr id="26634" name="CaixaDeTexto 19"/>
          <p:cNvSpPr txBox="1">
            <a:spLocks noChangeArrowheads="1"/>
          </p:cNvSpPr>
          <p:nvPr/>
        </p:nvSpPr>
        <p:spPr bwMode="auto">
          <a:xfrm>
            <a:off x="3381375" y="4778375"/>
            <a:ext cx="1120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SEC</a:t>
            </a:r>
          </a:p>
        </p:txBody>
      </p:sp>
      <p:sp>
        <p:nvSpPr>
          <p:cNvPr id="26635" name="CaixaDeTexto 20"/>
          <p:cNvSpPr txBox="1">
            <a:spLocks noChangeArrowheads="1"/>
          </p:cNvSpPr>
          <p:nvPr/>
        </p:nvSpPr>
        <p:spPr bwMode="auto">
          <a:xfrm>
            <a:off x="4601517" y="4437112"/>
            <a:ext cx="690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E5</a:t>
            </a:r>
            <a:endParaRPr lang="pt-BR" sz="2800" b="1" dirty="0"/>
          </a:p>
        </p:txBody>
      </p:sp>
      <p:sp>
        <p:nvSpPr>
          <p:cNvPr id="26636" name="CaixaDeTexto 21"/>
          <p:cNvSpPr txBox="1">
            <a:spLocks noChangeArrowheads="1"/>
          </p:cNvSpPr>
          <p:nvPr/>
        </p:nvSpPr>
        <p:spPr bwMode="auto">
          <a:xfrm>
            <a:off x="3124200" y="2276475"/>
            <a:ext cx="69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E4</a:t>
            </a:r>
            <a:endParaRPr lang="pt-BR" sz="2800" b="1" dirty="0"/>
          </a:p>
        </p:txBody>
      </p:sp>
      <p:sp>
        <p:nvSpPr>
          <p:cNvPr id="26637" name="CaixaDeTexto 22"/>
          <p:cNvSpPr txBox="1">
            <a:spLocks noChangeArrowheads="1"/>
          </p:cNvSpPr>
          <p:nvPr/>
        </p:nvSpPr>
        <p:spPr bwMode="auto">
          <a:xfrm>
            <a:off x="2293938" y="2309813"/>
            <a:ext cx="728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E3</a:t>
            </a:r>
            <a:endParaRPr lang="pt-BR" sz="2800" b="1" dirty="0"/>
          </a:p>
        </p:txBody>
      </p:sp>
      <p:pic>
        <p:nvPicPr>
          <p:cNvPr id="1026" name="Picture 2" descr="Resultado de imagem para POMMEL 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47043"/>
            <a:ext cx="3005796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4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4"/>
          <p:cNvSpPr>
            <a:spLocks noChangeArrowheads="1"/>
          </p:cNvSpPr>
          <p:nvPr/>
        </p:nvSpPr>
        <p:spPr bwMode="auto">
          <a:xfrm>
            <a:off x="1511448" y="620688"/>
            <a:ext cx="60848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4000" b="1" dirty="0">
                <a:solidFill>
                  <a:srgbClr val="006600"/>
                </a:solidFill>
                <a:latin typeface="Arial Narrow" pitchFamily="34" charset="0"/>
              </a:rPr>
              <a:t>Disposição dos Árbitros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871663" y="3633788"/>
            <a:ext cx="1800225" cy="10556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latin typeface="Arial Narrow" pitchFamily="34" charset="0"/>
              </a:rPr>
              <a:t>Paralelas</a:t>
            </a:r>
          </a:p>
        </p:txBody>
      </p:sp>
      <p:sp>
        <p:nvSpPr>
          <p:cNvPr id="27652" name="CaixaDeTexto 4"/>
          <p:cNvSpPr txBox="1">
            <a:spLocks noChangeArrowheads="1"/>
          </p:cNvSpPr>
          <p:nvPr/>
        </p:nvSpPr>
        <p:spPr bwMode="auto">
          <a:xfrm>
            <a:off x="576263" y="2906712"/>
            <a:ext cx="647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E1</a:t>
            </a:r>
            <a:endParaRPr lang="pt-BR" sz="2800" b="1" dirty="0"/>
          </a:p>
        </p:txBody>
      </p:sp>
      <p:sp>
        <p:nvSpPr>
          <p:cNvPr id="27653" name="CaixaDeTexto 5"/>
          <p:cNvSpPr txBox="1">
            <a:spLocks noChangeArrowheads="1"/>
          </p:cNvSpPr>
          <p:nvPr/>
        </p:nvSpPr>
        <p:spPr bwMode="auto">
          <a:xfrm>
            <a:off x="2370857" y="2673350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/>
              <a:t>R2</a:t>
            </a:r>
          </a:p>
        </p:txBody>
      </p:sp>
      <p:sp>
        <p:nvSpPr>
          <p:cNvPr id="27654" name="CaixaDeTexto 6"/>
          <p:cNvSpPr txBox="1">
            <a:spLocks noChangeArrowheads="1"/>
          </p:cNvSpPr>
          <p:nvPr/>
        </p:nvSpPr>
        <p:spPr bwMode="auto">
          <a:xfrm>
            <a:off x="1255713" y="2673350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E2</a:t>
            </a:r>
            <a:endParaRPr lang="pt-BR" sz="2800" b="1" dirty="0"/>
          </a:p>
        </p:txBody>
      </p:sp>
      <p:sp>
        <p:nvSpPr>
          <p:cNvPr id="27655" name="CaixaDeTexto 7"/>
          <p:cNvSpPr txBox="1">
            <a:spLocks noChangeArrowheads="1"/>
          </p:cNvSpPr>
          <p:nvPr/>
        </p:nvSpPr>
        <p:spPr bwMode="auto">
          <a:xfrm>
            <a:off x="863600" y="5102225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R1</a:t>
            </a:r>
          </a:p>
        </p:txBody>
      </p:sp>
      <p:sp>
        <p:nvSpPr>
          <p:cNvPr id="27656" name="CaixaDeTexto 8"/>
          <p:cNvSpPr txBox="1">
            <a:spLocks noChangeArrowheads="1"/>
          </p:cNvSpPr>
          <p:nvPr/>
        </p:nvSpPr>
        <p:spPr bwMode="auto">
          <a:xfrm>
            <a:off x="1614488" y="5121275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D2</a:t>
            </a:r>
          </a:p>
        </p:txBody>
      </p:sp>
      <p:sp>
        <p:nvSpPr>
          <p:cNvPr id="27657" name="CaixaDeTexto 9"/>
          <p:cNvSpPr txBox="1">
            <a:spLocks noChangeArrowheads="1"/>
          </p:cNvSpPr>
          <p:nvPr/>
        </p:nvSpPr>
        <p:spPr bwMode="auto">
          <a:xfrm>
            <a:off x="2406650" y="5121275"/>
            <a:ext cx="688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D1</a:t>
            </a:r>
          </a:p>
        </p:txBody>
      </p:sp>
      <p:sp>
        <p:nvSpPr>
          <p:cNvPr id="27658" name="CaixaDeTexto 10"/>
          <p:cNvSpPr txBox="1">
            <a:spLocks noChangeArrowheads="1"/>
          </p:cNvSpPr>
          <p:nvPr/>
        </p:nvSpPr>
        <p:spPr bwMode="auto">
          <a:xfrm>
            <a:off x="3024188" y="5121275"/>
            <a:ext cx="1120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/>
              <a:t>SEC</a:t>
            </a:r>
          </a:p>
        </p:txBody>
      </p:sp>
      <p:sp>
        <p:nvSpPr>
          <p:cNvPr id="27659" name="CaixaDeTexto 11"/>
          <p:cNvSpPr txBox="1">
            <a:spLocks noChangeArrowheads="1"/>
          </p:cNvSpPr>
          <p:nvPr/>
        </p:nvSpPr>
        <p:spPr bwMode="auto">
          <a:xfrm>
            <a:off x="4067944" y="5102225"/>
            <a:ext cx="690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E5</a:t>
            </a:r>
            <a:endParaRPr lang="pt-BR" sz="2800" b="1" dirty="0"/>
          </a:p>
        </p:txBody>
      </p:sp>
      <p:sp>
        <p:nvSpPr>
          <p:cNvPr id="27660" name="CaixaDeTexto 12"/>
          <p:cNvSpPr txBox="1">
            <a:spLocks noChangeArrowheads="1"/>
          </p:cNvSpPr>
          <p:nvPr/>
        </p:nvSpPr>
        <p:spPr bwMode="auto">
          <a:xfrm>
            <a:off x="4752975" y="4957763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E4</a:t>
            </a:r>
            <a:endParaRPr lang="pt-BR" sz="2800" b="1" dirty="0"/>
          </a:p>
        </p:txBody>
      </p:sp>
      <p:sp>
        <p:nvSpPr>
          <p:cNvPr id="27661" name="CaixaDeTexto 13"/>
          <p:cNvSpPr txBox="1">
            <a:spLocks noChangeArrowheads="1"/>
          </p:cNvSpPr>
          <p:nvPr/>
        </p:nvSpPr>
        <p:spPr bwMode="auto">
          <a:xfrm>
            <a:off x="3960813" y="2761109"/>
            <a:ext cx="68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E3</a:t>
            </a:r>
            <a:endParaRPr lang="pt-BR" sz="2800" b="1" dirty="0"/>
          </a:p>
        </p:txBody>
      </p:sp>
      <p:pic>
        <p:nvPicPr>
          <p:cNvPr id="2050" name="Picture 2" descr="Resultado de imagem para uneven b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69" y="2517967"/>
            <a:ext cx="3795856" cy="21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259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Regras e Critérios de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556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684213" y="269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pt-BR" sz="4000" b="1" dirty="0">
                <a:solidFill>
                  <a:srgbClr val="006600"/>
                </a:solidFill>
                <a:latin typeface="Arial Narrow" pitchFamily="34" charset="0"/>
              </a:rPr>
              <a:t>Cada elemento tem um valor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43295"/>
              </p:ext>
            </p:extLst>
          </p:nvPr>
        </p:nvGraphicFramePr>
        <p:xfrm>
          <a:off x="357158" y="2676525"/>
          <a:ext cx="8501122" cy="212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54"/>
                <a:gridCol w="712271"/>
                <a:gridCol w="850112"/>
                <a:gridCol w="850112"/>
                <a:gridCol w="850112"/>
                <a:gridCol w="850112"/>
                <a:gridCol w="850112"/>
                <a:gridCol w="850112"/>
                <a:gridCol w="890995"/>
                <a:gridCol w="809230"/>
              </a:tblGrid>
              <a:tr h="706877"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0.1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0.2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0.3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0.4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0.5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0.6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0.7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0.8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rgbClr val="C00000"/>
                          </a:solidFill>
                        </a:rPr>
                        <a:t>0.9</a:t>
                      </a:r>
                      <a:endParaRPr lang="pt-BR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877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FEM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B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F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G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H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I</a:t>
                      </a:r>
                      <a:endParaRPr lang="pt-BR" sz="2400" dirty="0"/>
                    </a:p>
                  </a:txBody>
                  <a:tcPr/>
                </a:tc>
              </a:tr>
              <a:tr h="706877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MASC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A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B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D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E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F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G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-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17" name="Retângulo 6"/>
          <p:cNvSpPr>
            <a:spLocks noChangeArrowheads="1"/>
          </p:cNvSpPr>
          <p:nvPr/>
        </p:nvSpPr>
        <p:spPr bwMode="auto">
          <a:xfrm>
            <a:off x="354842" y="5373216"/>
            <a:ext cx="8503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latin typeface="Arial Narrow" pitchFamily="34" charset="0"/>
                <a:ea typeface="MS Mincho" pitchFamily="49" charset="-128"/>
              </a:rPr>
              <a:t>Valor de Dificuldade = soma dos </a:t>
            </a:r>
            <a:r>
              <a:rPr lang="pt-BR" sz="3200" dirty="0" smtClean="0">
                <a:latin typeface="Arial Narrow" pitchFamily="34" charset="0"/>
                <a:ea typeface="MS Mincho" pitchFamily="49" charset="-128"/>
              </a:rPr>
              <a:t>8F/10M </a:t>
            </a:r>
            <a:r>
              <a:rPr lang="pt-BR" sz="3200" dirty="0">
                <a:latin typeface="Arial Narrow" pitchFamily="34" charset="0"/>
                <a:ea typeface="MS Mincho" pitchFamily="49" charset="-128"/>
              </a:rPr>
              <a:t>elementos de maior valor</a:t>
            </a:r>
            <a:endParaRPr lang="pt-BR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Valores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 Narrow" panose="020B0606020202030204" pitchFamily="34" charset="0"/>
              </a:rPr>
              <a:t> tripla pirueta no solo feminino 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endParaRPr lang="pt-BR" dirty="0" smtClean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 Narrow" panose="020B0606020202030204" pitchFamily="34" charset="0"/>
              </a:rPr>
              <a:t> triplo mortal para trás grupado masculino 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</a:t>
            </a:r>
            <a:endParaRPr lang="pt-BR" dirty="0" smtClean="0">
              <a:latin typeface="Arial Narrow" panose="020B0606020202030204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t-BR" dirty="0">
                <a:latin typeface="Arial Narrow" panose="020B0606020202030204" pitchFamily="34" charset="0"/>
              </a:rPr>
              <a:t> </a:t>
            </a:r>
            <a:r>
              <a:rPr lang="pt-BR" dirty="0" err="1" smtClean="0">
                <a:latin typeface="Arial Narrow" panose="020B0606020202030204" pitchFamily="34" charset="0"/>
              </a:rPr>
              <a:t>Tkatchev</a:t>
            </a:r>
            <a:r>
              <a:rPr lang="pt-BR" dirty="0" smtClean="0">
                <a:latin typeface="Arial Narrow" panose="020B0606020202030204" pitchFamily="34" charset="0"/>
              </a:rPr>
              <a:t> barra fixa 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</a:t>
            </a:r>
            <a:endParaRPr lang="pt-BR" dirty="0" smtClean="0">
              <a:latin typeface="Arial Narrow" panose="020B0606020202030204" pitchFamily="34" charset="0"/>
            </a:endParaRPr>
          </a:p>
          <a:p>
            <a:pPr marL="0" lvl="0" indent="0">
              <a:buNone/>
            </a:pPr>
            <a:r>
              <a:rPr lang="pt-BR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endParaRPr lang="pt-BR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94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Exigências, Grupos de Elementos, Ligações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88" y="2215405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Solo tem </a:t>
            </a:r>
            <a:r>
              <a:rPr lang="en-US" dirty="0" err="1" smtClean="0">
                <a:latin typeface="Arial Narrow" panose="020B0606020202030204" pitchFamily="34" charset="0"/>
              </a:rPr>
              <a:t>três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G</a:t>
            </a:r>
            <a:r>
              <a:rPr lang="en-US" dirty="0" err="1" smtClean="0">
                <a:latin typeface="Arial Narrow" panose="020B0606020202030204" pitchFamily="34" charset="0"/>
              </a:rPr>
              <a:t>rupos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>
                <a:latin typeface="Arial Narrow" panose="020B0606020202030204" pitchFamily="34" charset="0"/>
              </a:rPr>
              <a:t>E</a:t>
            </a:r>
            <a:r>
              <a:rPr lang="en-US" dirty="0" err="1" smtClean="0">
                <a:latin typeface="Arial Narrow" panose="020B0606020202030204" pitchFamily="34" charset="0"/>
              </a:rPr>
              <a:t>lementos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Salto </a:t>
            </a:r>
            <a:r>
              <a:rPr lang="en-US" dirty="0" err="1" smtClean="0">
                <a:latin typeface="Arial Narrow" panose="020B0606020202030204" pitchFamily="34" charset="0"/>
              </a:rPr>
              <a:t>Grupos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Saltos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err="1" smtClean="0">
                <a:latin typeface="Arial Narrow" panose="020B0606020202030204" pitchFamily="34" charset="0"/>
              </a:rPr>
              <a:t>Demais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aparelhos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quatro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Grupos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Elementos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err="1" smtClean="0">
                <a:latin typeface="Arial Narrow" panose="020B0606020202030204" pitchFamily="34" charset="0"/>
              </a:rPr>
              <a:t>Exigências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err="1" smtClean="0">
                <a:latin typeface="Arial Narrow" panose="020B0606020202030204" pitchFamily="34" charset="0"/>
              </a:rPr>
              <a:t>Combinações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sem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pausas</a:t>
            </a:r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4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Nota D (dificuldade)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97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Arial Narrow" panose="020B0606020202030204" pitchFamily="34" charset="0"/>
              </a:rPr>
              <a:t>10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para GAM e 8 para GAF 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Arial Narrow" panose="020B0606020202030204" pitchFamily="34" charset="0"/>
              </a:rPr>
              <a:t>Máximo</a:t>
            </a:r>
            <a:r>
              <a:rPr lang="en-US" sz="2400" dirty="0" smtClean="0">
                <a:latin typeface="Arial Narrow" panose="020B0606020202030204" pitchFamily="34" charset="0"/>
              </a:rPr>
              <a:t> 5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do </a:t>
            </a:r>
            <a:r>
              <a:rPr lang="en-US" sz="2400" dirty="0" err="1" smtClean="0">
                <a:latin typeface="Arial Narrow" panose="020B0606020202030204" pitchFamily="34" charset="0"/>
              </a:rPr>
              <a:t>mesmo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Grupo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Arial Narrow" panose="020B0606020202030204" pitchFamily="34" charset="0"/>
              </a:rPr>
              <a:t>Caso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necessite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escolher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9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quais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têm</a:t>
            </a:r>
            <a:r>
              <a:rPr lang="en-US" sz="2400" dirty="0" smtClean="0">
                <a:latin typeface="Arial Narrow" panose="020B0606020202030204" pitchFamily="34" charset="0"/>
              </a:rPr>
              <a:t> o </a:t>
            </a:r>
            <a:r>
              <a:rPr lang="en-US" sz="2400" dirty="0" err="1" smtClean="0">
                <a:latin typeface="Arial Narrow" panose="020B0606020202030204" pitchFamily="34" charset="0"/>
              </a:rPr>
              <a:t>mesmo</a:t>
            </a:r>
            <a:r>
              <a:rPr lang="en-US" sz="2400" dirty="0" smtClean="0">
                <a:latin typeface="Arial Narrow" panose="020B0606020202030204" pitchFamily="34" charset="0"/>
              </a:rPr>
              <a:t> valor, mas </a:t>
            </a:r>
            <a:r>
              <a:rPr lang="en-US" sz="2400" dirty="0" err="1" smtClean="0">
                <a:latin typeface="Arial Narrow" panose="020B0606020202030204" pitchFamily="34" charset="0"/>
              </a:rPr>
              <a:t>pertencem</a:t>
            </a:r>
            <a:r>
              <a:rPr lang="en-US" sz="2400" dirty="0" smtClean="0">
                <a:latin typeface="Arial Narrow" panose="020B0606020202030204" pitchFamily="34" charset="0"/>
              </a:rPr>
              <a:t> a </a:t>
            </a:r>
            <a:r>
              <a:rPr lang="en-US" sz="2400" dirty="0" err="1" smtClean="0">
                <a:latin typeface="Arial Narrow" panose="020B0606020202030204" pitchFamily="34" charset="0"/>
              </a:rPr>
              <a:t>Grupos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diferentes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err="1" smtClean="0">
                <a:latin typeface="Arial Narrow" panose="020B0606020202030204" pitchFamily="34" charset="0"/>
              </a:rPr>
              <a:t>atuar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em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benefício</a:t>
            </a:r>
            <a:r>
              <a:rPr lang="en-US" sz="2400" dirty="0" smtClean="0">
                <a:latin typeface="Arial Narrow" panose="020B0606020202030204" pitchFamily="34" charset="0"/>
              </a:rPr>
              <a:t> do </a:t>
            </a:r>
            <a:r>
              <a:rPr lang="en-US" sz="2400" dirty="0" err="1" smtClean="0">
                <a:latin typeface="Arial Narrow" panose="020B0606020202030204" pitchFamily="34" charset="0"/>
              </a:rPr>
              <a:t>ginasta</a:t>
            </a:r>
            <a:r>
              <a:rPr lang="en-US" sz="2400" dirty="0" smtClean="0">
                <a:latin typeface="Arial Narrow" panose="020B0606020202030204" pitchFamily="34" charset="0"/>
              </a:rPr>
              <a:t> (</a:t>
            </a:r>
            <a:r>
              <a:rPr lang="en-US" sz="2400" dirty="0" err="1" smtClean="0">
                <a:latin typeface="Arial Narrow" panose="020B0606020202030204" pitchFamily="34" charset="0"/>
              </a:rPr>
              <a:t>contabilizar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não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mais</a:t>
            </a:r>
            <a:r>
              <a:rPr lang="en-US" sz="2400" dirty="0" smtClean="0">
                <a:latin typeface="Arial Narrow" panose="020B0606020202030204" pitchFamily="34" charset="0"/>
              </a:rPr>
              <a:t> que 5 do </a:t>
            </a:r>
            <a:r>
              <a:rPr lang="en-US" sz="2400" dirty="0" err="1" smtClean="0">
                <a:latin typeface="Arial Narrow" panose="020B0606020202030204" pitchFamily="34" charset="0"/>
              </a:rPr>
              <a:t>mesmo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grupo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i="1" dirty="0" err="1" smtClean="0">
                <a:latin typeface="Arial Narrow" panose="020B0606020202030204" pitchFamily="34" charset="0"/>
              </a:rPr>
              <a:t>Example</a:t>
            </a:r>
            <a:r>
              <a:rPr lang="pt-BR" sz="2400" i="1" dirty="0" smtClean="0">
                <a:latin typeface="Arial Narrow" panose="020B0606020202030204" pitchFamily="34" charset="0"/>
              </a:rPr>
              <a:t> </a:t>
            </a:r>
            <a:r>
              <a:rPr lang="pt-BR" sz="2400" i="1" dirty="0">
                <a:latin typeface="Arial Narrow" panose="020B0606020202030204" pitchFamily="34" charset="0"/>
              </a:rPr>
              <a:t>1: </a:t>
            </a:r>
            <a:endParaRPr lang="pt-BR" sz="2400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nn-NO" sz="2400" dirty="0">
                <a:latin typeface="Arial Narrow" panose="020B0606020202030204" pitchFamily="34" charset="0"/>
              </a:rPr>
              <a:t>I III I II III III III III I II IV </a:t>
            </a:r>
          </a:p>
          <a:p>
            <a:pPr lvl="1">
              <a:spcBef>
                <a:spcPts val="0"/>
              </a:spcBef>
            </a:pPr>
            <a:r>
              <a:rPr lang="pt-BR" sz="2400" dirty="0">
                <a:latin typeface="Arial Narrow" panose="020B0606020202030204" pitchFamily="34" charset="0"/>
              </a:rPr>
              <a:t>A B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C </a:t>
            </a:r>
            <a:r>
              <a:rPr lang="pt-BR" sz="2400" dirty="0" err="1">
                <a:latin typeface="Arial Narrow" panose="020B0606020202030204" pitchFamily="34" charset="0"/>
              </a:rPr>
              <a:t>C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C</a:t>
            </a:r>
            <a:r>
              <a:rPr lang="pt-BR" sz="2400" dirty="0">
                <a:latin typeface="Arial Narrow" panose="020B0606020202030204" pitchFamily="34" charset="0"/>
              </a:rPr>
              <a:t> D </a:t>
            </a:r>
          </a:p>
          <a:p>
            <a:pPr lvl="1">
              <a:spcBef>
                <a:spcPts val="0"/>
              </a:spcBef>
            </a:pPr>
            <a:r>
              <a:rPr lang="pt-BR" sz="2400" b="1" i="1" dirty="0">
                <a:latin typeface="Arial Narrow" panose="020B0606020202030204" pitchFamily="34" charset="0"/>
              </a:rPr>
              <a:t>B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C </a:t>
            </a:r>
            <a:r>
              <a:rPr lang="pt-BR" sz="2400" b="1" i="1" dirty="0" err="1">
                <a:latin typeface="Arial Narrow" panose="020B0606020202030204" pitchFamily="34" charset="0"/>
              </a:rPr>
              <a:t>C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C</a:t>
            </a:r>
            <a:r>
              <a:rPr lang="pt-BR" sz="2400" b="1" i="1" dirty="0">
                <a:latin typeface="Arial Narrow" panose="020B0606020202030204" pitchFamily="34" charset="0"/>
              </a:rPr>
              <a:t> D </a:t>
            </a:r>
            <a:endParaRPr lang="pt-BR" sz="24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2400" i="1" dirty="0" err="1">
                <a:latin typeface="Arial Narrow" panose="020B0606020202030204" pitchFamily="34" charset="0"/>
              </a:rPr>
              <a:t>Example</a:t>
            </a:r>
            <a:r>
              <a:rPr lang="pt-BR" sz="2400" i="1" dirty="0">
                <a:latin typeface="Arial Narrow" panose="020B0606020202030204" pitchFamily="34" charset="0"/>
              </a:rPr>
              <a:t> 2: </a:t>
            </a:r>
            <a:endParaRPr lang="pt-BR" sz="2400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nn-NO" sz="2400" dirty="0">
                <a:latin typeface="Arial Narrow" panose="020B0606020202030204" pitchFamily="34" charset="0"/>
              </a:rPr>
              <a:t>III III I II II II III III III III I IV </a:t>
            </a:r>
          </a:p>
          <a:p>
            <a:pPr lvl="1">
              <a:spcBef>
                <a:spcPts val="0"/>
              </a:spcBef>
            </a:pPr>
            <a:r>
              <a:rPr lang="pt-BR" sz="2400" dirty="0">
                <a:latin typeface="Arial Narrow" panose="020B0606020202030204" pitchFamily="34" charset="0"/>
              </a:rPr>
              <a:t>B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B</a:t>
            </a:r>
            <a:r>
              <a:rPr lang="pt-BR" sz="2400" dirty="0">
                <a:latin typeface="Arial Narrow" panose="020B0606020202030204" pitchFamily="34" charset="0"/>
              </a:rPr>
              <a:t> D </a:t>
            </a:r>
            <a:r>
              <a:rPr lang="pt-BR" sz="2400" dirty="0" err="1">
                <a:latin typeface="Arial Narrow" panose="020B0606020202030204" pitchFamily="34" charset="0"/>
              </a:rPr>
              <a:t>D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D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D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  <a:r>
              <a:rPr lang="pt-BR" sz="2400" dirty="0" err="1">
                <a:latin typeface="Arial Narrow" panose="020B0606020202030204" pitchFamily="34" charset="0"/>
              </a:rPr>
              <a:t>D</a:t>
            </a:r>
            <a:r>
              <a:rPr lang="pt-BR" sz="2400" dirty="0">
                <a:latin typeface="Arial Narrow" panose="020B0606020202030204" pitchFamily="34" charset="0"/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pt-BR" sz="2400" b="1" i="1" dirty="0">
                <a:latin typeface="Arial Narrow" panose="020B0606020202030204" pitchFamily="34" charset="0"/>
              </a:rPr>
              <a:t>B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B</a:t>
            </a:r>
            <a:r>
              <a:rPr lang="pt-BR" sz="2400" b="1" i="1" dirty="0">
                <a:latin typeface="Arial Narrow" panose="020B0606020202030204" pitchFamily="34" charset="0"/>
              </a:rPr>
              <a:t> D </a:t>
            </a:r>
            <a:r>
              <a:rPr lang="pt-BR" sz="2400" b="1" i="1" dirty="0" err="1">
                <a:latin typeface="Arial Narrow" panose="020B0606020202030204" pitchFamily="34" charset="0"/>
              </a:rPr>
              <a:t>D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D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D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r>
              <a:rPr lang="pt-BR" sz="2400" b="1" i="1" dirty="0" err="1">
                <a:latin typeface="Arial Narrow" panose="020B0606020202030204" pitchFamily="34" charset="0"/>
              </a:rPr>
              <a:t>D</a:t>
            </a:r>
            <a:r>
              <a:rPr lang="pt-BR" sz="2400" b="1" i="1" dirty="0">
                <a:latin typeface="Arial Narrow" panose="020B0606020202030204" pitchFamily="34" charset="0"/>
              </a:rPr>
              <a:t> </a:t>
            </a:r>
            <a:endParaRPr lang="en-US" sz="2400" i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911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6600"/>
                </a:solidFill>
                <a:latin typeface="Arial Narrow" panose="020B0606020202030204" pitchFamily="34" charset="0"/>
              </a:rPr>
              <a:t>Nota </a:t>
            </a:r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E (Execução)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711349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2400" dirty="0" smtClean="0">
                <a:latin typeface="Arial Narrow" panose="020B0606020202030204" pitchFamily="34" charset="0"/>
              </a:rPr>
              <a:t>Braços e pernas flexionados (cada vez, 0.10 – 0.50)</a:t>
            </a:r>
          </a:p>
          <a:p>
            <a:pPr>
              <a:spcBef>
                <a:spcPts val="0"/>
              </a:spcBef>
            </a:pPr>
            <a:r>
              <a:rPr lang="pt-BR" sz="2400" dirty="0" smtClean="0">
                <a:latin typeface="Arial Narrow" panose="020B0606020202030204" pitchFamily="34" charset="0"/>
              </a:rPr>
              <a:t>Passos extras (cada vez, 0.10 – 0.30)</a:t>
            </a:r>
          </a:p>
          <a:p>
            <a:pPr>
              <a:spcBef>
                <a:spcPts val="0"/>
              </a:spcBef>
            </a:pPr>
            <a:r>
              <a:rPr lang="pt-BR" sz="2400" dirty="0" smtClean="0">
                <a:latin typeface="Arial Narrow" panose="020B0606020202030204" pitchFamily="34" charset="0"/>
              </a:rPr>
              <a:t>Queda (cada vez, 1.0)</a:t>
            </a:r>
          </a:p>
          <a:p>
            <a:pPr>
              <a:spcBef>
                <a:spcPts val="0"/>
              </a:spcBef>
            </a:pPr>
            <a:r>
              <a:rPr lang="pt-BR" sz="2400" dirty="0" smtClean="0">
                <a:latin typeface="Arial Narrow" panose="020B0606020202030204" pitchFamily="34" charset="0"/>
              </a:rPr>
              <a:t>Balanços extras (cada vez, 0.10)</a:t>
            </a:r>
          </a:p>
          <a:p>
            <a:pPr>
              <a:spcBef>
                <a:spcPts val="0"/>
              </a:spcBef>
            </a:pPr>
            <a:r>
              <a:rPr lang="pt-BR" sz="2400" dirty="0" smtClean="0">
                <a:latin typeface="Arial Narrow" panose="020B0606020202030204" pitchFamily="34" charset="0"/>
              </a:rPr>
              <a:t>Falha na manutenção da postura alongada (cada vez, 0.10 – 0.30)</a:t>
            </a:r>
          </a:p>
          <a:p>
            <a:pPr>
              <a:spcBef>
                <a:spcPts val="0"/>
              </a:spcBef>
            </a:pPr>
            <a:r>
              <a:rPr lang="pt-BR" sz="2400" dirty="0" smtClean="0">
                <a:latin typeface="Arial Narrow" panose="020B0606020202030204" pitchFamily="34" charset="0"/>
              </a:rPr>
              <a:t>Desvio de direção (cada vez, 0.10)</a:t>
            </a:r>
          </a:p>
          <a:p>
            <a:pPr>
              <a:spcBef>
                <a:spcPts val="0"/>
              </a:spcBef>
            </a:pPr>
            <a:r>
              <a:rPr lang="pt-BR" sz="2400" dirty="0" smtClean="0">
                <a:latin typeface="Arial Narrow" panose="020B0606020202030204" pitchFamily="34" charset="0"/>
              </a:rPr>
              <a:t>Postura grupada/</a:t>
            </a:r>
            <a:r>
              <a:rPr lang="pt-BR" sz="2400" dirty="0" err="1" smtClean="0">
                <a:latin typeface="Arial Narrow" panose="020B0606020202030204" pitchFamily="34" charset="0"/>
              </a:rPr>
              <a:t>carpada</a:t>
            </a:r>
            <a:r>
              <a:rPr lang="pt-BR" sz="2400" dirty="0" smtClean="0">
                <a:latin typeface="Arial Narrow" panose="020B0606020202030204" pitchFamily="34" charset="0"/>
              </a:rPr>
              <a:t> insuficiente (cada </a:t>
            </a:r>
            <a:r>
              <a:rPr lang="pt-BR" sz="2400" dirty="0">
                <a:latin typeface="Arial Narrow" panose="020B0606020202030204" pitchFamily="34" charset="0"/>
              </a:rPr>
              <a:t>vez, 0.10 – 0.30</a:t>
            </a:r>
            <a:r>
              <a:rPr lang="pt-BR" sz="2400" dirty="0" smtClean="0"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ts val="0"/>
              </a:spcBef>
            </a:pPr>
            <a:endParaRPr lang="pt-BR" sz="24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Resultado de imagem para artistic gymnas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0" y="4490456"/>
            <a:ext cx="3966720" cy="222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 rot="4542586">
            <a:off x="5540234" y="3877174"/>
            <a:ext cx="504056" cy="1944216"/>
          </a:xfrm>
          <a:prstGeom prst="downArrow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580112" y="5446965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- 0.10 !!!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75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Erros de execução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6896" y="1700808"/>
            <a:ext cx="8229600" cy="4525963"/>
          </a:xfrm>
        </p:spPr>
        <p:txBody>
          <a:bodyPr/>
          <a:lstStyle/>
          <a:p>
            <a:r>
              <a:rPr lang="pt-BR" dirty="0" smtClean="0">
                <a:latin typeface="Arial Narrow" panose="020B0606020202030204" pitchFamily="34" charset="0"/>
              </a:rPr>
              <a:t>Pequeno 0.1 </a:t>
            </a:r>
            <a:r>
              <a:rPr lang="pt-BR" dirty="0">
                <a:latin typeface="Arial Narrow" panose="020B0606020202030204" pitchFamily="34" charset="0"/>
              </a:rPr>
              <a:t>p. 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Médio </a:t>
            </a:r>
            <a:r>
              <a:rPr lang="pt-BR" dirty="0">
                <a:latin typeface="Arial Narrow" panose="020B0606020202030204" pitchFamily="34" charset="0"/>
              </a:rPr>
              <a:t>0.3 p. 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Grande </a:t>
            </a:r>
            <a:r>
              <a:rPr lang="pt-BR" dirty="0">
                <a:latin typeface="Arial Narrow" panose="020B0606020202030204" pitchFamily="34" charset="0"/>
              </a:rPr>
              <a:t>0.5 p. 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Queda 1.0 </a:t>
            </a:r>
            <a:r>
              <a:rPr lang="pt-BR" dirty="0">
                <a:latin typeface="Arial Narrow" panose="020B0606020202030204" pitchFamily="34" charset="0"/>
              </a:rPr>
              <a:t>p. </a:t>
            </a:r>
          </a:p>
        </p:txBody>
      </p:sp>
      <p:pic>
        <p:nvPicPr>
          <p:cNvPr id="3074" name="Picture 2" descr="Resultado de imagem para artistic gymnastics 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222847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artistic gymnastics f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6850"/>
            <a:ext cx="3222846" cy="241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artistic gymnastics fa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4298773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06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Cavalo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228741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latin typeface="Arial Narrow" panose="020B0606020202030204" pitchFamily="34" charset="0"/>
              </a:rPr>
              <a:t>Balanços em apoio, sem pausas e sem uso de força</a:t>
            </a:r>
          </a:p>
          <a:p>
            <a:r>
              <a:rPr lang="pt-BR" sz="2800" dirty="0" smtClean="0">
                <a:latin typeface="Arial Narrow" panose="020B0606020202030204" pitchFamily="34" charset="0"/>
              </a:rPr>
              <a:t>Extensão completa nos volteios e </a:t>
            </a:r>
            <a:r>
              <a:rPr lang="pt-BR" sz="2800" dirty="0" err="1" smtClean="0">
                <a:latin typeface="Arial Narrow" panose="020B0606020202030204" pitchFamily="34" charset="0"/>
              </a:rPr>
              <a:t>flairs</a:t>
            </a:r>
            <a:endParaRPr lang="pt-BR" sz="2800" dirty="0" smtClean="0">
              <a:latin typeface="Arial Narrow" panose="020B0606020202030204" pitchFamily="34" charset="0"/>
            </a:endParaRPr>
          </a:p>
          <a:p>
            <a:r>
              <a:rPr lang="pt-BR" sz="2800" dirty="0" smtClean="0">
                <a:latin typeface="Arial Narrow" panose="020B0606020202030204" pitchFamily="34" charset="0"/>
              </a:rPr>
              <a:t>Apoio cruzado ou lateral</a:t>
            </a:r>
          </a:p>
          <a:p>
            <a:r>
              <a:rPr lang="pt-BR" sz="2800" dirty="0" smtClean="0">
                <a:latin typeface="Arial Narrow" panose="020B0606020202030204" pitchFamily="34" charset="0"/>
              </a:rPr>
              <a:t>Tesouras e balanços com elevação do quadril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1. </a:t>
            </a:r>
            <a:r>
              <a:rPr lang="en-US" sz="2800" dirty="0" err="1" smtClean="0">
                <a:latin typeface="Arial Narrow" panose="020B0606020202030204" pitchFamily="34" charset="0"/>
              </a:rPr>
              <a:t>Grupos</a:t>
            </a:r>
            <a:r>
              <a:rPr lang="en-US" sz="2800" dirty="0" smtClean="0">
                <a:latin typeface="Arial Narrow" panose="020B0606020202030204" pitchFamily="34" charset="0"/>
              </a:rPr>
              <a:t> de </a:t>
            </a:r>
            <a:r>
              <a:rPr lang="en-US" sz="28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800" dirty="0" smtClean="0">
                <a:latin typeface="Arial Narrow" panose="020B0606020202030204" pitchFamily="34" charset="0"/>
              </a:rPr>
              <a:t>: </a:t>
            </a:r>
            <a:endParaRPr lang="en-US" sz="28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I. </a:t>
            </a:r>
            <a:r>
              <a:rPr lang="en-US" sz="2400" dirty="0" err="1" smtClean="0">
                <a:latin typeface="Arial Narrow" panose="020B0606020202030204" pitchFamily="34" charset="0"/>
              </a:rPr>
              <a:t>Balanços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pernas</a:t>
            </a:r>
            <a:r>
              <a:rPr lang="en-US" sz="2400" dirty="0" smtClean="0">
                <a:latin typeface="Arial Narrow" panose="020B0606020202030204" pitchFamily="34" charset="0"/>
              </a:rPr>
              <a:t> simples e </a:t>
            </a:r>
            <a:r>
              <a:rPr lang="en-US" sz="2400" dirty="0" err="1" smtClean="0">
                <a:latin typeface="Arial Narrow" panose="020B0606020202030204" pitchFamily="34" charset="0"/>
              </a:rPr>
              <a:t>tesouras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II. </a:t>
            </a:r>
            <a:r>
              <a:rPr lang="en-US" sz="2400" dirty="0" err="1" smtClean="0">
                <a:latin typeface="Arial Narrow" panose="020B0606020202030204" pitchFamily="34" charset="0"/>
              </a:rPr>
              <a:t>Volteios</a:t>
            </a:r>
            <a:r>
              <a:rPr lang="en-US" sz="2400" dirty="0" smtClean="0">
                <a:latin typeface="Arial Narrow" panose="020B0606020202030204" pitchFamily="34" charset="0"/>
              </a:rPr>
              <a:t> e flairs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smtClean="0">
                <a:latin typeface="Arial Narrow" panose="020B0606020202030204" pitchFamily="34" charset="0"/>
              </a:rPr>
              <a:t>com </a:t>
            </a:r>
            <a:r>
              <a:rPr lang="en-US" sz="2400" dirty="0" err="1" smtClean="0">
                <a:latin typeface="Arial Narrow" panose="020B0606020202030204" pitchFamily="34" charset="0"/>
              </a:rPr>
              <a:t>ou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sem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giros</a:t>
            </a:r>
            <a:r>
              <a:rPr lang="en-US" sz="2400" dirty="0" smtClean="0">
                <a:latin typeface="Arial Narrow" panose="020B0606020202030204" pitchFamily="34" charset="0"/>
              </a:rPr>
              <a:t> e </a:t>
            </a:r>
            <a:r>
              <a:rPr lang="en-US" sz="2400" dirty="0" err="1" smtClean="0">
                <a:latin typeface="Arial Narrow" panose="020B0606020202030204" pitchFamily="34" charset="0"/>
              </a:rPr>
              <a:t>parada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mãos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Kehrswings</a:t>
            </a:r>
            <a:r>
              <a:rPr lang="en-US" sz="2400" dirty="0">
                <a:latin typeface="Arial Narrow" panose="020B0606020202030204" pitchFamily="34" charset="0"/>
              </a:rPr>
              <a:t>, Russian </a:t>
            </a:r>
            <a:r>
              <a:rPr lang="en-US" sz="2400" dirty="0" err="1">
                <a:latin typeface="Arial Narrow" panose="020B0606020202030204" pitchFamily="34" charset="0"/>
              </a:rPr>
              <a:t>wendeswings</a:t>
            </a:r>
            <a:r>
              <a:rPr lang="en-US" sz="2400" dirty="0">
                <a:latin typeface="Arial Narrow" panose="020B0606020202030204" pitchFamily="34" charset="0"/>
              </a:rPr>
              <a:t>, flops </a:t>
            </a:r>
            <a:r>
              <a:rPr lang="en-US" sz="2400" dirty="0" smtClean="0">
                <a:latin typeface="Arial Narrow" panose="020B0606020202030204" pitchFamily="34" charset="0"/>
              </a:rPr>
              <a:t>e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combinados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III.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tipo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transporte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err="1" smtClean="0">
                <a:latin typeface="Arial Narrow" panose="020B0606020202030204" pitchFamily="34" charset="0"/>
              </a:rPr>
              <a:t>incluindo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Krolls</a:t>
            </a:r>
            <a:r>
              <a:rPr lang="en-US" sz="2400" dirty="0">
                <a:latin typeface="Arial Narrow" panose="020B0606020202030204" pitchFamily="34" charset="0"/>
              </a:rPr>
              <a:t>, Tong </a:t>
            </a:r>
            <a:r>
              <a:rPr lang="en-US" sz="2400" dirty="0" err="1">
                <a:latin typeface="Arial Narrow" panose="020B0606020202030204" pitchFamily="34" charset="0"/>
              </a:rPr>
              <a:t>Fei</a:t>
            </a:r>
            <a:r>
              <a:rPr lang="en-US" sz="2400" dirty="0">
                <a:latin typeface="Arial Narrow" panose="020B0606020202030204" pitchFamily="34" charset="0"/>
              </a:rPr>
              <a:t>, Wu </a:t>
            </a:r>
            <a:r>
              <a:rPr lang="en-US" sz="2400" dirty="0" err="1">
                <a:latin typeface="Arial Narrow" panose="020B0606020202030204" pitchFamily="34" charset="0"/>
              </a:rPr>
              <a:t>Guonian</a:t>
            </a:r>
            <a:r>
              <a:rPr lang="en-US" sz="2400" dirty="0">
                <a:latin typeface="Arial Narrow" panose="020B0606020202030204" pitchFamily="34" charset="0"/>
              </a:rPr>
              <a:t>, Roth </a:t>
            </a:r>
            <a:r>
              <a:rPr lang="en-US" sz="2400" dirty="0" smtClean="0">
                <a:latin typeface="Arial Narrow" panose="020B0606020202030204" pitchFamily="34" charset="0"/>
              </a:rPr>
              <a:t>e </a:t>
            </a:r>
            <a:r>
              <a:rPr lang="en-US" sz="2400" dirty="0" err="1" smtClean="0">
                <a:latin typeface="Arial Narrow" panose="020B0606020202030204" pitchFamily="34" charset="0"/>
              </a:rPr>
              <a:t>Transporte</a:t>
            </a:r>
            <a:r>
              <a:rPr lang="en-US" sz="2400" dirty="0" smtClean="0">
                <a:latin typeface="Arial Narrow" panose="020B0606020202030204" pitchFamily="34" charset="0"/>
              </a:rPr>
              <a:t> com </a:t>
            </a:r>
            <a:r>
              <a:rPr lang="en-US" sz="2400" dirty="0" err="1" smtClean="0">
                <a:latin typeface="Arial Narrow" panose="020B0606020202030204" pitchFamily="34" charset="0"/>
              </a:rPr>
              <a:t>giro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pt-BR" sz="2400" dirty="0">
                <a:latin typeface="Arial Narrow" panose="020B0606020202030204" pitchFamily="34" charset="0"/>
              </a:rPr>
              <a:t>IV. </a:t>
            </a:r>
            <a:r>
              <a:rPr lang="pt-BR" sz="2400" dirty="0" smtClean="0">
                <a:latin typeface="Arial Narrow" panose="020B0606020202030204" pitchFamily="34" charset="0"/>
              </a:rPr>
              <a:t>Saídas </a:t>
            </a:r>
          </a:p>
          <a:p>
            <a:endParaRPr lang="pt-BR" sz="28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Resultado de imagem para artistic gymnastics 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732" y="116632"/>
            <a:ext cx="302984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7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328002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Arial Narrow" panose="020B0606020202030204" pitchFamily="34" charset="0"/>
              </a:rPr>
              <a:t>CLASSIFICAÇÃO INDIVIDUAL</a:t>
            </a:r>
            <a:r>
              <a:rPr lang="pt-BR" b="1" dirty="0">
                <a:latin typeface="Arial Narrow" panose="020B0606020202030204" pitchFamily="34" charset="0"/>
              </a:rPr>
              <a:t> </a:t>
            </a:r>
          </a:p>
          <a:p>
            <a:r>
              <a:rPr lang="pt-BR" b="1" dirty="0">
                <a:latin typeface="Arial Narrow" panose="020B0606020202030204" pitchFamily="34" charset="0"/>
              </a:rPr>
              <a:t>Individual geral do Mundial de </a:t>
            </a:r>
            <a:r>
              <a:rPr lang="pt-BR" b="1" dirty="0" smtClean="0">
                <a:latin typeface="Arial Narrow" panose="020B0606020202030204" pitchFamily="34" charset="0"/>
              </a:rPr>
              <a:t>Stuttgart </a:t>
            </a:r>
            <a:r>
              <a:rPr lang="pt-BR" b="1" dirty="0">
                <a:latin typeface="Arial Narrow" panose="020B0606020202030204" pitchFamily="34" charset="0"/>
              </a:rPr>
              <a:t>2019 (12 homens e 20 mulheres)</a:t>
            </a:r>
            <a:br>
              <a:rPr lang="pt-BR" b="1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</a:rPr>
              <a:t>O Mundial de Stuttgart </a:t>
            </a:r>
            <a:r>
              <a:rPr lang="pt-BR" dirty="0" smtClean="0">
                <a:latin typeface="Arial Narrow" panose="020B0606020202030204" pitchFamily="34" charset="0"/>
              </a:rPr>
              <a:t>distribuiu </a:t>
            </a:r>
            <a:r>
              <a:rPr lang="pt-BR" dirty="0">
                <a:latin typeface="Arial Narrow" panose="020B0606020202030204" pitchFamily="34" charset="0"/>
              </a:rPr>
              <a:t>vagas </a:t>
            </a:r>
            <a:r>
              <a:rPr lang="pt-BR" dirty="0" smtClean="0">
                <a:latin typeface="Arial Narrow" panose="020B0606020202030204" pitchFamily="34" charset="0"/>
              </a:rPr>
              <a:t>segundo a classificação </a:t>
            </a:r>
            <a:r>
              <a:rPr lang="pt-BR" dirty="0">
                <a:latin typeface="Arial Narrow" panose="020B0606020202030204" pitchFamily="34" charset="0"/>
              </a:rPr>
              <a:t>individual geral. </a:t>
            </a:r>
            <a:r>
              <a:rPr lang="pt-BR" dirty="0" smtClean="0">
                <a:latin typeface="Arial Narrow" panose="020B0606020202030204" pitchFamily="34" charset="0"/>
              </a:rPr>
              <a:t>Foram 12 </a:t>
            </a:r>
            <a:r>
              <a:rPr lang="pt-BR" dirty="0">
                <a:latin typeface="Arial Narrow" panose="020B0606020202030204" pitchFamily="34" charset="0"/>
              </a:rPr>
              <a:t>vagas para homens e 20 para mulheres, com </a:t>
            </a:r>
            <a:r>
              <a:rPr lang="pt-BR" dirty="0" smtClean="0">
                <a:latin typeface="Arial Narrow" panose="020B0606020202030204" pitchFamily="34" charset="0"/>
              </a:rPr>
              <a:t>máximo </a:t>
            </a:r>
            <a:r>
              <a:rPr lang="pt-BR" dirty="0">
                <a:latin typeface="Arial Narrow" panose="020B0606020202030204" pitchFamily="34" charset="0"/>
              </a:rPr>
              <a:t>de uma vaga por país. Os lugares são nominais, ou seja, apenas o ginasta que competiu no Mundial pode competir na Olimpíada, sem direito a substituição.</a:t>
            </a:r>
          </a:p>
          <a:p>
            <a:r>
              <a:rPr lang="pt-BR" b="1" dirty="0">
                <a:latin typeface="Arial Narrow" panose="020B0606020202030204" pitchFamily="34" charset="0"/>
              </a:rPr>
              <a:t>Especialistas do Mundial de </a:t>
            </a:r>
            <a:r>
              <a:rPr lang="pt-BR" b="1" dirty="0" smtClean="0">
                <a:latin typeface="Arial Narrow" panose="020B0606020202030204" pitchFamily="34" charset="0"/>
              </a:rPr>
              <a:t>Stuttgart </a:t>
            </a:r>
            <a:r>
              <a:rPr lang="pt-BR" b="1" dirty="0">
                <a:latin typeface="Arial Narrow" panose="020B0606020202030204" pitchFamily="34" charset="0"/>
              </a:rPr>
              <a:t>2019 (18 homens e 12 mulheres)</a:t>
            </a:r>
            <a:br>
              <a:rPr lang="pt-BR" b="1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</a:rPr>
              <a:t>O Mundial de Stuttgart também </a:t>
            </a:r>
            <a:r>
              <a:rPr lang="pt-BR" dirty="0" smtClean="0">
                <a:latin typeface="Arial Narrow" panose="020B0606020202030204" pitchFamily="34" charset="0"/>
              </a:rPr>
              <a:t>destinou </a:t>
            </a:r>
            <a:r>
              <a:rPr lang="pt-BR" dirty="0">
                <a:latin typeface="Arial Narrow" panose="020B0606020202030204" pitchFamily="34" charset="0"/>
              </a:rPr>
              <a:t>vagas a especialistas, ginastas muito bons em apenas um aparelho. Os três melhores de cada final por aparelho </a:t>
            </a:r>
            <a:r>
              <a:rPr lang="pt-BR" dirty="0" smtClean="0">
                <a:latin typeface="Arial Narrow" panose="020B0606020202030204" pitchFamily="34" charset="0"/>
              </a:rPr>
              <a:t>garantiram em </a:t>
            </a:r>
            <a:r>
              <a:rPr lang="pt-BR" dirty="0">
                <a:latin typeface="Arial Narrow" panose="020B0606020202030204" pitchFamily="34" charset="0"/>
              </a:rPr>
              <a:t>Tóquio, com o máximo de três ginastas por país em cada gênero entre todos os aparelhos. Os lugares também são nominais.</a:t>
            </a:r>
          </a:p>
          <a:p>
            <a:r>
              <a:rPr lang="pt-BR" b="1" dirty="0">
                <a:latin typeface="Arial Narrow" panose="020B0606020202030204" pitchFamily="34" charset="0"/>
              </a:rPr>
              <a:t>Copa do Mundo por aparelhos, temporadas 2018/19 e 2019/20 (6 homens e 4 mulheres)</a:t>
            </a:r>
            <a:br>
              <a:rPr lang="pt-BR" b="1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</a:rPr>
              <a:t>Pela primeira vez, o circuito da Copa do Mundo levará à Olimpíada. O melhor em cada aparelho no ranking combinado das temporadas 2018/19 e 2019/20 se classificará. Há o limite de um classificado por país em cada gênero. Os lugares também são nominais. Há ainda a exigência de que o ginasta não tenha competido por uma equipe nos Mundiais de 2018 ou 2019.</a:t>
            </a:r>
          </a:p>
          <a:p>
            <a:r>
              <a:rPr lang="pt-BR" b="1" dirty="0">
                <a:latin typeface="Arial Narrow" panose="020B0606020202030204" pitchFamily="34" charset="0"/>
              </a:rPr>
              <a:t>Copa do Mundo de individual geral, temporada 2020 (3 homens e 3 mulheres)</a:t>
            </a:r>
            <a:br>
              <a:rPr lang="pt-BR" b="1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</a:rPr>
              <a:t>O</a:t>
            </a:r>
            <a:r>
              <a:rPr lang="pt-BR" dirty="0" smtClean="0">
                <a:latin typeface="Arial Narrow" panose="020B0606020202030204" pitchFamily="34" charset="0"/>
              </a:rPr>
              <a:t>s </a:t>
            </a:r>
            <a:r>
              <a:rPr lang="pt-BR" dirty="0">
                <a:latin typeface="Arial Narrow" panose="020B0606020202030204" pitchFamily="34" charset="0"/>
              </a:rPr>
              <a:t>12 </a:t>
            </a:r>
            <a:r>
              <a:rPr lang="pt-BR" dirty="0" smtClean="0">
                <a:latin typeface="Arial Narrow" panose="020B0606020202030204" pitchFamily="34" charset="0"/>
              </a:rPr>
              <a:t>Top-Team em </a:t>
            </a:r>
            <a:r>
              <a:rPr lang="pt-BR" dirty="0">
                <a:latin typeface="Arial Narrow" panose="020B0606020202030204" pitchFamily="34" charset="0"/>
              </a:rPr>
              <a:t>cada gênero no Mundial de 2019 </a:t>
            </a:r>
            <a:r>
              <a:rPr lang="pt-BR" dirty="0" smtClean="0">
                <a:latin typeface="Arial Narrow" panose="020B0606020202030204" pitchFamily="34" charset="0"/>
              </a:rPr>
              <a:t>poderão disputar </a:t>
            </a:r>
            <a:r>
              <a:rPr lang="pt-BR" dirty="0">
                <a:latin typeface="Arial Narrow" panose="020B0606020202030204" pitchFamily="34" charset="0"/>
              </a:rPr>
              <a:t>o circuito da Copa do Mundo </a:t>
            </a:r>
            <a:r>
              <a:rPr lang="pt-BR" dirty="0" smtClean="0">
                <a:latin typeface="Arial Narrow" panose="020B0606020202030204" pitchFamily="34" charset="0"/>
              </a:rPr>
              <a:t>individual </a:t>
            </a:r>
            <a:r>
              <a:rPr lang="pt-BR" dirty="0">
                <a:latin typeface="Arial Narrow" panose="020B0606020202030204" pitchFamily="34" charset="0"/>
              </a:rPr>
              <a:t>geral 2020 com um ginasta. Os </a:t>
            </a:r>
            <a:r>
              <a:rPr lang="pt-BR" dirty="0" smtClean="0">
                <a:latin typeface="Arial Narrow" panose="020B0606020202030204" pitchFamily="34" charset="0"/>
              </a:rPr>
              <a:t>3 Top-Team de </a:t>
            </a:r>
            <a:r>
              <a:rPr lang="pt-BR" dirty="0">
                <a:latin typeface="Arial Narrow" panose="020B0606020202030204" pitchFamily="34" charset="0"/>
              </a:rPr>
              <a:t>cada gênero garantem uma vaga extra em Tóquio 2020. Os países podem mudar de ginasta a cada etapa, uma vez que o ranking é por país.</a:t>
            </a:r>
          </a:p>
          <a:p>
            <a:r>
              <a:rPr lang="pt-BR" b="1" dirty="0">
                <a:latin typeface="Arial Narrow" panose="020B0606020202030204" pitchFamily="34" charset="0"/>
              </a:rPr>
              <a:t>Campeonatos continentais, maio de 2020 (9 homens e 9 mulheres)</a:t>
            </a:r>
            <a:br>
              <a:rPr lang="pt-BR" b="1" dirty="0">
                <a:latin typeface="Arial Narrow" panose="020B0606020202030204" pitchFamily="34" charset="0"/>
              </a:rPr>
            </a:br>
            <a:r>
              <a:rPr lang="pt-BR" dirty="0">
                <a:latin typeface="Arial Narrow" panose="020B0606020202030204" pitchFamily="34" charset="0"/>
              </a:rPr>
              <a:t>O último caminho de classificação é o dos campeonatos continentais. Cada competição continental </a:t>
            </a:r>
            <a:r>
              <a:rPr lang="pt-BR" dirty="0" smtClean="0">
                <a:latin typeface="Arial Narrow" panose="020B0606020202030204" pitchFamily="34" charset="0"/>
              </a:rPr>
              <a:t>distribuirá </a:t>
            </a:r>
            <a:r>
              <a:rPr lang="pt-BR" dirty="0">
                <a:latin typeface="Arial Narrow" panose="020B0606020202030204" pitchFamily="34" charset="0"/>
              </a:rPr>
              <a:t>duas vagas extras em cada gênero com base na final do individual geral. A exceção é do Campeonato da Oceania, que </a:t>
            </a:r>
            <a:r>
              <a:rPr lang="pt-BR" dirty="0" smtClean="0">
                <a:latin typeface="Arial Narrow" panose="020B0606020202030204" pitchFamily="34" charset="0"/>
              </a:rPr>
              <a:t>terá somente uma </a:t>
            </a:r>
            <a:r>
              <a:rPr lang="pt-BR" dirty="0">
                <a:latin typeface="Arial Narrow" panose="020B0606020202030204" pitchFamily="34" charset="0"/>
              </a:rPr>
              <a:t>vaga em cada gênero. Há o limite de uma vaga por país em cada gênero, e o ginasta não pode ter disputado o Mundial de 2018 ou 2019. </a:t>
            </a:r>
          </a:p>
        </p:txBody>
      </p:sp>
    </p:spTree>
    <p:extLst>
      <p:ext uri="{BB962C8B-B14F-4D97-AF65-F5344CB8AC3E}">
        <p14:creationId xmlns:p14="http://schemas.microsoft.com/office/powerpoint/2010/main" val="1632745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Solo Masculino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 Narrow" panose="020B0606020202030204" pitchFamily="34" charset="0"/>
              </a:rPr>
              <a:t>Até 70 segundos</a:t>
            </a:r>
          </a:p>
          <a:p>
            <a:r>
              <a:rPr lang="pt-BR" sz="2800" dirty="0" smtClean="0">
                <a:latin typeface="Arial Narrow" panose="020B0606020202030204" pitchFamily="34" charset="0"/>
              </a:rPr>
              <a:t>Utilizar todo o espaço</a:t>
            </a:r>
          </a:p>
          <a:p>
            <a:r>
              <a:rPr lang="pt-BR" sz="2800" dirty="0" smtClean="0">
                <a:latin typeface="Arial Narrow" panose="020B0606020202030204" pitchFamily="34" charset="0"/>
              </a:rPr>
              <a:t>Exibir controle total ao final de cada elemento</a:t>
            </a:r>
          </a:p>
          <a:p>
            <a:r>
              <a:rPr lang="pt-BR" sz="2800" dirty="0" smtClean="0">
                <a:latin typeface="Arial Narrow" panose="020B0606020202030204" pitchFamily="34" charset="0"/>
              </a:rPr>
              <a:t>Acrobacias finalizam em aterrissagens sobre os pés</a:t>
            </a:r>
          </a:p>
          <a:p>
            <a:r>
              <a:rPr lang="en-US" sz="2800" dirty="0" err="1" smtClean="0">
                <a:latin typeface="Arial Narrow" panose="020B0606020202030204" pitchFamily="34" charset="0"/>
              </a:rPr>
              <a:t>Grupos</a:t>
            </a:r>
            <a:r>
              <a:rPr lang="en-US" sz="2800" dirty="0" smtClean="0">
                <a:latin typeface="Arial Narrow" panose="020B0606020202030204" pitchFamily="34" charset="0"/>
              </a:rPr>
              <a:t> de </a:t>
            </a:r>
            <a:r>
              <a:rPr lang="en-US" sz="28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800" dirty="0" smtClean="0">
                <a:latin typeface="Arial Narrow" panose="020B0606020202030204" pitchFamily="34" charset="0"/>
              </a:rPr>
              <a:t>: </a:t>
            </a:r>
            <a:endParaRPr lang="en-US" sz="2800" dirty="0">
              <a:latin typeface="Arial Narrow" panose="020B0606020202030204" pitchFamily="34" charset="0"/>
            </a:endParaRPr>
          </a:p>
          <a:p>
            <a:pPr lvl="1"/>
            <a:r>
              <a:rPr lang="pt-BR" sz="2400" dirty="0">
                <a:latin typeface="Arial Narrow" panose="020B0606020202030204" pitchFamily="34" charset="0"/>
              </a:rPr>
              <a:t>I. </a:t>
            </a:r>
            <a:r>
              <a:rPr lang="pt-BR" sz="2400" dirty="0" smtClean="0">
                <a:latin typeface="Arial Narrow" panose="020B0606020202030204" pitchFamily="34" charset="0"/>
              </a:rPr>
              <a:t>Elementos não-acrobáticos. </a:t>
            </a:r>
            <a:endParaRPr lang="pt-BR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II.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acrobáticos</a:t>
            </a:r>
            <a:r>
              <a:rPr lang="en-US" sz="2400" dirty="0" smtClean="0">
                <a:latin typeface="Arial Narrow" panose="020B0606020202030204" pitchFamily="34" charset="0"/>
              </a:rPr>
              <a:t> para </a:t>
            </a:r>
            <a:r>
              <a:rPr lang="en-US" sz="2400" dirty="0" err="1" smtClean="0">
                <a:latin typeface="Arial Narrow" panose="020B0606020202030204" pitchFamily="34" charset="0"/>
              </a:rPr>
              <a:t>frente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III.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acrobáticos</a:t>
            </a:r>
            <a:r>
              <a:rPr lang="en-US" sz="2400" dirty="0" smtClean="0">
                <a:latin typeface="Arial Narrow" panose="020B0606020202030204" pitchFamily="34" charset="0"/>
              </a:rPr>
              <a:t> para </a:t>
            </a:r>
            <a:r>
              <a:rPr lang="en-US" sz="2400" dirty="0" err="1" smtClean="0">
                <a:latin typeface="Arial Narrow" panose="020B0606020202030204" pitchFamily="34" charset="0"/>
              </a:rPr>
              <a:t>trás</a:t>
            </a:r>
            <a:r>
              <a:rPr lang="en-US" sz="2400" dirty="0" smtClean="0">
                <a:latin typeface="Arial Narrow" panose="020B0606020202030204" pitchFamily="34" charset="0"/>
              </a:rPr>
              <a:t> e Arabian. </a:t>
            </a:r>
            <a:endParaRPr lang="pt-BR" sz="2400" dirty="0" smtClean="0">
              <a:latin typeface="Arial Narrow" panose="020B0606020202030204" pitchFamily="34" charset="0"/>
            </a:endParaRPr>
          </a:p>
          <a:p>
            <a:endParaRPr lang="pt-BR" sz="28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696" y="116632"/>
            <a:ext cx="3926160" cy="26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57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Argolas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2647453"/>
            <a:ext cx="8229600" cy="4021907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 Narrow" panose="020B0606020202030204" pitchFamily="34" charset="0"/>
              </a:rPr>
              <a:t>Distribuição igualitária entre Balanços, força, posição estática (2s)</a:t>
            </a:r>
          </a:p>
          <a:p>
            <a:r>
              <a:rPr lang="pt-BR" sz="2800" dirty="0" smtClean="0">
                <a:latin typeface="Arial Narrow" panose="020B0606020202030204" pitchFamily="34" charset="0"/>
              </a:rPr>
              <a:t>Não é permitido balançar ou cruzar os cabos</a:t>
            </a:r>
          </a:p>
          <a:p>
            <a:r>
              <a:rPr lang="en-US" sz="2800" dirty="0" err="1" smtClean="0">
                <a:latin typeface="Arial Narrow" panose="020B0606020202030204" pitchFamily="34" charset="0"/>
              </a:rPr>
              <a:t>Grupos</a:t>
            </a:r>
            <a:r>
              <a:rPr lang="en-US" sz="2800" dirty="0" smtClean="0">
                <a:latin typeface="Arial Narrow" panose="020B0606020202030204" pitchFamily="34" charset="0"/>
              </a:rPr>
              <a:t> de </a:t>
            </a:r>
            <a:r>
              <a:rPr lang="en-US" sz="28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800" dirty="0" smtClean="0">
                <a:latin typeface="Arial Narrow" panose="020B0606020202030204" pitchFamily="34" charset="0"/>
              </a:rPr>
              <a:t>: </a:t>
            </a:r>
            <a:endParaRPr lang="en-US" sz="28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I. Kip </a:t>
            </a:r>
            <a:r>
              <a:rPr lang="en-US" sz="2400" dirty="0" smtClean="0">
                <a:latin typeface="Arial Narrow" panose="020B0606020202030204" pitchFamily="34" charset="0"/>
              </a:rPr>
              <a:t>e </a:t>
            </a:r>
            <a:r>
              <a:rPr lang="en-US" sz="2400" dirty="0" err="1" smtClean="0">
                <a:latin typeface="Arial Narrow" panose="020B0606020202030204" pitchFamily="34" charset="0"/>
              </a:rPr>
              <a:t>balanços</a:t>
            </a:r>
            <a:r>
              <a:rPr lang="en-US" sz="2400" dirty="0" smtClean="0">
                <a:latin typeface="Arial Narrow" panose="020B0606020202030204" pitchFamily="34" charset="0"/>
              </a:rPr>
              <a:t> &amp; </a:t>
            </a:r>
            <a:r>
              <a:rPr lang="en-US" sz="2400" dirty="0" err="1" smtClean="0">
                <a:latin typeface="Arial Narrow" panose="020B0606020202030204" pitchFamily="34" charset="0"/>
              </a:rPr>
              <a:t>balanços</a:t>
            </a:r>
            <a:r>
              <a:rPr lang="en-US" sz="2400" dirty="0" smtClean="0">
                <a:latin typeface="Arial Narrow" panose="020B0606020202030204" pitchFamily="34" charset="0"/>
              </a:rPr>
              <a:t> da </a:t>
            </a:r>
            <a:r>
              <a:rPr lang="en-US" sz="2400" dirty="0" err="1" smtClean="0">
                <a:latin typeface="Arial Narrow" panose="020B0606020202030204" pitchFamily="34" charset="0"/>
              </a:rPr>
              <a:t>ou</a:t>
            </a:r>
            <a:r>
              <a:rPr lang="en-US" sz="2400" dirty="0" smtClean="0">
                <a:latin typeface="Arial Narrow" panose="020B0606020202030204" pitchFamily="34" charset="0"/>
              </a:rPr>
              <a:t> para </a:t>
            </a:r>
            <a:r>
              <a:rPr lang="en-US" sz="2400" dirty="0" err="1" smtClean="0">
                <a:latin typeface="Arial Narrow" panose="020B0606020202030204" pitchFamily="34" charset="0"/>
              </a:rPr>
              <a:t>parada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mãos</a:t>
            </a:r>
            <a:r>
              <a:rPr lang="en-US" sz="2400" dirty="0" smtClean="0">
                <a:latin typeface="Arial Narrow" panose="020B0606020202030204" pitchFamily="34" charset="0"/>
              </a:rPr>
              <a:t> (</a:t>
            </a:r>
            <a:r>
              <a:rPr lang="en-US" sz="2400" dirty="0">
                <a:latin typeface="Arial Narrow" panose="020B0606020202030204" pitchFamily="34" charset="0"/>
              </a:rPr>
              <a:t>2 </a:t>
            </a:r>
            <a:r>
              <a:rPr lang="en-US" sz="2400" dirty="0" smtClean="0">
                <a:latin typeface="Arial Narrow" panose="020B0606020202030204" pitchFamily="34" charset="0"/>
              </a:rPr>
              <a:t>s)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II.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força</a:t>
            </a:r>
            <a:r>
              <a:rPr lang="en-US" sz="2400" dirty="0" smtClean="0">
                <a:latin typeface="Arial Narrow" panose="020B0606020202030204" pitchFamily="34" charset="0"/>
              </a:rPr>
              <a:t> e </a:t>
            </a:r>
            <a:r>
              <a:rPr lang="en-US" sz="2400" dirty="0" err="1" smtClean="0">
                <a:latin typeface="Arial Narrow" panose="020B0606020202030204" pitchFamily="34" charset="0"/>
              </a:rPr>
              <a:t>posições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estacionárias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(2 </a:t>
            </a:r>
            <a:r>
              <a:rPr lang="en-US" sz="2400" dirty="0" smtClean="0">
                <a:latin typeface="Arial Narrow" panose="020B0606020202030204" pitchFamily="34" charset="0"/>
              </a:rPr>
              <a:t>s)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III. </a:t>
            </a:r>
            <a:r>
              <a:rPr lang="en-US" sz="2400" dirty="0" err="1" smtClean="0">
                <a:latin typeface="Arial Narrow" panose="020B0606020202030204" pitchFamily="34" charset="0"/>
              </a:rPr>
              <a:t>Balanços</a:t>
            </a:r>
            <a:r>
              <a:rPr lang="en-US" sz="2400" dirty="0" smtClean="0">
                <a:latin typeface="Arial Narrow" panose="020B0606020202030204" pitchFamily="34" charset="0"/>
              </a:rPr>
              <a:t> para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latin typeface="Arial Narrow" panose="020B0606020202030204" pitchFamily="34" charset="0"/>
              </a:rPr>
              <a:t>força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estático</a:t>
            </a:r>
            <a:r>
              <a:rPr lang="en-US" sz="2400" dirty="0" smtClean="0">
                <a:latin typeface="Arial Narrow" panose="020B0606020202030204" pitchFamily="34" charset="0"/>
              </a:rPr>
              <a:t> (</a:t>
            </a:r>
            <a:r>
              <a:rPr lang="en-US" sz="2400" dirty="0">
                <a:latin typeface="Arial Narrow" panose="020B0606020202030204" pitchFamily="34" charset="0"/>
              </a:rPr>
              <a:t>2 </a:t>
            </a:r>
            <a:r>
              <a:rPr lang="en-US" sz="2400" dirty="0" smtClean="0">
                <a:latin typeface="Arial Narrow" panose="020B0606020202030204" pitchFamily="34" charset="0"/>
              </a:rPr>
              <a:t>s)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pt-BR" sz="2400" dirty="0">
                <a:latin typeface="Arial Narrow" panose="020B0606020202030204" pitchFamily="34" charset="0"/>
              </a:rPr>
              <a:t>IV. </a:t>
            </a:r>
            <a:r>
              <a:rPr lang="pt-BR" sz="2400" dirty="0" smtClean="0">
                <a:latin typeface="Arial Narrow" panose="020B0606020202030204" pitchFamily="34" charset="0"/>
              </a:rPr>
              <a:t>Saídas</a:t>
            </a:r>
          </a:p>
          <a:p>
            <a:endParaRPr lang="pt-BR" sz="2800" dirty="0" smtClean="0">
              <a:latin typeface="Arial Narrow" panose="020B0606020202030204" pitchFamily="34" charset="0"/>
            </a:endParaRPr>
          </a:p>
          <a:p>
            <a:endParaRPr lang="pt-BR" sz="28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64" y="103188"/>
            <a:ext cx="3451799" cy="238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98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Salto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78335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1.35 m do solo</a:t>
            </a:r>
          </a:p>
          <a:p>
            <a:pPr>
              <a:spcBef>
                <a:spcPts val="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25 m corrida</a:t>
            </a:r>
          </a:p>
          <a:p>
            <a:pPr>
              <a:spcBef>
                <a:spcPts val="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1ª fase: duas mãos</a:t>
            </a:r>
          </a:p>
          <a:p>
            <a:pPr>
              <a:spcBef>
                <a:spcPts val="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2ª fase: chegada dois pés</a:t>
            </a:r>
          </a:p>
          <a:p>
            <a:pPr>
              <a:spcBef>
                <a:spcPts val="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Grupos:</a:t>
            </a:r>
          </a:p>
          <a:p>
            <a:pPr lvl="1"/>
            <a:r>
              <a:rPr lang="pt-BR" sz="2400" dirty="0" err="1">
                <a:latin typeface="Arial Narrow" panose="020B0606020202030204" pitchFamily="34" charset="0"/>
              </a:rPr>
              <a:t>Group</a:t>
            </a:r>
            <a:r>
              <a:rPr lang="pt-BR" sz="2400" dirty="0">
                <a:latin typeface="Arial Narrow" panose="020B0606020202030204" pitchFamily="34" charset="0"/>
              </a:rPr>
              <a:t> I </a:t>
            </a:r>
            <a:r>
              <a:rPr lang="pt-BR" sz="2400" dirty="0" smtClean="0">
                <a:latin typeface="Arial Narrow" panose="020B0606020202030204" pitchFamily="34" charset="0"/>
              </a:rPr>
              <a:t>Reversão </a:t>
            </a:r>
            <a:endParaRPr lang="pt-BR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Group II 1/4 </a:t>
            </a:r>
            <a:r>
              <a:rPr lang="en-US" sz="2400" dirty="0" err="1" smtClean="0">
                <a:latin typeface="Arial Narrow" panose="020B0606020202030204" pitchFamily="34" charset="0"/>
              </a:rPr>
              <a:t>ou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1/2 </a:t>
            </a:r>
            <a:r>
              <a:rPr lang="en-US" sz="2400" dirty="0" err="1" smtClean="0">
                <a:latin typeface="Arial Narrow" panose="020B0606020202030204" pitchFamily="34" charset="0"/>
              </a:rPr>
              <a:t>giro</a:t>
            </a:r>
            <a:r>
              <a:rPr lang="en-US" sz="2400" dirty="0" smtClean="0">
                <a:latin typeface="Arial Narrow" panose="020B0606020202030204" pitchFamily="34" charset="0"/>
              </a:rPr>
              <a:t> no 1° </a:t>
            </a:r>
            <a:r>
              <a:rPr lang="en-US" sz="2400" dirty="0" err="1" smtClean="0">
                <a:latin typeface="Arial Narrow" panose="020B0606020202030204" pitchFamily="34" charset="0"/>
              </a:rPr>
              <a:t>voo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Group </a:t>
            </a:r>
            <a:r>
              <a:rPr lang="en-US" sz="2400" dirty="0">
                <a:latin typeface="Arial Narrow" panose="020B0606020202030204" pitchFamily="34" charset="0"/>
              </a:rPr>
              <a:t>III </a:t>
            </a:r>
            <a:r>
              <a:rPr lang="en-US" sz="2400" dirty="0" err="1" smtClean="0">
                <a:latin typeface="Arial Narrow" panose="020B0606020202030204" pitchFamily="34" charset="0"/>
              </a:rPr>
              <a:t>Rodante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Group IV </a:t>
            </a:r>
            <a:r>
              <a:rPr lang="en-US" sz="2400" dirty="0" err="1" smtClean="0">
                <a:latin typeface="Arial Narrow" panose="020B0606020202030204" pitchFamily="34" charset="0"/>
              </a:rPr>
              <a:t>Rodante</a:t>
            </a:r>
            <a:r>
              <a:rPr lang="en-US" sz="2400" dirty="0" smtClean="0">
                <a:latin typeface="Arial Narrow" panose="020B0606020202030204" pitchFamily="34" charset="0"/>
              </a:rPr>
              <a:t> com ½ </a:t>
            </a:r>
            <a:r>
              <a:rPr lang="en-US" sz="2400" dirty="0" err="1" smtClean="0">
                <a:latin typeface="Arial Narrow" panose="020B0606020202030204" pitchFamily="34" charset="0"/>
              </a:rPr>
              <a:t>giro</a:t>
            </a:r>
            <a:r>
              <a:rPr lang="en-US" sz="2400" dirty="0">
                <a:latin typeface="Arial Narrow" panose="020B0606020202030204" pitchFamily="34" charset="0"/>
              </a:rPr>
              <a:t> no 1° </a:t>
            </a:r>
            <a:r>
              <a:rPr lang="en-US" sz="2400" dirty="0" err="1">
                <a:latin typeface="Arial Narrow" panose="020B0606020202030204" pitchFamily="34" charset="0"/>
              </a:rPr>
              <a:t>voo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Group V </a:t>
            </a:r>
            <a:r>
              <a:rPr lang="en-US" sz="2400" dirty="0" err="1">
                <a:latin typeface="Arial Narrow" panose="020B0606020202030204" pitchFamily="34" charset="0"/>
              </a:rPr>
              <a:t>Scherbo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no </a:t>
            </a:r>
            <a:r>
              <a:rPr lang="en-US" sz="2400" dirty="0">
                <a:latin typeface="Arial Narrow" panose="020B0606020202030204" pitchFamily="34" charset="0"/>
              </a:rPr>
              <a:t>1° </a:t>
            </a:r>
            <a:r>
              <a:rPr lang="en-US" sz="2400" dirty="0" err="1">
                <a:latin typeface="Arial Narrow" panose="020B0606020202030204" pitchFamily="34" charset="0"/>
              </a:rPr>
              <a:t>voo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pt-BR" sz="2800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endParaRPr lang="pt-BR" sz="28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8262"/>
            <a:ext cx="3203848" cy="240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8999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24328" y="573325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1.5 m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020272" y="4499828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0.95 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5182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Paralelas simétricas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Balanços e voos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Transições apoios ↔ suspensões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Grupos de elementos:</a:t>
            </a:r>
          </a:p>
          <a:p>
            <a:pPr lvl="1"/>
            <a:r>
              <a:rPr lang="en-US" sz="2400" dirty="0">
                <a:latin typeface="Arial Narrow" panose="020B0606020202030204" pitchFamily="34" charset="0"/>
              </a:rPr>
              <a:t>I.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no </a:t>
            </a:r>
            <a:r>
              <a:rPr lang="en-US" sz="2400" dirty="0" err="1" smtClean="0">
                <a:latin typeface="Arial Narrow" panose="020B0606020202030204" pitchFamily="34" charset="0"/>
              </a:rPr>
              <a:t>apoio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ou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por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meio</a:t>
            </a:r>
            <a:r>
              <a:rPr lang="en-US" sz="2400" dirty="0" smtClean="0">
                <a:latin typeface="Arial Narrow" panose="020B0606020202030204" pitchFamily="34" charset="0"/>
              </a:rPr>
              <a:t> do </a:t>
            </a:r>
            <a:r>
              <a:rPr lang="en-US" sz="2400" dirty="0" err="1" smtClean="0">
                <a:latin typeface="Arial Narrow" panose="020B0606020202030204" pitchFamily="34" charset="0"/>
              </a:rPr>
              <a:t>apoio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nas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duas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barras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pt-BR" sz="2400" dirty="0">
                <a:latin typeface="Arial Narrow" panose="020B0606020202030204" pitchFamily="34" charset="0"/>
              </a:rPr>
              <a:t>II. </a:t>
            </a:r>
            <a:r>
              <a:rPr lang="pt-BR" sz="2400" dirty="0" smtClean="0">
                <a:latin typeface="Arial Narrow" panose="020B0606020202030204" pitchFamily="34" charset="0"/>
              </a:rPr>
              <a:t>Elementos que iniciam na posição braquial </a:t>
            </a:r>
            <a:endParaRPr lang="pt-BR" sz="2400" dirty="0">
              <a:latin typeface="Arial Narrow" panose="020B0606020202030204" pitchFamily="34" charset="0"/>
            </a:endParaRPr>
          </a:p>
          <a:p>
            <a:pPr lvl="1"/>
            <a:r>
              <a:rPr lang="en-US" sz="2400" dirty="0" smtClean="0">
                <a:latin typeface="Arial Narrow" panose="020B0606020202030204" pitchFamily="34" charset="0"/>
              </a:rPr>
              <a:t>III. </a:t>
            </a:r>
            <a:r>
              <a:rPr lang="en-US" sz="2400" dirty="0" err="1" smtClean="0">
                <a:latin typeface="Arial Narrow" panose="020B0606020202030204" pitchFamily="34" charset="0"/>
              </a:rPr>
              <a:t>Balanços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longos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na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suspensão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em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uma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ou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nas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duas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barras</a:t>
            </a:r>
            <a:r>
              <a:rPr lang="en-US" sz="2400" dirty="0" smtClean="0">
                <a:latin typeface="Arial Narrow" panose="020B0606020202030204" pitchFamily="34" charset="0"/>
              </a:rPr>
              <a:t> e </a:t>
            </a:r>
            <a:r>
              <a:rPr lang="en-US" sz="2400" dirty="0" err="1" smtClean="0">
                <a:latin typeface="Arial Narrow" panose="020B0606020202030204" pitchFamily="34" charset="0"/>
              </a:rPr>
              <a:t>dominações</a:t>
            </a:r>
            <a:r>
              <a:rPr lang="en-US" sz="2400" dirty="0" smtClean="0">
                <a:latin typeface="Arial Narrow" panose="020B0606020202030204" pitchFamily="34" charset="0"/>
              </a:rPr>
              <a:t> (</a:t>
            </a:r>
            <a:r>
              <a:rPr lang="en-US" sz="2400" dirty="0" err="1" smtClean="0">
                <a:latin typeface="Arial Narrow" panose="020B0606020202030204" pitchFamily="34" charset="0"/>
              </a:rPr>
              <a:t>ver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pa´ginas</a:t>
            </a:r>
            <a:r>
              <a:rPr lang="en-US" sz="2400" dirty="0" smtClean="0">
                <a:latin typeface="Arial Narrow" panose="020B0606020202030204" pitchFamily="34" charset="0"/>
              </a:rPr>
              <a:t> 128-133 no CP da GAM)</a:t>
            </a:r>
            <a:endParaRPr lang="en-US" sz="2400" dirty="0">
              <a:latin typeface="Arial Narrow" panose="020B0606020202030204" pitchFamily="34" charset="0"/>
            </a:endParaRPr>
          </a:p>
          <a:p>
            <a:pPr lvl="1"/>
            <a:r>
              <a:rPr lang="pt-BR" sz="2400" dirty="0">
                <a:latin typeface="Arial Narrow" panose="020B0606020202030204" pitchFamily="34" charset="0"/>
              </a:rPr>
              <a:t>IV. </a:t>
            </a:r>
            <a:r>
              <a:rPr lang="pt-BR" sz="2400" dirty="0" smtClean="0">
                <a:latin typeface="Arial Narrow" panose="020B0606020202030204" pitchFamily="34" charset="0"/>
              </a:rPr>
              <a:t>Saídas </a:t>
            </a:r>
            <a:endParaRPr lang="pt-BR" sz="2400" dirty="0" smtClean="0">
              <a:latin typeface="Arial Narrow" panose="020B0606020202030204" pitchFamily="34" charset="0"/>
            </a:endParaRPr>
          </a:p>
          <a:p>
            <a:r>
              <a:rPr lang="pt-BR" dirty="0" smtClean="0">
                <a:latin typeface="Arial Narrow" panose="020B0606020202030204" pitchFamily="34" charset="0"/>
              </a:rPr>
              <a:t>Ajuste de mãos: cada - 0.10</a:t>
            </a:r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Resultado de imagem para artistic gymnastics 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6632"/>
            <a:ext cx="3625619" cy="24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80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Barra fixa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2.80 m do solo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Balanços, giros e voos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Grupos de Elementos: </a:t>
            </a:r>
            <a:endParaRPr lang="pt-BR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I. </a:t>
            </a:r>
            <a:r>
              <a:rPr lang="en-US" sz="2400" dirty="0" err="1" smtClean="0">
                <a:latin typeface="Arial Narrow" panose="020B0606020202030204" pitchFamily="34" charset="0"/>
              </a:rPr>
              <a:t>Balanços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longos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em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suspensão</a:t>
            </a:r>
            <a:r>
              <a:rPr lang="en-US" sz="2400" dirty="0" smtClean="0">
                <a:latin typeface="Arial Narrow" panose="020B0606020202030204" pitchFamily="34" charset="0"/>
              </a:rPr>
              <a:t>  com </a:t>
            </a:r>
            <a:r>
              <a:rPr lang="en-US" sz="2400" dirty="0" err="1" smtClean="0">
                <a:latin typeface="Arial Narrow" panose="020B0606020202030204" pitchFamily="34" charset="0"/>
              </a:rPr>
              <a:t>ou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sem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giros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pt-BR" sz="2400" dirty="0">
                <a:latin typeface="Arial Narrow" panose="020B0606020202030204" pitchFamily="34" charset="0"/>
              </a:rPr>
              <a:t>II. </a:t>
            </a:r>
            <a:r>
              <a:rPr lang="pt-BR" sz="2400" dirty="0" smtClean="0">
                <a:latin typeface="Arial Narrow" panose="020B0606020202030204" pitchFamily="34" charset="0"/>
              </a:rPr>
              <a:t>Elementos de voo </a:t>
            </a:r>
            <a:endParaRPr lang="pt-B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III. </a:t>
            </a:r>
            <a:r>
              <a:rPr lang="en-US" sz="2400" dirty="0" err="1" smtClean="0">
                <a:latin typeface="Arial Narrow" panose="020B0606020202030204" pitchFamily="34" charset="0"/>
              </a:rPr>
              <a:t>Elementos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próximos</a:t>
            </a:r>
            <a:r>
              <a:rPr lang="en-US" sz="2400" dirty="0" smtClean="0">
                <a:latin typeface="Arial Narrow" panose="020B0606020202030204" pitchFamily="34" charset="0"/>
              </a:rPr>
              <a:t> à </a:t>
            </a:r>
            <a:r>
              <a:rPr lang="en-US" sz="2400" dirty="0" err="1" smtClean="0">
                <a:latin typeface="Arial Narrow" panose="020B0606020202030204" pitchFamily="34" charset="0"/>
              </a:rPr>
              <a:t>barra</a:t>
            </a:r>
            <a:r>
              <a:rPr lang="en-US" sz="2400" dirty="0" smtClean="0">
                <a:latin typeface="Arial Narrow" panose="020B0606020202030204" pitchFamily="34" charset="0"/>
              </a:rPr>
              <a:t> e Adler (</a:t>
            </a:r>
            <a:r>
              <a:rPr lang="en-US" sz="2400" dirty="0" err="1" smtClean="0">
                <a:latin typeface="Arial Narrow" panose="020B0606020202030204" pitchFamily="34" charset="0"/>
              </a:rPr>
              <a:t>ver</a:t>
            </a:r>
            <a:r>
              <a:rPr lang="en-US" sz="2400" dirty="0" smtClean="0">
                <a:latin typeface="Arial Narrow" panose="020B0606020202030204" pitchFamily="34" charset="0"/>
              </a:rPr>
              <a:t> p.152-156 do CP)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pt-BR" sz="2400" dirty="0">
                <a:latin typeface="Arial Narrow" panose="020B0606020202030204" pitchFamily="34" charset="0"/>
              </a:rPr>
              <a:t>IV. </a:t>
            </a:r>
            <a:r>
              <a:rPr lang="pt-BR" sz="2400" dirty="0" smtClean="0">
                <a:latin typeface="Arial Narrow" panose="020B0606020202030204" pitchFamily="34" charset="0"/>
              </a:rPr>
              <a:t>Saídas 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Ligações: C+C e acima + 0.10; D+D e acima +0.20</a:t>
            </a: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57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209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Salto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5" y="1844824"/>
            <a:ext cx="8526031" cy="4824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25m corrida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Apoio duas mãos (uma mão – 2.0)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pt-BR" sz="2800" dirty="0" smtClean="0">
                <a:latin typeface="Arial Narrow" panose="020B0606020202030204" pitchFamily="34" charset="0"/>
              </a:rPr>
              <a:t>Chegada dois pés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Arial Narrow" panose="020B0606020202030204" pitchFamily="34" charset="0"/>
              </a:rPr>
              <a:t>Group 1 – </a:t>
            </a:r>
            <a:r>
              <a:rPr lang="en-US" sz="2800" dirty="0" err="1" smtClean="0">
                <a:latin typeface="Arial Narrow" panose="020B0606020202030204" pitchFamily="34" charset="0"/>
              </a:rPr>
              <a:t>Reversão</a:t>
            </a:r>
            <a:r>
              <a:rPr lang="en-US" sz="2800" dirty="0" smtClean="0">
                <a:latin typeface="Arial Narrow" panose="020B0606020202030204" pitchFamily="34" charset="0"/>
              </a:rPr>
              <a:t>, Yamashita, </a:t>
            </a:r>
            <a:r>
              <a:rPr lang="en-US" sz="2800" dirty="0" err="1" smtClean="0">
                <a:latin typeface="Arial Narrow" panose="020B0606020202030204" pitchFamily="34" charset="0"/>
              </a:rPr>
              <a:t>Rodante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 smtClean="0">
                <a:latin typeface="Arial Narrow" panose="020B0606020202030204" pitchFamily="34" charset="0"/>
              </a:rPr>
              <a:t>com </a:t>
            </a:r>
            <a:r>
              <a:rPr lang="en-US" sz="2800" dirty="0" err="1" smtClean="0">
                <a:latin typeface="Arial Narrow" panose="020B0606020202030204" pitchFamily="34" charset="0"/>
              </a:rPr>
              <a:t>ou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sem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giros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 smtClean="0">
                <a:latin typeface="Arial Narrow" panose="020B0606020202030204" pitchFamily="34" charset="0"/>
              </a:rPr>
              <a:t>Group 2 – </a:t>
            </a:r>
            <a:r>
              <a:rPr lang="en-US" sz="2800" dirty="0" err="1" smtClean="0">
                <a:latin typeface="Arial Narrow" panose="020B0606020202030204" pitchFamily="34" charset="0"/>
              </a:rPr>
              <a:t>Reversões</a:t>
            </a:r>
            <a:r>
              <a:rPr lang="en-US" sz="2800" dirty="0" smtClean="0">
                <a:latin typeface="Arial Narrow" panose="020B0606020202030204" pitchFamily="34" charset="0"/>
              </a:rPr>
              <a:t> com </a:t>
            </a:r>
            <a:r>
              <a:rPr lang="en-US" sz="2800" dirty="0" err="1" smtClean="0">
                <a:latin typeface="Arial Narrow" panose="020B0606020202030204" pitchFamily="34" charset="0"/>
              </a:rPr>
              <a:t>voos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segundo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voo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 smtClean="0">
                <a:latin typeface="Arial Narrow" panose="020B0606020202030204" pitchFamily="34" charset="0"/>
              </a:rPr>
              <a:t>Group </a:t>
            </a:r>
            <a:r>
              <a:rPr lang="en-US" sz="2800" b="1" dirty="0">
                <a:latin typeface="Arial Narrow" panose="020B0606020202030204" pitchFamily="34" charset="0"/>
              </a:rPr>
              <a:t>3 – </a:t>
            </a:r>
            <a:r>
              <a:rPr lang="en-US" sz="2800" dirty="0" err="1" smtClean="0">
                <a:latin typeface="Arial Narrow" panose="020B0606020202030204" pitchFamily="34" charset="0"/>
              </a:rPr>
              <a:t>Reversões</a:t>
            </a:r>
            <a:r>
              <a:rPr lang="en-US" sz="2800" dirty="0" smtClean="0">
                <a:latin typeface="Arial Narrow" panose="020B0606020202030204" pitchFamily="34" charset="0"/>
              </a:rPr>
              <a:t> com </a:t>
            </a:r>
            <a:r>
              <a:rPr lang="en-US" sz="2800" dirty="0" err="1" smtClean="0">
                <a:latin typeface="Arial Narrow" panose="020B0606020202030204" pitchFamily="34" charset="0"/>
              </a:rPr>
              <a:t>giro</a:t>
            </a:r>
            <a:r>
              <a:rPr lang="en-US" sz="2800" dirty="0" smtClean="0">
                <a:latin typeface="Arial Narrow" panose="020B0606020202030204" pitchFamily="34" charset="0"/>
              </a:rPr>
              <a:t> no </a:t>
            </a:r>
            <a:r>
              <a:rPr lang="en-US" sz="2800" dirty="0" err="1" smtClean="0">
                <a:latin typeface="Arial Narrow" panose="020B0606020202030204" pitchFamily="34" charset="0"/>
              </a:rPr>
              <a:t>primeiro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voo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 smtClean="0">
                <a:latin typeface="Arial Narrow" panose="020B0606020202030204" pitchFamily="34" charset="0"/>
              </a:rPr>
              <a:t>Group </a:t>
            </a:r>
            <a:r>
              <a:rPr lang="en-US" sz="2800" b="1" dirty="0">
                <a:latin typeface="Arial Narrow" panose="020B0606020202030204" pitchFamily="34" charset="0"/>
              </a:rPr>
              <a:t>4 – </a:t>
            </a:r>
            <a:r>
              <a:rPr lang="en-US" sz="2800" dirty="0" err="1" smtClean="0">
                <a:latin typeface="Arial Narrow" panose="020B0606020202030204" pitchFamily="34" charset="0"/>
              </a:rPr>
              <a:t>Rodantes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i="1" dirty="0">
                <a:latin typeface="Arial Narrow" panose="020B0606020202030204" pitchFamily="34" charset="0"/>
              </a:rPr>
              <a:t>(</a:t>
            </a:r>
            <a:r>
              <a:rPr lang="en-US" sz="2800" i="1" dirty="0" err="1">
                <a:latin typeface="Arial Narrow" panose="020B0606020202030204" pitchFamily="34" charset="0"/>
              </a:rPr>
              <a:t>Yurchenko</a:t>
            </a:r>
            <a:r>
              <a:rPr lang="en-US" sz="2800" i="1" dirty="0">
                <a:latin typeface="Arial Narrow" panose="020B0606020202030204" pitchFamily="34" charset="0"/>
              </a:rPr>
              <a:t>) </a:t>
            </a:r>
            <a:endParaRPr lang="en-US" sz="2800" i="1" dirty="0" smtClean="0">
              <a:latin typeface="Arial Narrow" panose="020B0606020202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b="1" dirty="0" smtClean="0">
                <a:latin typeface="Arial Narrow" panose="020B0606020202030204" pitchFamily="34" charset="0"/>
              </a:rPr>
              <a:t>Group </a:t>
            </a:r>
            <a:r>
              <a:rPr lang="en-US" sz="2800" b="1" dirty="0">
                <a:latin typeface="Arial Narrow" panose="020B0606020202030204" pitchFamily="34" charset="0"/>
              </a:rPr>
              <a:t>5 – </a:t>
            </a:r>
            <a:r>
              <a:rPr lang="en-US" sz="2800" dirty="0" err="1" smtClean="0">
                <a:latin typeface="Arial Narrow" panose="020B0606020202030204" pitchFamily="34" charset="0"/>
              </a:rPr>
              <a:t>Rodantes</a:t>
            </a:r>
            <a:r>
              <a:rPr lang="en-US" sz="2800" dirty="0" smtClean="0">
                <a:latin typeface="Arial Narrow" panose="020B0606020202030204" pitchFamily="34" charset="0"/>
              </a:rPr>
              <a:t> com </a:t>
            </a:r>
            <a:r>
              <a:rPr lang="en-US" sz="2800" dirty="0" err="1" smtClean="0">
                <a:latin typeface="Arial Narrow" panose="020B0606020202030204" pitchFamily="34" charset="0"/>
              </a:rPr>
              <a:t>giro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primeiro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voo</a:t>
            </a:r>
            <a:r>
              <a:rPr lang="en-US" sz="2800" dirty="0" smtClean="0">
                <a:latin typeface="Arial Narrow" panose="020B0606020202030204" pitchFamily="34" charset="0"/>
              </a:rPr>
              <a:t> e </a:t>
            </a:r>
            <a:r>
              <a:rPr lang="en-US" sz="2800" dirty="0" err="1" smtClean="0">
                <a:latin typeface="Arial Narrow" panose="020B0606020202030204" pitchFamily="34" charset="0"/>
              </a:rPr>
              <a:t>giro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ou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mortais</a:t>
            </a:r>
            <a:r>
              <a:rPr lang="en-US" sz="2800" dirty="0" smtClean="0">
                <a:latin typeface="Arial Narrow" panose="020B0606020202030204" pitchFamily="34" charset="0"/>
              </a:rPr>
              <a:t> no </a:t>
            </a:r>
            <a:r>
              <a:rPr lang="en-US" sz="2800" dirty="0" err="1" smtClean="0">
                <a:latin typeface="Arial Narrow" panose="020B0606020202030204" pitchFamily="34" charset="0"/>
              </a:rPr>
              <a:t>segundo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dirty="0" err="1" smtClean="0">
                <a:latin typeface="Arial Narrow" panose="020B0606020202030204" pitchFamily="34" charset="0"/>
              </a:rPr>
              <a:t>voo</a:t>
            </a:r>
            <a:endParaRPr lang="en-US" sz="2800" dirty="0" smtClean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Resultado de imagem para artistic gymnastics women v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384663" cy="37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94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Paralelas assimétricas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35942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Balanços e voos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Ligações D+D e acima +0.10-0.20</a:t>
            </a:r>
          </a:p>
          <a:p>
            <a:r>
              <a:rPr lang="pt-BR" b="1" dirty="0" smtClean="0">
                <a:latin typeface="Arial Narrow" panose="020B0606020202030204" pitchFamily="34" charset="0"/>
              </a:rPr>
              <a:t>Exigências de Composição</a:t>
            </a:r>
            <a:endParaRPr lang="pt-BR" b="1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1. </a:t>
            </a:r>
            <a:r>
              <a:rPr lang="en-US" dirty="0" err="1" smtClean="0">
                <a:latin typeface="Arial Narrow" panose="020B0606020202030204" pitchFamily="34" charset="0"/>
              </a:rPr>
              <a:t>Elementos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voo</a:t>
            </a:r>
            <a:r>
              <a:rPr lang="en-US" dirty="0" smtClean="0">
                <a:latin typeface="Arial Narrow" panose="020B0606020202030204" pitchFamily="34" charset="0"/>
              </a:rPr>
              <a:t> da </a:t>
            </a:r>
            <a:r>
              <a:rPr lang="en-US" dirty="0" err="1" smtClean="0">
                <a:latin typeface="Arial Narrow" panose="020B0606020202030204" pitchFamily="34" charset="0"/>
              </a:rPr>
              <a:t>barra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alta</a:t>
            </a:r>
            <a:r>
              <a:rPr lang="en-US" dirty="0" smtClean="0">
                <a:latin typeface="Arial Narrow" panose="020B0606020202030204" pitchFamily="34" charset="0"/>
              </a:rPr>
              <a:t> para a </a:t>
            </a:r>
            <a:r>
              <a:rPr lang="en-US" dirty="0" err="1" smtClean="0">
                <a:latin typeface="Arial Narrow" panose="020B0606020202030204" pitchFamily="34" charset="0"/>
              </a:rPr>
              <a:t>baixa</a:t>
            </a:r>
            <a:r>
              <a:rPr lang="en-US" dirty="0" smtClean="0">
                <a:latin typeface="Arial Narrow" panose="020B0606020202030204" pitchFamily="34" charset="0"/>
              </a:rPr>
              <a:t>  +0.50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2. </a:t>
            </a:r>
            <a:r>
              <a:rPr lang="en-US" dirty="0" err="1" smtClean="0">
                <a:latin typeface="Arial Narrow" panose="020B0606020202030204" pitchFamily="34" charset="0"/>
              </a:rPr>
              <a:t>Elementos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voo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na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mesma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barra</a:t>
            </a:r>
            <a:r>
              <a:rPr lang="en-US" dirty="0" smtClean="0">
                <a:latin typeface="Arial Narrow" panose="020B0606020202030204" pitchFamily="34" charset="0"/>
              </a:rPr>
              <a:t> +0.50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3. </a:t>
            </a:r>
            <a:r>
              <a:rPr lang="en-US" dirty="0" err="1" smtClean="0">
                <a:latin typeface="Arial Narrow" panose="020B0606020202030204" pitchFamily="34" charset="0"/>
              </a:rPr>
              <a:t>Tomadas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diferentes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i="1" dirty="0" smtClean="0">
                <a:latin typeface="Arial Narrow" panose="020B0606020202030204" pitchFamily="34" charset="0"/>
              </a:rPr>
              <a:t>(</a:t>
            </a:r>
            <a:r>
              <a:rPr lang="en-US" i="1" dirty="0" err="1" smtClean="0">
                <a:latin typeface="Arial Narrow" panose="020B0606020202030204" pitchFamily="34" charset="0"/>
              </a:rPr>
              <a:t>não</a:t>
            </a:r>
            <a:r>
              <a:rPr lang="en-US" i="1" dirty="0" smtClean="0">
                <a:latin typeface="Arial Narrow" panose="020B0606020202030204" pitchFamily="34" charset="0"/>
              </a:rPr>
              <a:t> </a:t>
            </a:r>
            <a:r>
              <a:rPr lang="en-US" i="1" dirty="0" err="1" smtClean="0">
                <a:latin typeface="Arial Narrow" panose="020B0606020202030204" pitchFamily="34" charset="0"/>
              </a:rPr>
              <a:t>paradas</a:t>
            </a:r>
            <a:r>
              <a:rPr lang="en-US" i="1" dirty="0" smtClean="0">
                <a:latin typeface="Arial Narrow" panose="020B0606020202030204" pitchFamily="34" charset="0"/>
              </a:rPr>
              <a:t>, entradas e </a:t>
            </a:r>
            <a:r>
              <a:rPr lang="en-US" i="1" dirty="0" err="1" smtClean="0">
                <a:latin typeface="Arial Narrow" panose="020B0606020202030204" pitchFamily="34" charset="0"/>
              </a:rPr>
              <a:t>saídas</a:t>
            </a:r>
            <a:r>
              <a:rPr lang="en-US" i="1" dirty="0" smtClean="0">
                <a:latin typeface="Arial Narrow" panose="020B0606020202030204" pitchFamily="34" charset="0"/>
              </a:rPr>
              <a:t>) +</a:t>
            </a:r>
            <a:r>
              <a:rPr lang="en-US" dirty="0" smtClean="0">
                <a:latin typeface="Arial Narrow" panose="020B0606020202030204" pitchFamily="34" charset="0"/>
              </a:rPr>
              <a:t>0.50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4. </a:t>
            </a:r>
            <a:r>
              <a:rPr lang="en-US" dirty="0" err="1" smtClean="0">
                <a:latin typeface="Arial Narrow" panose="020B0606020202030204" pitchFamily="34" charset="0"/>
              </a:rPr>
              <a:t>Elementos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sem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voo</a:t>
            </a:r>
            <a:r>
              <a:rPr lang="en-US" dirty="0" smtClean="0">
                <a:latin typeface="Arial Narrow" panose="020B0606020202030204" pitchFamily="34" charset="0"/>
              </a:rPr>
              <a:t> com min</a:t>
            </a:r>
            <a:r>
              <a:rPr lang="en-US" dirty="0">
                <a:latin typeface="Arial Narrow" panose="020B0606020202030204" pitchFamily="34" charset="0"/>
              </a:rPr>
              <a:t>. </a:t>
            </a:r>
            <a:r>
              <a:rPr lang="en-US" dirty="0" smtClean="0">
                <a:latin typeface="Arial Narrow" panose="020B0606020202030204" pitchFamily="34" charset="0"/>
              </a:rPr>
              <a:t>360º </a:t>
            </a:r>
            <a:r>
              <a:rPr lang="en-US" dirty="0" err="1" smtClean="0">
                <a:latin typeface="Arial Narrow" panose="020B0606020202030204" pitchFamily="34" charset="0"/>
              </a:rPr>
              <a:t>giro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i="1" dirty="0">
                <a:latin typeface="Arial Narrow" panose="020B0606020202030204" pitchFamily="34" charset="0"/>
              </a:rPr>
              <a:t>(</a:t>
            </a:r>
            <a:r>
              <a:rPr lang="en-US" i="1" dirty="0" err="1" smtClean="0">
                <a:latin typeface="Arial Narrow" panose="020B0606020202030204" pitchFamily="34" charset="0"/>
              </a:rPr>
              <a:t>não</a:t>
            </a:r>
            <a:r>
              <a:rPr lang="en-US" i="1" dirty="0" smtClean="0">
                <a:latin typeface="Arial Narrow" panose="020B0606020202030204" pitchFamily="34" charset="0"/>
              </a:rPr>
              <a:t> entradas) </a:t>
            </a:r>
            <a:r>
              <a:rPr lang="en-US" dirty="0">
                <a:latin typeface="Arial Narrow" panose="020B0606020202030204" pitchFamily="34" charset="0"/>
              </a:rPr>
              <a:t>+</a:t>
            </a:r>
            <a:r>
              <a:rPr lang="en-US" dirty="0" smtClean="0">
                <a:latin typeface="Arial Narrow" panose="020B0606020202030204" pitchFamily="34" charset="0"/>
              </a:rPr>
              <a:t>0.50</a:t>
            </a:r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9218" name="Picture 2" descr="Resultado de imagem para artistic gymnastics wo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75" y="116632"/>
            <a:ext cx="3328521" cy="300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8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Trave de Equilíbrio</a:t>
            </a:r>
            <a:endParaRPr lang="pt-BR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Até 90s (-0.10)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10s </a:t>
            </a:r>
            <a:r>
              <a:rPr lang="pt-BR" dirty="0" smtClean="0">
                <a:latin typeface="Arial Narrow" panose="020B0606020202030204" pitchFamily="34" charset="0"/>
              </a:rPr>
              <a:t>para retornar após cada queda</a:t>
            </a:r>
            <a:endParaRPr lang="pt-BR" dirty="0" smtClean="0">
              <a:latin typeface="Arial Narrow" panose="020B0606020202030204" pitchFamily="34" charset="0"/>
            </a:endParaRPr>
          </a:p>
          <a:p>
            <a:r>
              <a:rPr lang="pt-BR" dirty="0" smtClean="0">
                <a:latin typeface="Arial Narrow" panose="020B0606020202030204" pitchFamily="34" charset="0"/>
              </a:rPr>
              <a:t>Exigências de composição: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1. </a:t>
            </a:r>
            <a:r>
              <a:rPr lang="en-US" dirty="0" smtClean="0">
                <a:latin typeface="Arial Narrow" panose="020B0606020202030204" pitchFamily="34" charset="0"/>
              </a:rPr>
              <a:t>Uma </a:t>
            </a:r>
            <a:r>
              <a:rPr lang="en-US" dirty="0" err="1" smtClean="0">
                <a:latin typeface="Arial Narrow" panose="020B0606020202030204" pitchFamily="34" charset="0"/>
              </a:rPr>
              <a:t>ligação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pelo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menos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dois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elementos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ginásticos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u="sng" dirty="0" err="1" smtClean="0">
                <a:latin typeface="Arial Narrow" panose="020B0606020202030204" pitchFamily="34" charset="0"/>
              </a:rPr>
              <a:t>diferentes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latin typeface="Arial Narrow" panose="020B0606020202030204" pitchFamily="34" charset="0"/>
              </a:rPr>
              <a:t>sendo</a:t>
            </a:r>
            <a:r>
              <a:rPr lang="en-US" dirty="0" smtClean="0">
                <a:latin typeface="Arial Narrow" panose="020B0606020202030204" pitchFamily="34" charset="0"/>
              </a:rPr>
              <a:t> um </a:t>
            </a:r>
            <a:r>
              <a:rPr lang="en-US" dirty="0" err="1" smtClean="0">
                <a:latin typeface="Arial Narrow" panose="020B0606020202030204" pitchFamily="34" charset="0"/>
              </a:rPr>
              <a:t>em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espacato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ou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salto</a:t>
            </a:r>
            <a:r>
              <a:rPr lang="en-US" dirty="0" smtClean="0">
                <a:latin typeface="Arial Narrow" panose="020B0606020202030204" pitchFamily="34" charset="0"/>
              </a:rPr>
              <a:t> com </a:t>
            </a:r>
            <a:r>
              <a:rPr lang="en-US" dirty="0" err="1" smtClean="0">
                <a:latin typeface="Arial Narrow" panose="020B0606020202030204" pitchFamily="34" charset="0"/>
              </a:rPr>
              <a:t>afastamento</a:t>
            </a:r>
            <a:r>
              <a:rPr lang="en-US" dirty="0" smtClean="0">
                <a:latin typeface="Arial Narrow" panose="020B0606020202030204" pitchFamily="34" charset="0"/>
              </a:rPr>
              <a:t> de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180</a:t>
            </a:r>
            <a:r>
              <a:rPr lang="en-US" dirty="0">
                <a:latin typeface="Arial Narrow" panose="020B0606020202030204" pitchFamily="34" charset="0"/>
              </a:rPr>
              <a:t>° </a:t>
            </a:r>
            <a:r>
              <a:rPr lang="en-US" i="1" dirty="0" smtClean="0">
                <a:latin typeface="Arial Narrow" panose="020B0606020202030204" pitchFamily="34" charset="0"/>
              </a:rPr>
              <a:t>(transversal </a:t>
            </a:r>
            <a:r>
              <a:rPr lang="en-US" i="1" dirty="0" err="1" smtClean="0">
                <a:latin typeface="Arial Narrow" panose="020B0606020202030204" pitchFamily="34" charset="0"/>
              </a:rPr>
              <a:t>ou</a:t>
            </a:r>
            <a:r>
              <a:rPr lang="en-US" i="1" dirty="0" smtClean="0">
                <a:latin typeface="Arial Narrow" panose="020B0606020202030204" pitchFamily="34" charset="0"/>
              </a:rPr>
              <a:t> lateral), </a:t>
            </a:r>
            <a:r>
              <a:rPr lang="en-US" dirty="0" err="1" smtClean="0">
                <a:latin typeface="Arial Narrow" panose="020B0606020202030204" pitchFamily="34" charset="0"/>
              </a:rPr>
              <a:t>ou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afastado</a:t>
            </a:r>
            <a:r>
              <a:rPr lang="en-US" dirty="0" smtClean="0">
                <a:latin typeface="Arial Narrow" panose="020B0606020202030204" pitchFamily="34" charset="0"/>
              </a:rPr>
              <a:t> (straddle) +</a:t>
            </a:r>
            <a:r>
              <a:rPr lang="en-US" dirty="0" smtClean="0">
                <a:latin typeface="Arial Narrow" panose="020B0606020202030204" pitchFamily="34" charset="0"/>
              </a:rPr>
              <a:t>0.50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2. </a:t>
            </a:r>
            <a:r>
              <a:rPr lang="en-US" dirty="0" smtClean="0">
                <a:latin typeface="Arial Narrow" panose="020B0606020202030204" pitchFamily="34" charset="0"/>
              </a:rPr>
              <a:t>Giro (</a:t>
            </a:r>
            <a:r>
              <a:rPr lang="en-US" dirty="0">
                <a:latin typeface="Arial Narrow" panose="020B0606020202030204" pitchFamily="34" charset="0"/>
              </a:rPr>
              <a:t>Gr. 3) </a:t>
            </a:r>
            <a:r>
              <a:rPr lang="en-US" dirty="0">
                <a:latin typeface="Arial Narrow" panose="020B0606020202030204" pitchFamily="34" charset="0"/>
              </a:rPr>
              <a:t>+</a:t>
            </a:r>
            <a:r>
              <a:rPr lang="en-US" dirty="0" smtClean="0">
                <a:latin typeface="Arial Narrow" panose="020B0606020202030204" pitchFamily="34" charset="0"/>
              </a:rPr>
              <a:t>0.50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3. </a:t>
            </a:r>
            <a:r>
              <a:rPr lang="en-US" dirty="0" smtClean="0">
                <a:latin typeface="Arial Narrow" panose="020B0606020202030204" pitchFamily="34" charset="0"/>
              </a:rPr>
              <a:t>Uma </a:t>
            </a:r>
            <a:r>
              <a:rPr lang="en-US" dirty="0" err="1" smtClean="0">
                <a:latin typeface="Arial Narrow" panose="020B0606020202030204" pitchFamily="34" charset="0"/>
              </a:rPr>
              <a:t>sequencia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acrobática</a:t>
            </a:r>
            <a:r>
              <a:rPr lang="en-US" dirty="0" smtClean="0">
                <a:latin typeface="Arial Narrow" panose="020B0606020202030204" pitchFamily="34" charset="0"/>
              </a:rPr>
              <a:t> com </a:t>
            </a:r>
            <a:r>
              <a:rPr lang="en-US" dirty="0" err="1" smtClean="0">
                <a:latin typeface="Arial Narrow" panose="020B0606020202030204" pitchFamily="34" charset="0"/>
              </a:rPr>
              <a:t>mín</a:t>
            </a:r>
            <a:r>
              <a:rPr lang="en-US" dirty="0" smtClean="0">
                <a:latin typeface="Arial Narrow" panose="020B0606020202030204" pitchFamily="34" charset="0"/>
              </a:rPr>
              <a:t> 2 </a:t>
            </a:r>
            <a:r>
              <a:rPr lang="en-US" dirty="0" err="1" smtClean="0">
                <a:latin typeface="Arial Narrow" panose="020B0606020202030204" pitchFamily="34" charset="0"/>
              </a:rPr>
              <a:t>elementos</a:t>
            </a:r>
            <a:r>
              <a:rPr lang="en-US" dirty="0" smtClean="0">
                <a:latin typeface="Arial Narrow" panose="020B0606020202030204" pitchFamily="34" charset="0"/>
              </a:rPr>
              <a:t> de </a:t>
            </a:r>
            <a:r>
              <a:rPr lang="en-US" dirty="0" err="1" smtClean="0">
                <a:latin typeface="Arial Narrow" panose="020B0606020202030204" pitchFamily="34" charset="0"/>
              </a:rPr>
              <a:t>voo</a:t>
            </a:r>
            <a:r>
              <a:rPr lang="en-US" dirty="0" smtClean="0">
                <a:latin typeface="Arial Narrow" panose="020B0606020202030204" pitchFamily="34" charset="0"/>
              </a:rPr>
              <a:t>, 1 </a:t>
            </a:r>
            <a:r>
              <a:rPr lang="en-US" dirty="0" err="1" smtClean="0">
                <a:latin typeface="Arial Narrow" panose="020B0606020202030204" pitchFamily="34" charset="0"/>
              </a:rPr>
              <a:t>sendo</a:t>
            </a:r>
            <a:r>
              <a:rPr lang="en-US" dirty="0" smtClean="0">
                <a:latin typeface="Arial Narrow" panose="020B0606020202030204" pitchFamily="34" charset="0"/>
              </a:rPr>
              <a:t> mortal </a:t>
            </a:r>
            <a:r>
              <a:rPr lang="en-US" i="1" dirty="0" smtClean="0">
                <a:latin typeface="Arial Narrow" panose="020B0606020202030204" pitchFamily="34" charset="0"/>
              </a:rPr>
              <a:t>(</a:t>
            </a:r>
            <a:r>
              <a:rPr lang="en-US" i="1" dirty="0" err="1" smtClean="0">
                <a:latin typeface="Arial Narrow" panose="020B0606020202030204" pitchFamily="34" charset="0"/>
              </a:rPr>
              <a:t>elementos</a:t>
            </a:r>
            <a:r>
              <a:rPr lang="en-US" i="1" dirty="0" smtClean="0">
                <a:latin typeface="Arial Narrow" panose="020B0606020202030204" pitchFamily="34" charset="0"/>
              </a:rPr>
              <a:t> </a:t>
            </a:r>
            <a:r>
              <a:rPr lang="en-US" i="1" dirty="0" err="1" smtClean="0">
                <a:latin typeface="Arial Narrow" panose="020B0606020202030204" pitchFamily="34" charset="0"/>
              </a:rPr>
              <a:t>podem</a:t>
            </a:r>
            <a:r>
              <a:rPr lang="en-US" i="1" dirty="0" smtClean="0">
                <a:latin typeface="Arial Narrow" panose="020B0606020202030204" pitchFamily="34" charset="0"/>
              </a:rPr>
              <a:t> </a:t>
            </a:r>
            <a:r>
              <a:rPr lang="en-US" i="1" dirty="0" err="1" smtClean="0">
                <a:latin typeface="Arial Narrow" panose="020B0606020202030204" pitchFamily="34" charset="0"/>
              </a:rPr>
              <a:t>ser</a:t>
            </a:r>
            <a:r>
              <a:rPr lang="en-US" i="1" dirty="0" smtClean="0">
                <a:latin typeface="Arial Narrow" panose="020B0606020202030204" pitchFamily="34" charset="0"/>
              </a:rPr>
              <a:t> o </a:t>
            </a:r>
            <a:r>
              <a:rPr lang="en-US" i="1" dirty="0" err="1" smtClean="0">
                <a:latin typeface="Arial Narrow" panose="020B0606020202030204" pitchFamily="34" charset="0"/>
              </a:rPr>
              <a:t>mesmo</a:t>
            </a:r>
            <a:r>
              <a:rPr lang="en-US" i="1" dirty="0" smtClean="0">
                <a:latin typeface="Arial Narrow" panose="020B0606020202030204" pitchFamily="34" charset="0"/>
              </a:rPr>
              <a:t>) +</a:t>
            </a:r>
            <a:r>
              <a:rPr lang="en-US" dirty="0" smtClean="0">
                <a:latin typeface="Arial Narrow" panose="020B0606020202030204" pitchFamily="34" charset="0"/>
              </a:rPr>
              <a:t>0.50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4. </a:t>
            </a:r>
            <a:r>
              <a:rPr lang="en-US" dirty="0" err="1" smtClean="0">
                <a:latin typeface="Arial Narrow" panose="020B0606020202030204" pitchFamily="34" charset="0"/>
              </a:rPr>
              <a:t>Elementos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acrobáticos</a:t>
            </a:r>
            <a:r>
              <a:rPr lang="en-US" dirty="0" smtClean="0">
                <a:latin typeface="Arial Narrow" panose="020B0606020202030204" pitchFamily="34" charset="0"/>
              </a:rPr>
              <a:t> para </a:t>
            </a:r>
            <a:r>
              <a:rPr lang="en-US" dirty="0" err="1" smtClean="0">
                <a:latin typeface="Arial Narrow" panose="020B0606020202030204" pitchFamily="34" charset="0"/>
              </a:rPr>
              <a:t>direções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diferentes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i="1" dirty="0" smtClean="0">
                <a:latin typeface="Arial Narrow" panose="020B0606020202030204" pitchFamily="34" charset="0"/>
              </a:rPr>
              <a:t>(F/L/T) +</a:t>
            </a:r>
            <a:r>
              <a:rPr lang="en-US" dirty="0" smtClean="0">
                <a:latin typeface="Arial Narrow" panose="020B0606020202030204" pitchFamily="34" charset="0"/>
              </a:rPr>
              <a:t>0.50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err="1" smtClean="0">
                <a:latin typeface="Arial Narrow" panose="020B0606020202030204" pitchFamily="34" charset="0"/>
              </a:rPr>
              <a:t>Composição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artística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latin typeface="Arial Narrow" panose="020B0606020202030204" pitchFamily="34" charset="0"/>
              </a:rPr>
              <a:t>até</a:t>
            </a:r>
            <a:r>
              <a:rPr lang="en-US" dirty="0" smtClean="0">
                <a:latin typeface="Arial Narrow" panose="020B0606020202030204" pitchFamily="34" charset="0"/>
              </a:rPr>
              <a:t> -1.0)</a:t>
            </a:r>
          </a:p>
          <a:p>
            <a:r>
              <a:rPr lang="en-US" dirty="0" err="1" smtClean="0">
                <a:latin typeface="Arial Narrow" panose="020B0606020202030204" pitchFamily="34" charset="0"/>
              </a:rPr>
              <a:t>Queda</a:t>
            </a:r>
            <a:r>
              <a:rPr lang="en-US" dirty="0" smtClean="0">
                <a:latin typeface="Arial Narrow" panose="020B0606020202030204" pitchFamily="34" charset="0"/>
              </a:rPr>
              <a:t> -1.0</a:t>
            </a:r>
            <a:endParaRPr lang="pt-BR" dirty="0" smtClean="0">
              <a:latin typeface="Arial Narrow" panose="020B0606020202030204" pitchFamily="34" charset="0"/>
            </a:endParaRP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7172" name="Picture 4" descr="Resultado de imagem para artistic gymnastics 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9528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25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Solo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Narrow" panose="020B0606020202030204" pitchFamily="34" charset="0"/>
              </a:rPr>
              <a:t>Até 90s (-0.1)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Mínimo 3 ginásticos/dança</a:t>
            </a:r>
            <a:r>
              <a:rPr lang="pt-BR" dirty="0">
                <a:latin typeface="Arial Narrow" panose="020B0606020202030204" pitchFamily="34" charset="0"/>
              </a:rPr>
              <a:t> </a:t>
            </a:r>
            <a:r>
              <a:rPr lang="pt-BR" dirty="0" smtClean="0">
                <a:latin typeface="Arial Narrow" panose="020B0606020202030204" pitchFamily="34" charset="0"/>
              </a:rPr>
              <a:t>e 3 acrobáticos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Saída tablado (-0.1 a 0.3)</a:t>
            </a:r>
          </a:p>
          <a:p>
            <a:r>
              <a:rPr lang="pt-BR" dirty="0" smtClean="0">
                <a:latin typeface="Arial Narrow" panose="020B0606020202030204" pitchFamily="34" charset="0"/>
              </a:rPr>
              <a:t>Exigências de composição:</a:t>
            </a:r>
          </a:p>
          <a:p>
            <a:pPr lvl="1"/>
            <a:r>
              <a:rPr lang="pt-BR" dirty="0" smtClean="0">
                <a:latin typeface="Arial Narrow" panose="020B0606020202030204" pitchFamily="34" charset="0"/>
              </a:rPr>
              <a:t>Duas passagens de dança diferentes</a:t>
            </a:r>
          </a:p>
          <a:p>
            <a:pPr lvl="1"/>
            <a:r>
              <a:rPr lang="en-US" dirty="0" err="1" smtClean="0">
                <a:latin typeface="Arial Narrow" panose="020B0606020202030204" pitchFamily="34" charset="0"/>
              </a:rPr>
              <a:t>Mortais</a:t>
            </a:r>
            <a:r>
              <a:rPr lang="en-US" dirty="0" smtClean="0">
                <a:latin typeface="Arial Narrow" panose="020B0606020202030204" pitchFamily="34" charset="0"/>
              </a:rPr>
              <a:t> com </a:t>
            </a:r>
            <a:r>
              <a:rPr lang="en-US" dirty="0" err="1" smtClean="0">
                <a:latin typeface="Arial Narrow" panose="020B0606020202030204" pitchFamily="34" charset="0"/>
              </a:rPr>
              <a:t>giro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(min. 360</a:t>
            </a:r>
            <a:r>
              <a:rPr lang="en-US" dirty="0" smtClean="0">
                <a:latin typeface="Arial Narrow" panose="020B0606020202030204" pitchFamily="34" charset="0"/>
              </a:rPr>
              <a:t>°)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 err="1" smtClean="0">
                <a:latin typeface="Arial Narrow" panose="020B0606020202030204" pitchFamily="34" charset="0"/>
              </a:rPr>
              <a:t>Mortais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duplo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 err="1" smtClean="0">
                <a:latin typeface="Arial Narrow" panose="020B0606020202030204" pitchFamily="34" charset="0"/>
              </a:rPr>
              <a:t>Mortais</a:t>
            </a:r>
            <a:r>
              <a:rPr lang="en-US" dirty="0" smtClean="0">
                <a:latin typeface="Arial Narrow" panose="020B0606020202030204" pitchFamily="34" charset="0"/>
              </a:rPr>
              <a:t> para </a:t>
            </a:r>
            <a:r>
              <a:rPr lang="en-US" dirty="0" err="1" smtClean="0">
                <a:latin typeface="Arial Narrow" panose="020B0606020202030204" pitchFamily="34" charset="0"/>
              </a:rPr>
              <a:t>frente</a:t>
            </a:r>
            <a:r>
              <a:rPr lang="en-US" dirty="0" smtClean="0">
                <a:latin typeface="Arial Narrow" panose="020B0606020202030204" pitchFamily="34" charset="0"/>
              </a:rPr>
              <a:t> e </a:t>
            </a:r>
            <a:r>
              <a:rPr lang="en-US" dirty="0" err="1" smtClean="0">
                <a:latin typeface="Arial Narrow" panose="020B0606020202030204" pitchFamily="34" charset="0"/>
              </a:rPr>
              <a:t>trás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endParaRPr lang="pt-BR" dirty="0" smtClean="0">
              <a:latin typeface="Arial Narrow" panose="020B0606020202030204" pitchFamily="34" charset="0"/>
            </a:endParaRPr>
          </a:p>
          <a:p>
            <a:pPr lvl="1"/>
            <a:endParaRPr lang="pt-BR" dirty="0" smtClean="0">
              <a:latin typeface="Arial Narrow" panose="020B0606020202030204" pitchFamily="34" charset="0"/>
            </a:endParaRPr>
          </a:p>
        </p:txBody>
      </p:sp>
      <p:pic>
        <p:nvPicPr>
          <p:cNvPr id="8196" name="Picture 4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3"/>
            <a:ext cx="4066398" cy="271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775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Composição e cálculo da nota 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pt-BR" b="1" dirty="0" smtClean="0">
                <a:latin typeface="Arial Narrow" panose="020B0606020202030204" pitchFamily="34" charset="0"/>
              </a:rPr>
              <a:t>Nota D + Nota E = Nota Final</a:t>
            </a:r>
          </a:p>
          <a:p>
            <a:pPr marL="0" lvl="0" indent="0">
              <a:buNone/>
            </a:pPr>
            <a:r>
              <a:rPr lang="pt-BR" b="1" dirty="0" smtClean="0">
                <a:latin typeface="Arial Narrow" panose="020B0606020202030204" pitchFamily="34" charset="0"/>
              </a:rPr>
              <a:t>Nota D: (</a:t>
            </a:r>
            <a:r>
              <a:rPr lang="pt-B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XX</a:t>
            </a:r>
            <a:r>
              <a:rPr lang="pt-BR" b="1" dirty="0" smtClean="0">
                <a:latin typeface="Arial Narrow" panose="020B0606020202030204" pitchFamily="34" charset="0"/>
              </a:rPr>
              <a:t>)</a:t>
            </a:r>
          </a:p>
          <a:p>
            <a:pPr marL="0" lvl="0" indent="0">
              <a:buNone/>
            </a:pPr>
            <a:r>
              <a:rPr lang="pt-BR" b="1" dirty="0">
                <a:latin typeface="Arial Narrow" panose="020B0606020202030204" pitchFamily="34" charset="0"/>
              </a:rPr>
              <a:t>	</a:t>
            </a:r>
            <a:r>
              <a:rPr lang="pt-BR" sz="2400" dirty="0" smtClean="0">
                <a:latin typeface="Arial Narrow" panose="020B0606020202030204" pitchFamily="34" charset="0"/>
              </a:rPr>
              <a:t>dificuldade 3C; 3D; 2E</a:t>
            </a:r>
          </a:p>
          <a:p>
            <a:pPr marL="0" lvl="0" indent="0">
              <a:buNone/>
            </a:pPr>
            <a:r>
              <a:rPr lang="pt-BR" sz="2400" dirty="0" smtClean="0">
                <a:latin typeface="Arial Narrow" panose="020B0606020202030204" pitchFamily="34" charset="0"/>
              </a:rPr>
              <a:t>	exigências completas: 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+</a:t>
            </a:r>
            <a:r>
              <a:rPr lang="pt-BR" sz="2400" dirty="0" smtClean="0">
                <a:latin typeface="Arial Narrow" panose="020B0606020202030204" pitchFamily="34" charset="0"/>
              </a:rPr>
              <a:t> 2.0</a:t>
            </a:r>
          </a:p>
          <a:p>
            <a:pPr marL="0" lvl="0" indent="0">
              <a:buNone/>
            </a:pPr>
            <a:r>
              <a:rPr lang="pt-BR" sz="2400" dirty="0">
                <a:latin typeface="Arial Narrow" panose="020B0606020202030204" pitchFamily="34" charset="0"/>
              </a:rPr>
              <a:t>	</a:t>
            </a:r>
            <a:r>
              <a:rPr lang="pt-BR" sz="2400" dirty="0" smtClean="0">
                <a:latin typeface="Arial Narrow" panose="020B0606020202030204" pitchFamily="34" charset="0"/>
              </a:rPr>
              <a:t>valor ligação: 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+</a:t>
            </a:r>
            <a:r>
              <a:rPr lang="pt-BR" sz="2400" dirty="0" smtClean="0">
                <a:latin typeface="Arial Narrow" panose="020B0606020202030204" pitchFamily="34" charset="0"/>
              </a:rPr>
              <a:t> 0.60</a:t>
            </a:r>
          </a:p>
          <a:p>
            <a:pPr marL="0" lvl="0" indent="0">
              <a:buNone/>
            </a:pPr>
            <a:r>
              <a:rPr lang="pt-BR" sz="2400" dirty="0">
                <a:latin typeface="Arial Narrow" panose="020B0606020202030204" pitchFamily="34" charset="0"/>
              </a:rPr>
              <a:t>	</a:t>
            </a:r>
          </a:p>
          <a:p>
            <a:pPr marL="0" lvl="0" indent="0">
              <a:buNone/>
            </a:pPr>
            <a:r>
              <a:rPr lang="pt-BR" b="1" dirty="0" smtClean="0">
                <a:latin typeface="Arial Narrow" panose="020B0606020202030204" pitchFamily="34" charset="0"/>
              </a:rPr>
              <a:t>Nota E (10 pontos): </a:t>
            </a:r>
          </a:p>
          <a:p>
            <a:pPr marL="0" lvl="0" indent="0">
              <a:buNone/>
            </a:pPr>
            <a:r>
              <a:rPr lang="pt-BR" dirty="0">
                <a:latin typeface="Arial Narrow" panose="020B0606020202030204" pitchFamily="34" charset="0"/>
              </a:rPr>
              <a:t>	</a:t>
            </a:r>
            <a:r>
              <a:rPr lang="pt-BR" sz="2400" dirty="0" smtClean="0">
                <a:latin typeface="Arial Narrow" panose="020B0606020202030204" pitchFamily="34" charset="0"/>
              </a:rPr>
              <a:t>execução: 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</a:t>
            </a:r>
            <a:r>
              <a:rPr lang="pt-BR" sz="2400" dirty="0" smtClean="0">
                <a:latin typeface="Arial Narrow" panose="020B0606020202030204" pitchFamily="34" charset="0"/>
              </a:rPr>
              <a:t>0.70</a:t>
            </a:r>
          </a:p>
          <a:p>
            <a:pPr marL="0" lvl="0" indent="0">
              <a:buNone/>
            </a:pPr>
            <a:r>
              <a:rPr lang="pt-BR" sz="2400" dirty="0">
                <a:latin typeface="Arial Narrow" panose="020B0606020202030204" pitchFamily="34" charset="0"/>
              </a:rPr>
              <a:t>	</a:t>
            </a:r>
            <a:r>
              <a:rPr lang="pt-BR" sz="2400" dirty="0" smtClean="0">
                <a:latin typeface="Arial Narrow" panose="020B0606020202030204" pitchFamily="34" charset="0"/>
              </a:rPr>
              <a:t>artístico: </a:t>
            </a:r>
            <a:r>
              <a:rPr lang="pt-BR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pt-BR" sz="2400" dirty="0" smtClean="0">
                <a:latin typeface="Arial Narrow" panose="020B0606020202030204" pitchFamily="34" charset="0"/>
              </a:rPr>
              <a:t> 0.30</a:t>
            </a:r>
          </a:p>
          <a:p>
            <a:pPr marL="0" lvl="0" indent="0" algn="r">
              <a:buNone/>
            </a:pPr>
            <a:r>
              <a:rPr lang="pt-B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Nota Final: 	???</a:t>
            </a:r>
            <a:r>
              <a:rPr lang="pt-BR" dirty="0" smtClean="0">
                <a:latin typeface="Arial Narrow" panose="020B0606020202030204" pitchFamily="34" charset="0"/>
              </a:rPr>
              <a:t>		</a:t>
            </a:r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4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IG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1016000"/>
            <a:ext cx="6759141" cy="219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28596" y="4640057"/>
            <a:ext cx="8358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4000" b="1" dirty="0">
                <a:latin typeface="Arial Narrow" pitchFamily="34" charset="0"/>
              </a:rPr>
              <a:t>Federação </a:t>
            </a:r>
            <a:r>
              <a:rPr lang="pt-BR" altLang="pt-BR" sz="4000" b="1" dirty="0" smtClean="0">
                <a:latin typeface="Arial Narrow" pitchFamily="34" charset="0"/>
              </a:rPr>
              <a:t>Internacional de </a:t>
            </a:r>
            <a:r>
              <a:rPr lang="pt-BR" altLang="pt-BR" sz="4000" b="1" dirty="0">
                <a:latin typeface="Arial Narrow" pitchFamily="34" charset="0"/>
              </a:rPr>
              <a:t>Ginástica</a:t>
            </a:r>
          </a:p>
        </p:txBody>
      </p:sp>
    </p:spTree>
    <p:extLst>
      <p:ext uri="{BB962C8B-B14F-4D97-AF65-F5344CB8AC3E}">
        <p14:creationId xmlns:p14="http://schemas.microsoft.com/office/powerpoint/2010/main" val="23001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/>
          <p:cNvSpPr>
            <a:spLocks noGrp="1"/>
          </p:cNvSpPr>
          <p:nvPr>
            <p:ph idx="1"/>
          </p:nvPr>
        </p:nvSpPr>
        <p:spPr>
          <a:xfrm>
            <a:off x="557213" y="2359421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altLang="pt-BR" sz="3600" dirty="0" smtClean="0">
                <a:latin typeface="Arial Narrow" pitchFamily="34" charset="0"/>
              </a:rPr>
              <a:t> Qual o número máximo de medalhas que uma nação poderá conquistar na GA?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altLang="pt-BR" sz="3200" dirty="0" smtClean="0">
                <a:latin typeface="Arial Narrow" pitchFamily="34" charset="0"/>
              </a:rPr>
              <a:t> equipe masculina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altLang="pt-BR" sz="3200" dirty="0" smtClean="0">
                <a:latin typeface="Arial Narrow" pitchFamily="34" charset="0"/>
              </a:rPr>
              <a:t> equipe feminina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645424" cy="1143000"/>
          </a:xfrm>
        </p:spPr>
        <p:txBody>
          <a:bodyPr/>
          <a:lstStyle/>
          <a:p>
            <a:pPr eaLnBrk="1" hangingPunct="1"/>
            <a:r>
              <a:rPr lang="pt-BR" altLang="pt-BR" sz="4000" b="1" dirty="0" smtClean="0">
                <a:solidFill>
                  <a:srgbClr val="006600"/>
                </a:solidFill>
                <a:latin typeface="Arial Narrow" pitchFamily="34" charset="0"/>
              </a:rPr>
              <a:t>Competições Oficiais na GA</a:t>
            </a:r>
          </a:p>
        </p:txBody>
      </p:sp>
      <p:pic>
        <p:nvPicPr>
          <p:cNvPr id="13319" name="Picture 7" descr="http://f.i.bol.com.br/2012/07/18/a-medalha-mostra-uma-atleta-com-a-coroa-de-louro-o-simbolo-da-vitoria-sobre-um-relevo-que-mostra-as-antigas-modalidades-olimpicas-1342643632606_592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572008"/>
            <a:ext cx="3732834" cy="1891639"/>
          </a:xfrm>
          <a:prstGeom prst="rect">
            <a:avLst/>
          </a:prstGeom>
          <a:noFill/>
        </p:spPr>
      </p:pic>
      <p:pic>
        <p:nvPicPr>
          <p:cNvPr id="1032" name="Picture 8" descr="http://1.bp.blogspot.com/-vz3jdAy0brY/VWexcr-AiuI/AAAAAAAABYI/8L2wc_lCQXA/s1600/emoticon-pensati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12" y="363513"/>
            <a:ext cx="14287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8150" y="2359421"/>
            <a:ext cx="7328266" cy="4525963"/>
          </a:xfrm>
        </p:spPr>
        <p:txBody>
          <a:bodyPr/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>
                <a:latin typeface="Arial Narrow" panose="020B0606020202030204" pitchFamily="34" charset="0"/>
              </a:rPr>
              <a:t> Equipe </a:t>
            </a:r>
            <a:r>
              <a:rPr lang="pt-BR" dirty="0" err="1" smtClean="0">
                <a:latin typeface="Arial Narrow" panose="020B0606020202030204" pitchFamily="34" charset="0"/>
              </a:rPr>
              <a:t>Masc</a:t>
            </a:r>
            <a:r>
              <a:rPr lang="pt-BR" dirty="0" smtClean="0">
                <a:latin typeface="Arial Narrow" panose="020B0606020202030204" pitchFamily="34" charset="0"/>
              </a:rPr>
              <a:t> e </a:t>
            </a:r>
            <a:r>
              <a:rPr lang="pt-BR" dirty="0" err="1" smtClean="0">
                <a:latin typeface="Arial Narrow" panose="020B0606020202030204" pitchFamily="34" charset="0"/>
              </a:rPr>
              <a:t>Fem</a:t>
            </a:r>
            <a:r>
              <a:rPr lang="pt-BR" dirty="0" smtClean="0">
                <a:latin typeface="Arial Narrow" panose="020B0606020202030204" pitchFamily="34" charset="0"/>
              </a:rPr>
              <a:t> (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XX</a:t>
            </a:r>
            <a:r>
              <a:rPr lang="pt-BR" dirty="0" smtClean="0"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>
                <a:latin typeface="Arial Narrow" panose="020B0606020202030204" pitchFamily="34" charset="0"/>
              </a:rPr>
              <a:t> Individual geral </a:t>
            </a:r>
            <a:r>
              <a:rPr lang="pt-BR" dirty="0" err="1" smtClean="0">
                <a:latin typeface="Arial Narrow" panose="020B0606020202030204" pitchFamily="34" charset="0"/>
              </a:rPr>
              <a:t>Masc</a:t>
            </a:r>
            <a:r>
              <a:rPr lang="pt-BR" dirty="0" smtClean="0">
                <a:latin typeface="Arial Narrow" panose="020B0606020202030204" pitchFamily="34" charset="0"/>
              </a:rPr>
              <a:t> e </a:t>
            </a:r>
            <a:r>
              <a:rPr lang="pt-BR" dirty="0" err="1" smtClean="0">
                <a:latin typeface="Arial Narrow" panose="020B0606020202030204" pitchFamily="34" charset="0"/>
              </a:rPr>
              <a:t>Fem</a:t>
            </a:r>
            <a:r>
              <a:rPr lang="pt-BR" dirty="0" smtClean="0">
                <a:latin typeface="Arial Narrow" panose="020B0606020202030204" pitchFamily="34" charset="0"/>
              </a:rPr>
              <a:t> (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XX</a:t>
            </a:r>
            <a:r>
              <a:rPr lang="pt-BR" dirty="0" smtClean="0"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>
                <a:latin typeface="Arial Narrow" panose="020B0606020202030204" pitchFamily="34" charset="0"/>
              </a:rPr>
              <a:t> Aparelho </a:t>
            </a:r>
            <a:r>
              <a:rPr lang="pt-BR" dirty="0" err="1" smtClean="0">
                <a:latin typeface="Arial Narrow" panose="020B0606020202030204" pitchFamily="34" charset="0"/>
              </a:rPr>
              <a:t>Masc</a:t>
            </a:r>
            <a:r>
              <a:rPr lang="pt-BR" dirty="0" smtClean="0">
                <a:latin typeface="Arial Narrow" panose="020B0606020202030204" pitchFamily="34" charset="0"/>
              </a:rPr>
              <a:t> (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XX</a:t>
            </a:r>
            <a:r>
              <a:rPr lang="pt-BR" dirty="0" smtClean="0">
                <a:latin typeface="Arial Narrow" panose="020B0606020202030204" pitchFamily="34" charset="0"/>
              </a:rPr>
              <a:t>)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>
                <a:latin typeface="Arial Narrow" panose="020B0606020202030204" pitchFamily="34" charset="0"/>
              </a:rPr>
              <a:t> Aparelho </a:t>
            </a:r>
            <a:r>
              <a:rPr lang="pt-BR" dirty="0" err="1" smtClean="0">
                <a:latin typeface="Arial Narrow" panose="020B0606020202030204" pitchFamily="34" charset="0"/>
              </a:rPr>
              <a:t>Fem</a:t>
            </a:r>
            <a:r>
              <a:rPr lang="pt-BR" dirty="0" smtClean="0">
                <a:latin typeface="Arial Narrow" panose="020B0606020202030204" pitchFamily="34" charset="0"/>
              </a:rPr>
              <a:t> (</a:t>
            </a:r>
            <a:r>
              <a:rPr lang="pt-BR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XX</a:t>
            </a:r>
            <a:r>
              <a:rPr lang="pt-BR" dirty="0" smtClean="0">
                <a:latin typeface="Arial Narrow" panose="020B0606020202030204" pitchFamily="34" charset="0"/>
              </a:rPr>
              <a:t>) 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pt-BR" dirty="0" smtClean="0">
                <a:latin typeface="Arial Narrow" panose="020B0606020202030204" pitchFamily="34" charset="0"/>
              </a:rPr>
              <a:t> </a:t>
            </a:r>
            <a:r>
              <a:rPr lang="pt-BR" b="1" dirty="0" smtClean="0">
                <a:latin typeface="Arial Narrow" panose="020B0606020202030204" pitchFamily="34" charset="0"/>
              </a:rPr>
              <a:t>Total: </a:t>
            </a:r>
            <a:r>
              <a:rPr lang="pt-BR" b="1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  <a:endParaRPr lang="pt-BR" b="1" dirty="0" smtClean="0">
              <a:latin typeface="Arial Narrow" panose="020B0606020202030204" pitchFamily="34" charset="0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endParaRPr lang="pt-BR" dirty="0">
              <a:latin typeface="Arial Narrow" panose="020B0606020202030204" pitchFamily="34" charset="0"/>
            </a:endParaRPr>
          </a:p>
        </p:txBody>
      </p:sp>
      <p:pic>
        <p:nvPicPr>
          <p:cNvPr id="2052" name="Picture 4" descr="http://aveclacolle.files.wordpress.com/2011/01/ok-emoticon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04256" cy="242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979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basic shapes in gymna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" y="99314"/>
            <a:ext cx="9109826" cy="65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4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endParaRPr lang="pt-BR" altLang="pt-BR" smtClean="0">
              <a:latin typeface="Arial Narrow" panose="020B0606020202030204" pitchFamily="34" charset="0"/>
            </a:endParaRPr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287057"/>
              </p:ext>
            </p:extLst>
          </p:nvPr>
        </p:nvGraphicFramePr>
        <p:xfrm>
          <a:off x="571472" y="134159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020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865188" y="411163"/>
            <a:ext cx="74517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4000" b="1" dirty="0">
                <a:solidFill>
                  <a:srgbClr val="006600"/>
                </a:solidFill>
                <a:latin typeface="Arial Narrow" pitchFamily="34" charset="0"/>
              </a:rPr>
              <a:t>Código de Pontuação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58328" y="1772816"/>
            <a:ext cx="86781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Visa garantir </a:t>
            </a: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julgamento </a:t>
            </a:r>
            <a:r>
              <a:rPr lang="pt-BR" altLang="pt-BR" sz="2800" b="1" u="sng" dirty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objetivo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pt-BR" altLang="pt-BR" sz="2800" b="1" u="sng" dirty="0" smtClean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justo</a:t>
            </a: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na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GA;</a:t>
            </a:r>
          </a:p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Identificar </a:t>
            </a:r>
            <a:r>
              <a:rPr lang="pt-BR" altLang="pt-BR" sz="2900" b="1" u="sng" dirty="0" smtClean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melhor</a:t>
            </a:r>
            <a:r>
              <a:rPr lang="pt-BR" altLang="pt-BR" sz="2800" b="1" dirty="0" smtClean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ginasta</a:t>
            </a:r>
            <a:r>
              <a:rPr lang="pt-BR" altLang="pt-BR" sz="2800" b="1" dirty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em qualquer tipo de competição;</a:t>
            </a:r>
          </a:p>
          <a:p>
            <a:pPr marL="457200" indent="-457200" eaLnBrk="1" hangingPunct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pt-BR" sz="2800" b="1" u="sng" dirty="0">
                <a:solidFill>
                  <a:srgbClr val="C00000"/>
                </a:solidFill>
                <a:latin typeface="Arial Narrow" panose="020B0606020202030204" pitchFamily="34" charset="0"/>
              </a:rPr>
              <a:t>Padronizar</a:t>
            </a:r>
            <a:r>
              <a:rPr lang="pt-BR" sz="2800" dirty="0">
                <a:latin typeface="Arial Narrow" panose="020B0606020202030204" pitchFamily="34" charset="0"/>
              </a:rPr>
              <a:t> o julgamento das 4 competições oficiais da FIG: 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pt-BR" sz="2400" dirty="0">
                <a:latin typeface="Arial Narrow" panose="020B0606020202030204" pitchFamily="34" charset="0"/>
              </a:rPr>
              <a:t>Qualificação (C-I)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Individual Geral (C-II)      </a:t>
            </a:r>
          </a:p>
          <a:p>
            <a:pPr marL="9144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Final Individual por Aparelho (C-III)</a:t>
            </a:r>
            <a:endParaRPr lang="pt-BR" altLang="pt-BR" sz="2400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buFont typeface="Wingdings" panose="05000000000000000000" pitchFamily="2" charset="2"/>
              <a:buChar char="v"/>
              <a:defRPr/>
            </a:pPr>
            <a:r>
              <a:rPr lang="pt-BR" sz="2400" dirty="0" smtClean="0">
                <a:latin typeface="Arial Narrow" panose="020B0606020202030204" pitchFamily="34" charset="0"/>
              </a:rPr>
              <a:t>Final </a:t>
            </a:r>
            <a:r>
              <a:rPr lang="pt-BR" sz="2400" dirty="0">
                <a:latin typeface="Arial Narrow" panose="020B0606020202030204" pitchFamily="34" charset="0"/>
              </a:rPr>
              <a:t>por Equipe (C-IV)  </a:t>
            </a:r>
          </a:p>
          <a:p>
            <a:pPr marL="914400" lvl="1" indent="-457200" eaLnBrk="1" hangingPunct="1"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pt-BR" altLang="pt-BR" sz="2800" b="1" u="sng" dirty="0" smtClean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Orientar</a:t>
            </a:r>
            <a:r>
              <a:rPr lang="pt-BR" altLang="pt-BR" sz="2800" b="1" dirty="0" smtClean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na seleção </a:t>
            </a: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elementos e </a:t>
            </a: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elaboração de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séries;</a:t>
            </a:r>
          </a:p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Garantir a </a:t>
            </a:r>
            <a:r>
              <a:rPr lang="pt-BR" altLang="pt-BR" sz="2800" b="1" u="sng" dirty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segurança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dos ginastas;</a:t>
            </a:r>
          </a:p>
          <a:p>
            <a:pPr marL="342900" indent="-342900" eaLnBrk="1" hangingPunct="1">
              <a:spcBef>
                <a:spcPts val="600"/>
              </a:spcBef>
              <a:buFont typeface="Wingdings" pitchFamily="2" charset="2"/>
              <a:buChar char="v"/>
              <a:defRPr/>
            </a:pPr>
            <a:r>
              <a:rPr lang="pt-BR" altLang="pt-BR" sz="2800" b="1" dirty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800" b="1" u="sng" dirty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Orientação técnica</a:t>
            </a:r>
            <a:r>
              <a:rPr lang="pt-BR" altLang="pt-BR" sz="2800" b="1" dirty="0">
                <a:solidFill>
                  <a:srgbClr val="C00000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para árbitros, </a:t>
            </a: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treinadores </a:t>
            </a: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 ginastas.</a:t>
            </a:r>
          </a:p>
        </p:txBody>
      </p:sp>
    </p:spTree>
    <p:extLst>
      <p:ext uri="{BB962C8B-B14F-4D97-AF65-F5344CB8AC3E}">
        <p14:creationId xmlns:p14="http://schemas.microsoft.com/office/powerpoint/2010/main" val="32492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35025" y="332656"/>
            <a:ext cx="745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pt-BR" sz="4000" b="1" dirty="0">
                <a:solidFill>
                  <a:srgbClr val="006600"/>
                </a:solidFill>
                <a:latin typeface="Arial Narrow" pitchFamily="34" charset="0"/>
              </a:rPr>
              <a:t>Código de Pontuação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508152" y="1617663"/>
            <a:ext cx="69215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Direitos e Deveres de </a:t>
            </a:r>
            <a:r>
              <a:rPr lang="pt-BR" altLang="pt-BR" sz="28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Treinadores;</a:t>
            </a:r>
            <a:endParaRPr lang="pt-BR" altLang="pt-BR" sz="28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Direitos e Deveres de Ginastas;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Direitos e Deveres de Árbitros;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pt-BR" altLang="pt-BR" sz="28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Direitos e Deveres de demais envolvidos.</a:t>
            </a:r>
          </a:p>
        </p:txBody>
      </p:sp>
      <p:pic>
        <p:nvPicPr>
          <p:cNvPr id="10244" name="Picture 8" descr="http://www.rio2016.com/sites/default/files/imagecache/switcher_960x620_rounded_corners/14990604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357688"/>
            <a:ext cx="335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80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333374"/>
            <a:ext cx="7708900" cy="9353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Direitos</a:t>
            </a:r>
            <a:r>
              <a:rPr kumimoji="0" lang="pt-BR" altLang="pt-BR" sz="40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e Deveres de Ginastas</a:t>
            </a:r>
            <a:endParaRPr kumimoji="0" lang="pt-BR" altLang="pt-BR" sz="40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8191" y="1785518"/>
            <a:ext cx="8138265" cy="48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Pontuação publicada imediatamente após a apresentação ou de acordo com as normas específicas de cada evento;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Repetir o exercício caso tenha sido interrompido por razões externas, com a permissão do júri superior;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Utilizar magnésio nas barras e realizar pequenas marcas nos aparelhos;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Receber “ajuda” nas paralelas assimétricas, barra fixa;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Tempo de recuperação (</a:t>
            </a:r>
            <a:r>
              <a:rPr lang="pt-BR" sz="2400" dirty="0">
                <a:latin typeface="Arial Narrow" pitchFamily="34" charset="0"/>
              </a:rPr>
              <a:t>a</a:t>
            </a:r>
            <a:r>
              <a:rPr lang="pt-BR" sz="2400" dirty="0" smtClean="0">
                <a:latin typeface="Arial Narrow" pitchFamily="34" charset="0"/>
              </a:rPr>
              <a:t>té 30s) após queda das paralelas assimétricas e todos os aparelhos do masculino e 10s para a trave de equilíbrio.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endParaRPr lang="pt-BR" altLang="pt-BR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8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3" y="333375"/>
            <a:ext cx="7708900" cy="7318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Direitos</a:t>
            </a:r>
            <a:r>
              <a:rPr kumimoji="0" lang="pt-BR" altLang="pt-BR" sz="40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e Deveres de Ginastas</a:t>
            </a:r>
            <a:endParaRPr kumimoji="0" lang="pt-BR" altLang="pt-BR" sz="40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4519" y="1652927"/>
            <a:ext cx="8220885" cy="506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Conhecer o Código de Pontuação e apresentar condutas condizentes;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Abster-se de alterar a altura dos aparelhos ou adicionar, rearranjar ou remover molas do trampolim;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Abster-se de atrasar a competição, obstruir a visão dos árbitros e interferir nos direitos de quaisquer participantes; 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Abster-se de conversar com ginastas ou de oferecer qualquer assistência durante a apresentação; 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Demonstrar atitude leal e de esportista durante todo o evento;  </a:t>
            </a:r>
          </a:p>
          <a:p>
            <a:pPr marL="457200" indent="-457200" algn="just" eaLnBrk="1" hangingPunct="1">
              <a:spcBef>
                <a:spcPts val="1200"/>
              </a:spcBef>
              <a:buFont typeface="Wingdings" pitchFamily="2" charset="2"/>
              <a:buChar char="v"/>
            </a:pPr>
            <a:r>
              <a:rPr lang="pt-BR" sz="2400" dirty="0" smtClean="0">
                <a:latin typeface="Arial Narrow" pitchFamily="34" charset="0"/>
              </a:rPr>
              <a:t>Participar com conduta de esportista na cerimônia de premiação. </a:t>
            </a:r>
            <a:endParaRPr lang="pt-BR" altLang="pt-BR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54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2673</Words>
  <Application>Microsoft Office PowerPoint</Application>
  <PresentationFormat>Apresentação na tela (4:3)</PresentationFormat>
  <Paragraphs>386</Paragraphs>
  <Slides>42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Classificado para Tokyo 2020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 de competições Formação Equipe Critério Classificação</vt:lpstr>
      <vt:lpstr>Tipos de Competições Oficiais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Painel de Árbitros</vt:lpstr>
      <vt:lpstr>Apresentação do PowerPoint</vt:lpstr>
      <vt:lpstr>Apresentação do PowerPoint</vt:lpstr>
      <vt:lpstr>Regras e Critérios de Avaliação</vt:lpstr>
      <vt:lpstr>Apresentação do PowerPoint</vt:lpstr>
      <vt:lpstr>Valores</vt:lpstr>
      <vt:lpstr>Exigências, Grupos de Elementos, Ligações</vt:lpstr>
      <vt:lpstr>Nota D (dificuldade)</vt:lpstr>
      <vt:lpstr>Nota E (Execução)</vt:lpstr>
      <vt:lpstr>Erros de execução</vt:lpstr>
      <vt:lpstr>Cavalo</vt:lpstr>
      <vt:lpstr>Solo Masculino</vt:lpstr>
      <vt:lpstr>Argolas</vt:lpstr>
      <vt:lpstr>Salto </vt:lpstr>
      <vt:lpstr>Paralelas simétricas</vt:lpstr>
      <vt:lpstr>Barra fixa</vt:lpstr>
      <vt:lpstr>Salto </vt:lpstr>
      <vt:lpstr>Paralelas assimétricas</vt:lpstr>
      <vt:lpstr>Trave de Equilíbrio</vt:lpstr>
      <vt:lpstr>Solo </vt:lpstr>
      <vt:lpstr>Composição e cálculo da nota final</vt:lpstr>
      <vt:lpstr>Competições Oficiais na GA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Myrian</dc:creator>
  <cp:lastModifiedBy>Myrian</cp:lastModifiedBy>
  <cp:revision>71</cp:revision>
  <dcterms:created xsi:type="dcterms:W3CDTF">2019-10-13T19:44:45Z</dcterms:created>
  <dcterms:modified xsi:type="dcterms:W3CDTF">2020-04-14T17:10:45Z</dcterms:modified>
</cp:coreProperties>
</file>