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9"/>
  </p:notesMasterIdLst>
  <p:sldIdLst>
    <p:sldId id="261" r:id="rId2"/>
    <p:sldId id="265" r:id="rId3"/>
    <p:sldId id="266" r:id="rId4"/>
    <p:sldId id="267" r:id="rId5"/>
    <p:sldId id="268" r:id="rId6"/>
    <p:sldId id="269" r:id="rId7"/>
    <p:sldId id="270" r:id="rId8"/>
    <p:sldId id="271" r:id="rId9"/>
    <p:sldId id="272" r:id="rId10"/>
    <p:sldId id="273" r:id="rId11"/>
    <p:sldId id="274" r:id="rId12"/>
    <p:sldId id="275" r:id="rId13"/>
    <p:sldId id="276" r:id="rId14"/>
    <p:sldId id="277" r:id="rId15"/>
    <p:sldId id="278" r:id="rId16"/>
    <p:sldId id="279" r:id="rId17"/>
    <p:sldId id="280" r:id="rId18"/>
    <p:sldId id="281" r:id="rId19"/>
    <p:sldId id="282" r:id="rId20"/>
    <p:sldId id="284" r:id="rId21"/>
    <p:sldId id="285" r:id="rId22"/>
    <p:sldId id="288" r:id="rId23"/>
    <p:sldId id="289" r:id="rId24"/>
    <p:sldId id="290" r:id="rId25"/>
    <p:sldId id="291" r:id="rId26"/>
    <p:sldId id="292" r:id="rId27"/>
    <p:sldId id="293" r:id="rId28"/>
    <p:sldId id="294" r:id="rId29"/>
    <p:sldId id="295" r:id="rId30"/>
    <p:sldId id="296" r:id="rId31"/>
    <p:sldId id="297" r:id="rId32"/>
    <p:sldId id="298" r:id="rId33"/>
    <p:sldId id="299" r:id="rId34"/>
    <p:sldId id="300" r:id="rId35"/>
    <p:sldId id="301" r:id="rId36"/>
    <p:sldId id="302" r:id="rId37"/>
    <p:sldId id="303" r:id="rId38"/>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icanor FMTV" initials="NF" lastIdx="1" clrIdx="0">
    <p:extLst>
      <p:ext uri="{19B8F6BF-5375-455C-9EA6-DF929625EA0E}">
        <p15:presenceInfo xmlns:p15="http://schemas.microsoft.com/office/powerpoint/2012/main" userId="Nicanor FMTV"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175E75"/>
    <a:srgbClr val="187296"/>
    <a:srgbClr val="1786A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95705D2-B06B-42B8-AD1B-96D0FEACDB29}" v="1" dt="2022-09-25T22:32:12.10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6588"/>
    <p:restoredTop sz="92934"/>
  </p:normalViewPr>
  <p:slideViewPr>
    <p:cSldViewPr snapToGrid="0" snapToObjects="1">
      <p:cViewPr varScale="1">
        <p:scale>
          <a:sx n="80" d="100"/>
          <a:sy n="80" d="100"/>
        </p:scale>
        <p:origin x="1171" y="48"/>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commentAuthors" Target="commentAuthors.xml"/><Relationship Id="rId45"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microsoft.com/office/2015/10/relationships/revisionInfo" Target="revisionInfo.xml"/><Relationship Id="rId20" Type="http://schemas.openxmlformats.org/officeDocument/2006/relationships/slide" Target="slides/slide19.xml"/><Relationship Id="rId41"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ry Jose Rocco Jr" userId="d81a4cffa7e74530" providerId="LiveId" clId="{795705D2-B06B-42B8-AD1B-96D0FEACDB29}"/>
    <pc:docChg chg="custSel addSld delSld modSld">
      <pc:chgData name="Ary Jose Rocco Jr" userId="d81a4cffa7e74530" providerId="LiveId" clId="{795705D2-B06B-42B8-AD1B-96D0FEACDB29}" dt="2022-09-29T19:09:10.445" v="56" actId="20577"/>
      <pc:docMkLst>
        <pc:docMk/>
      </pc:docMkLst>
      <pc:sldChg chg="modSp add del mod">
        <pc:chgData name="Ary Jose Rocco Jr" userId="d81a4cffa7e74530" providerId="LiveId" clId="{795705D2-B06B-42B8-AD1B-96D0FEACDB29}" dt="2022-09-29T19:09:00.992" v="38" actId="47"/>
        <pc:sldMkLst>
          <pc:docMk/>
          <pc:sldMk cId="0" sldId="257"/>
        </pc:sldMkLst>
        <pc:spChg chg="mod">
          <ac:chgData name="Ary Jose Rocco Jr" userId="d81a4cffa7e74530" providerId="LiveId" clId="{795705D2-B06B-42B8-AD1B-96D0FEACDB29}" dt="2022-09-25T22:32:24.399" v="2" actId="27636"/>
          <ac:spMkLst>
            <pc:docMk/>
            <pc:sldMk cId="0" sldId="257"/>
            <ac:spMk id="9219" creationId="{0327D2E7-2A3A-D034-8AF9-B0F6BA4911D0}"/>
          </ac:spMkLst>
        </pc:spChg>
      </pc:sldChg>
      <pc:sldChg chg="modSp mod">
        <pc:chgData name="Ary Jose Rocco Jr" userId="d81a4cffa7e74530" providerId="LiveId" clId="{795705D2-B06B-42B8-AD1B-96D0FEACDB29}" dt="2022-09-29T19:09:10.445" v="56" actId="20577"/>
        <pc:sldMkLst>
          <pc:docMk/>
          <pc:sldMk cId="3218099412" sldId="261"/>
        </pc:sldMkLst>
        <pc:spChg chg="mod">
          <ac:chgData name="Ary Jose Rocco Jr" userId="d81a4cffa7e74530" providerId="LiveId" clId="{795705D2-B06B-42B8-AD1B-96D0FEACDB29}" dt="2022-09-29T19:09:10.445" v="56" actId="20577"/>
          <ac:spMkLst>
            <pc:docMk/>
            <pc:sldMk cId="3218099412" sldId="261"/>
            <ac:spMk id="2" creationId="{3267CBAD-DE95-8F40-978C-37228490FB0B}"/>
          </ac:spMkLst>
        </pc:spChg>
      </pc:sldChg>
      <pc:sldChg chg="add del">
        <pc:chgData name="Ary Jose Rocco Jr" userId="d81a4cffa7e74530" providerId="LiveId" clId="{795705D2-B06B-42B8-AD1B-96D0FEACDB29}" dt="2022-09-29T19:09:00.992" v="38" actId="47"/>
        <pc:sldMkLst>
          <pc:docMk/>
          <pc:sldMk cId="0" sldId="715"/>
        </pc:sldMkLst>
      </pc:sldChg>
      <pc:sldChg chg="add del">
        <pc:chgData name="Ary Jose Rocco Jr" userId="d81a4cffa7e74530" providerId="LiveId" clId="{795705D2-B06B-42B8-AD1B-96D0FEACDB29}" dt="2022-09-29T19:09:00.992" v="38" actId="47"/>
        <pc:sldMkLst>
          <pc:docMk/>
          <pc:sldMk cId="0" sldId="736"/>
        </pc:sldMkLst>
      </pc:sldChg>
      <pc:sldChg chg="modSp add del mod">
        <pc:chgData name="Ary Jose Rocco Jr" userId="d81a4cffa7e74530" providerId="LiveId" clId="{795705D2-B06B-42B8-AD1B-96D0FEACDB29}" dt="2022-09-29T19:09:00.992" v="38" actId="47"/>
        <pc:sldMkLst>
          <pc:docMk/>
          <pc:sldMk cId="0" sldId="738"/>
        </pc:sldMkLst>
        <pc:spChg chg="mod">
          <ac:chgData name="Ary Jose Rocco Jr" userId="d81a4cffa7e74530" providerId="LiveId" clId="{795705D2-B06B-42B8-AD1B-96D0FEACDB29}" dt="2022-09-25T22:32:24.437" v="5" actId="27636"/>
          <ac:spMkLst>
            <pc:docMk/>
            <pc:sldMk cId="0" sldId="738"/>
            <ac:spMk id="16388" creationId="{F59F016F-9181-7EC8-E870-740BEEB51B14}"/>
          </ac:spMkLst>
        </pc:spChg>
      </pc:sldChg>
      <pc:sldChg chg="add del">
        <pc:chgData name="Ary Jose Rocco Jr" userId="d81a4cffa7e74530" providerId="LiveId" clId="{795705D2-B06B-42B8-AD1B-96D0FEACDB29}" dt="2022-09-29T19:09:00.992" v="38" actId="47"/>
        <pc:sldMkLst>
          <pc:docMk/>
          <pc:sldMk cId="0" sldId="739"/>
        </pc:sldMkLst>
      </pc:sldChg>
      <pc:sldChg chg="modSp add del mod">
        <pc:chgData name="Ary Jose Rocco Jr" userId="d81a4cffa7e74530" providerId="LiveId" clId="{795705D2-B06B-42B8-AD1B-96D0FEACDB29}" dt="2022-09-29T19:09:00.992" v="38" actId="47"/>
        <pc:sldMkLst>
          <pc:docMk/>
          <pc:sldMk cId="0" sldId="740"/>
        </pc:sldMkLst>
        <pc:spChg chg="mod">
          <ac:chgData name="Ary Jose Rocco Jr" userId="d81a4cffa7e74530" providerId="LiveId" clId="{795705D2-B06B-42B8-AD1B-96D0FEACDB29}" dt="2022-09-25T22:32:24.423" v="4" actId="27636"/>
          <ac:spMkLst>
            <pc:docMk/>
            <pc:sldMk cId="0" sldId="740"/>
            <ac:spMk id="21508" creationId="{AFDFC784-8B46-C360-F382-4C8099C39B2A}"/>
          </ac:spMkLst>
        </pc:spChg>
      </pc:sldChg>
      <pc:sldChg chg="add del">
        <pc:chgData name="Ary Jose Rocco Jr" userId="d81a4cffa7e74530" providerId="LiveId" clId="{795705D2-B06B-42B8-AD1B-96D0FEACDB29}" dt="2022-09-29T19:09:00.992" v="38" actId="47"/>
        <pc:sldMkLst>
          <pc:docMk/>
          <pc:sldMk cId="0" sldId="741"/>
        </pc:sldMkLst>
      </pc:sldChg>
      <pc:sldChg chg="add del">
        <pc:chgData name="Ary Jose Rocco Jr" userId="d81a4cffa7e74530" providerId="LiveId" clId="{795705D2-B06B-42B8-AD1B-96D0FEACDB29}" dt="2022-09-29T19:09:00.992" v="38" actId="47"/>
        <pc:sldMkLst>
          <pc:docMk/>
          <pc:sldMk cId="0" sldId="742"/>
        </pc:sldMkLst>
      </pc:sldChg>
      <pc:sldChg chg="add del">
        <pc:chgData name="Ary Jose Rocco Jr" userId="d81a4cffa7e74530" providerId="LiveId" clId="{795705D2-B06B-42B8-AD1B-96D0FEACDB29}" dt="2022-09-29T19:09:00.992" v="38" actId="47"/>
        <pc:sldMkLst>
          <pc:docMk/>
          <pc:sldMk cId="0" sldId="743"/>
        </pc:sldMkLst>
      </pc:sldChg>
      <pc:sldChg chg="add del">
        <pc:chgData name="Ary Jose Rocco Jr" userId="d81a4cffa7e74530" providerId="LiveId" clId="{795705D2-B06B-42B8-AD1B-96D0FEACDB29}" dt="2022-09-29T19:09:00.992" v="38" actId="47"/>
        <pc:sldMkLst>
          <pc:docMk/>
          <pc:sldMk cId="0" sldId="744"/>
        </pc:sldMkLst>
      </pc:sldChg>
      <pc:sldChg chg="modSp add del mod">
        <pc:chgData name="Ary Jose Rocco Jr" userId="d81a4cffa7e74530" providerId="LiveId" clId="{795705D2-B06B-42B8-AD1B-96D0FEACDB29}" dt="2022-09-29T19:09:00.992" v="38" actId="47"/>
        <pc:sldMkLst>
          <pc:docMk/>
          <pc:sldMk cId="0" sldId="745"/>
        </pc:sldMkLst>
        <pc:spChg chg="mod">
          <ac:chgData name="Ary Jose Rocco Jr" userId="d81a4cffa7e74530" providerId="LiveId" clId="{795705D2-B06B-42B8-AD1B-96D0FEACDB29}" dt="2022-09-25T22:32:24.453" v="6" actId="27636"/>
          <ac:spMkLst>
            <pc:docMk/>
            <pc:sldMk cId="0" sldId="745"/>
            <ac:spMk id="31748" creationId="{962C0128-7530-BEF7-F5EC-00A67521202F}"/>
          </ac:spMkLst>
        </pc:spChg>
      </pc:sldChg>
      <pc:sldChg chg="add del">
        <pc:chgData name="Ary Jose Rocco Jr" userId="d81a4cffa7e74530" providerId="LiveId" clId="{795705D2-B06B-42B8-AD1B-96D0FEACDB29}" dt="2022-09-29T19:09:00.992" v="38" actId="47"/>
        <pc:sldMkLst>
          <pc:docMk/>
          <pc:sldMk cId="0" sldId="746"/>
        </pc:sldMkLst>
      </pc:sldChg>
      <pc:sldChg chg="modSp add del mod">
        <pc:chgData name="Ary Jose Rocco Jr" userId="d81a4cffa7e74530" providerId="LiveId" clId="{795705D2-B06B-42B8-AD1B-96D0FEACDB29}" dt="2022-09-29T19:09:00.992" v="38" actId="47"/>
        <pc:sldMkLst>
          <pc:docMk/>
          <pc:sldMk cId="0" sldId="747"/>
        </pc:sldMkLst>
        <pc:spChg chg="mod">
          <ac:chgData name="Ary Jose Rocco Jr" userId="d81a4cffa7e74530" providerId="LiveId" clId="{795705D2-B06B-42B8-AD1B-96D0FEACDB29}" dt="2022-09-25T22:32:24.494" v="9" actId="27636"/>
          <ac:spMkLst>
            <pc:docMk/>
            <pc:sldMk cId="0" sldId="747"/>
            <ac:spMk id="52228" creationId="{6CA96478-9F24-4679-C4B2-6ABFD9D992C4}"/>
          </ac:spMkLst>
        </pc:spChg>
      </pc:sldChg>
      <pc:sldChg chg="add del">
        <pc:chgData name="Ary Jose Rocco Jr" userId="d81a4cffa7e74530" providerId="LiveId" clId="{795705D2-B06B-42B8-AD1B-96D0FEACDB29}" dt="2022-09-29T19:09:00.992" v="38" actId="47"/>
        <pc:sldMkLst>
          <pc:docMk/>
          <pc:sldMk cId="0" sldId="748"/>
        </pc:sldMkLst>
      </pc:sldChg>
      <pc:sldChg chg="modSp add del mod">
        <pc:chgData name="Ary Jose Rocco Jr" userId="d81a4cffa7e74530" providerId="LiveId" clId="{795705D2-B06B-42B8-AD1B-96D0FEACDB29}" dt="2022-09-29T19:09:00.992" v="38" actId="47"/>
        <pc:sldMkLst>
          <pc:docMk/>
          <pc:sldMk cId="0" sldId="749"/>
        </pc:sldMkLst>
        <pc:spChg chg="mod">
          <ac:chgData name="Ary Jose Rocco Jr" userId="d81a4cffa7e74530" providerId="LiveId" clId="{795705D2-B06B-42B8-AD1B-96D0FEACDB29}" dt="2022-09-25T22:32:24.464" v="7" actId="27636"/>
          <ac:spMkLst>
            <pc:docMk/>
            <pc:sldMk cId="0" sldId="749"/>
            <ac:spMk id="18436" creationId="{9F16E209-2319-8345-1408-5B8588C8A18E}"/>
          </ac:spMkLst>
        </pc:spChg>
      </pc:sldChg>
      <pc:sldChg chg="modSp add del mod">
        <pc:chgData name="Ary Jose Rocco Jr" userId="d81a4cffa7e74530" providerId="LiveId" clId="{795705D2-B06B-42B8-AD1B-96D0FEACDB29}" dt="2022-09-29T19:09:00.992" v="38" actId="47"/>
        <pc:sldMkLst>
          <pc:docMk/>
          <pc:sldMk cId="0" sldId="750"/>
        </pc:sldMkLst>
        <pc:spChg chg="mod">
          <ac:chgData name="Ary Jose Rocco Jr" userId="d81a4cffa7e74530" providerId="LiveId" clId="{795705D2-B06B-42B8-AD1B-96D0FEACDB29}" dt="2022-09-25T22:32:24.473" v="8" actId="27636"/>
          <ac:spMkLst>
            <pc:docMk/>
            <pc:sldMk cId="0" sldId="750"/>
            <ac:spMk id="18436" creationId="{F05E2759-CD97-88F3-647C-8B3524274F7A}"/>
          </ac:spMkLst>
        </pc:spChg>
      </pc:sldChg>
      <pc:sldChg chg="add del">
        <pc:chgData name="Ary Jose Rocco Jr" userId="d81a4cffa7e74530" providerId="LiveId" clId="{795705D2-B06B-42B8-AD1B-96D0FEACDB29}" dt="2022-09-29T19:09:00.992" v="38" actId="47"/>
        <pc:sldMkLst>
          <pc:docMk/>
          <pc:sldMk cId="0" sldId="751"/>
        </pc:sldMkLst>
      </pc:sldChg>
      <pc:sldChg chg="add del">
        <pc:chgData name="Ary Jose Rocco Jr" userId="d81a4cffa7e74530" providerId="LiveId" clId="{795705D2-B06B-42B8-AD1B-96D0FEACDB29}" dt="2022-09-29T19:09:00.992" v="38" actId="47"/>
        <pc:sldMkLst>
          <pc:docMk/>
          <pc:sldMk cId="0" sldId="752"/>
        </pc:sldMkLst>
      </pc:sldChg>
      <pc:sldChg chg="add del">
        <pc:chgData name="Ary Jose Rocco Jr" userId="d81a4cffa7e74530" providerId="LiveId" clId="{795705D2-B06B-42B8-AD1B-96D0FEACDB29}" dt="2022-09-29T19:09:00.992" v="38" actId="47"/>
        <pc:sldMkLst>
          <pc:docMk/>
          <pc:sldMk cId="0" sldId="753"/>
        </pc:sldMkLst>
      </pc:sldChg>
      <pc:sldChg chg="add del">
        <pc:chgData name="Ary Jose Rocco Jr" userId="d81a4cffa7e74530" providerId="LiveId" clId="{795705D2-B06B-42B8-AD1B-96D0FEACDB29}" dt="2022-09-29T19:09:00.992" v="38" actId="47"/>
        <pc:sldMkLst>
          <pc:docMk/>
          <pc:sldMk cId="0" sldId="754"/>
        </pc:sldMkLst>
      </pc:sldChg>
      <pc:sldChg chg="add del">
        <pc:chgData name="Ary Jose Rocco Jr" userId="d81a4cffa7e74530" providerId="LiveId" clId="{795705D2-B06B-42B8-AD1B-96D0FEACDB29}" dt="2022-09-29T19:09:00.992" v="38" actId="47"/>
        <pc:sldMkLst>
          <pc:docMk/>
          <pc:sldMk cId="0" sldId="755"/>
        </pc:sldMkLst>
      </pc:sldChg>
      <pc:sldChg chg="modSp add del mod">
        <pc:chgData name="Ary Jose Rocco Jr" userId="d81a4cffa7e74530" providerId="LiveId" clId="{795705D2-B06B-42B8-AD1B-96D0FEACDB29}" dt="2022-09-29T19:09:00.992" v="38" actId="47"/>
        <pc:sldMkLst>
          <pc:docMk/>
          <pc:sldMk cId="0" sldId="758"/>
        </pc:sldMkLst>
        <pc:spChg chg="mod">
          <ac:chgData name="Ary Jose Rocco Jr" userId="d81a4cffa7e74530" providerId="LiveId" clId="{795705D2-B06B-42B8-AD1B-96D0FEACDB29}" dt="2022-09-25T22:32:24.408" v="3" actId="27636"/>
          <ac:spMkLst>
            <pc:docMk/>
            <pc:sldMk cId="0" sldId="758"/>
            <ac:spMk id="13316" creationId="{28825208-AB2B-6F58-3B1A-690BDE8C3E6F}"/>
          </ac:spMkLst>
        </pc:spChg>
      </pc:sldChg>
      <pc:sldChg chg="add del">
        <pc:chgData name="Ary Jose Rocco Jr" userId="d81a4cffa7e74530" providerId="LiveId" clId="{795705D2-B06B-42B8-AD1B-96D0FEACDB29}" dt="2022-09-29T19:09:00.992" v="38" actId="47"/>
        <pc:sldMkLst>
          <pc:docMk/>
          <pc:sldMk cId="0" sldId="759"/>
        </pc:sldMkLst>
      </pc:sldChg>
      <pc:sldChg chg="add del">
        <pc:chgData name="Ary Jose Rocco Jr" userId="d81a4cffa7e74530" providerId="LiveId" clId="{795705D2-B06B-42B8-AD1B-96D0FEACDB29}" dt="2022-09-29T19:09:00.992" v="38" actId="47"/>
        <pc:sldMkLst>
          <pc:docMk/>
          <pc:sldMk cId="0" sldId="760"/>
        </pc:sldMkLst>
      </pc:sldChg>
      <pc:sldChg chg="add del">
        <pc:chgData name="Ary Jose Rocco Jr" userId="d81a4cffa7e74530" providerId="LiveId" clId="{795705D2-B06B-42B8-AD1B-96D0FEACDB29}" dt="2022-09-29T19:09:00.992" v="38" actId="47"/>
        <pc:sldMkLst>
          <pc:docMk/>
          <pc:sldMk cId="0" sldId="761"/>
        </pc:sldMkLst>
      </pc:sldChg>
      <pc:sldChg chg="modSp add del mod">
        <pc:chgData name="Ary Jose Rocco Jr" userId="d81a4cffa7e74530" providerId="LiveId" clId="{795705D2-B06B-42B8-AD1B-96D0FEACDB29}" dt="2022-09-29T19:09:00.992" v="38" actId="47"/>
        <pc:sldMkLst>
          <pc:docMk/>
          <pc:sldMk cId="0" sldId="762"/>
        </pc:sldMkLst>
        <pc:spChg chg="mod">
          <ac:chgData name="Ary Jose Rocco Jr" userId="d81a4cffa7e74530" providerId="LiveId" clId="{795705D2-B06B-42B8-AD1B-96D0FEACDB29}" dt="2022-09-25T22:32:24.505" v="10" actId="27636"/>
          <ac:spMkLst>
            <pc:docMk/>
            <pc:sldMk cId="0" sldId="762"/>
            <ac:spMk id="26628" creationId="{F20B24BE-9EFB-6BF0-F7C5-300A6835F58C}"/>
          </ac:spMkLst>
        </pc:spChg>
      </pc:sldChg>
      <pc:sldChg chg="add del">
        <pc:chgData name="Ary Jose Rocco Jr" userId="d81a4cffa7e74530" providerId="LiveId" clId="{795705D2-B06B-42B8-AD1B-96D0FEACDB29}" dt="2022-09-29T19:09:00.992" v="38" actId="47"/>
        <pc:sldMkLst>
          <pc:docMk/>
          <pc:sldMk cId="0" sldId="763"/>
        </pc:sldMkLst>
      </pc:sldChg>
      <pc:sldChg chg="add del">
        <pc:chgData name="Ary Jose Rocco Jr" userId="d81a4cffa7e74530" providerId="LiveId" clId="{795705D2-B06B-42B8-AD1B-96D0FEACDB29}" dt="2022-09-29T19:09:00.992" v="38" actId="47"/>
        <pc:sldMkLst>
          <pc:docMk/>
          <pc:sldMk cId="0" sldId="764"/>
        </pc:sldMkLst>
      </pc:sldChg>
      <pc:sldChg chg="add del">
        <pc:chgData name="Ary Jose Rocco Jr" userId="d81a4cffa7e74530" providerId="LiveId" clId="{795705D2-B06B-42B8-AD1B-96D0FEACDB29}" dt="2022-09-29T19:09:00.992" v="38" actId="47"/>
        <pc:sldMkLst>
          <pc:docMk/>
          <pc:sldMk cId="0" sldId="766"/>
        </pc:sldMkLst>
      </pc:sldChg>
      <pc:sldChg chg="modSp add del mod">
        <pc:chgData name="Ary Jose Rocco Jr" userId="d81a4cffa7e74530" providerId="LiveId" clId="{795705D2-B06B-42B8-AD1B-96D0FEACDB29}" dt="2022-09-29T19:09:00.992" v="38" actId="47"/>
        <pc:sldMkLst>
          <pc:docMk/>
          <pc:sldMk cId="0" sldId="767"/>
        </pc:sldMkLst>
        <pc:spChg chg="mod">
          <ac:chgData name="Ary Jose Rocco Jr" userId="d81a4cffa7e74530" providerId="LiveId" clId="{795705D2-B06B-42B8-AD1B-96D0FEACDB29}" dt="2022-09-25T22:32:24.518" v="11" actId="27636"/>
          <ac:spMkLst>
            <pc:docMk/>
            <pc:sldMk cId="0" sldId="767"/>
            <ac:spMk id="60420" creationId="{F07B6881-7CD0-2062-6EBC-20E55C969F6A}"/>
          </ac:spMkLst>
        </pc:spChg>
      </pc:sldChg>
      <pc:sldChg chg="add del">
        <pc:chgData name="Ary Jose Rocco Jr" userId="d81a4cffa7e74530" providerId="LiveId" clId="{795705D2-B06B-42B8-AD1B-96D0FEACDB29}" dt="2022-09-29T19:09:00.992" v="38" actId="47"/>
        <pc:sldMkLst>
          <pc:docMk/>
          <pc:sldMk cId="0" sldId="768"/>
        </pc:sldMkLst>
      </pc:sldChg>
      <pc:sldChg chg="add del">
        <pc:chgData name="Ary Jose Rocco Jr" userId="d81a4cffa7e74530" providerId="LiveId" clId="{795705D2-B06B-42B8-AD1B-96D0FEACDB29}" dt="2022-09-29T19:09:00.992" v="38" actId="47"/>
        <pc:sldMkLst>
          <pc:docMk/>
          <pc:sldMk cId="0" sldId="769"/>
        </pc:sldMkLst>
      </pc:sldChg>
      <pc:sldChg chg="add del">
        <pc:chgData name="Ary Jose Rocco Jr" userId="d81a4cffa7e74530" providerId="LiveId" clId="{795705D2-B06B-42B8-AD1B-96D0FEACDB29}" dt="2022-09-29T19:09:00.992" v="38" actId="47"/>
        <pc:sldMkLst>
          <pc:docMk/>
          <pc:sldMk cId="0" sldId="770"/>
        </pc:sldMkLst>
      </pc:sldChg>
      <pc:sldChg chg="modSp add del mod">
        <pc:chgData name="Ary Jose Rocco Jr" userId="d81a4cffa7e74530" providerId="LiveId" clId="{795705D2-B06B-42B8-AD1B-96D0FEACDB29}" dt="2022-09-29T19:09:00.992" v="38" actId="47"/>
        <pc:sldMkLst>
          <pc:docMk/>
          <pc:sldMk cId="0" sldId="771"/>
        </pc:sldMkLst>
        <pc:spChg chg="mod">
          <ac:chgData name="Ary Jose Rocco Jr" userId="d81a4cffa7e74530" providerId="LiveId" clId="{795705D2-B06B-42B8-AD1B-96D0FEACDB29}" dt="2022-09-25T22:32:24.533" v="12" actId="27636"/>
          <ac:spMkLst>
            <pc:docMk/>
            <pc:sldMk cId="0" sldId="771"/>
            <ac:spMk id="70660" creationId="{A9F3E6E6-FDEA-BDD8-8A32-5606C750E213}"/>
          </ac:spMkLst>
        </pc:spChg>
      </pc:sldChg>
      <pc:sldChg chg="add del">
        <pc:chgData name="Ary Jose Rocco Jr" userId="d81a4cffa7e74530" providerId="LiveId" clId="{795705D2-B06B-42B8-AD1B-96D0FEACDB29}" dt="2022-09-29T19:09:00.992" v="38" actId="47"/>
        <pc:sldMkLst>
          <pc:docMk/>
          <pc:sldMk cId="0" sldId="772"/>
        </pc:sldMkLst>
      </pc:sldChg>
      <pc:sldChg chg="add del">
        <pc:chgData name="Ary Jose Rocco Jr" userId="d81a4cffa7e74530" providerId="LiveId" clId="{795705D2-B06B-42B8-AD1B-96D0FEACDB29}" dt="2022-09-29T19:09:00.992" v="38" actId="47"/>
        <pc:sldMkLst>
          <pc:docMk/>
          <pc:sldMk cId="0" sldId="774"/>
        </pc:sldMkLst>
      </pc:sldChg>
      <pc:sldChg chg="add del">
        <pc:chgData name="Ary Jose Rocco Jr" userId="d81a4cffa7e74530" providerId="LiveId" clId="{795705D2-B06B-42B8-AD1B-96D0FEACDB29}" dt="2022-09-29T19:09:00.992" v="38" actId="47"/>
        <pc:sldMkLst>
          <pc:docMk/>
          <pc:sldMk cId="0" sldId="775"/>
        </pc:sldMkLst>
      </pc:sldChg>
      <pc:sldChg chg="add del">
        <pc:chgData name="Ary Jose Rocco Jr" userId="d81a4cffa7e74530" providerId="LiveId" clId="{795705D2-B06B-42B8-AD1B-96D0FEACDB29}" dt="2022-09-29T19:09:00.992" v="38" actId="47"/>
        <pc:sldMkLst>
          <pc:docMk/>
          <pc:sldMk cId="0" sldId="776"/>
        </pc:sldMkLst>
      </pc:sldChg>
      <pc:sldChg chg="add del">
        <pc:chgData name="Ary Jose Rocco Jr" userId="d81a4cffa7e74530" providerId="LiveId" clId="{795705D2-B06B-42B8-AD1B-96D0FEACDB29}" dt="2022-09-29T19:09:00.992" v="38" actId="47"/>
        <pc:sldMkLst>
          <pc:docMk/>
          <pc:sldMk cId="0" sldId="777"/>
        </pc:sldMkLst>
      </pc:sldChg>
      <pc:sldChg chg="add del">
        <pc:chgData name="Ary Jose Rocco Jr" userId="d81a4cffa7e74530" providerId="LiveId" clId="{795705D2-B06B-42B8-AD1B-96D0FEACDB29}" dt="2022-09-29T19:09:00.992" v="38" actId="47"/>
        <pc:sldMkLst>
          <pc:docMk/>
          <pc:sldMk cId="0" sldId="778"/>
        </pc:sldMkLst>
      </pc:sldChg>
      <pc:sldChg chg="add del">
        <pc:chgData name="Ary Jose Rocco Jr" userId="d81a4cffa7e74530" providerId="LiveId" clId="{795705D2-B06B-42B8-AD1B-96D0FEACDB29}" dt="2022-09-29T19:09:00.992" v="38" actId="47"/>
        <pc:sldMkLst>
          <pc:docMk/>
          <pc:sldMk cId="0" sldId="779"/>
        </pc:sldMkLst>
      </pc:sldChg>
      <pc:sldChg chg="add del">
        <pc:chgData name="Ary Jose Rocco Jr" userId="d81a4cffa7e74530" providerId="LiveId" clId="{795705D2-B06B-42B8-AD1B-96D0FEACDB29}" dt="2022-09-29T19:09:00.992" v="38" actId="47"/>
        <pc:sldMkLst>
          <pc:docMk/>
          <pc:sldMk cId="0" sldId="780"/>
        </pc:sldMkLst>
      </pc:sldChg>
      <pc:sldChg chg="add del">
        <pc:chgData name="Ary Jose Rocco Jr" userId="d81a4cffa7e74530" providerId="LiveId" clId="{795705D2-B06B-42B8-AD1B-96D0FEACDB29}" dt="2022-09-29T19:09:00.992" v="38" actId="47"/>
        <pc:sldMkLst>
          <pc:docMk/>
          <pc:sldMk cId="0" sldId="781"/>
        </pc:sldMkLst>
      </pc:sldChg>
      <pc:sldChg chg="add del">
        <pc:chgData name="Ary Jose Rocco Jr" userId="d81a4cffa7e74530" providerId="LiveId" clId="{795705D2-B06B-42B8-AD1B-96D0FEACDB29}" dt="2022-09-29T19:09:00.992" v="38" actId="47"/>
        <pc:sldMkLst>
          <pc:docMk/>
          <pc:sldMk cId="0" sldId="782"/>
        </pc:sldMkLst>
      </pc:sldChg>
      <pc:sldChg chg="modSp add del mod">
        <pc:chgData name="Ary Jose Rocco Jr" userId="d81a4cffa7e74530" providerId="LiveId" clId="{795705D2-B06B-42B8-AD1B-96D0FEACDB29}" dt="2022-09-29T19:09:00.992" v="38" actId="47"/>
        <pc:sldMkLst>
          <pc:docMk/>
          <pc:sldMk cId="0" sldId="783"/>
        </pc:sldMkLst>
        <pc:spChg chg="mod">
          <ac:chgData name="Ary Jose Rocco Jr" userId="d81a4cffa7e74530" providerId="LiveId" clId="{795705D2-B06B-42B8-AD1B-96D0FEACDB29}" dt="2022-09-25T22:32:24.554" v="13" actId="27636"/>
          <ac:spMkLst>
            <pc:docMk/>
            <pc:sldMk cId="0" sldId="783"/>
            <ac:spMk id="50180" creationId="{A7B3E67B-6B02-9CDA-D610-FE0FE6F3B13C}"/>
          </ac:spMkLst>
        </pc:spChg>
      </pc:sldChg>
      <pc:sldChg chg="add del">
        <pc:chgData name="Ary Jose Rocco Jr" userId="d81a4cffa7e74530" providerId="LiveId" clId="{795705D2-B06B-42B8-AD1B-96D0FEACDB29}" dt="2022-09-29T19:09:00.992" v="38" actId="47"/>
        <pc:sldMkLst>
          <pc:docMk/>
          <pc:sldMk cId="0" sldId="784"/>
        </pc:sldMkLst>
      </pc:sldChg>
      <pc:sldChg chg="add del">
        <pc:chgData name="Ary Jose Rocco Jr" userId="d81a4cffa7e74530" providerId="LiveId" clId="{795705D2-B06B-42B8-AD1B-96D0FEACDB29}" dt="2022-09-29T19:09:00.992" v="38" actId="47"/>
        <pc:sldMkLst>
          <pc:docMk/>
          <pc:sldMk cId="0" sldId="785"/>
        </pc:sldMkLst>
      </pc:sldChg>
      <pc:sldChg chg="add del">
        <pc:chgData name="Ary Jose Rocco Jr" userId="d81a4cffa7e74530" providerId="LiveId" clId="{795705D2-B06B-42B8-AD1B-96D0FEACDB29}" dt="2022-09-29T19:09:00.992" v="38" actId="47"/>
        <pc:sldMkLst>
          <pc:docMk/>
          <pc:sldMk cId="0" sldId="786"/>
        </pc:sldMkLst>
      </pc:sldChg>
      <pc:sldChg chg="add del">
        <pc:chgData name="Ary Jose Rocco Jr" userId="d81a4cffa7e74530" providerId="LiveId" clId="{795705D2-B06B-42B8-AD1B-96D0FEACDB29}" dt="2022-09-29T19:09:00.992" v="38" actId="47"/>
        <pc:sldMkLst>
          <pc:docMk/>
          <pc:sldMk cId="0" sldId="787"/>
        </pc:sldMkLst>
      </pc:sldChg>
      <pc:sldChg chg="add del">
        <pc:chgData name="Ary Jose Rocco Jr" userId="d81a4cffa7e74530" providerId="LiveId" clId="{795705D2-B06B-42B8-AD1B-96D0FEACDB29}" dt="2022-09-29T19:09:00.992" v="38" actId="47"/>
        <pc:sldMkLst>
          <pc:docMk/>
          <pc:sldMk cId="0" sldId="788"/>
        </pc:sldMkLst>
      </pc:sldChg>
      <pc:sldChg chg="add del">
        <pc:chgData name="Ary Jose Rocco Jr" userId="d81a4cffa7e74530" providerId="LiveId" clId="{795705D2-B06B-42B8-AD1B-96D0FEACDB29}" dt="2022-09-29T19:09:00.992" v="38" actId="47"/>
        <pc:sldMkLst>
          <pc:docMk/>
          <pc:sldMk cId="0" sldId="789"/>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E2FFCE4-C35A-B347-9BA8-CB407BD299AC}" type="datetimeFigureOut">
              <a:rPr lang="pt-BR" smtClean="0"/>
              <a:t>29/09/2022</a:t>
            </a:fld>
            <a:endParaRPr lang="pt-BR"/>
          </a:p>
        </p:txBody>
      </p:sp>
      <p:sp>
        <p:nvSpPr>
          <p:cNvPr id="4" name="Espaço Reservado para Imagem de Sli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lang="pt-BR"/>
              <a:t>Editar estilos de texto Mestre
Segundo nível
Terceiro nível
Quarto nível
Quinto nível</a:t>
            </a: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E7821A9-D8D8-4242-AC87-8BEBB9A0737F}" type="slidenum">
              <a:rPr lang="pt-BR" smtClean="0"/>
              <a:t>‹nº›</a:t>
            </a:fld>
            <a:endParaRPr lang="pt-BR"/>
          </a:p>
        </p:txBody>
      </p:sp>
    </p:spTree>
    <p:extLst>
      <p:ext uri="{BB962C8B-B14F-4D97-AF65-F5344CB8AC3E}">
        <p14:creationId xmlns:p14="http://schemas.microsoft.com/office/powerpoint/2010/main" val="37105919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3E7821A9-D8D8-4242-AC87-8BEBB9A0737F}" type="slidenum">
              <a:rPr lang="pt-BR" smtClean="0"/>
              <a:t>33</a:t>
            </a:fld>
            <a:endParaRPr lang="pt-BR"/>
          </a:p>
        </p:txBody>
      </p:sp>
    </p:spTree>
    <p:extLst>
      <p:ext uri="{BB962C8B-B14F-4D97-AF65-F5344CB8AC3E}">
        <p14:creationId xmlns:p14="http://schemas.microsoft.com/office/powerpoint/2010/main" val="37819997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3E7821A9-D8D8-4242-AC87-8BEBB9A0737F}" type="slidenum">
              <a:rPr lang="pt-BR" smtClean="0"/>
              <a:t>34</a:t>
            </a:fld>
            <a:endParaRPr lang="pt-BR"/>
          </a:p>
        </p:txBody>
      </p:sp>
    </p:spTree>
    <p:extLst>
      <p:ext uri="{BB962C8B-B14F-4D97-AF65-F5344CB8AC3E}">
        <p14:creationId xmlns:p14="http://schemas.microsoft.com/office/powerpoint/2010/main" val="31391428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0737B04-AEFA-A74B-9E91-0F510D0A5068}"/>
              </a:ext>
            </a:extLst>
          </p:cNvPr>
          <p:cNvSpPr>
            <a:spLocks noGrp="1"/>
          </p:cNvSpPr>
          <p:nvPr>
            <p:ph type="ctrTitle"/>
          </p:nvPr>
        </p:nvSpPr>
        <p:spPr>
          <a:xfrm>
            <a:off x="1524000" y="1122363"/>
            <a:ext cx="9144000" cy="2387600"/>
          </a:xfrm>
        </p:spPr>
        <p:txBody>
          <a:bodyPr anchor="b"/>
          <a:lstStyle>
            <a:lvl1pPr algn="ctr">
              <a:defRPr sz="6000"/>
            </a:lvl1pPr>
          </a:lstStyle>
          <a:p>
            <a:r>
              <a:rPr lang="pt-BR"/>
              <a:t>Clique para editar o título Mestre</a:t>
            </a:r>
          </a:p>
        </p:txBody>
      </p:sp>
      <p:sp>
        <p:nvSpPr>
          <p:cNvPr id="3" name="Subtítulo 2">
            <a:extLst>
              <a:ext uri="{FF2B5EF4-FFF2-40B4-BE49-F238E27FC236}">
                <a16:creationId xmlns:a16="http://schemas.microsoft.com/office/drawing/2014/main" id="{014EC3B1-0B3C-9D41-AE52-1030482CD4C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p>
        </p:txBody>
      </p:sp>
      <p:sp>
        <p:nvSpPr>
          <p:cNvPr id="4" name="Espaço Reservado para Data 3">
            <a:extLst>
              <a:ext uri="{FF2B5EF4-FFF2-40B4-BE49-F238E27FC236}">
                <a16:creationId xmlns:a16="http://schemas.microsoft.com/office/drawing/2014/main" id="{122215CD-608A-734F-92DF-7A5651E981AA}"/>
              </a:ext>
            </a:extLst>
          </p:cNvPr>
          <p:cNvSpPr>
            <a:spLocks noGrp="1"/>
          </p:cNvSpPr>
          <p:nvPr>
            <p:ph type="dt" sz="half" idx="10"/>
          </p:nvPr>
        </p:nvSpPr>
        <p:spPr/>
        <p:txBody>
          <a:bodyPr/>
          <a:lstStyle/>
          <a:p>
            <a:fld id="{E50807D6-8326-F248-ADC1-B00C53CEC76B}" type="datetimeFigureOut">
              <a:rPr lang="pt-BR" smtClean="0"/>
              <a:t>29/09/2022</a:t>
            </a:fld>
            <a:endParaRPr lang="pt-BR"/>
          </a:p>
        </p:txBody>
      </p:sp>
      <p:sp>
        <p:nvSpPr>
          <p:cNvPr id="5" name="Espaço Reservado para Rodapé 4">
            <a:extLst>
              <a:ext uri="{FF2B5EF4-FFF2-40B4-BE49-F238E27FC236}">
                <a16:creationId xmlns:a16="http://schemas.microsoft.com/office/drawing/2014/main" id="{70CAA5FE-D283-294C-97F6-A1531386AD41}"/>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F2FF1A75-53B9-4A41-92E0-27C0150A42F7}"/>
              </a:ext>
            </a:extLst>
          </p:cNvPr>
          <p:cNvSpPr>
            <a:spLocks noGrp="1"/>
          </p:cNvSpPr>
          <p:nvPr>
            <p:ph type="sldNum" sz="quarter" idx="12"/>
          </p:nvPr>
        </p:nvSpPr>
        <p:spPr/>
        <p:txBody>
          <a:bodyPr/>
          <a:lstStyle/>
          <a:p>
            <a:fld id="{3312397B-B11E-1E45-B3CD-BD719D327BFE}" type="slidenum">
              <a:rPr lang="pt-BR" smtClean="0"/>
              <a:t>‹nº›</a:t>
            </a:fld>
            <a:endParaRPr lang="pt-BR"/>
          </a:p>
        </p:txBody>
      </p:sp>
    </p:spTree>
    <p:extLst>
      <p:ext uri="{BB962C8B-B14F-4D97-AF65-F5344CB8AC3E}">
        <p14:creationId xmlns:p14="http://schemas.microsoft.com/office/powerpoint/2010/main" val="38181555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58010E8-606A-4647-8473-0D4CCE0E94B5}"/>
              </a:ext>
            </a:extLst>
          </p:cNvPr>
          <p:cNvSpPr>
            <a:spLocks noGrp="1"/>
          </p:cNvSpPr>
          <p:nvPr>
            <p:ph type="title"/>
          </p:nvPr>
        </p:nvSpPr>
        <p:spPr/>
        <p:txBody>
          <a:bodyPr/>
          <a:lstStyle/>
          <a:p>
            <a:r>
              <a:rPr lang="pt-BR"/>
              <a:t>Clique para editar o título Mestre</a:t>
            </a:r>
          </a:p>
        </p:txBody>
      </p:sp>
      <p:sp>
        <p:nvSpPr>
          <p:cNvPr id="3" name="Espaço Reservado para Texto Vertical 2">
            <a:extLst>
              <a:ext uri="{FF2B5EF4-FFF2-40B4-BE49-F238E27FC236}">
                <a16:creationId xmlns:a16="http://schemas.microsoft.com/office/drawing/2014/main" id="{D7A6A04A-37A1-E942-B900-7486F41C23C9}"/>
              </a:ext>
            </a:extLst>
          </p:cNvPr>
          <p:cNvSpPr>
            <a:spLocks noGrp="1"/>
          </p:cNvSpPr>
          <p:nvPr>
            <p:ph type="body" orient="vert" idx="1"/>
          </p:nvPr>
        </p:nvSpPr>
        <p:spPr/>
        <p:txBody>
          <a:bodyPr vert="eaVert"/>
          <a:lstStyle/>
          <a:p>
            <a:r>
              <a:rPr lang="pt-BR"/>
              <a:t>Editar estilos de texto Mestre
Segundo nível
Terceiro nível
Quarto nível
Quinto nível</a:t>
            </a:r>
          </a:p>
        </p:txBody>
      </p:sp>
      <p:sp>
        <p:nvSpPr>
          <p:cNvPr id="4" name="Espaço Reservado para Data 3">
            <a:extLst>
              <a:ext uri="{FF2B5EF4-FFF2-40B4-BE49-F238E27FC236}">
                <a16:creationId xmlns:a16="http://schemas.microsoft.com/office/drawing/2014/main" id="{6D2D7DE5-67B2-1947-9775-ED5B4CF0D951}"/>
              </a:ext>
            </a:extLst>
          </p:cNvPr>
          <p:cNvSpPr>
            <a:spLocks noGrp="1"/>
          </p:cNvSpPr>
          <p:nvPr>
            <p:ph type="dt" sz="half" idx="10"/>
          </p:nvPr>
        </p:nvSpPr>
        <p:spPr/>
        <p:txBody>
          <a:bodyPr/>
          <a:lstStyle/>
          <a:p>
            <a:fld id="{E50807D6-8326-F248-ADC1-B00C53CEC76B}" type="datetimeFigureOut">
              <a:rPr lang="pt-BR" smtClean="0"/>
              <a:t>29/09/2022</a:t>
            </a:fld>
            <a:endParaRPr lang="pt-BR"/>
          </a:p>
        </p:txBody>
      </p:sp>
      <p:sp>
        <p:nvSpPr>
          <p:cNvPr id="5" name="Espaço Reservado para Rodapé 4">
            <a:extLst>
              <a:ext uri="{FF2B5EF4-FFF2-40B4-BE49-F238E27FC236}">
                <a16:creationId xmlns:a16="http://schemas.microsoft.com/office/drawing/2014/main" id="{39E3562E-98DE-9544-91D7-83DD5DE0D742}"/>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88B22E9E-2611-5748-8EE4-A52C941099C9}"/>
              </a:ext>
            </a:extLst>
          </p:cNvPr>
          <p:cNvSpPr>
            <a:spLocks noGrp="1"/>
          </p:cNvSpPr>
          <p:nvPr>
            <p:ph type="sldNum" sz="quarter" idx="12"/>
          </p:nvPr>
        </p:nvSpPr>
        <p:spPr/>
        <p:txBody>
          <a:bodyPr/>
          <a:lstStyle/>
          <a:p>
            <a:fld id="{3312397B-B11E-1E45-B3CD-BD719D327BFE}" type="slidenum">
              <a:rPr lang="pt-BR" smtClean="0"/>
              <a:t>‹nº›</a:t>
            </a:fld>
            <a:endParaRPr lang="pt-BR"/>
          </a:p>
        </p:txBody>
      </p:sp>
    </p:spTree>
    <p:extLst>
      <p:ext uri="{BB962C8B-B14F-4D97-AF65-F5344CB8AC3E}">
        <p14:creationId xmlns:p14="http://schemas.microsoft.com/office/powerpoint/2010/main" val="20444127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C3AC5E98-D483-6E4C-972E-8196E4A3B9C5}"/>
              </a:ext>
            </a:extLst>
          </p:cNvPr>
          <p:cNvSpPr>
            <a:spLocks noGrp="1"/>
          </p:cNvSpPr>
          <p:nvPr>
            <p:ph type="title" orient="vert"/>
          </p:nvPr>
        </p:nvSpPr>
        <p:spPr>
          <a:xfrm>
            <a:off x="8724900" y="365125"/>
            <a:ext cx="2628900" cy="5811838"/>
          </a:xfrm>
        </p:spPr>
        <p:txBody>
          <a:bodyPr vert="eaVert"/>
          <a:lstStyle/>
          <a:p>
            <a:r>
              <a:rPr lang="pt-BR"/>
              <a:t>Clique para editar o título Mestre</a:t>
            </a:r>
          </a:p>
        </p:txBody>
      </p:sp>
      <p:sp>
        <p:nvSpPr>
          <p:cNvPr id="3" name="Espaço Reservado para Texto Vertical 2">
            <a:extLst>
              <a:ext uri="{FF2B5EF4-FFF2-40B4-BE49-F238E27FC236}">
                <a16:creationId xmlns:a16="http://schemas.microsoft.com/office/drawing/2014/main" id="{7628CA79-6452-004F-B1D4-C2D74BC7BB8A}"/>
              </a:ext>
            </a:extLst>
          </p:cNvPr>
          <p:cNvSpPr>
            <a:spLocks noGrp="1"/>
          </p:cNvSpPr>
          <p:nvPr>
            <p:ph type="body" orient="vert" idx="1"/>
          </p:nvPr>
        </p:nvSpPr>
        <p:spPr>
          <a:xfrm>
            <a:off x="838200" y="365125"/>
            <a:ext cx="7734300" cy="5811838"/>
          </a:xfrm>
        </p:spPr>
        <p:txBody>
          <a:bodyPr vert="eaVert"/>
          <a:lstStyle/>
          <a:p>
            <a:r>
              <a:rPr lang="pt-BR"/>
              <a:t>Editar estilos de texto Mestre
Segundo nível
Terceiro nível
Quarto nível
Quinto nível</a:t>
            </a:r>
          </a:p>
        </p:txBody>
      </p:sp>
      <p:sp>
        <p:nvSpPr>
          <p:cNvPr id="4" name="Espaço Reservado para Data 3">
            <a:extLst>
              <a:ext uri="{FF2B5EF4-FFF2-40B4-BE49-F238E27FC236}">
                <a16:creationId xmlns:a16="http://schemas.microsoft.com/office/drawing/2014/main" id="{0D5B7A42-51A8-5F4C-B49A-684D23453A70}"/>
              </a:ext>
            </a:extLst>
          </p:cNvPr>
          <p:cNvSpPr>
            <a:spLocks noGrp="1"/>
          </p:cNvSpPr>
          <p:nvPr>
            <p:ph type="dt" sz="half" idx="10"/>
          </p:nvPr>
        </p:nvSpPr>
        <p:spPr/>
        <p:txBody>
          <a:bodyPr/>
          <a:lstStyle/>
          <a:p>
            <a:fld id="{E50807D6-8326-F248-ADC1-B00C53CEC76B}" type="datetimeFigureOut">
              <a:rPr lang="pt-BR" smtClean="0"/>
              <a:t>29/09/2022</a:t>
            </a:fld>
            <a:endParaRPr lang="pt-BR"/>
          </a:p>
        </p:txBody>
      </p:sp>
      <p:sp>
        <p:nvSpPr>
          <p:cNvPr id="5" name="Espaço Reservado para Rodapé 4">
            <a:extLst>
              <a:ext uri="{FF2B5EF4-FFF2-40B4-BE49-F238E27FC236}">
                <a16:creationId xmlns:a16="http://schemas.microsoft.com/office/drawing/2014/main" id="{670CF192-FA16-734D-A246-34470EB8FE3A}"/>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DF869A5B-DE93-9347-9CC3-48FCB4B732F8}"/>
              </a:ext>
            </a:extLst>
          </p:cNvPr>
          <p:cNvSpPr>
            <a:spLocks noGrp="1"/>
          </p:cNvSpPr>
          <p:nvPr>
            <p:ph type="sldNum" sz="quarter" idx="12"/>
          </p:nvPr>
        </p:nvSpPr>
        <p:spPr/>
        <p:txBody>
          <a:bodyPr/>
          <a:lstStyle/>
          <a:p>
            <a:fld id="{3312397B-B11E-1E45-B3CD-BD719D327BFE}" type="slidenum">
              <a:rPr lang="pt-BR" smtClean="0"/>
              <a:t>‹nº›</a:t>
            </a:fld>
            <a:endParaRPr lang="pt-BR"/>
          </a:p>
        </p:txBody>
      </p:sp>
    </p:spTree>
    <p:extLst>
      <p:ext uri="{BB962C8B-B14F-4D97-AF65-F5344CB8AC3E}">
        <p14:creationId xmlns:p14="http://schemas.microsoft.com/office/powerpoint/2010/main" val="27067472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CBFC281-ACBB-6A4B-84ED-E4386269B2F3}"/>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B1056D26-C943-AC42-B189-E76FB90BAF92}"/>
              </a:ext>
            </a:extLst>
          </p:cNvPr>
          <p:cNvSpPr>
            <a:spLocks noGrp="1"/>
          </p:cNvSpPr>
          <p:nvPr>
            <p:ph idx="1"/>
          </p:nvPr>
        </p:nvSpPr>
        <p:spPr/>
        <p:txBody>
          <a:bodyPr/>
          <a:lstStyle/>
          <a:p>
            <a:r>
              <a:rPr lang="pt-BR"/>
              <a:t>Editar estilos de texto Mestre
Segundo nível
Terceiro nível
Quarto nível
Quinto nível</a:t>
            </a:r>
          </a:p>
        </p:txBody>
      </p:sp>
      <p:sp>
        <p:nvSpPr>
          <p:cNvPr id="4" name="Espaço Reservado para Data 3">
            <a:extLst>
              <a:ext uri="{FF2B5EF4-FFF2-40B4-BE49-F238E27FC236}">
                <a16:creationId xmlns:a16="http://schemas.microsoft.com/office/drawing/2014/main" id="{90E9CAFB-8909-8E47-A634-42420D57DB69}"/>
              </a:ext>
            </a:extLst>
          </p:cNvPr>
          <p:cNvSpPr>
            <a:spLocks noGrp="1"/>
          </p:cNvSpPr>
          <p:nvPr>
            <p:ph type="dt" sz="half" idx="10"/>
          </p:nvPr>
        </p:nvSpPr>
        <p:spPr/>
        <p:txBody>
          <a:bodyPr/>
          <a:lstStyle/>
          <a:p>
            <a:fld id="{E50807D6-8326-F248-ADC1-B00C53CEC76B}" type="datetimeFigureOut">
              <a:rPr lang="pt-BR" smtClean="0"/>
              <a:t>29/09/2022</a:t>
            </a:fld>
            <a:endParaRPr lang="pt-BR"/>
          </a:p>
        </p:txBody>
      </p:sp>
      <p:sp>
        <p:nvSpPr>
          <p:cNvPr id="5" name="Espaço Reservado para Rodapé 4">
            <a:extLst>
              <a:ext uri="{FF2B5EF4-FFF2-40B4-BE49-F238E27FC236}">
                <a16:creationId xmlns:a16="http://schemas.microsoft.com/office/drawing/2014/main" id="{6C4DBBFF-494E-8242-B806-CFBFF937DDA7}"/>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18F66F3C-A486-5249-889F-6D38F21E8EB9}"/>
              </a:ext>
            </a:extLst>
          </p:cNvPr>
          <p:cNvSpPr>
            <a:spLocks noGrp="1"/>
          </p:cNvSpPr>
          <p:nvPr>
            <p:ph type="sldNum" sz="quarter" idx="12"/>
          </p:nvPr>
        </p:nvSpPr>
        <p:spPr/>
        <p:txBody>
          <a:bodyPr/>
          <a:lstStyle/>
          <a:p>
            <a:fld id="{3312397B-B11E-1E45-B3CD-BD719D327BFE}" type="slidenum">
              <a:rPr lang="pt-BR" smtClean="0"/>
              <a:t>‹nº›</a:t>
            </a:fld>
            <a:endParaRPr lang="pt-BR"/>
          </a:p>
        </p:txBody>
      </p:sp>
    </p:spTree>
    <p:extLst>
      <p:ext uri="{BB962C8B-B14F-4D97-AF65-F5344CB8AC3E}">
        <p14:creationId xmlns:p14="http://schemas.microsoft.com/office/powerpoint/2010/main" val="41135631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C96C57F-95AC-2649-9CEE-C4EFE7D218D4}"/>
              </a:ext>
            </a:extLst>
          </p:cNvPr>
          <p:cNvSpPr>
            <a:spLocks noGrp="1"/>
          </p:cNvSpPr>
          <p:nvPr>
            <p:ph type="title"/>
          </p:nvPr>
        </p:nvSpPr>
        <p:spPr>
          <a:xfrm>
            <a:off x="831850" y="1709738"/>
            <a:ext cx="10515600" cy="2852737"/>
          </a:xfrm>
        </p:spPr>
        <p:txBody>
          <a:bodyPr anchor="b"/>
          <a:lstStyle>
            <a:lvl1pPr>
              <a:defRPr sz="6000"/>
            </a:lvl1pPr>
          </a:lstStyle>
          <a:p>
            <a:r>
              <a:rPr lang="pt-BR"/>
              <a:t>Clique para editar o título Mestre</a:t>
            </a:r>
          </a:p>
        </p:txBody>
      </p:sp>
      <p:sp>
        <p:nvSpPr>
          <p:cNvPr id="3" name="Espaço Reservado para Texto 2">
            <a:extLst>
              <a:ext uri="{FF2B5EF4-FFF2-40B4-BE49-F238E27FC236}">
                <a16:creationId xmlns:a16="http://schemas.microsoft.com/office/drawing/2014/main" id="{4698DE2B-254A-904B-9145-DCC2BBB5E6B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pt-BR"/>
              <a:t>Editar estilos de texto Mestre
Segundo nível
Terceiro nível
Quarto nível
Quinto nível</a:t>
            </a:r>
          </a:p>
        </p:txBody>
      </p:sp>
      <p:sp>
        <p:nvSpPr>
          <p:cNvPr id="4" name="Espaço Reservado para Data 3">
            <a:extLst>
              <a:ext uri="{FF2B5EF4-FFF2-40B4-BE49-F238E27FC236}">
                <a16:creationId xmlns:a16="http://schemas.microsoft.com/office/drawing/2014/main" id="{360828A9-AFC4-B74E-A719-87394A585CC4}"/>
              </a:ext>
            </a:extLst>
          </p:cNvPr>
          <p:cNvSpPr>
            <a:spLocks noGrp="1"/>
          </p:cNvSpPr>
          <p:nvPr>
            <p:ph type="dt" sz="half" idx="10"/>
          </p:nvPr>
        </p:nvSpPr>
        <p:spPr/>
        <p:txBody>
          <a:bodyPr/>
          <a:lstStyle/>
          <a:p>
            <a:fld id="{E50807D6-8326-F248-ADC1-B00C53CEC76B}" type="datetimeFigureOut">
              <a:rPr lang="pt-BR" smtClean="0"/>
              <a:t>29/09/2022</a:t>
            </a:fld>
            <a:endParaRPr lang="pt-BR"/>
          </a:p>
        </p:txBody>
      </p:sp>
      <p:sp>
        <p:nvSpPr>
          <p:cNvPr id="5" name="Espaço Reservado para Rodapé 4">
            <a:extLst>
              <a:ext uri="{FF2B5EF4-FFF2-40B4-BE49-F238E27FC236}">
                <a16:creationId xmlns:a16="http://schemas.microsoft.com/office/drawing/2014/main" id="{8809C191-80B5-5A41-B200-E08AFFD228BB}"/>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D1A1A0CA-3462-4441-AFA9-C02500C3F66A}"/>
              </a:ext>
            </a:extLst>
          </p:cNvPr>
          <p:cNvSpPr>
            <a:spLocks noGrp="1"/>
          </p:cNvSpPr>
          <p:nvPr>
            <p:ph type="sldNum" sz="quarter" idx="12"/>
          </p:nvPr>
        </p:nvSpPr>
        <p:spPr/>
        <p:txBody>
          <a:bodyPr/>
          <a:lstStyle/>
          <a:p>
            <a:fld id="{3312397B-B11E-1E45-B3CD-BD719D327BFE}" type="slidenum">
              <a:rPr lang="pt-BR" smtClean="0"/>
              <a:t>‹nº›</a:t>
            </a:fld>
            <a:endParaRPr lang="pt-BR"/>
          </a:p>
        </p:txBody>
      </p:sp>
    </p:spTree>
    <p:extLst>
      <p:ext uri="{BB962C8B-B14F-4D97-AF65-F5344CB8AC3E}">
        <p14:creationId xmlns:p14="http://schemas.microsoft.com/office/powerpoint/2010/main" val="12175399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1F10F09-06E9-4443-88CD-C20704483DE5}"/>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EC2C68EA-6AD6-0249-B12B-3A78FF16641C}"/>
              </a:ext>
            </a:extLst>
          </p:cNvPr>
          <p:cNvSpPr>
            <a:spLocks noGrp="1"/>
          </p:cNvSpPr>
          <p:nvPr>
            <p:ph sz="half" idx="1"/>
          </p:nvPr>
        </p:nvSpPr>
        <p:spPr>
          <a:xfrm>
            <a:off x="838200" y="1825625"/>
            <a:ext cx="5181600" cy="4351338"/>
          </a:xfrm>
        </p:spPr>
        <p:txBody>
          <a:bodyPr/>
          <a:lstStyle/>
          <a:p>
            <a:r>
              <a:rPr lang="pt-BR"/>
              <a:t>Editar estilos de texto Mestre
Segundo nível
Terceiro nível
Quarto nível
Quinto nível</a:t>
            </a:r>
          </a:p>
        </p:txBody>
      </p:sp>
      <p:sp>
        <p:nvSpPr>
          <p:cNvPr id="4" name="Espaço Reservado para Conteúdo 3">
            <a:extLst>
              <a:ext uri="{FF2B5EF4-FFF2-40B4-BE49-F238E27FC236}">
                <a16:creationId xmlns:a16="http://schemas.microsoft.com/office/drawing/2014/main" id="{59DA6392-7A51-9040-B2D7-3F0BF18EC171}"/>
              </a:ext>
            </a:extLst>
          </p:cNvPr>
          <p:cNvSpPr>
            <a:spLocks noGrp="1"/>
          </p:cNvSpPr>
          <p:nvPr>
            <p:ph sz="half" idx="2"/>
          </p:nvPr>
        </p:nvSpPr>
        <p:spPr>
          <a:xfrm>
            <a:off x="6172200" y="1825625"/>
            <a:ext cx="5181600" cy="4351338"/>
          </a:xfrm>
        </p:spPr>
        <p:txBody>
          <a:bodyPr/>
          <a:lstStyle/>
          <a:p>
            <a:r>
              <a:rPr lang="pt-BR"/>
              <a:t>Editar estilos de texto Mestre
Segundo nível
Terceiro nível
Quarto nível
Quinto nível</a:t>
            </a:r>
          </a:p>
        </p:txBody>
      </p:sp>
      <p:sp>
        <p:nvSpPr>
          <p:cNvPr id="5" name="Espaço Reservado para Data 4">
            <a:extLst>
              <a:ext uri="{FF2B5EF4-FFF2-40B4-BE49-F238E27FC236}">
                <a16:creationId xmlns:a16="http://schemas.microsoft.com/office/drawing/2014/main" id="{F6D54B71-38C6-FF49-97FE-3CF78F5BFDBB}"/>
              </a:ext>
            </a:extLst>
          </p:cNvPr>
          <p:cNvSpPr>
            <a:spLocks noGrp="1"/>
          </p:cNvSpPr>
          <p:nvPr>
            <p:ph type="dt" sz="half" idx="10"/>
          </p:nvPr>
        </p:nvSpPr>
        <p:spPr/>
        <p:txBody>
          <a:bodyPr/>
          <a:lstStyle/>
          <a:p>
            <a:fld id="{E50807D6-8326-F248-ADC1-B00C53CEC76B}" type="datetimeFigureOut">
              <a:rPr lang="pt-BR" smtClean="0"/>
              <a:t>29/09/2022</a:t>
            </a:fld>
            <a:endParaRPr lang="pt-BR"/>
          </a:p>
        </p:txBody>
      </p:sp>
      <p:sp>
        <p:nvSpPr>
          <p:cNvPr id="6" name="Espaço Reservado para Rodapé 5">
            <a:extLst>
              <a:ext uri="{FF2B5EF4-FFF2-40B4-BE49-F238E27FC236}">
                <a16:creationId xmlns:a16="http://schemas.microsoft.com/office/drawing/2014/main" id="{CA5CDE86-E162-E941-B8ED-816ADB1A1D1E}"/>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120186B6-4EDB-AA49-9712-5162A4C995F3}"/>
              </a:ext>
            </a:extLst>
          </p:cNvPr>
          <p:cNvSpPr>
            <a:spLocks noGrp="1"/>
          </p:cNvSpPr>
          <p:nvPr>
            <p:ph type="sldNum" sz="quarter" idx="12"/>
          </p:nvPr>
        </p:nvSpPr>
        <p:spPr/>
        <p:txBody>
          <a:bodyPr/>
          <a:lstStyle/>
          <a:p>
            <a:fld id="{3312397B-B11E-1E45-B3CD-BD719D327BFE}" type="slidenum">
              <a:rPr lang="pt-BR" smtClean="0"/>
              <a:t>‹nº›</a:t>
            </a:fld>
            <a:endParaRPr lang="pt-BR"/>
          </a:p>
        </p:txBody>
      </p:sp>
    </p:spTree>
    <p:extLst>
      <p:ext uri="{BB962C8B-B14F-4D97-AF65-F5344CB8AC3E}">
        <p14:creationId xmlns:p14="http://schemas.microsoft.com/office/powerpoint/2010/main" val="6814834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353597B-22CE-0145-8801-6CD2C23D02A5}"/>
              </a:ext>
            </a:extLst>
          </p:cNvPr>
          <p:cNvSpPr>
            <a:spLocks noGrp="1"/>
          </p:cNvSpPr>
          <p:nvPr>
            <p:ph type="title"/>
          </p:nvPr>
        </p:nvSpPr>
        <p:spPr>
          <a:xfrm>
            <a:off x="839788" y="365125"/>
            <a:ext cx="10515600" cy="1325563"/>
          </a:xfrm>
        </p:spPr>
        <p:txBody>
          <a:bodyPr/>
          <a:lstStyle/>
          <a:p>
            <a:r>
              <a:rPr lang="pt-BR"/>
              <a:t>Clique para editar o título Mestre</a:t>
            </a:r>
          </a:p>
        </p:txBody>
      </p:sp>
      <p:sp>
        <p:nvSpPr>
          <p:cNvPr id="3" name="Espaço Reservado para Texto 2">
            <a:extLst>
              <a:ext uri="{FF2B5EF4-FFF2-40B4-BE49-F238E27FC236}">
                <a16:creationId xmlns:a16="http://schemas.microsoft.com/office/drawing/2014/main" id="{011FCA58-8F2E-B046-88D1-5BAEB6773F2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pt-BR"/>
              <a:t>Editar estilos de texto Mestre
Segundo nível
Terceiro nível
Quarto nível
Quinto nível</a:t>
            </a:r>
          </a:p>
        </p:txBody>
      </p:sp>
      <p:sp>
        <p:nvSpPr>
          <p:cNvPr id="4" name="Espaço Reservado para Conteúdo 3">
            <a:extLst>
              <a:ext uri="{FF2B5EF4-FFF2-40B4-BE49-F238E27FC236}">
                <a16:creationId xmlns:a16="http://schemas.microsoft.com/office/drawing/2014/main" id="{F928406A-B3BB-EC4C-95BF-7734C9942381}"/>
              </a:ext>
            </a:extLst>
          </p:cNvPr>
          <p:cNvSpPr>
            <a:spLocks noGrp="1"/>
          </p:cNvSpPr>
          <p:nvPr>
            <p:ph sz="half" idx="2"/>
          </p:nvPr>
        </p:nvSpPr>
        <p:spPr>
          <a:xfrm>
            <a:off x="839788" y="2505075"/>
            <a:ext cx="5157787" cy="3684588"/>
          </a:xfrm>
        </p:spPr>
        <p:txBody>
          <a:bodyPr/>
          <a:lstStyle/>
          <a:p>
            <a:r>
              <a:rPr lang="pt-BR"/>
              <a:t>Editar estilos de texto Mestre
Segundo nível
Terceiro nível
Quarto nível
Quinto nível</a:t>
            </a:r>
          </a:p>
        </p:txBody>
      </p:sp>
      <p:sp>
        <p:nvSpPr>
          <p:cNvPr id="5" name="Espaço Reservado para Texto 4">
            <a:extLst>
              <a:ext uri="{FF2B5EF4-FFF2-40B4-BE49-F238E27FC236}">
                <a16:creationId xmlns:a16="http://schemas.microsoft.com/office/drawing/2014/main" id="{6DACA4FE-16F1-5147-9C0C-62923DD0E57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pt-BR"/>
              <a:t>Editar estilos de texto Mestre
Segundo nível
Terceiro nível
Quarto nível
Quinto nível</a:t>
            </a:r>
          </a:p>
        </p:txBody>
      </p:sp>
      <p:sp>
        <p:nvSpPr>
          <p:cNvPr id="6" name="Espaço Reservado para Conteúdo 5">
            <a:extLst>
              <a:ext uri="{FF2B5EF4-FFF2-40B4-BE49-F238E27FC236}">
                <a16:creationId xmlns:a16="http://schemas.microsoft.com/office/drawing/2014/main" id="{A8653ABA-F0BE-E646-A600-E385BCC5013F}"/>
              </a:ext>
            </a:extLst>
          </p:cNvPr>
          <p:cNvSpPr>
            <a:spLocks noGrp="1"/>
          </p:cNvSpPr>
          <p:nvPr>
            <p:ph sz="quarter" idx="4"/>
          </p:nvPr>
        </p:nvSpPr>
        <p:spPr>
          <a:xfrm>
            <a:off x="6172200" y="2505075"/>
            <a:ext cx="5183188" cy="3684588"/>
          </a:xfrm>
        </p:spPr>
        <p:txBody>
          <a:bodyPr/>
          <a:lstStyle/>
          <a:p>
            <a:r>
              <a:rPr lang="pt-BR"/>
              <a:t>Editar estilos de texto Mestre
Segundo nível
Terceiro nível
Quarto nível
Quinto nível</a:t>
            </a:r>
          </a:p>
        </p:txBody>
      </p:sp>
      <p:sp>
        <p:nvSpPr>
          <p:cNvPr id="7" name="Espaço Reservado para Data 6">
            <a:extLst>
              <a:ext uri="{FF2B5EF4-FFF2-40B4-BE49-F238E27FC236}">
                <a16:creationId xmlns:a16="http://schemas.microsoft.com/office/drawing/2014/main" id="{E95E39CF-B3E5-7744-9E07-C6C9A343E0B0}"/>
              </a:ext>
            </a:extLst>
          </p:cNvPr>
          <p:cNvSpPr>
            <a:spLocks noGrp="1"/>
          </p:cNvSpPr>
          <p:nvPr>
            <p:ph type="dt" sz="half" idx="10"/>
          </p:nvPr>
        </p:nvSpPr>
        <p:spPr/>
        <p:txBody>
          <a:bodyPr/>
          <a:lstStyle/>
          <a:p>
            <a:fld id="{E50807D6-8326-F248-ADC1-B00C53CEC76B}" type="datetimeFigureOut">
              <a:rPr lang="pt-BR" smtClean="0"/>
              <a:t>29/09/2022</a:t>
            </a:fld>
            <a:endParaRPr lang="pt-BR"/>
          </a:p>
        </p:txBody>
      </p:sp>
      <p:sp>
        <p:nvSpPr>
          <p:cNvPr id="8" name="Espaço Reservado para Rodapé 7">
            <a:extLst>
              <a:ext uri="{FF2B5EF4-FFF2-40B4-BE49-F238E27FC236}">
                <a16:creationId xmlns:a16="http://schemas.microsoft.com/office/drawing/2014/main" id="{BAFFC3B6-B499-A74C-AABB-7E8689703BB2}"/>
              </a:ext>
            </a:extLst>
          </p:cNvPr>
          <p:cNvSpPr>
            <a:spLocks noGrp="1"/>
          </p:cNvSpPr>
          <p:nvPr>
            <p:ph type="ftr" sz="quarter" idx="11"/>
          </p:nvPr>
        </p:nvSpPr>
        <p:spPr/>
        <p:txBody>
          <a:bodyPr/>
          <a:lstStyle/>
          <a:p>
            <a:endParaRPr lang="pt-BR"/>
          </a:p>
        </p:txBody>
      </p:sp>
      <p:sp>
        <p:nvSpPr>
          <p:cNvPr id="9" name="Espaço Reservado para Número de Slide 8">
            <a:extLst>
              <a:ext uri="{FF2B5EF4-FFF2-40B4-BE49-F238E27FC236}">
                <a16:creationId xmlns:a16="http://schemas.microsoft.com/office/drawing/2014/main" id="{6F409301-7D98-6045-BE18-19D0B6C76F2F}"/>
              </a:ext>
            </a:extLst>
          </p:cNvPr>
          <p:cNvSpPr>
            <a:spLocks noGrp="1"/>
          </p:cNvSpPr>
          <p:nvPr>
            <p:ph type="sldNum" sz="quarter" idx="12"/>
          </p:nvPr>
        </p:nvSpPr>
        <p:spPr/>
        <p:txBody>
          <a:bodyPr/>
          <a:lstStyle/>
          <a:p>
            <a:fld id="{3312397B-B11E-1E45-B3CD-BD719D327BFE}" type="slidenum">
              <a:rPr lang="pt-BR" smtClean="0"/>
              <a:t>‹nº›</a:t>
            </a:fld>
            <a:endParaRPr lang="pt-BR"/>
          </a:p>
        </p:txBody>
      </p:sp>
    </p:spTree>
    <p:extLst>
      <p:ext uri="{BB962C8B-B14F-4D97-AF65-F5344CB8AC3E}">
        <p14:creationId xmlns:p14="http://schemas.microsoft.com/office/powerpoint/2010/main" val="12556068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D4DD55D-9AA6-5143-A95E-D62CDF8918D0}"/>
              </a:ext>
            </a:extLst>
          </p:cNvPr>
          <p:cNvSpPr>
            <a:spLocks noGrp="1"/>
          </p:cNvSpPr>
          <p:nvPr>
            <p:ph type="title"/>
          </p:nvPr>
        </p:nvSpPr>
        <p:spPr/>
        <p:txBody>
          <a:bodyPr/>
          <a:lstStyle/>
          <a:p>
            <a:r>
              <a:rPr lang="pt-BR"/>
              <a:t>Clique para editar o título Mestre</a:t>
            </a:r>
          </a:p>
        </p:txBody>
      </p:sp>
      <p:sp>
        <p:nvSpPr>
          <p:cNvPr id="3" name="Espaço Reservado para Data 2">
            <a:extLst>
              <a:ext uri="{FF2B5EF4-FFF2-40B4-BE49-F238E27FC236}">
                <a16:creationId xmlns:a16="http://schemas.microsoft.com/office/drawing/2014/main" id="{36B4B7D4-773E-B24D-8344-186A296E8EB3}"/>
              </a:ext>
            </a:extLst>
          </p:cNvPr>
          <p:cNvSpPr>
            <a:spLocks noGrp="1"/>
          </p:cNvSpPr>
          <p:nvPr>
            <p:ph type="dt" sz="half" idx="10"/>
          </p:nvPr>
        </p:nvSpPr>
        <p:spPr/>
        <p:txBody>
          <a:bodyPr/>
          <a:lstStyle/>
          <a:p>
            <a:fld id="{E50807D6-8326-F248-ADC1-B00C53CEC76B}" type="datetimeFigureOut">
              <a:rPr lang="pt-BR" smtClean="0"/>
              <a:t>29/09/2022</a:t>
            </a:fld>
            <a:endParaRPr lang="pt-BR"/>
          </a:p>
        </p:txBody>
      </p:sp>
      <p:sp>
        <p:nvSpPr>
          <p:cNvPr id="4" name="Espaço Reservado para Rodapé 3">
            <a:extLst>
              <a:ext uri="{FF2B5EF4-FFF2-40B4-BE49-F238E27FC236}">
                <a16:creationId xmlns:a16="http://schemas.microsoft.com/office/drawing/2014/main" id="{8A4D0BCC-61AD-4246-8D89-B720D4266298}"/>
              </a:ext>
            </a:extLst>
          </p:cNvPr>
          <p:cNvSpPr>
            <a:spLocks noGrp="1"/>
          </p:cNvSpPr>
          <p:nvPr>
            <p:ph type="ftr" sz="quarter" idx="11"/>
          </p:nvPr>
        </p:nvSpPr>
        <p:spPr/>
        <p:txBody>
          <a:bodyPr/>
          <a:lstStyle/>
          <a:p>
            <a:endParaRPr lang="pt-BR"/>
          </a:p>
        </p:txBody>
      </p:sp>
      <p:sp>
        <p:nvSpPr>
          <p:cNvPr id="5" name="Espaço Reservado para Número de Slide 4">
            <a:extLst>
              <a:ext uri="{FF2B5EF4-FFF2-40B4-BE49-F238E27FC236}">
                <a16:creationId xmlns:a16="http://schemas.microsoft.com/office/drawing/2014/main" id="{04516570-B5E4-8B4F-B2BC-F283A2809AC4}"/>
              </a:ext>
            </a:extLst>
          </p:cNvPr>
          <p:cNvSpPr>
            <a:spLocks noGrp="1"/>
          </p:cNvSpPr>
          <p:nvPr>
            <p:ph type="sldNum" sz="quarter" idx="12"/>
          </p:nvPr>
        </p:nvSpPr>
        <p:spPr/>
        <p:txBody>
          <a:bodyPr/>
          <a:lstStyle/>
          <a:p>
            <a:fld id="{3312397B-B11E-1E45-B3CD-BD719D327BFE}" type="slidenum">
              <a:rPr lang="pt-BR" smtClean="0"/>
              <a:t>‹nº›</a:t>
            </a:fld>
            <a:endParaRPr lang="pt-BR"/>
          </a:p>
        </p:txBody>
      </p:sp>
    </p:spTree>
    <p:extLst>
      <p:ext uri="{BB962C8B-B14F-4D97-AF65-F5344CB8AC3E}">
        <p14:creationId xmlns:p14="http://schemas.microsoft.com/office/powerpoint/2010/main" val="28632947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a:extLst>
              <a:ext uri="{FF2B5EF4-FFF2-40B4-BE49-F238E27FC236}">
                <a16:creationId xmlns:a16="http://schemas.microsoft.com/office/drawing/2014/main" id="{DF86D377-E1B7-6C4F-8A5D-782008A31ED2}"/>
              </a:ext>
            </a:extLst>
          </p:cNvPr>
          <p:cNvSpPr>
            <a:spLocks noGrp="1"/>
          </p:cNvSpPr>
          <p:nvPr>
            <p:ph type="dt" sz="half" idx="10"/>
          </p:nvPr>
        </p:nvSpPr>
        <p:spPr/>
        <p:txBody>
          <a:bodyPr/>
          <a:lstStyle/>
          <a:p>
            <a:fld id="{E50807D6-8326-F248-ADC1-B00C53CEC76B}" type="datetimeFigureOut">
              <a:rPr lang="pt-BR" smtClean="0"/>
              <a:t>29/09/2022</a:t>
            </a:fld>
            <a:endParaRPr lang="pt-BR"/>
          </a:p>
        </p:txBody>
      </p:sp>
      <p:sp>
        <p:nvSpPr>
          <p:cNvPr id="3" name="Espaço Reservado para Rodapé 2">
            <a:extLst>
              <a:ext uri="{FF2B5EF4-FFF2-40B4-BE49-F238E27FC236}">
                <a16:creationId xmlns:a16="http://schemas.microsoft.com/office/drawing/2014/main" id="{1F89C13A-67A6-394B-A233-32F84CCA097D}"/>
              </a:ext>
            </a:extLst>
          </p:cNvPr>
          <p:cNvSpPr>
            <a:spLocks noGrp="1"/>
          </p:cNvSpPr>
          <p:nvPr>
            <p:ph type="ftr" sz="quarter" idx="11"/>
          </p:nvPr>
        </p:nvSpPr>
        <p:spPr/>
        <p:txBody>
          <a:bodyPr/>
          <a:lstStyle/>
          <a:p>
            <a:endParaRPr lang="pt-BR"/>
          </a:p>
        </p:txBody>
      </p:sp>
      <p:sp>
        <p:nvSpPr>
          <p:cNvPr id="4" name="Espaço Reservado para Número de Slide 3">
            <a:extLst>
              <a:ext uri="{FF2B5EF4-FFF2-40B4-BE49-F238E27FC236}">
                <a16:creationId xmlns:a16="http://schemas.microsoft.com/office/drawing/2014/main" id="{C4C809DA-BBD8-0B45-87B3-674CA59AC2C6}"/>
              </a:ext>
            </a:extLst>
          </p:cNvPr>
          <p:cNvSpPr>
            <a:spLocks noGrp="1"/>
          </p:cNvSpPr>
          <p:nvPr>
            <p:ph type="sldNum" sz="quarter" idx="12"/>
          </p:nvPr>
        </p:nvSpPr>
        <p:spPr/>
        <p:txBody>
          <a:bodyPr/>
          <a:lstStyle/>
          <a:p>
            <a:fld id="{3312397B-B11E-1E45-B3CD-BD719D327BFE}" type="slidenum">
              <a:rPr lang="pt-BR" smtClean="0"/>
              <a:t>‹nº›</a:t>
            </a:fld>
            <a:endParaRPr lang="pt-BR"/>
          </a:p>
        </p:txBody>
      </p:sp>
    </p:spTree>
    <p:extLst>
      <p:ext uri="{BB962C8B-B14F-4D97-AF65-F5344CB8AC3E}">
        <p14:creationId xmlns:p14="http://schemas.microsoft.com/office/powerpoint/2010/main" val="37026561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0E9836E-F9F6-A243-A419-12A706FAA00A}"/>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Conteúdo 2">
            <a:extLst>
              <a:ext uri="{FF2B5EF4-FFF2-40B4-BE49-F238E27FC236}">
                <a16:creationId xmlns:a16="http://schemas.microsoft.com/office/drawing/2014/main" id="{DFFD9A25-DD24-3A4D-AFDC-0A91BB15EF0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lang="pt-BR"/>
              <a:t>Editar estilos de texto Mestre
Segundo nível
Terceiro nível
Quarto nível
Quinto nível</a:t>
            </a:r>
          </a:p>
        </p:txBody>
      </p:sp>
      <p:sp>
        <p:nvSpPr>
          <p:cNvPr id="4" name="Espaço Reservado para Texto 3">
            <a:extLst>
              <a:ext uri="{FF2B5EF4-FFF2-40B4-BE49-F238E27FC236}">
                <a16:creationId xmlns:a16="http://schemas.microsoft.com/office/drawing/2014/main" id="{D12B1005-3582-3943-8CBD-1FD3DA66D95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pt-BR"/>
              <a:t>Editar estilos de texto Mestre
Segundo nível
Terceiro nível
Quarto nível
Quinto nível</a:t>
            </a:r>
          </a:p>
        </p:txBody>
      </p:sp>
      <p:sp>
        <p:nvSpPr>
          <p:cNvPr id="5" name="Espaço Reservado para Data 4">
            <a:extLst>
              <a:ext uri="{FF2B5EF4-FFF2-40B4-BE49-F238E27FC236}">
                <a16:creationId xmlns:a16="http://schemas.microsoft.com/office/drawing/2014/main" id="{B7C056D2-BCB7-2543-B39D-408A14243E1B}"/>
              </a:ext>
            </a:extLst>
          </p:cNvPr>
          <p:cNvSpPr>
            <a:spLocks noGrp="1"/>
          </p:cNvSpPr>
          <p:nvPr>
            <p:ph type="dt" sz="half" idx="10"/>
          </p:nvPr>
        </p:nvSpPr>
        <p:spPr/>
        <p:txBody>
          <a:bodyPr/>
          <a:lstStyle/>
          <a:p>
            <a:fld id="{E50807D6-8326-F248-ADC1-B00C53CEC76B}" type="datetimeFigureOut">
              <a:rPr lang="pt-BR" smtClean="0"/>
              <a:t>29/09/2022</a:t>
            </a:fld>
            <a:endParaRPr lang="pt-BR"/>
          </a:p>
        </p:txBody>
      </p:sp>
      <p:sp>
        <p:nvSpPr>
          <p:cNvPr id="6" name="Espaço Reservado para Rodapé 5">
            <a:extLst>
              <a:ext uri="{FF2B5EF4-FFF2-40B4-BE49-F238E27FC236}">
                <a16:creationId xmlns:a16="http://schemas.microsoft.com/office/drawing/2014/main" id="{B8145ACD-FD1D-754C-9968-1A517837FA69}"/>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517DB11E-EB4A-824A-BCC1-BEFC2837FD66}"/>
              </a:ext>
            </a:extLst>
          </p:cNvPr>
          <p:cNvSpPr>
            <a:spLocks noGrp="1"/>
          </p:cNvSpPr>
          <p:nvPr>
            <p:ph type="sldNum" sz="quarter" idx="12"/>
          </p:nvPr>
        </p:nvSpPr>
        <p:spPr/>
        <p:txBody>
          <a:bodyPr/>
          <a:lstStyle/>
          <a:p>
            <a:fld id="{3312397B-B11E-1E45-B3CD-BD719D327BFE}" type="slidenum">
              <a:rPr lang="pt-BR" smtClean="0"/>
              <a:t>‹nº›</a:t>
            </a:fld>
            <a:endParaRPr lang="pt-BR"/>
          </a:p>
        </p:txBody>
      </p:sp>
    </p:spTree>
    <p:extLst>
      <p:ext uri="{BB962C8B-B14F-4D97-AF65-F5344CB8AC3E}">
        <p14:creationId xmlns:p14="http://schemas.microsoft.com/office/powerpoint/2010/main" val="29344719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EF31AD9-01EA-C348-B923-9AABBFF1A6AF}"/>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Imagem 2">
            <a:extLst>
              <a:ext uri="{FF2B5EF4-FFF2-40B4-BE49-F238E27FC236}">
                <a16:creationId xmlns:a16="http://schemas.microsoft.com/office/drawing/2014/main" id="{E53B1AC3-DBBD-0742-AB33-77139968E97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a:extLst>
              <a:ext uri="{FF2B5EF4-FFF2-40B4-BE49-F238E27FC236}">
                <a16:creationId xmlns:a16="http://schemas.microsoft.com/office/drawing/2014/main" id="{BF781426-A80C-CE47-9F2E-46EA9DC4338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pt-BR"/>
              <a:t>Editar estilos de texto Mestre
Segundo nível
Terceiro nível
Quarto nível
Quinto nível</a:t>
            </a:r>
          </a:p>
        </p:txBody>
      </p:sp>
      <p:sp>
        <p:nvSpPr>
          <p:cNvPr id="5" name="Espaço Reservado para Data 4">
            <a:extLst>
              <a:ext uri="{FF2B5EF4-FFF2-40B4-BE49-F238E27FC236}">
                <a16:creationId xmlns:a16="http://schemas.microsoft.com/office/drawing/2014/main" id="{B46DFB7F-9F23-AA49-8EB1-103E3A268166}"/>
              </a:ext>
            </a:extLst>
          </p:cNvPr>
          <p:cNvSpPr>
            <a:spLocks noGrp="1"/>
          </p:cNvSpPr>
          <p:nvPr>
            <p:ph type="dt" sz="half" idx="10"/>
          </p:nvPr>
        </p:nvSpPr>
        <p:spPr/>
        <p:txBody>
          <a:bodyPr/>
          <a:lstStyle/>
          <a:p>
            <a:fld id="{E50807D6-8326-F248-ADC1-B00C53CEC76B}" type="datetimeFigureOut">
              <a:rPr lang="pt-BR" smtClean="0"/>
              <a:t>29/09/2022</a:t>
            </a:fld>
            <a:endParaRPr lang="pt-BR"/>
          </a:p>
        </p:txBody>
      </p:sp>
      <p:sp>
        <p:nvSpPr>
          <p:cNvPr id="6" name="Espaço Reservado para Rodapé 5">
            <a:extLst>
              <a:ext uri="{FF2B5EF4-FFF2-40B4-BE49-F238E27FC236}">
                <a16:creationId xmlns:a16="http://schemas.microsoft.com/office/drawing/2014/main" id="{76C5611C-EC57-7044-BFC1-622BCE39ACB4}"/>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3BC418DA-464C-1241-9C38-749C8B9866E7}"/>
              </a:ext>
            </a:extLst>
          </p:cNvPr>
          <p:cNvSpPr>
            <a:spLocks noGrp="1"/>
          </p:cNvSpPr>
          <p:nvPr>
            <p:ph type="sldNum" sz="quarter" idx="12"/>
          </p:nvPr>
        </p:nvSpPr>
        <p:spPr/>
        <p:txBody>
          <a:bodyPr/>
          <a:lstStyle/>
          <a:p>
            <a:fld id="{3312397B-B11E-1E45-B3CD-BD719D327BFE}" type="slidenum">
              <a:rPr lang="pt-BR" smtClean="0"/>
              <a:t>‹nº›</a:t>
            </a:fld>
            <a:endParaRPr lang="pt-BR"/>
          </a:p>
        </p:txBody>
      </p:sp>
    </p:spTree>
    <p:extLst>
      <p:ext uri="{BB962C8B-B14F-4D97-AF65-F5344CB8AC3E}">
        <p14:creationId xmlns:p14="http://schemas.microsoft.com/office/powerpoint/2010/main" val="42899656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a:extLst>
              <a:ext uri="{FF2B5EF4-FFF2-40B4-BE49-F238E27FC236}">
                <a16:creationId xmlns:a16="http://schemas.microsoft.com/office/drawing/2014/main" id="{378267E0-C141-E842-A01C-A9E15FB2BF5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a:t>Clique para editar o título Mestre</a:t>
            </a:r>
          </a:p>
        </p:txBody>
      </p:sp>
      <p:sp>
        <p:nvSpPr>
          <p:cNvPr id="3" name="Espaço Reservado para Texto 2">
            <a:extLst>
              <a:ext uri="{FF2B5EF4-FFF2-40B4-BE49-F238E27FC236}">
                <a16:creationId xmlns:a16="http://schemas.microsoft.com/office/drawing/2014/main" id="{54D35F5C-CCF9-3840-8C20-9C73EC8073F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r>
              <a:rPr lang="pt-BR"/>
              <a:t>Editar estilos de texto Mestre
Segundo nível
Terceiro nível
Quarto nível
Quinto nível</a:t>
            </a:r>
          </a:p>
        </p:txBody>
      </p:sp>
      <p:sp>
        <p:nvSpPr>
          <p:cNvPr id="4" name="Espaço Reservado para Data 3">
            <a:extLst>
              <a:ext uri="{FF2B5EF4-FFF2-40B4-BE49-F238E27FC236}">
                <a16:creationId xmlns:a16="http://schemas.microsoft.com/office/drawing/2014/main" id="{A19685E2-9CAC-574A-9A8A-CB694319B56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0807D6-8326-F248-ADC1-B00C53CEC76B}" type="datetimeFigureOut">
              <a:rPr lang="pt-BR" smtClean="0"/>
              <a:t>29/09/2022</a:t>
            </a:fld>
            <a:endParaRPr lang="pt-BR"/>
          </a:p>
        </p:txBody>
      </p:sp>
      <p:sp>
        <p:nvSpPr>
          <p:cNvPr id="5" name="Espaço Reservado para Rodapé 4">
            <a:extLst>
              <a:ext uri="{FF2B5EF4-FFF2-40B4-BE49-F238E27FC236}">
                <a16:creationId xmlns:a16="http://schemas.microsoft.com/office/drawing/2014/main" id="{05221086-5447-2A4B-AA36-A4677E0B7E9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a:extLst>
              <a:ext uri="{FF2B5EF4-FFF2-40B4-BE49-F238E27FC236}">
                <a16:creationId xmlns:a16="http://schemas.microsoft.com/office/drawing/2014/main" id="{1C28789E-8DD0-AE43-82AD-D88DBE33E15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12397B-B11E-1E45-B3CD-BD719D327BFE}" type="slidenum">
              <a:rPr lang="pt-BR" smtClean="0"/>
              <a:t>‹nº›</a:t>
            </a:fld>
            <a:endParaRPr lang="pt-BR"/>
          </a:p>
        </p:txBody>
      </p:sp>
    </p:spTree>
    <p:extLst>
      <p:ext uri="{BB962C8B-B14F-4D97-AF65-F5344CB8AC3E}">
        <p14:creationId xmlns:p14="http://schemas.microsoft.com/office/powerpoint/2010/main" val="18020746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png"/><Relationship Id="rId7" Type="http://schemas.openxmlformats.org/officeDocument/2006/relationships/image" Target="../media/image18.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 Id="rId9" Type="http://schemas.openxmlformats.org/officeDocument/2006/relationships/image" Target="../media/image20.png"/></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m 5">
            <a:extLst>
              <a:ext uri="{FF2B5EF4-FFF2-40B4-BE49-F238E27FC236}">
                <a16:creationId xmlns:a16="http://schemas.microsoft.com/office/drawing/2014/main" id="{4A25FAD9-6689-49A5-86B1-B83E70667297}"/>
              </a:ext>
            </a:extLst>
          </p:cNvPr>
          <p:cNvPicPr>
            <a:picLocks noChangeAspect="1"/>
          </p:cNvPicPr>
          <p:nvPr/>
        </p:nvPicPr>
        <p:blipFill>
          <a:blip r:embed="rId2"/>
          <a:stretch>
            <a:fillRect/>
          </a:stretch>
        </p:blipFill>
        <p:spPr>
          <a:xfrm>
            <a:off x="300445" y="269970"/>
            <a:ext cx="11606349" cy="6313714"/>
          </a:xfrm>
          <a:prstGeom prst="rect">
            <a:avLst/>
          </a:prstGeom>
        </p:spPr>
      </p:pic>
      <p:sp>
        <p:nvSpPr>
          <p:cNvPr id="2" name="CaixaDeTexto 1">
            <a:extLst>
              <a:ext uri="{FF2B5EF4-FFF2-40B4-BE49-F238E27FC236}">
                <a16:creationId xmlns:a16="http://schemas.microsoft.com/office/drawing/2014/main" id="{3267CBAD-DE95-8F40-978C-37228490FB0B}"/>
              </a:ext>
            </a:extLst>
          </p:cNvPr>
          <p:cNvSpPr txBox="1"/>
          <p:nvPr/>
        </p:nvSpPr>
        <p:spPr>
          <a:xfrm>
            <a:off x="2431257" y="4511455"/>
            <a:ext cx="7281862" cy="1107996"/>
          </a:xfrm>
          <a:prstGeom prst="rect">
            <a:avLst/>
          </a:prstGeom>
          <a:noFill/>
        </p:spPr>
        <p:txBody>
          <a:bodyPr wrap="square" rtlCol="0">
            <a:spAutoFit/>
          </a:bodyPr>
          <a:lstStyle/>
          <a:p>
            <a:pPr algn="ctr"/>
            <a:r>
              <a:rPr lang="pt-BR" sz="2200" b="1" dirty="0">
                <a:solidFill>
                  <a:schemeClr val="bg1"/>
                </a:solidFill>
              </a:rPr>
              <a:t>Dimensões Econômicas e Administrativas da EF e do Esporte</a:t>
            </a:r>
          </a:p>
          <a:p>
            <a:pPr algn="ctr"/>
            <a:r>
              <a:rPr lang="pt-BR" sz="2200" b="1">
                <a:solidFill>
                  <a:schemeClr val="bg1"/>
                </a:solidFill>
              </a:rPr>
              <a:t>Empreendedorismo I</a:t>
            </a:r>
            <a:endParaRPr lang="pt-BR" sz="2200" b="1" dirty="0">
              <a:solidFill>
                <a:schemeClr val="bg1"/>
              </a:solidFill>
            </a:endParaRPr>
          </a:p>
          <a:p>
            <a:pPr algn="ctr"/>
            <a:r>
              <a:rPr lang="pt-BR" sz="2200" b="1" dirty="0">
                <a:solidFill>
                  <a:schemeClr val="bg1"/>
                </a:solidFill>
              </a:rPr>
              <a:t>Prof. Dr. Ary José Rocco Jr</a:t>
            </a:r>
          </a:p>
        </p:txBody>
      </p:sp>
      <p:pic>
        <p:nvPicPr>
          <p:cNvPr id="3" name="Imagem 2">
            <a:extLst>
              <a:ext uri="{FF2B5EF4-FFF2-40B4-BE49-F238E27FC236}">
                <a16:creationId xmlns:a16="http://schemas.microsoft.com/office/drawing/2014/main" id="{AD431705-19D2-4652-A2E8-7979B490B403}"/>
              </a:ext>
            </a:extLst>
          </p:cNvPr>
          <p:cNvPicPr>
            <a:picLocks noChangeAspect="1"/>
          </p:cNvPicPr>
          <p:nvPr/>
        </p:nvPicPr>
        <p:blipFill>
          <a:blip r:embed="rId3"/>
          <a:stretch>
            <a:fillRect/>
          </a:stretch>
        </p:blipFill>
        <p:spPr>
          <a:xfrm>
            <a:off x="4500563" y="5600700"/>
            <a:ext cx="3300412" cy="918388"/>
          </a:xfrm>
          <a:prstGeom prst="rect">
            <a:avLst/>
          </a:prstGeom>
        </p:spPr>
      </p:pic>
      <p:pic>
        <p:nvPicPr>
          <p:cNvPr id="7" name="Imagem 6">
            <a:extLst>
              <a:ext uri="{FF2B5EF4-FFF2-40B4-BE49-F238E27FC236}">
                <a16:creationId xmlns:a16="http://schemas.microsoft.com/office/drawing/2014/main" id="{A002ED90-392D-43DC-A5AE-40BCEE4FE51A}"/>
              </a:ext>
            </a:extLst>
          </p:cNvPr>
          <p:cNvPicPr>
            <a:picLocks noChangeAspect="1"/>
          </p:cNvPicPr>
          <p:nvPr/>
        </p:nvPicPr>
        <p:blipFill>
          <a:blip r:embed="rId4"/>
          <a:stretch>
            <a:fillRect/>
          </a:stretch>
        </p:blipFill>
        <p:spPr>
          <a:xfrm>
            <a:off x="1643063" y="771790"/>
            <a:ext cx="8858250" cy="3343009"/>
          </a:xfrm>
          <a:prstGeom prst="rect">
            <a:avLst/>
          </a:prstGeom>
        </p:spPr>
      </p:pic>
    </p:spTree>
    <p:extLst>
      <p:ext uri="{BB962C8B-B14F-4D97-AF65-F5344CB8AC3E}">
        <p14:creationId xmlns:p14="http://schemas.microsoft.com/office/powerpoint/2010/main" val="32180994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m 8">
            <a:extLst>
              <a:ext uri="{FF2B5EF4-FFF2-40B4-BE49-F238E27FC236}">
                <a16:creationId xmlns:a16="http://schemas.microsoft.com/office/drawing/2014/main" id="{A453E5DF-E491-40C6-871E-7F1131607145}"/>
              </a:ext>
            </a:extLst>
          </p:cNvPr>
          <p:cNvPicPr>
            <a:picLocks noChangeAspect="1"/>
          </p:cNvPicPr>
          <p:nvPr/>
        </p:nvPicPr>
        <p:blipFill>
          <a:blip r:embed="rId2"/>
          <a:stretch>
            <a:fillRect/>
          </a:stretch>
        </p:blipFill>
        <p:spPr>
          <a:xfrm>
            <a:off x="292824" y="259068"/>
            <a:ext cx="11606349" cy="6313714"/>
          </a:xfrm>
          <a:prstGeom prst="rect">
            <a:avLst/>
          </a:prstGeom>
        </p:spPr>
      </p:pic>
      <p:sp>
        <p:nvSpPr>
          <p:cNvPr id="2" name="CaixaDeTexto 1">
            <a:extLst>
              <a:ext uri="{FF2B5EF4-FFF2-40B4-BE49-F238E27FC236}">
                <a16:creationId xmlns:a16="http://schemas.microsoft.com/office/drawing/2014/main" id="{F5E80BCA-8CA5-4A54-8FE4-54E1F82AD30C}"/>
              </a:ext>
            </a:extLst>
          </p:cNvPr>
          <p:cNvSpPr txBox="1"/>
          <p:nvPr/>
        </p:nvSpPr>
        <p:spPr>
          <a:xfrm>
            <a:off x="757239" y="1240979"/>
            <a:ext cx="9514104" cy="4493538"/>
          </a:xfrm>
          <a:prstGeom prst="rect">
            <a:avLst/>
          </a:prstGeom>
          <a:noFill/>
        </p:spPr>
        <p:txBody>
          <a:bodyPr wrap="square" rtlCol="0">
            <a:spAutoFit/>
          </a:bodyPr>
          <a:lstStyle/>
          <a:p>
            <a:r>
              <a:rPr lang="pt-BR" sz="2600" u="sng" dirty="0">
                <a:solidFill>
                  <a:schemeClr val="bg1"/>
                </a:solidFill>
              </a:rPr>
              <a:t>Empreendedorismo Público</a:t>
            </a:r>
          </a:p>
          <a:p>
            <a:endParaRPr lang="pt-BR" sz="2600" dirty="0">
              <a:solidFill>
                <a:schemeClr val="bg1"/>
              </a:solidFill>
            </a:endParaRPr>
          </a:p>
          <a:p>
            <a:pPr marL="457200" indent="-457200" algn="just">
              <a:buFont typeface="Arial" panose="020B0604020202020204" pitchFamily="34" charset="0"/>
              <a:buChar char="•"/>
            </a:pPr>
            <a:r>
              <a:rPr lang="pt-BR" sz="2600" dirty="0">
                <a:solidFill>
                  <a:schemeClr val="bg1"/>
                </a:solidFill>
              </a:rPr>
              <a:t>Características necessárias para ser empreendedor no serviço público: </a:t>
            </a:r>
          </a:p>
          <a:p>
            <a:pPr marL="914400" lvl="1" indent="-457200" algn="just">
              <a:buFont typeface="Arial" panose="020B0604020202020204" pitchFamily="34" charset="0"/>
              <a:buChar char="•"/>
            </a:pPr>
            <a:r>
              <a:rPr lang="pt-BR" sz="2600" dirty="0">
                <a:solidFill>
                  <a:schemeClr val="bg1"/>
                </a:solidFill>
              </a:rPr>
              <a:t>ser aberto a novas ideias; </a:t>
            </a:r>
          </a:p>
          <a:p>
            <a:pPr marL="914400" lvl="1" indent="-457200" algn="just">
              <a:buFont typeface="Arial" panose="020B0604020202020204" pitchFamily="34" charset="0"/>
              <a:buChar char="•"/>
            </a:pPr>
            <a:r>
              <a:rPr lang="pt-BR" sz="2600" dirty="0">
                <a:solidFill>
                  <a:schemeClr val="bg1"/>
                </a:solidFill>
              </a:rPr>
              <a:t>saber escutar os outros;</a:t>
            </a:r>
          </a:p>
          <a:p>
            <a:pPr marL="914400" lvl="1" indent="-457200" algn="just">
              <a:buFont typeface="Arial" panose="020B0604020202020204" pitchFamily="34" charset="0"/>
              <a:buChar char="•"/>
            </a:pPr>
            <a:r>
              <a:rPr lang="pt-BR" sz="2600" dirty="0">
                <a:solidFill>
                  <a:schemeClr val="bg1"/>
                </a:solidFill>
              </a:rPr>
              <a:t>estar atento aos talentos internos; </a:t>
            </a:r>
          </a:p>
          <a:p>
            <a:pPr marL="914400" lvl="1" indent="-457200" algn="just">
              <a:buFont typeface="Arial" panose="020B0604020202020204" pitchFamily="34" charset="0"/>
              <a:buChar char="•"/>
            </a:pPr>
            <a:r>
              <a:rPr lang="pt-BR" sz="2600" dirty="0">
                <a:solidFill>
                  <a:schemeClr val="bg1"/>
                </a:solidFill>
              </a:rPr>
              <a:t>ser criativo para realocar pessoas e recursos dentro de limitações de leis e de espaços; e,</a:t>
            </a:r>
          </a:p>
          <a:p>
            <a:pPr marL="914400" lvl="1" indent="-457200" algn="just">
              <a:buFont typeface="Arial" panose="020B0604020202020204" pitchFamily="34" charset="0"/>
              <a:buChar char="•"/>
            </a:pPr>
            <a:r>
              <a:rPr lang="pt-BR" sz="2600" dirty="0">
                <a:solidFill>
                  <a:schemeClr val="bg1"/>
                </a:solidFill>
              </a:rPr>
              <a:t>curiosidade para pesquisar iniciativas inspiradoras (de outros países ou em outras áreas). </a:t>
            </a:r>
          </a:p>
        </p:txBody>
      </p:sp>
    </p:spTree>
    <p:extLst>
      <p:ext uri="{BB962C8B-B14F-4D97-AF65-F5344CB8AC3E}">
        <p14:creationId xmlns:p14="http://schemas.microsoft.com/office/powerpoint/2010/main" val="3256845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m 8">
            <a:extLst>
              <a:ext uri="{FF2B5EF4-FFF2-40B4-BE49-F238E27FC236}">
                <a16:creationId xmlns:a16="http://schemas.microsoft.com/office/drawing/2014/main" id="{A453E5DF-E491-40C6-871E-7F1131607145}"/>
              </a:ext>
            </a:extLst>
          </p:cNvPr>
          <p:cNvPicPr>
            <a:picLocks noChangeAspect="1"/>
          </p:cNvPicPr>
          <p:nvPr/>
        </p:nvPicPr>
        <p:blipFill>
          <a:blip r:embed="rId2"/>
          <a:stretch>
            <a:fillRect/>
          </a:stretch>
        </p:blipFill>
        <p:spPr>
          <a:xfrm>
            <a:off x="292824" y="259068"/>
            <a:ext cx="11606349" cy="6313714"/>
          </a:xfrm>
          <a:prstGeom prst="rect">
            <a:avLst/>
          </a:prstGeom>
        </p:spPr>
      </p:pic>
      <p:sp>
        <p:nvSpPr>
          <p:cNvPr id="2" name="CaixaDeTexto 1">
            <a:extLst>
              <a:ext uri="{FF2B5EF4-FFF2-40B4-BE49-F238E27FC236}">
                <a16:creationId xmlns:a16="http://schemas.microsoft.com/office/drawing/2014/main" id="{F5E80BCA-8CA5-4A54-8FE4-54E1F82AD30C}"/>
              </a:ext>
            </a:extLst>
          </p:cNvPr>
          <p:cNvSpPr txBox="1"/>
          <p:nvPr/>
        </p:nvSpPr>
        <p:spPr>
          <a:xfrm>
            <a:off x="757238" y="1240979"/>
            <a:ext cx="9902964" cy="4093428"/>
          </a:xfrm>
          <a:prstGeom prst="rect">
            <a:avLst/>
          </a:prstGeom>
          <a:noFill/>
        </p:spPr>
        <p:txBody>
          <a:bodyPr wrap="square" rtlCol="0">
            <a:spAutoFit/>
          </a:bodyPr>
          <a:lstStyle/>
          <a:p>
            <a:r>
              <a:rPr lang="pt-BR" sz="2600" u="sng" dirty="0">
                <a:solidFill>
                  <a:schemeClr val="bg1"/>
                </a:solidFill>
              </a:rPr>
              <a:t>Empreendedorismo Público</a:t>
            </a:r>
          </a:p>
          <a:p>
            <a:endParaRPr lang="pt-BR" sz="2600" dirty="0">
              <a:solidFill>
                <a:schemeClr val="bg1"/>
              </a:solidFill>
            </a:endParaRPr>
          </a:p>
          <a:p>
            <a:pPr marL="457200" indent="-457200" algn="just">
              <a:buFont typeface="Arial" panose="020B0604020202020204" pitchFamily="34" charset="0"/>
              <a:buChar char="•"/>
            </a:pPr>
            <a:r>
              <a:rPr lang="pt-BR" sz="2600" dirty="0">
                <a:solidFill>
                  <a:schemeClr val="bg1"/>
                </a:solidFill>
              </a:rPr>
              <a:t>“O gestor público empreendedor é aquele que acredita ser possível substituir o tradicional ‘é assim, porque sempre foi assim’ por ‘será que podemos fazer diferente? Vamos tentar!’”;</a:t>
            </a:r>
          </a:p>
          <a:p>
            <a:pPr marL="457200" indent="-457200" algn="just">
              <a:buFont typeface="Arial" panose="020B0604020202020204" pitchFamily="34" charset="0"/>
              <a:buChar char="•"/>
            </a:pPr>
            <a:r>
              <a:rPr lang="pt-BR" sz="2600" dirty="0">
                <a:solidFill>
                  <a:schemeClr val="bg1"/>
                </a:solidFill>
              </a:rPr>
              <a:t>“O empreendedor público tem perfil para lidar com entraves burocráticos maiores; e,</a:t>
            </a:r>
          </a:p>
          <a:p>
            <a:pPr marL="457200" indent="-457200" algn="just">
              <a:buFont typeface="Arial" panose="020B0604020202020204" pitchFamily="34" charset="0"/>
              <a:buChar char="•"/>
            </a:pPr>
            <a:r>
              <a:rPr lang="pt-BR" sz="2600" dirty="0">
                <a:solidFill>
                  <a:schemeClr val="bg1"/>
                </a:solidFill>
              </a:rPr>
              <a:t>A inteligência emocional é fundamental para este tipo de empreendedor, pois terá que ter consciência do que ele pode fazer e do que não pode fazer.</a:t>
            </a:r>
          </a:p>
        </p:txBody>
      </p:sp>
    </p:spTree>
    <p:extLst>
      <p:ext uri="{BB962C8B-B14F-4D97-AF65-F5344CB8AC3E}">
        <p14:creationId xmlns:p14="http://schemas.microsoft.com/office/powerpoint/2010/main" val="39356011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m 8">
            <a:extLst>
              <a:ext uri="{FF2B5EF4-FFF2-40B4-BE49-F238E27FC236}">
                <a16:creationId xmlns:a16="http://schemas.microsoft.com/office/drawing/2014/main" id="{A453E5DF-E491-40C6-871E-7F1131607145}"/>
              </a:ext>
            </a:extLst>
          </p:cNvPr>
          <p:cNvPicPr>
            <a:picLocks noChangeAspect="1"/>
          </p:cNvPicPr>
          <p:nvPr/>
        </p:nvPicPr>
        <p:blipFill>
          <a:blip r:embed="rId2"/>
          <a:stretch>
            <a:fillRect/>
          </a:stretch>
        </p:blipFill>
        <p:spPr>
          <a:xfrm>
            <a:off x="292824" y="259068"/>
            <a:ext cx="11606349" cy="6313714"/>
          </a:xfrm>
          <a:prstGeom prst="rect">
            <a:avLst/>
          </a:prstGeom>
        </p:spPr>
      </p:pic>
      <p:sp>
        <p:nvSpPr>
          <p:cNvPr id="2" name="CaixaDeTexto 1">
            <a:extLst>
              <a:ext uri="{FF2B5EF4-FFF2-40B4-BE49-F238E27FC236}">
                <a16:creationId xmlns:a16="http://schemas.microsoft.com/office/drawing/2014/main" id="{F5E80BCA-8CA5-4A54-8FE4-54E1F82AD30C}"/>
              </a:ext>
            </a:extLst>
          </p:cNvPr>
          <p:cNvSpPr txBox="1"/>
          <p:nvPr/>
        </p:nvSpPr>
        <p:spPr>
          <a:xfrm>
            <a:off x="577603" y="528855"/>
            <a:ext cx="9902964" cy="492443"/>
          </a:xfrm>
          <a:prstGeom prst="rect">
            <a:avLst/>
          </a:prstGeom>
          <a:noFill/>
        </p:spPr>
        <p:txBody>
          <a:bodyPr wrap="square" rtlCol="0">
            <a:spAutoFit/>
          </a:bodyPr>
          <a:lstStyle/>
          <a:p>
            <a:r>
              <a:rPr lang="pt-BR" sz="2600" u="sng" dirty="0">
                <a:solidFill>
                  <a:schemeClr val="bg1"/>
                </a:solidFill>
              </a:rPr>
              <a:t>Indústria do Esporte</a:t>
            </a:r>
          </a:p>
        </p:txBody>
      </p:sp>
      <p:pic>
        <p:nvPicPr>
          <p:cNvPr id="3" name="Imagem 2">
            <a:extLst>
              <a:ext uri="{FF2B5EF4-FFF2-40B4-BE49-F238E27FC236}">
                <a16:creationId xmlns:a16="http://schemas.microsoft.com/office/drawing/2014/main" id="{0BC2710B-2514-4237-8CAC-903365EC38F2}"/>
              </a:ext>
            </a:extLst>
          </p:cNvPr>
          <p:cNvPicPr>
            <a:picLocks noChangeAspect="1"/>
          </p:cNvPicPr>
          <p:nvPr/>
        </p:nvPicPr>
        <p:blipFill>
          <a:blip r:embed="rId3"/>
          <a:stretch>
            <a:fillRect/>
          </a:stretch>
        </p:blipFill>
        <p:spPr>
          <a:xfrm>
            <a:off x="886485" y="1021299"/>
            <a:ext cx="10729253" cy="4908016"/>
          </a:xfrm>
          <a:prstGeom prst="rect">
            <a:avLst/>
          </a:prstGeom>
        </p:spPr>
      </p:pic>
      <p:sp>
        <p:nvSpPr>
          <p:cNvPr id="4" name="CaixaDeTexto 3">
            <a:extLst>
              <a:ext uri="{FF2B5EF4-FFF2-40B4-BE49-F238E27FC236}">
                <a16:creationId xmlns:a16="http://schemas.microsoft.com/office/drawing/2014/main" id="{1988BD14-4B67-4A8A-821C-77E1B73FC3DD}"/>
              </a:ext>
            </a:extLst>
          </p:cNvPr>
          <p:cNvSpPr txBox="1"/>
          <p:nvPr/>
        </p:nvSpPr>
        <p:spPr>
          <a:xfrm>
            <a:off x="886485" y="5904734"/>
            <a:ext cx="4153766" cy="923330"/>
          </a:xfrm>
          <a:prstGeom prst="rect">
            <a:avLst/>
          </a:prstGeom>
          <a:noFill/>
        </p:spPr>
        <p:txBody>
          <a:bodyPr wrap="none" rtlCol="0">
            <a:spAutoFit/>
          </a:bodyPr>
          <a:lstStyle/>
          <a:p>
            <a:r>
              <a:rPr lang="pt-BR" dirty="0">
                <a:solidFill>
                  <a:schemeClr val="bg1"/>
                </a:solidFill>
              </a:rPr>
              <a:t>Segmentação da Indústria do Esporte	</a:t>
            </a:r>
          </a:p>
          <a:p>
            <a:r>
              <a:rPr lang="pt-BR" dirty="0">
                <a:solidFill>
                  <a:schemeClr val="bg1"/>
                </a:solidFill>
              </a:rPr>
              <a:t>Fonte: adaptado de PITTS; STOTLAR, 2002.</a:t>
            </a:r>
          </a:p>
          <a:p>
            <a:endParaRPr lang="pt-BR" dirty="0"/>
          </a:p>
        </p:txBody>
      </p:sp>
    </p:spTree>
    <p:extLst>
      <p:ext uri="{BB962C8B-B14F-4D97-AF65-F5344CB8AC3E}">
        <p14:creationId xmlns:p14="http://schemas.microsoft.com/office/powerpoint/2010/main" val="33234793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m 8">
            <a:extLst>
              <a:ext uri="{FF2B5EF4-FFF2-40B4-BE49-F238E27FC236}">
                <a16:creationId xmlns:a16="http://schemas.microsoft.com/office/drawing/2014/main" id="{A453E5DF-E491-40C6-871E-7F1131607145}"/>
              </a:ext>
            </a:extLst>
          </p:cNvPr>
          <p:cNvPicPr>
            <a:picLocks noChangeAspect="1"/>
          </p:cNvPicPr>
          <p:nvPr/>
        </p:nvPicPr>
        <p:blipFill>
          <a:blip r:embed="rId2"/>
          <a:stretch>
            <a:fillRect/>
          </a:stretch>
        </p:blipFill>
        <p:spPr>
          <a:xfrm>
            <a:off x="292824" y="259068"/>
            <a:ext cx="11606349" cy="6313714"/>
          </a:xfrm>
          <a:prstGeom prst="rect">
            <a:avLst/>
          </a:prstGeom>
        </p:spPr>
      </p:pic>
      <p:sp>
        <p:nvSpPr>
          <p:cNvPr id="2" name="CaixaDeTexto 1">
            <a:extLst>
              <a:ext uri="{FF2B5EF4-FFF2-40B4-BE49-F238E27FC236}">
                <a16:creationId xmlns:a16="http://schemas.microsoft.com/office/drawing/2014/main" id="{F5E80BCA-8CA5-4A54-8FE4-54E1F82AD30C}"/>
              </a:ext>
            </a:extLst>
          </p:cNvPr>
          <p:cNvSpPr txBox="1"/>
          <p:nvPr/>
        </p:nvSpPr>
        <p:spPr>
          <a:xfrm>
            <a:off x="757238" y="1240979"/>
            <a:ext cx="9902964" cy="4093428"/>
          </a:xfrm>
          <a:prstGeom prst="rect">
            <a:avLst/>
          </a:prstGeom>
          <a:noFill/>
        </p:spPr>
        <p:txBody>
          <a:bodyPr wrap="square" rtlCol="0">
            <a:spAutoFit/>
          </a:bodyPr>
          <a:lstStyle/>
          <a:p>
            <a:r>
              <a:rPr lang="pt-BR" sz="2600" u="sng" dirty="0">
                <a:solidFill>
                  <a:schemeClr val="bg1"/>
                </a:solidFill>
              </a:rPr>
              <a:t>Empreendedorismo no Esporte</a:t>
            </a:r>
          </a:p>
          <a:p>
            <a:endParaRPr lang="pt-BR" sz="2600" dirty="0">
              <a:solidFill>
                <a:schemeClr val="bg1"/>
              </a:solidFill>
            </a:endParaRPr>
          </a:p>
          <a:p>
            <a:pPr marL="457200" indent="-457200" algn="just">
              <a:buFont typeface="Arial" panose="020B0604020202020204" pitchFamily="34" charset="0"/>
              <a:buChar char="•"/>
            </a:pPr>
            <a:r>
              <a:rPr lang="pt-BR" sz="2600" dirty="0">
                <a:solidFill>
                  <a:schemeClr val="bg1"/>
                </a:solidFill>
              </a:rPr>
              <a:t>Em 2017, o Brasil contava com aproximadamente 34.000 academias, sendo o segundo maior mercado do mundo na área, com cerca de 9,6 milhões de usuários (o quarto maior contingente do mundo) (IHRSA, 2017). </a:t>
            </a:r>
          </a:p>
          <a:p>
            <a:pPr marL="457200" indent="-457200" algn="just">
              <a:buFont typeface="Arial" panose="020B0604020202020204" pitchFamily="34" charset="0"/>
              <a:buChar char="•"/>
            </a:pPr>
            <a:r>
              <a:rPr lang="pt-BR" sz="2600" dirty="0">
                <a:solidFill>
                  <a:schemeClr val="bg1"/>
                </a:solidFill>
              </a:rPr>
              <a:t>O futebol brasileiro tem aproximadamente “740 (setecentos e quarenta) clubes profissionais contra cerca de aproximadamente 500 (quinhentos) de toda Europa	” (ALVES, 2006, p.857). </a:t>
            </a:r>
          </a:p>
          <a:p>
            <a:pPr marL="457200" indent="-457200" algn="just">
              <a:buFont typeface="Arial" panose="020B0604020202020204" pitchFamily="34" charset="0"/>
              <a:buChar char="•"/>
            </a:pPr>
            <a:r>
              <a:rPr lang="pt-BR" sz="2600" dirty="0">
                <a:solidFill>
                  <a:schemeClr val="bg1"/>
                </a:solidFill>
              </a:rPr>
              <a:t>Caráter empreendedor.</a:t>
            </a:r>
          </a:p>
        </p:txBody>
      </p:sp>
    </p:spTree>
    <p:extLst>
      <p:ext uri="{BB962C8B-B14F-4D97-AF65-F5344CB8AC3E}">
        <p14:creationId xmlns:p14="http://schemas.microsoft.com/office/powerpoint/2010/main" val="31655469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m 8">
            <a:extLst>
              <a:ext uri="{FF2B5EF4-FFF2-40B4-BE49-F238E27FC236}">
                <a16:creationId xmlns:a16="http://schemas.microsoft.com/office/drawing/2014/main" id="{A453E5DF-E491-40C6-871E-7F1131607145}"/>
              </a:ext>
            </a:extLst>
          </p:cNvPr>
          <p:cNvPicPr>
            <a:picLocks noChangeAspect="1"/>
          </p:cNvPicPr>
          <p:nvPr/>
        </p:nvPicPr>
        <p:blipFill>
          <a:blip r:embed="rId2"/>
          <a:stretch>
            <a:fillRect/>
          </a:stretch>
        </p:blipFill>
        <p:spPr>
          <a:xfrm>
            <a:off x="292824" y="259068"/>
            <a:ext cx="11606349" cy="6313714"/>
          </a:xfrm>
          <a:prstGeom prst="rect">
            <a:avLst/>
          </a:prstGeom>
        </p:spPr>
      </p:pic>
      <p:sp>
        <p:nvSpPr>
          <p:cNvPr id="2" name="CaixaDeTexto 1">
            <a:extLst>
              <a:ext uri="{FF2B5EF4-FFF2-40B4-BE49-F238E27FC236}">
                <a16:creationId xmlns:a16="http://schemas.microsoft.com/office/drawing/2014/main" id="{F5E80BCA-8CA5-4A54-8FE4-54E1F82AD30C}"/>
              </a:ext>
            </a:extLst>
          </p:cNvPr>
          <p:cNvSpPr txBox="1"/>
          <p:nvPr/>
        </p:nvSpPr>
        <p:spPr>
          <a:xfrm>
            <a:off x="757238" y="1240979"/>
            <a:ext cx="9902964" cy="4093428"/>
          </a:xfrm>
          <a:prstGeom prst="rect">
            <a:avLst/>
          </a:prstGeom>
          <a:noFill/>
        </p:spPr>
        <p:txBody>
          <a:bodyPr wrap="square" rtlCol="0">
            <a:spAutoFit/>
          </a:bodyPr>
          <a:lstStyle/>
          <a:p>
            <a:r>
              <a:rPr lang="pt-BR" sz="2600" u="sng" dirty="0">
                <a:solidFill>
                  <a:schemeClr val="bg1"/>
                </a:solidFill>
              </a:rPr>
              <a:t>Empreendedorismo no Esporte</a:t>
            </a:r>
          </a:p>
          <a:p>
            <a:endParaRPr lang="pt-BR" sz="2600" dirty="0">
              <a:solidFill>
                <a:schemeClr val="bg1"/>
              </a:solidFill>
            </a:endParaRPr>
          </a:p>
          <a:p>
            <a:pPr marL="457200" indent="-457200" algn="just">
              <a:buFont typeface="Arial" panose="020B0604020202020204" pitchFamily="34" charset="0"/>
              <a:buChar char="•"/>
            </a:pPr>
            <a:r>
              <a:rPr lang="pt-BR" sz="2600" dirty="0">
                <a:solidFill>
                  <a:schemeClr val="bg1"/>
                </a:solidFill>
              </a:rPr>
              <a:t>Empreender no esporte é criar um novo negócio destinado a oferecer à sociedade produtos ou serviços esportivos. </a:t>
            </a:r>
          </a:p>
          <a:p>
            <a:pPr marL="457200" indent="-457200" algn="just">
              <a:buFont typeface="Arial" panose="020B0604020202020204" pitchFamily="34" charset="0"/>
              <a:buChar char="•"/>
            </a:pPr>
            <a:r>
              <a:rPr lang="pt-BR" sz="2600" dirty="0">
                <a:solidFill>
                  <a:schemeClr val="bg1"/>
                </a:solidFill>
              </a:rPr>
              <a:t>Empreender, dentro do senso comum, é ter boas ideias e colocá-las em prática de forma eficiente e eficaz, atendendo a alguma necessidade ou desejo de seu público consumidor.</a:t>
            </a:r>
          </a:p>
          <a:p>
            <a:pPr marL="457200" indent="-457200" algn="just">
              <a:buFont typeface="Arial" panose="020B0604020202020204" pitchFamily="34" charset="0"/>
              <a:buChar char="•"/>
            </a:pPr>
            <a:r>
              <a:rPr lang="pt-BR" sz="2600" dirty="0">
                <a:solidFill>
                  <a:schemeClr val="bg1"/>
                </a:solidFill>
              </a:rPr>
              <a:t>Empreendedorismo esportivo: excelente possibilidade de mercado - necessidade, cada vez mais premente, da população por uma maior qualidade de vida, associada à prática esportiva.</a:t>
            </a:r>
          </a:p>
        </p:txBody>
      </p:sp>
    </p:spTree>
    <p:extLst>
      <p:ext uri="{BB962C8B-B14F-4D97-AF65-F5344CB8AC3E}">
        <p14:creationId xmlns:p14="http://schemas.microsoft.com/office/powerpoint/2010/main" val="17838928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m 8">
            <a:extLst>
              <a:ext uri="{FF2B5EF4-FFF2-40B4-BE49-F238E27FC236}">
                <a16:creationId xmlns:a16="http://schemas.microsoft.com/office/drawing/2014/main" id="{A453E5DF-E491-40C6-871E-7F1131607145}"/>
              </a:ext>
            </a:extLst>
          </p:cNvPr>
          <p:cNvPicPr>
            <a:picLocks noChangeAspect="1"/>
          </p:cNvPicPr>
          <p:nvPr/>
        </p:nvPicPr>
        <p:blipFill>
          <a:blip r:embed="rId2"/>
          <a:stretch>
            <a:fillRect/>
          </a:stretch>
        </p:blipFill>
        <p:spPr>
          <a:xfrm>
            <a:off x="292824" y="259068"/>
            <a:ext cx="11606349" cy="6313714"/>
          </a:xfrm>
          <a:prstGeom prst="rect">
            <a:avLst/>
          </a:prstGeom>
        </p:spPr>
      </p:pic>
      <p:sp>
        <p:nvSpPr>
          <p:cNvPr id="2" name="CaixaDeTexto 1">
            <a:extLst>
              <a:ext uri="{FF2B5EF4-FFF2-40B4-BE49-F238E27FC236}">
                <a16:creationId xmlns:a16="http://schemas.microsoft.com/office/drawing/2014/main" id="{F5E80BCA-8CA5-4A54-8FE4-54E1F82AD30C}"/>
              </a:ext>
            </a:extLst>
          </p:cNvPr>
          <p:cNvSpPr txBox="1"/>
          <p:nvPr/>
        </p:nvSpPr>
        <p:spPr>
          <a:xfrm>
            <a:off x="757238" y="1240979"/>
            <a:ext cx="9902964" cy="4093428"/>
          </a:xfrm>
          <a:prstGeom prst="rect">
            <a:avLst/>
          </a:prstGeom>
          <a:noFill/>
        </p:spPr>
        <p:txBody>
          <a:bodyPr wrap="square" rtlCol="0">
            <a:spAutoFit/>
          </a:bodyPr>
          <a:lstStyle/>
          <a:p>
            <a:r>
              <a:rPr lang="pt-BR" sz="2600" u="sng" dirty="0">
                <a:solidFill>
                  <a:schemeClr val="bg1"/>
                </a:solidFill>
              </a:rPr>
              <a:t>Empreendedorismo no Esporte</a:t>
            </a:r>
          </a:p>
          <a:p>
            <a:endParaRPr lang="pt-BR" sz="2600" dirty="0">
              <a:solidFill>
                <a:schemeClr val="bg1"/>
              </a:solidFill>
            </a:endParaRPr>
          </a:p>
          <a:p>
            <a:pPr marL="457200" indent="-457200" algn="just">
              <a:buFont typeface="Arial" panose="020B0604020202020204" pitchFamily="34" charset="0"/>
              <a:buChar char="•"/>
            </a:pPr>
            <a:r>
              <a:rPr lang="pt-BR" sz="2600" dirty="0">
                <a:solidFill>
                  <a:schemeClr val="bg1"/>
                </a:solidFill>
              </a:rPr>
              <a:t>O esporte e a atividade física, pela sua complexidade e amplo espectro de enfoques, “é um campo vasto de oportunidades de negócios e, por isso, existem muitas áreas a serem exploradas, a começar pelo tipo de esporte que será o enfoque principal do empreendimento” (UNISPORT BRASIL, 2017). </a:t>
            </a:r>
          </a:p>
          <a:p>
            <a:pPr marL="457200" indent="-457200" algn="just">
              <a:buFont typeface="Arial" panose="020B0604020202020204" pitchFamily="34" charset="0"/>
              <a:buChar char="•"/>
            </a:pPr>
            <a:r>
              <a:rPr lang="pt-BR" sz="2600" dirty="0">
                <a:solidFill>
                  <a:schemeClr val="bg1"/>
                </a:solidFill>
              </a:rPr>
              <a:t>Além dos diferentes tipos de esportes e formas de lazer, os segmentos de negócio podem ser bem distintos e com enfoques variados. </a:t>
            </a:r>
          </a:p>
        </p:txBody>
      </p:sp>
    </p:spTree>
    <p:extLst>
      <p:ext uri="{BB962C8B-B14F-4D97-AF65-F5344CB8AC3E}">
        <p14:creationId xmlns:p14="http://schemas.microsoft.com/office/powerpoint/2010/main" val="32007125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m 8">
            <a:extLst>
              <a:ext uri="{FF2B5EF4-FFF2-40B4-BE49-F238E27FC236}">
                <a16:creationId xmlns:a16="http://schemas.microsoft.com/office/drawing/2014/main" id="{A453E5DF-E491-40C6-871E-7F1131607145}"/>
              </a:ext>
            </a:extLst>
          </p:cNvPr>
          <p:cNvPicPr>
            <a:picLocks noChangeAspect="1"/>
          </p:cNvPicPr>
          <p:nvPr/>
        </p:nvPicPr>
        <p:blipFill>
          <a:blip r:embed="rId2"/>
          <a:stretch>
            <a:fillRect/>
          </a:stretch>
        </p:blipFill>
        <p:spPr>
          <a:xfrm>
            <a:off x="292824" y="259068"/>
            <a:ext cx="11606349" cy="6313714"/>
          </a:xfrm>
          <a:prstGeom prst="rect">
            <a:avLst/>
          </a:prstGeom>
        </p:spPr>
      </p:pic>
      <p:sp>
        <p:nvSpPr>
          <p:cNvPr id="2" name="CaixaDeTexto 1">
            <a:extLst>
              <a:ext uri="{FF2B5EF4-FFF2-40B4-BE49-F238E27FC236}">
                <a16:creationId xmlns:a16="http://schemas.microsoft.com/office/drawing/2014/main" id="{F5E80BCA-8CA5-4A54-8FE4-54E1F82AD30C}"/>
              </a:ext>
            </a:extLst>
          </p:cNvPr>
          <p:cNvSpPr txBox="1"/>
          <p:nvPr/>
        </p:nvSpPr>
        <p:spPr>
          <a:xfrm>
            <a:off x="757238" y="1240979"/>
            <a:ext cx="9902964" cy="4093428"/>
          </a:xfrm>
          <a:prstGeom prst="rect">
            <a:avLst/>
          </a:prstGeom>
          <a:noFill/>
        </p:spPr>
        <p:txBody>
          <a:bodyPr wrap="square" rtlCol="0">
            <a:spAutoFit/>
          </a:bodyPr>
          <a:lstStyle/>
          <a:p>
            <a:r>
              <a:rPr lang="pt-BR" sz="2600" u="sng" dirty="0">
                <a:solidFill>
                  <a:schemeClr val="bg1"/>
                </a:solidFill>
              </a:rPr>
              <a:t>Empreendedorismo no Esporte</a:t>
            </a:r>
          </a:p>
          <a:p>
            <a:endParaRPr lang="pt-BR" sz="2600" dirty="0">
              <a:solidFill>
                <a:schemeClr val="bg1"/>
              </a:solidFill>
            </a:endParaRPr>
          </a:p>
          <a:p>
            <a:pPr marL="457200" indent="-457200" algn="just">
              <a:buFont typeface="Arial" panose="020B0604020202020204" pitchFamily="34" charset="0"/>
              <a:buChar char="•"/>
            </a:pPr>
            <a:r>
              <a:rPr lang="pt-BR" sz="2600" dirty="0">
                <a:solidFill>
                  <a:schemeClr val="bg1"/>
                </a:solidFill>
              </a:rPr>
              <a:t>Existiam, em 2016, “mais de 7 mil lojas de produtos especializados no setor esportivo no país e cerca de 14 mil lojas vendem algum artigo relacionado ao esporte, o que propiciou ao varejo um faturamento ao redor de R$5 bilhões de reais naquele ano” (YAMADA, 2017, p.1).</a:t>
            </a:r>
          </a:p>
          <a:p>
            <a:pPr marL="457200" indent="-457200" algn="just">
              <a:buFont typeface="Arial" panose="020B0604020202020204" pitchFamily="34" charset="0"/>
              <a:buChar char="•"/>
            </a:pPr>
            <a:r>
              <a:rPr lang="pt-BR" sz="2600" dirty="0">
                <a:solidFill>
                  <a:schemeClr val="bg1"/>
                </a:solidFill>
              </a:rPr>
              <a:t>Brasil - aproximadamente 30 mil academias espalhadas pelo país – ao redor de 8 milhões de alunos matriculados, movimentando recursos ao redor de R$ 10 bilhões por ano. </a:t>
            </a:r>
          </a:p>
        </p:txBody>
      </p:sp>
    </p:spTree>
    <p:extLst>
      <p:ext uri="{BB962C8B-B14F-4D97-AF65-F5344CB8AC3E}">
        <p14:creationId xmlns:p14="http://schemas.microsoft.com/office/powerpoint/2010/main" val="26074416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m 8">
            <a:extLst>
              <a:ext uri="{FF2B5EF4-FFF2-40B4-BE49-F238E27FC236}">
                <a16:creationId xmlns:a16="http://schemas.microsoft.com/office/drawing/2014/main" id="{A453E5DF-E491-40C6-871E-7F1131607145}"/>
              </a:ext>
            </a:extLst>
          </p:cNvPr>
          <p:cNvPicPr>
            <a:picLocks noChangeAspect="1"/>
          </p:cNvPicPr>
          <p:nvPr/>
        </p:nvPicPr>
        <p:blipFill>
          <a:blip r:embed="rId2"/>
          <a:stretch>
            <a:fillRect/>
          </a:stretch>
        </p:blipFill>
        <p:spPr>
          <a:xfrm>
            <a:off x="292824" y="259068"/>
            <a:ext cx="11606349" cy="6313714"/>
          </a:xfrm>
          <a:prstGeom prst="rect">
            <a:avLst/>
          </a:prstGeom>
        </p:spPr>
      </p:pic>
      <p:sp>
        <p:nvSpPr>
          <p:cNvPr id="2" name="CaixaDeTexto 1">
            <a:extLst>
              <a:ext uri="{FF2B5EF4-FFF2-40B4-BE49-F238E27FC236}">
                <a16:creationId xmlns:a16="http://schemas.microsoft.com/office/drawing/2014/main" id="{F5E80BCA-8CA5-4A54-8FE4-54E1F82AD30C}"/>
              </a:ext>
            </a:extLst>
          </p:cNvPr>
          <p:cNvSpPr txBox="1"/>
          <p:nvPr/>
        </p:nvSpPr>
        <p:spPr>
          <a:xfrm>
            <a:off x="757238" y="997397"/>
            <a:ext cx="9902964" cy="4893647"/>
          </a:xfrm>
          <a:prstGeom prst="rect">
            <a:avLst/>
          </a:prstGeom>
          <a:noFill/>
        </p:spPr>
        <p:txBody>
          <a:bodyPr wrap="square" rtlCol="0">
            <a:spAutoFit/>
          </a:bodyPr>
          <a:lstStyle/>
          <a:p>
            <a:r>
              <a:rPr lang="pt-BR" sz="2600" u="sng" dirty="0">
                <a:solidFill>
                  <a:schemeClr val="bg1"/>
                </a:solidFill>
              </a:rPr>
              <a:t>Empreendedorismo e o Agente Público</a:t>
            </a:r>
          </a:p>
          <a:p>
            <a:endParaRPr lang="pt-BR" sz="2600" u="sng" dirty="0">
              <a:solidFill>
                <a:schemeClr val="bg1"/>
              </a:solidFill>
            </a:endParaRPr>
          </a:p>
          <a:p>
            <a:pPr marL="457200" indent="-457200" algn="just">
              <a:buFont typeface="Arial" panose="020B0604020202020204" pitchFamily="34" charset="0"/>
              <a:buChar char="•"/>
            </a:pPr>
            <a:r>
              <a:rPr lang="pt-BR" sz="2600" dirty="0">
                <a:solidFill>
                  <a:schemeClr val="bg1"/>
                </a:solidFill>
              </a:rPr>
              <a:t>Atuar como empreendedor, internamente, dentro do setor público, para criar valor para a sociedade, alterando processos e ações que se repetem sem agregar valor para a sociedade; </a:t>
            </a:r>
          </a:p>
          <a:p>
            <a:pPr marL="457200" indent="-457200" algn="just">
              <a:buFont typeface="Arial" panose="020B0604020202020204" pitchFamily="34" charset="0"/>
              <a:buChar char="•"/>
            </a:pPr>
            <a:r>
              <a:rPr lang="pt-BR" sz="2600" dirty="0">
                <a:solidFill>
                  <a:schemeClr val="bg1"/>
                </a:solidFill>
              </a:rPr>
              <a:t>Enxergar, no ambiente externo, possibilidades de atuação no sentido de fomentar possibilidades e recursos para uma melhor atuação da iniciativa privada e dos empreendedores sociais, através do esporte; e,</a:t>
            </a:r>
          </a:p>
          <a:p>
            <a:pPr marL="457200" indent="-457200" algn="just">
              <a:buFont typeface="Arial" panose="020B0604020202020204" pitchFamily="34" charset="0"/>
              <a:buChar char="•"/>
            </a:pPr>
            <a:r>
              <a:rPr lang="pt-BR" sz="2600" dirty="0">
                <a:solidFill>
                  <a:schemeClr val="bg1"/>
                </a:solidFill>
              </a:rPr>
              <a:t>Olhar a atividade física e o esporte em suas múltiplas perspectivas de atuação: educação, participação, desenvolvimento, instalações, rendimento, etc.</a:t>
            </a:r>
          </a:p>
        </p:txBody>
      </p:sp>
    </p:spTree>
    <p:extLst>
      <p:ext uri="{BB962C8B-B14F-4D97-AF65-F5344CB8AC3E}">
        <p14:creationId xmlns:p14="http://schemas.microsoft.com/office/powerpoint/2010/main" val="18827181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m 8">
            <a:extLst>
              <a:ext uri="{FF2B5EF4-FFF2-40B4-BE49-F238E27FC236}">
                <a16:creationId xmlns:a16="http://schemas.microsoft.com/office/drawing/2014/main" id="{A453E5DF-E491-40C6-871E-7F1131607145}"/>
              </a:ext>
            </a:extLst>
          </p:cNvPr>
          <p:cNvPicPr>
            <a:picLocks noChangeAspect="1"/>
          </p:cNvPicPr>
          <p:nvPr/>
        </p:nvPicPr>
        <p:blipFill>
          <a:blip r:embed="rId2"/>
          <a:stretch>
            <a:fillRect/>
          </a:stretch>
        </p:blipFill>
        <p:spPr>
          <a:xfrm>
            <a:off x="292824" y="259068"/>
            <a:ext cx="11606349" cy="6313714"/>
          </a:xfrm>
          <a:prstGeom prst="rect">
            <a:avLst/>
          </a:prstGeom>
        </p:spPr>
      </p:pic>
      <p:sp>
        <p:nvSpPr>
          <p:cNvPr id="2" name="CaixaDeTexto 1">
            <a:extLst>
              <a:ext uri="{FF2B5EF4-FFF2-40B4-BE49-F238E27FC236}">
                <a16:creationId xmlns:a16="http://schemas.microsoft.com/office/drawing/2014/main" id="{F5E80BCA-8CA5-4A54-8FE4-54E1F82AD30C}"/>
              </a:ext>
            </a:extLst>
          </p:cNvPr>
          <p:cNvSpPr txBox="1"/>
          <p:nvPr/>
        </p:nvSpPr>
        <p:spPr>
          <a:xfrm>
            <a:off x="757238" y="1369211"/>
            <a:ext cx="9902964" cy="4093428"/>
          </a:xfrm>
          <a:prstGeom prst="rect">
            <a:avLst/>
          </a:prstGeom>
          <a:noFill/>
        </p:spPr>
        <p:txBody>
          <a:bodyPr wrap="square" rtlCol="0">
            <a:spAutoFit/>
          </a:bodyPr>
          <a:lstStyle/>
          <a:p>
            <a:r>
              <a:rPr lang="pt-BR" sz="2600" u="sng" dirty="0">
                <a:solidFill>
                  <a:schemeClr val="bg1"/>
                </a:solidFill>
              </a:rPr>
              <a:t>Empreendedorismo no Setor Público</a:t>
            </a:r>
          </a:p>
          <a:p>
            <a:endParaRPr lang="pt-BR" sz="2600" u="sng" dirty="0">
              <a:solidFill>
                <a:schemeClr val="bg1"/>
              </a:solidFill>
            </a:endParaRPr>
          </a:p>
          <a:p>
            <a:pPr marL="457200" indent="-457200" algn="just">
              <a:buFont typeface="Arial" panose="020B0604020202020204" pitchFamily="34" charset="0"/>
              <a:buChar char="•"/>
            </a:pPr>
            <a:r>
              <a:rPr lang="pt-BR" sz="2600" dirty="0">
                <a:solidFill>
                  <a:schemeClr val="bg1"/>
                </a:solidFill>
              </a:rPr>
              <a:t>Prerrogativa do poder executivo de ter a iniciativa de propor reformas administrativas para que estas sejam objeto de análise e aprovação do poder legislativo;</a:t>
            </a:r>
          </a:p>
          <a:p>
            <a:pPr marL="457200" indent="-457200" algn="just">
              <a:buFont typeface="Arial" panose="020B0604020202020204" pitchFamily="34" charset="0"/>
              <a:buChar char="•"/>
            </a:pPr>
            <a:r>
              <a:rPr lang="pt-BR" sz="2600" dirty="0">
                <a:solidFill>
                  <a:schemeClr val="bg1"/>
                </a:solidFill>
              </a:rPr>
              <a:t>Quando há necessidade de criação de órgãos/empresas, criação de cargos/funções, o poder legislativo costuma ser fonte de ideias, bem como de meios de aprovação das propostas inovadoras/empreendedoras de iniciativa do poder executivo.</a:t>
            </a:r>
          </a:p>
          <a:p>
            <a:pPr algn="just"/>
            <a:endParaRPr lang="pt-BR" sz="2600" dirty="0">
              <a:solidFill>
                <a:schemeClr val="bg1"/>
              </a:solidFill>
            </a:endParaRPr>
          </a:p>
        </p:txBody>
      </p:sp>
    </p:spTree>
    <p:extLst>
      <p:ext uri="{BB962C8B-B14F-4D97-AF65-F5344CB8AC3E}">
        <p14:creationId xmlns:p14="http://schemas.microsoft.com/office/powerpoint/2010/main" val="5626053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m 8">
            <a:extLst>
              <a:ext uri="{FF2B5EF4-FFF2-40B4-BE49-F238E27FC236}">
                <a16:creationId xmlns:a16="http://schemas.microsoft.com/office/drawing/2014/main" id="{A453E5DF-E491-40C6-871E-7F1131607145}"/>
              </a:ext>
            </a:extLst>
          </p:cNvPr>
          <p:cNvPicPr>
            <a:picLocks noChangeAspect="1"/>
          </p:cNvPicPr>
          <p:nvPr/>
        </p:nvPicPr>
        <p:blipFill>
          <a:blip r:embed="rId2"/>
          <a:stretch>
            <a:fillRect/>
          </a:stretch>
        </p:blipFill>
        <p:spPr>
          <a:xfrm>
            <a:off x="292824" y="259068"/>
            <a:ext cx="11606349" cy="6313714"/>
          </a:xfrm>
          <a:prstGeom prst="rect">
            <a:avLst/>
          </a:prstGeom>
        </p:spPr>
      </p:pic>
      <p:sp>
        <p:nvSpPr>
          <p:cNvPr id="2" name="CaixaDeTexto 1">
            <a:extLst>
              <a:ext uri="{FF2B5EF4-FFF2-40B4-BE49-F238E27FC236}">
                <a16:creationId xmlns:a16="http://schemas.microsoft.com/office/drawing/2014/main" id="{F5E80BCA-8CA5-4A54-8FE4-54E1F82AD30C}"/>
              </a:ext>
            </a:extLst>
          </p:cNvPr>
          <p:cNvSpPr txBox="1"/>
          <p:nvPr/>
        </p:nvSpPr>
        <p:spPr>
          <a:xfrm>
            <a:off x="757238" y="997397"/>
            <a:ext cx="9902964" cy="5293757"/>
          </a:xfrm>
          <a:prstGeom prst="rect">
            <a:avLst/>
          </a:prstGeom>
          <a:noFill/>
        </p:spPr>
        <p:txBody>
          <a:bodyPr wrap="square" rtlCol="0">
            <a:spAutoFit/>
          </a:bodyPr>
          <a:lstStyle/>
          <a:p>
            <a:r>
              <a:rPr lang="pt-BR" sz="2600" u="sng" dirty="0">
                <a:solidFill>
                  <a:schemeClr val="bg1"/>
                </a:solidFill>
              </a:rPr>
              <a:t>Empreendedorismo no Setor Público</a:t>
            </a:r>
          </a:p>
          <a:p>
            <a:endParaRPr lang="pt-BR" sz="2600" u="sng" dirty="0">
              <a:solidFill>
                <a:schemeClr val="bg1"/>
              </a:solidFill>
            </a:endParaRPr>
          </a:p>
          <a:p>
            <a:pPr marL="457200" indent="-457200" algn="just">
              <a:buFont typeface="Arial" panose="020B0604020202020204" pitchFamily="34" charset="0"/>
              <a:buChar char="•"/>
            </a:pPr>
            <a:r>
              <a:rPr lang="pt-BR" sz="2600" dirty="0">
                <a:solidFill>
                  <a:schemeClr val="bg1"/>
                </a:solidFill>
              </a:rPr>
              <a:t>Lógica de reforma/criação/empreendimento no setor público, os agentes da administração pública direta e indireta se constituem nos principais atores do empreendedorismo no setor público;</a:t>
            </a:r>
          </a:p>
          <a:p>
            <a:pPr marL="457200" indent="-457200" algn="just">
              <a:buFont typeface="Arial" panose="020B0604020202020204" pitchFamily="34" charset="0"/>
              <a:buChar char="•"/>
            </a:pPr>
            <a:r>
              <a:rPr lang="pt-BR" sz="2600" dirty="0">
                <a:solidFill>
                  <a:schemeClr val="bg1"/>
                </a:solidFill>
              </a:rPr>
              <a:t>São estes que devem estar atualizados sobre como as atuais oportunidades de inovação no setor estão sendo aproveitadas em outros setores/órgãos/esferas/poderes; e,</a:t>
            </a:r>
          </a:p>
          <a:p>
            <a:pPr marL="457200" indent="-457200" algn="just">
              <a:buFont typeface="Arial" panose="020B0604020202020204" pitchFamily="34" charset="0"/>
              <a:buChar char="•"/>
            </a:pPr>
            <a:r>
              <a:rPr lang="pt-BR" sz="2600" dirty="0">
                <a:solidFill>
                  <a:schemeClr val="bg1"/>
                </a:solidFill>
              </a:rPr>
              <a:t>Necessário o desenvolvimento de habilidades de pesquisa bem como de articulação e capacidade de diálogo com outros servidores de dentro e de fora da organização.</a:t>
            </a:r>
          </a:p>
          <a:p>
            <a:pPr marL="457200" indent="-457200" algn="just">
              <a:buFont typeface="Arial" panose="020B0604020202020204" pitchFamily="34" charset="0"/>
              <a:buChar char="•"/>
            </a:pPr>
            <a:endParaRPr lang="pt-BR" sz="2600" dirty="0">
              <a:solidFill>
                <a:schemeClr val="bg1"/>
              </a:solidFill>
            </a:endParaRPr>
          </a:p>
          <a:p>
            <a:pPr marL="457200" indent="-457200">
              <a:buFont typeface="Arial" panose="020B0604020202020204" pitchFamily="34" charset="0"/>
              <a:buChar char="•"/>
            </a:pPr>
            <a:endParaRPr lang="pt-BR" sz="2600" u="sng" dirty="0">
              <a:solidFill>
                <a:schemeClr val="bg1"/>
              </a:solidFill>
            </a:endParaRPr>
          </a:p>
        </p:txBody>
      </p:sp>
    </p:spTree>
    <p:extLst>
      <p:ext uri="{BB962C8B-B14F-4D97-AF65-F5344CB8AC3E}">
        <p14:creationId xmlns:p14="http://schemas.microsoft.com/office/powerpoint/2010/main" val="42320194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m 8">
            <a:extLst>
              <a:ext uri="{FF2B5EF4-FFF2-40B4-BE49-F238E27FC236}">
                <a16:creationId xmlns:a16="http://schemas.microsoft.com/office/drawing/2014/main" id="{A453E5DF-E491-40C6-871E-7F1131607145}"/>
              </a:ext>
            </a:extLst>
          </p:cNvPr>
          <p:cNvPicPr>
            <a:picLocks noChangeAspect="1"/>
          </p:cNvPicPr>
          <p:nvPr/>
        </p:nvPicPr>
        <p:blipFill>
          <a:blip r:embed="rId2"/>
          <a:stretch>
            <a:fillRect/>
          </a:stretch>
        </p:blipFill>
        <p:spPr>
          <a:xfrm>
            <a:off x="292824" y="259068"/>
            <a:ext cx="11606349" cy="6313714"/>
          </a:xfrm>
          <a:prstGeom prst="rect">
            <a:avLst/>
          </a:prstGeom>
        </p:spPr>
      </p:pic>
      <p:sp>
        <p:nvSpPr>
          <p:cNvPr id="2" name="CaixaDeTexto 1">
            <a:extLst>
              <a:ext uri="{FF2B5EF4-FFF2-40B4-BE49-F238E27FC236}">
                <a16:creationId xmlns:a16="http://schemas.microsoft.com/office/drawing/2014/main" id="{F5E80BCA-8CA5-4A54-8FE4-54E1F82AD30C}"/>
              </a:ext>
            </a:extLst>
          </p:cNvPr>
          <p:cNvSpPr txBox="1"/>
          <p:nvPr/>
        </p:nvSpPr>
        <p:spPr>
          <a:xfrm>
            <a:off x="964026" y="852785"/>
            <a:ext cx="7508462" cy="5293757"/>
          </a:xfrm>
          <a:prstGeom prst="rect">
            <a:avLst/>
          </a:prstGeom>
          <a:noFill/>
        </p:spPr>
        <p:txBody>
          <a:bodyPr wrap="square" rtlCol="0">
            <a:spAutoFit/>
          </a:bodyPr>
          <a:lstStyle/>
          <a:p>
            <a:r>
              <a:rPr lang="pt-BR" sz="2600" u="sng" dirty="0">
                <a:solidFill>
                  <a:schemeClr val="bg1"/>
                </a:solidFill>
              </a:rPr>
              <a:t>Empreendedorismo</a:t>
            </a:r>
          </a:p>
          <a:p>
            <a:endParaRPr lang="pt-BR" sz="2600" dirty="0">
              <a:solidFill>
                <a:schemeClr val="bg1"/>
              </a:solidFill>
            </a:endParaRPr>
          </a:p>
          <a:p>
            <a:pPr marL="457200" indent="-457200">
              <a:buFont typeface="Arial" panose="020B0604020202020204" pitchFamily="34" charset="0"/>
              <a:buChar char="•"/>
            </a:pPr>
            <a:r>
              <a:rPr lang="pt-BR" sz="2600" dirty="0">
                <a:solidFill>
                  <a:schemeClr val="bg1"/>
                </a:solidFill>
              </a:rPr>
              <a:t>Conceito (Sebrae): </a:t>
            </a:r>
          </a:p>
          <a:p>
            <a:pPr marL="914400" lvl="1" indent="-457200" algn="just">
              <a:buFont typeface="Arial" panose="020B0604020202020204" pitchFamily="34" charset="0"/>
              <a:buChar char="•"/>
            </a:pPr>
            <a:r>
              <a:rPr lang="pt-BR" sz="2600" dirty="0">
                <a:solidFill>
                  <a:schemeClr val="bg1"/>
                </a:solidFill>
              </a:rPr>
              <a:t>É a capacidade que uma pessoa tem de identificar problemas e oportunidades, desenvolver soluções e investir recursos na criação de algo positivo para a sociedade. </a:t>
            </a:r>
          </a:p>
          <a:p>
            <a:pPr marL="914400" lvl="1" indent="-457200" algn="just">
              <a:buFont typeface="Arial" panose="020B0604020202020204" pitchFamily="34" charset="0"/>
              <a:buChar char="•"/>
            </a:pPr>
            <a:r>
              <a:rPr lang="pt-BR" sz="2600" dirty="0">
                <a:solidFill>
                  <a:schemeClr val="bg1"/>
                </a:solidFill>
              </a:rPr>
              <a:t>É o processo pelo qual se faz algo novo e algo diferente (inovador) com o objetivo de gerar riqueza para a sociedade</a:t>
            </a:r>
          </a:p>
          <a:p>
            <a:pPr marL="914400" lvl="1" indent="-457200" algn="just">
              <a:buFont typeface="Arial" panose="020B0604020202020204" pitchFamily="34" charset="0"/>
              <a:buChar char="•"/>
            </a:pPr>
            <a:r>
              <a:rPr lang="pt-BR" sz="2600" dirty="0">
                <a:solidFill>
                  <a:schemeClr val="bg1"/>
                </a:solidFill>
              </a:rPr>
              <a:t>Pode ser um negócio, um projeto ou mesmo um movimento que gere mudanças reais e impacto no cotidiano das pessoas.</a:t>
            </a:r>
          </a:p>
        </p:txBody>
      </p:sp>
      <p:pic>
        <p:nvPicPr>
          <p:cNvPr id="3" name="Imagem 2">
            <a:extLst>
              <a:ext uri="{FF2B5EF4-FFF2-40B4-BE49-F238E27FC236}">
                <a16:creationId xmlns:a16="http://schemas.microsoft.com/office/drawing/2014/main" id="{919F17A2-1C2D-4783-B480-D9CDF2B134D4}"/>
              </a:ext>
            </a:extLst>
          </p:cNvPr>
          <p:cNvPicPr>
            <a:picLocks noChangeAspect="1"/>
          </p:cNvPicPr>
          <p:nvPr/>
        </p:nvPicPr>
        <p:blipFill>
          <a:blip r:embed="rId3"/>
          <a:stretch>
            <a:fillRect/>
          </a:stretch>
        </p:blipFill>
        <p:spPr>
          <a:xfrm>
            <a:off x="9054163" y="2840207"/>
            <a:ext cx="2518712" cy="1753796"/>
          </a:xfrm>
          <a:prstGeom prst="rect">
            <a:avLst/>
          </a:prstGeom>
        </p:spPr>
      </p:pic>
    </p:spTree>
    <p:extLst>
      <p:ext uri="{BB962C8B-B14F-4D97-AF65-F5344CB8AC3E}">
        <p14:creationId xmlns:p14="http://schemas.microsoft.com/office/powerpoint/2010/main" val="28512473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m 8">
            <a:extLst>
              <a:ext uri="{FF2B5EF4-FFF2-40B4-BE49-F238E27FC236}">
                <a16:creationId xmlns:a16="http://schemas.microsoft.com/office/drawing/2014/main" id="{A453E5DF-E491-40C6-871E-7F1131607145}"/>
              </a:ext>
            </a:extLst>
          </p:cNvPr>
          <p:cNvPicPr>
            <a:picLocks noChangeAspect="1"/>
          </p:cNvPicPr>
          <p:nvPr/>
        </p:nvPicPr>
        <p:blipFill>
          <a:blip r:embed="rId2"/>
          <a:stretch>
            <a:fillRect/>
          </a:stretch>
        </p:blipFill>
        <p:spPr>
          <a:xfrm>
            <a:off x="292824" y="259068"/>
            <a:ext cx="11606349" cy="6313714"/>
          </a:xfrm>
          <a:prstGeom prst="rect">
            <a:avLst/>
          </a:prstGeom>
        </p:spPr>
      </p:pic>
      <p:sp>
        <p:nvSpPr>
          <p:cNvPr id="2" name="CaixaDeTexto 1">
            <a:extLst>
              <a:ext uri="{FF2B5EF4-FFF2-40B4-BE49-F238E27FC236}">
                <a16:creationId xmlns:a16="http://schemas.microsoft.com/office/drawing/2014/main" id="{F5E80BCA-8CA5-4A54-8FE4-54E1F82AD30C}"/>
              </a:ext>
            </a:extLst>
          </p:cNvPr>
          <p:cNvSpPr txBox="1"/>
          <p:nvPr/>
        </p:nvSpPr>
        <p:spPr>
          <a:xfrm>
            <a:off x="757238" y="997397"/>
            <a:ext cx="9902964" cy="1292662"/>
          </a:xfrm>
          <a:prstGeom prst="rect">
            <a:avLst/>
          </a:prstGeom>
          <a:noFill/>
        </p:spPr>
        <p:txBody>
          <a:bodyPr wrap="square" rtlCol="0">
            <a:spAutoFit/>
          </a:bodyPr>
          <a:lstStyle/>
          <a:p>
            <a:r>
              <a:rPr lang="pt-BR" sz="2600" u="sng" dirty="0">
                <a:solidFill>
                  <a:schemeClr val="bg1"/>
                </a:solidFill>
              </a:rPr>
              <a:t>Influências do contexto macro sistêmico sobre o processo empreendedor (FILION e LIMA, 2009).</a:t>
            </a:r>
            <a:endParaRPr lang="pt-BR" sz="2600" dirty="0">
              <a:solidFill>
                <a:schemeClr val="bg1"/>
              </a:solidFill>
            </a:endParaRPr>
          </a:p>
          <a:p>
            <a:pPr marL="457200" indent="-457200">
              <a:buFont typeface="Arial" panose="020B0604020202020204" pitchFamily="34" charset="0"/>
              <a:buChar char="•"/>
            </a:pPr>
            <a:endParaRPr lang="pt-BR" sz="2600" u="sng" dirty="0">
              <a:solidFill>
                <a:schemeClr val="bg1"/>
              </a:solidFill>
            </a:endParaRPr>
          </a:p>
        </p:txBody>
      </p:sp>
      <p:pic>
        <p:nvPicPr>
          <p:cNvPr id="3" name="Imagem 2">
            <a:extLst>
              <a:ext uri="{FF2B5EF4-FFF2-40B4-BE49-F238E27FC236}">
                <a16:creationId xmlns:a16="http://schemas.microsoft.com/office/drawing/2014/main" id="{00A55ECE-F66E-4D6E-8E41-F1B593659F7F}"/>
              </a:ext>
            </a:extLst>
          </p:cNvPr>
          <p:cNvPicPr>
            <a:picLocks noChangeAspect="1"/>
          </p:cNvPicPr>
          <p:nvPr/>
        </p:nvPicPr>
        <p:blipFill>
          <a:blip r:embed="rId3"/>
          <a:stretch>
            <a:fillRect/>
          </a:stretch>
        </p:blipFill>
        <p:spPr>
          <a:xfrm>
            <a:off x="856893" y="2814410"/>
            <a:ext cx="10544532" cy="2100489"/>
          </a:xfrm>
          <a:prstGeom prst="rect">
            <a:avLst/>
          </a:prstGeom>
        </p:spPr>
      </p:pic>
    </p:spTree>
    <p:extLst>
      <p:ext uri="{BB962C8B-B14F-4D97-AF65-F5344CB8AC3E}">
        <p14:creationId xmlns:p14="http://schemas.microsoft.com/office/powerpoint/2010/main" val="2198397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m 8">
            <a:extLst>
              <a:ext uri="{FF2B5EF4-FFF2-40B4-BE49-F238E27FC236}">
                <a16:creationId xmlns:a16="http://schemas.microsoft.com/office/drawing/2014/main" id="{A453E5DF-E491-40C6-871E-7F1131607145}"/>
              </a:ext>
            </a:extLst>
          </p:cNvPr>
          <p:cNvPicPr>
            <a:picLocks noChangeAspect="1"/>
          </p:cNvPicPr>
          <p:nvPr/>
        </p:nvPicPr>
        <p:blipFill>
          <a:blip r:embed="rId2"/>
          <a:stretch>
            <a:fillRect/>
          </a:stretch>
        </p:blipFill>
        <p:spPr>
          <a:xfrm>
            <a:off x="292824" y="259068"/>
            <a:ext cx="11606349" cy="6313714"/>
          </a:xfrm>
          <a:prstGeom prst="rect">
            <a:avLst/>
          </a:prstGeom>
        </p:spPr>
      </p:pic>
      <p:sp>
        <p:nvSpPr>
          <p:cNvPr id="2" name="CaixaDeTexto 1">
            <a:extLst>
              <a:ext uri="{FF2B5EF4-FFF2-40B4-BE49-F238E27FC236}">
                <a16:creationId xmlns:a16="http://schemas.microsoft.com/office/drawing/2014/main" id="{F5E80BCA-8CA5-4A54-8FE4-54E1F82AD30C}"/>
              </a:ext>
            </a:extLst>
          </p:cNvPr>
          <p:cNvSpPr txBox="1"/>
          <p:nvPr/>
        </p:nvSpPr>
        <p:spPr>
          <a:xfrm>
            <a:off x="757238" y="997397"/>
            <a:ext cx="9902964" cy="892552"/>
          </a:xfrm>
          <a:prstGeom prst="rect">
            <a:avLst/>
          </a:prstGeom>
          <a:noFill/>
        </p:spPr>
        <p:txBody>
          <a:bodyPr wrap="square" rtlCol="0">
            <a:spAutoFit/>
          </a:bodyPr>
          <a:lstStyle/>
          <a:p>
            <a:r>
              <a:rPr lang="pt-BR" sz="2600" u="sng" dirty="0">
                <a:solidFill>
                  <a:schemeClr val="bg1"/>
                </a:solidFill>
              </a:rPr>
              <a:t>O processo empreendedor (NOGAMI e MACHADO, 2011)</a:t>
            </a:r>
            <a:endParaRPr lang="pt-BR" sz="2600" dirty="0">
              <a:solidFill>
                <a:schemeClr val="bg1"/>
              </a:solidFill>
            </a:endParaRPr>
          </a:p>
          <a:p>
            <a:pPr marL="457200" indent="-457200">
              <a:buFont typeface="Arial" panose="020B0604020202020204" pitchFamily="34" charset="0"/>
              <a:buChar char="•"/>
            </a:pPr>
            <a:endParaRPr lang="pt-BR" sz="2600" u="sng" dirty="0">
              <a:solidFill>
                <a:schemeClr val="bg1"/>
              </a:solidFill>
            </a:endParaRPr>
          </a:p>
        </p:txBody>
      </p:sp>
      <p:pic>
        <p:nvPicPr>
          <p:cNvPr id="4" name="Imagem 3">
            <a:extLst>
              <a:ext uri="{FF2B5EF4-FFF2-40B4-BE49-F238E27FC236}">
                <a16:creationId xmlns:a16="http://schemas.microsoft.com/office/drawing/2014/main" id="{82561308-B5B0-43E7-92BD-0555CA45A35B}"/>
              </a:ext>
            </a:extLst>
          </p:cNvPr>
          <p:cNvPicPr>
            <a:picLocks noChangeAspect="1"/>
          </p:cNvPicPr>
          <p:nvPr/>
        </p:nvPicPr>
        <p:blipFill>
          <a:blip r:embed="rId3"/>
          <a:stretch>
            <a:fillRect/>
          </a:stretch>
        </p:blipFill>
        <p:spPr>
          <a:xfrm>
            <a:off x="657583" y="1889949"/>
            <a:ext cx="10929580" cy="3970654"/>
          </a:xfrm>
          <a:prstGeom prst="rect">
            <a:avLst/>
          </a:prstGeom>
        </p:spPr>
      </p:pic>
    </p:spTree>
    <p:extLst>
      <p:ext uri="{BB962C8B-B14F-4D97-AF65-F5344CB8AC3E}">
        <p14:creationId xmlns:p14="http://schemas.microsoft.com/office/powerpoint/2010/main" val="5048172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m 8">
            <a:extLst>
              <a:ext uri="{FF2B5EF4-FFF2-40B4-BE49-F238E27FC236}">
                <a16:creationId xmlns:a16="http://schemas.microsoft.com/office/drawing/2014/main" id="{A453E5DF-E491-40C6-871E-7F1131607145}"/>
              </a:ext>
            </a:extLst>
          </p:cNvPr>
          <p:cNvPicPr>
            <a:picLocks noChangeAspect="1"/>
          </p:cNvPicPr>
          <p:nvPr/>
        </p:nvPicPr>
        <p:blipFill>
          <a:blip r:embed="rId2"/>
          <a:stretch>
            <a:fillRect/>
          </a:stretch>
        </p:blipFill>
        <p:spPr>
          <a:xfrm>
            <a:off x="292824" y="259068"/>
            <a:ext cx="11606349" cy="6313714"/>
          </a:xfrm>
          <a:prstGeom prst="rect">
            <a:avLst/>
          </a:prstGeom>
        </p:spPr>
      </p:pic>
      <p:sp>
        <p:nvSpPr>
          <p:cNvPr id="2" name="CaixaDeTexto 1">
            <a:extLst>
              <a:ext uri="{FF2B5EF4-FFF2-40B4-BE49-F238E27FC236}">
                <a16:creationId xmlns:a16="http://schemas.microsoft.com/office/drawing/2014/main" id="{F5E80BCA-8CA5-4A54-8FE4-54E1F82AD30C}"/>
              </a:ext>
            </a:extLst>
          </p:cNvPr>
          <p:cNvSpPr txBox="1"/>
          <p:nvPr/>
        </p:nvSpPr>
        <p:spPr>
          <a:xfrm>
            <a:off x="964026" y="852785"/>
            <a:ext cx="7508462" cy="4893647"/>
          </a:xfrm>
          <a:prstGeom prst="rect">
            <a:avLst/>
          </a:prstGeom>
          <a:noFill/>
        </p:spPr>
        <p:txBody>
          <a:bodyPr wrap="square" rtlCol="0">
            <a:spAutoFit/>
          </a:bodyPr>
          <a:lstStyle/>
          <a:p>
            <a:r>
              <a:rPr lang="pt-BR" sz="2600" u="sng" dirty="0">
                <a:solidFill>
                  <a:schemeClr val="bg1"/>
                </a:solidFill>
              </a:rPr>
              <a:t>Perfil do Empreendedor</a:t>
            </a:r>
          </a:p>
          <a:p>
            <a:endParaRPr lang="pt-BR" sz="2600" dirty="0">
              <a:solidFill>
                <a:schemeClr val="bg1"/>
              </a:solidFill>
            </a:endParaRPr>
          </a:p>
          <a:p>
            <a:pPr marL="457200" indent="-457200">
              <a:buFont typeface="Arial" panose="020B0604020202020204" pitchFamily="34" charset="0"/>
              <a:buChar char="•"/>
            </a:pPr>
            <a:r>
              <a:rPr lang="pt-BR" sz="2600" dirty="0">
                <a:solidFill>
                  <a:schemeClr val="bg1"/>
                </a:solidFill>
              </a:rPr>
              <a:t>Características (Sebrae): </a:t>
            </a:r>
          </a:p>
          <a:p>
            <a:pPr marL="914400" lvl="1" indent="-457200" algn="just">
              <a:buFont typeface="Arial" panose="020B0604020202020204" pitchFamily="34" charset="0"/>
              <a:buChar char="•"/>
            </a:pPr>
            <a:r>
              <a:rPr lang="pt-BR" sz="2600" dirty="0">
                <a:solidFill>
                  <a:schemeClr val="bg1"/>
                </a:solidFill>
              </a:rPr>
              <a:t>Ninguém nasce empreendedor. </a:t>
            </a:r>
          </a:p>
          <a:p>
            <a:pPr marL="914400" lvl="1" indent="-457200" algn="just">
              <a:buFont typeface="Arial" panose="020B0604020202020204" pitchFamily="34" charset="0"/>
              <a:buChar char="•"/>
            </a:pPr>
            <a:r>
              <a:rPr lang="pt-BR" sz="2600" dirty="0">
                <a:solidFill>
                  <a:schemeClr val="bg1"/>
                </a:solidFill>
              </a:rPr>
              <a:t>Contato social e estudos que favorecem o desenvolvimento de talentos e características na personalidade, que podem ser fortalecidos ao longo da vida. </a:t>
            </a:r>
          </a:p>
          <a:p>
            <a:pPr marL="914400" lvl="1" indent="-457200" algn="just">
              <a:buFont typeface="Arial" panose="020B0604020202020204" pitchFamily="34" charset="0"/>
              <a:buChar char="•"/>
            </a:pPr>
            <a:r>
              <a:rPr lang="pt-BR" sz="2600" dirty="0">
                <a:solidFill>
                  <a:schemeClr val="bg1"/>
                </a:solidFill>
              </a:rPr>
              <a:t>Contatos e referências irão influenciar diretamente no nível de empreendedorismo de uma pessoa, já que um empreendedor é um ser social. </a:t>
            </a:r>
          </a:p>
        </p:txBody>
      </p:sp>
      <p:pic>
        <p:nvPicPr>
          <p:cNvPr id="3" name="Imagem 2">
            <a:extLst>
              <a:ext uri="{FF2B5EF4-FFF2-40B4-BE49-F238E27FC236}">
                <a16:creationId xmlns:a16="http://schemas.microsoft.com/office/drawing/2014/main" id="{919F17A2-1C2D-4783-B480-D9CDF2B134D4}"/>
              </a:ext>
            </a:extLst>
          </p:cNvPr>
          <p:cNvPicPr>
            <a:picLocks noChangeAspect="1"/>
          </p:cNvPicPr>
          <p:nvPr/>
        </p:nvPicPr>
        <p:blipFill>
          <a:blip r:embed="rId3"/>
          <a:stretch>
            <a:fillRect/>
          </a:stretch>
        </p:blipFill>
        <p:spPr>
          <a:xfrm>
            <a:off x="9054163" y="2840207"/>
            <a:ext cx="2518712" cy="1753796"/>
          </a:xfrm>
          <a:prstGeom prst="rect">
            <a:avLst/>
          </a:prstGeom>
        </p:spPr>
      </p:pic>
    </p:spTree>
    <p:extLst>
      <p:ext uri="{BB962C8B-B14F-4D97-AF65-F5344CB8AC3E}">
        <p14:creationId xmlns:p14="http://schemas.microsoft.com/office/powerpoint/2010/main" val="30642141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m 8">
            <a:extLst>
              <a:ext uri="{FF2B5EF4-FFF2-40B4-BE49-F238E27FC236}">
                <a16:creationId xmlns:a16="http://schemas.microsoft.com/office/drawing/2014/main" id="{A453E5DF-E491-40C6-871E-7F1131607145}"/>
              </a:ext>
            </a:extLst>
          </p:cNvPr>
          <p:cNvPicPr>
            <a:picLocks noChangeAspect="1"/>
          </p:cNvPicPr>
          <p:nvPr/>
        </p:nvPicPr>
        <p:blipFill>
          <a:blip r:embed="rId2"/>
          <a:stretch>
            <a:fillRect/>
          </a:stretch>
        </p:blipFill>
        <p:spPr>
          <a:xfrm>
            <a:off x="292824" y="259068"/>
            <a:ext cx="11606349" cy="6313714"/>
          </a:xfrm>
          <a:prstGeom prst="rect">
            <a:avLst/>
          </a:prstGeom>
        </p:spPr>
      </p:pic>
      <p:sp>
        <p:nvSpPr>
          <p:cNvPr id="2" name="CaixaDeTexto 1">
            <a:extLst>
              <a:ext uri="{FF2B5EF4-FFF2-40B4-BE49-F238E27FC236}">
                <a16:creationId xmlns:a16="http://schemas.microsoft.com/office/drawing/2014/main" id="{F5E80BCA-8CA5-4A54-8FE4-54E1F82AD30C}"/>
              </a:ext>
            </a:extLst>
          </p:cNvPr>
          <p:cNvSpPr txBox="1"/>
          <p:nvPr/>
        </p:nvSpPr>
        <p:spPr>
          <a:xfrm>
            <a:off x="964026" y="852785"/>
            <a:ext cx="7508462" cy="5293757"/>
          </a:xfrm>
          <a:prstGeom prst="rect">
            <a:avLst/>
          </a:prstGeom>
          <a:noFill/>
        </p:spPr>
        <p:txBody>
          <a:bodyPr wrap="square" rtlCol="0">
            <a:spAutoFit/>
          </a:bodyPr>
          <a:lstStyle/>
          <a:p>
            <a:r>
              <a:rPr lang="pt-BR" sz="2600" u="sng" dirty="0">
                <a:solidFill>
                  <a:schemeClr val="bg1"/>
                </a:solidFill>
              </a:rPr>
              <a:t>Perfil do Empreendedor</a:t>
            </a:r>
          </a:p>
          <a:p>
            <a:endParaRPr lang="pt-BR" sz="2600" dirty="0">
              <a:solidFill>
                <a:schemeClr val="bg1"/>
              </a:solidFill>
            </a:endParaRPr>
          </a:p>
          <a:p>
            <a:pPr marL="457200" indent="-457200">
              <a:buFont typeface="Arial" panose="020B0604020202020204" pitchFamily="34" charset="0"/>
              <a:buChar char="•"/>
            </a:pPr>
            <a:r>
              <a:rPr lang="pt-BR" sz="2600" dirty="0">
                <a:solidFill>
                  <a:schemeClr val="bg1"/>
                </a:solidFill>
              </a:rPr>
              <a:t>Características (Sebrae): </a:t>
            </a:r>
          </a:p>
          <a:p>
            <a:pPr marL="914400" lvl="1" indent="-457200" algn="just">
              <a:buFont typeface="Arial" panose="020B0604020202020204" pitchFamily="34" charset="0"/>
              <a:buChar char="•"/>
            </a:pPr>
            <a:r>
              <a:rPr lang="pt-BR" sz="2600" u="sng" dirty="0">
                <a:solidFill>
                  <a:schemeClr val="bg1"/>
                </a:solidFill>
              </a:rPr>
              <a:t>Otimismo:</a:t>
            </a:r>
            <a:r>
              <a:rPr lang="pt-BR" sz="2600" dirty="0">
                <a:solidFill>
                  <a:schemeClr val="bg1"/>
                </a:solidFill>
              </a:rPr>
              <a:t> sempre espera o melhor e acredita que tudo vai dar certo no final, mas faz de tudo para chegar aos seus objetivos – mudanças; </a:t>
            </a:r>
          </a:p>
          <a:p>
            <a:pPr marL="914400" lvl="1" indent="-457200" algn="just">
              <a:buFont typeface="Arial" panose="020B0604020202020204" pitchFamily="34" charset="0"/>
              <a:buChar char="•"/>
            </a:pPr>
            <a:r>
              <a:rPr lang="pt-BR" sz="2600" u="sng" dirty="0">
                <a:solidFill>
                  <a:schemeClr val="bg1"/>
                </a:solidFill>
              </a:rPr>
              <a:t>Autoconfiança:</a:t>
            </a:r>
            <a:r>
              <a:rPr lang="pt-BR" sz="2600" dirty="0">
                <a:solidFill>
                  <a:schemeClr val="bg1"/>
                </a:solidFill>
              </a:rPr>
              <a:t> acreditar em si mesmo - valorizar seus próprios talentos e opiniões;</a:t>
            </a:r>
          </a:p>
          <a:p>
            <a:pPr marL="914400" lvl="1" indent="-457200" algn="just">
              <a:buFont typeface="Arial" panose="020B0604020202020204" pitchFamily="34" charset="0"/>
              <a:buChar char="•"/>
            </a:pPr>
            <a:r>
              <a:rPr lang="pt-BR" sz="2600" u="sng" dirty="0">
                <a:solidFill>
                  <a:schemeClr val="bg1"/>
                </a:solidFill>
              </a:rPr>
              <a:t>Coragem:</a:t>
            </a:r>
            <a:r>
              <a:rPr lang="pt-BR" sz="2600" dirty="0">
                <a:solidFill>
                  <a:schemeClr val="bg1"/>
                </a:solidFill>
              </a:rPr>
              <a:t> para enfrentar riscos; e,</a:t>
            </a:r>
          </a:p>
          <a:p>
            <a:pPr marL="914400" lvl="1" indent="-457200" algn="just">
              <a:buFont typeface="Arial" panose="020B0604020202020204" pitchFamily="34" charset="0"/>
              <a:buChar char="•"/>
            </a:pPr>
            <a:r>
              <a:rPr lang="pt-BR" sz="2600" u="sng" dirty="0">
                <a:solidFill>
                  <a:schemeClr val="bg1"/>
                </a:solidFill>
              </a:rPr>
              <a:t>Persistência e resiliência: </a:t>
            </a:r>
            <a:r>
              <a:rPr lang="pt-BR" sz="2600" dirty="0">
                <a:solidFill>
                  <a:schemeClr val="bg1"/>
                </a:solidFill>
              </a:rPr>
              <a:t>motivado, convicto e entusiasmado, um bom empreendedor pode resistir a todos os obstáculos até que as coisas finalmente entrem nos eixos. </a:t>
            </a:r>
          </a:p>
        </p:txBody>
      </p:sp>
      <p:pic>
        <p:nvPicPr>
          <p:cNvPr id="3" name="Imagem 2">
            <a:extLst>
              <a:ext uri="{FF2B5EF4-FFF2-40B4-BE49-F238E27FC236}">
                <a16:creationId xmlns:a16="http://schemas.microsoft.com/office/drawing/2014/main" id="{919F17A2-1C2D-4783-B480-D9CDF2B134D4}"/>
              </a:ext>
            </a:extLst>
          </p:cNvPr>
          <p:cNvPicPr>
            <a:picLocks noChangeAspect="1"/>
          </p:cNvPicPr>
          <p:nvPr/>
        </p:nvPicPr>
        <p:blipFill>
          <a:blip r:embed="rId3"/>
          <a:stretch>
            <a:fillRect/>
          </a:stretch>
        </p:blipFill>
        <p:spPr>
          <a:xfrm>
            <a:off x="9054163" y="2840207"/>
            <a:ext cx="2518712" cy="1753796"/>
          </a:xfrm>
          <a:prstGeom prst="rect">
            <a:avLst/>
          </a:prstGeom>
        </p:spPr>
      </p:pic>
    </p:spTree>
    <p:extLst>
      <p:ext uri="{BB962C8B-B14F-4D97-AF65-F5344CB8AC3E}">
        <p14:creationId xmlns:p14="http://schemas.microsoft.com/office/powerpoint/2010/main" val="3313217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m 8">
            <a:extLst>
              <a:ext uri="{FF2B5EF4-FFF2-40B4-BE49-F238E27FC236}">
                <a16:creationId xmlns:a16="http://schemas.microsoft.com/office/drawing/2014/main" id="{A453E5DF-E491-40C6-871E-7F1131607145}"/>
              </a:ext>
            </a:extLst>
          </p:cNvPr>
          <p:cNvPicPr>
            <a:picLocks noChangeAspect="1"/>
          </p:cNvPicPr>
          <p:nvPr/>
        </p:nvPicPr>
        <p:blipFill>
          <a:blip r:embed="rId2"/>
          <a:stretch>
            <a:fillRect/>
          </a:stretch>
        </p:blipFill>
        <p:spPr>
          <a:xfrm>
            <a:off x="292824" y="259068"/>
            <a:ext cx="11606349" cy="6313714"/>
          </a:xfrm>
          <a:prstGeom prst="rect">
            <a:avLst/>
          </a:prstGeom>
        </p:spPr>
      </p:pic>
      <p:sp>
        <p:nvSpPr>
          <p:cNvPr id="2" name="CaixaDeTexto 1">
            <a:extLst>
              <a:ext uri="{FF2B5EF4-FFF2-40B4-BE49-F238E27FC236}">
                <a16:creationId xmlns:a16="http://schemas.microsoft.com/office/drawing/2014/main" id="{F5E80BCA-8CA5-4A54-8FE4-54E1F82AD30C}"/>
              </a:ext>
            </a:extLst>
          </p:cNvPr>
          <p:cNvSpPr txBox="1"/>
          <p:nvPr/>
        </p:nvSpPr>
        <p:spPr>
          <a:xfrm>
            <a:off x="964025" y="852785"/>
            <a:ext cx="9207661" cy="4893647"/>
          </a:xfrm>
          <a:prstGeom prst="rect">
            <a:avLst/>
          </a:prstGeom>
          <a:noFill/>
        </p:spPr>
        <p:txBody>
          <a:bodyPr wrap="square" rtlCol="0">
            <a:spAutoFit/>
          </a:bodyPr>
          <a:lstStyle/>
          <a:p>
            <a:r>
              <a:rPr lang="pt-BR" sz="2600" u="sng" dirty="0">
                <a:solidFill>
                  <a:schemeClr val="bg1"/>
                </a:solidFill>
              </a:rPr>
              <a:t>Perfil do Empreendedor</a:t>
            </a:r>
          </a:p>
          <a:p>
            <a:endParaRPr lang="pt-BR" sz="2600" dirty="0">
              <a:solidFill>
                <a:schemeClr val="bg1"/>
              </a:solidFill>
            </a:endParaRPr>
          </a:p>
          <a:p>
            <a:pPr marL="457200" indent="-457200">
              <a:buFont typeface="Arial" panose="020B0604020202020204" pitchFamily="34" charset="0"/>
              <a:buChar char="•"/>
            </a:pPr>
            <a:r>
              <a:rPr lang="pt-BR" sz="2600" dirty="0">
                <a:solidFill>
                  <a:schemeClr val="bg1"/>
                </a:solidFill>
              </a:rPr>
              <a:t>Características (Dornelas, 2015): </a:t>
            </a:r>
          </a:p>
          <a:p>
            <a:pPr marL="914400" lvl="1" indent="-457200" algn="just">
              <a:buFont typeface="Arial" panose="020B0604020202020204" pitchFamily="34" charset="0"/>
              <a:buChar char="•"/>
            </a:pPr>
            <a:r>
              <a:rPr lang="pt-BR" sz="2600" u="sng" dirty="0">
                <a:solidFill>
                  <a:schemeClr val="bg1"/>
                </a:solidFill>
              </a:rPr>
              <a:t>Iniciativa (proatividade):</a:t>
            </a:r>
            <a:r>
              <a:rPr lang="pt-BR" sz="2600" dirty="0">
                <a:solidFill>
                  <a:schemeClr val="bg1"/>
                </a:solidFill>
              </a:rPr>
              <a:t> agir de forma oportuna e adequada com foco na realidade, apresentando soluções, propostas, alternativas, influenciando as situações e se antecipando à elas;</a:t>
            </a:r>
          </a:p>
          <a:p>
            <a:pPr marL="914400" lvl="1" indent="-457200" algn="just">
              <a:buFont typeface="Arial" panose="020B0604020202020204" pitchFamily="34" charset="0"/>
              <a:buChar char="•"/>
            </a:pPr>
            <a:r>
              <a:rPr lang="pt-BR" sz="2600" u="sng" dirty="0">
                <a:solidFill>
                  <a:schemeClr val="bg1"/>
                </a:solidFill>
              </a:rPr>
              <a:t>Criatividade (proatividade e risco):</a:t>
            </a:r>
            <a:r>
              <a:rPr lang="pt-BR" sz="2600" dirty="0">
                <a:solidFill>
                  <a:schemeClr val="bg1"/>
                </a:solidFill>
              </a:rPr>
              <a:t> encontrar soluções para os problemas que se apresentam, encontrar novos caminhos e processos, buscar desenvolver novos produtos ou serviços; propor sugestões para melhorar as situações;</a:t>
            </a:r>
          </a:p>
          <a:p>
            <a:pPr marL="914400" lvl="1" indent="-457200">
              <a:buFont typeface="Arial" panose="020B0604020202020204" pitchFamily="34" charset="0"/>
              <a:buChar char="•"/>
            </a:pPr>
            <a:endParaRPr lang="pt-BR" sz="2600" dirty="0">
              <a:solidFill>
                <a:schemeClr val="bg1"/>
              </a:solidFill>
            </a:endParaRPr>
          </a:p>
        </p:txBody>
      </p:sp>
    </p:spTree>
    <p:extLst>
      <p:ext uri="{BB962C8B-B14F-4D97-AF65-F5344CB8AC3E}">
        <p14:creationId xmlns:p14="http://schemas.microsoft.com/office/powerpoint/2010/main" val="25668622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m 8">
            <a:extLst>
              <a:ext uri="{FF2B5EF4-FFF2-40B4-BE49-F238E27FC236}">
                <a16:creationId xmlns:a16="http://schemas.microsoft.com/office/drawing/2014/main" id="{A453E5DF-E491-40C6-871E-7F1131607145}"/>
              </a:ext>
            </a:extLst>
          </p:cNvPr>
          <p:cNvPicPr>
            <a:picLocks noChangeAspect="1"/>
          </p:cNvPicPr>
          <p:nvPr/>
        </p:nvPicPr>
        <p:blipFill>
          <a:blip r:embed="rId2"/>
          <a:stretch>
            <a:fillRect/>
          </a:stretch>
        </p:blipFill>
        <p:spPr>
          <a:xfrm>
            <a:off x="292824" y="259068"/>
            <a:ext cx="11606349" cy="6313714"/>
          </a:xfrm>
          <a:prstGeom prst="rect">
            <a:avLst/>
          </a:prstGeom>
        </p:spPr>
      </p:pic>
      <p:sp>
        <p:nvSpPr>
          <p:cNvPr id="2" name="CaixaDeTexto 1">
            <a:extLst>
              <a:ext uri="{FF2B5EF4-FFF2-40B4-BE49-F238E27FC236}">
                <a16:creationId xmlns:a16="http://schemas.microsoft.com/office/drawing/2014/main" id="{F5E80BCA-8CA5-4A54-8FE4-54E1F82AD30C}"/>
              </a:ext>
            </a:extLst>
          </p:cNvPr>
          <p:cNvSpPr txBox="1"/>
          <p:nvPr/>
        </p:nvSpPr>
        <p:spPr>
          <a:xfrm>
            <a:off x="964025" y="1122274"/>
            <a:ext cx="9551575" cy="4093428"/>
          </a:xfrm>
          <a:prstGeom prst="rect">
            <a:avLst/>
          </a:prstGeom>
          <a:noFill/>
        </p:spPr>
        <p:txBody>
          <a:bodyPr wrap="square" rtlCol="0">
            <a:spAutoFit/>
          </a:bodyPr>
          <a:lstStyle/>
          <a:p>
            <a:r>
              <a:rPr lang="pt-BR" sz="2600" u="sng" dirty="0">
                <a:solidFill>
                  <a:schemeClr val="bg1"/>
                </a:solidFill>
              </a:rPr>
              <a:t>Perfil do Empreendedor</a:t>
            </a:r>
          </a:p>
          <a:p>
            <a:endParaRPr lang="pt-BR" sz="2600" dirty="0">
              <a:solidFill>
                <a:schemeClr val="bg1"/>
              </a:solidFill>
            </a:endParaRPr>
          </a:p>
          <a:p>
            <a:pPr marL="457200" indent="-457200">
              <a:buFont typeface="Arial" panose="020B0604020202020204" pitchFamily="34" charset="0"/>
              <a:buChar char="•"/>
            </a:pPr>
            <a:r>
              <a:rPr lang="pt-BR" sz="2600" dirty="0">
                <a:solidFill>
                  <a:schemeClr val="bg1"/>
                </a:solidFill>
              </a:rPr>
              <a:t>Características (Dornelas, 2015): </a:t>
            </a:r>
          </a:p>
          <a:p>
            <a:pPr marL="914400" lvl="1" indent="-457200" algn="just">
              <a:buFont typeface="Arial" panose="020B0604020202020204" pitchFamily="34" charset="0"/>
              <a:buChar char="•"/>
            </a:pPr>
            <a:r>
              <a:rPr lang="pt-BR" sz="2600" u="sng" dirty="0">
                <a:solidFill>
                  <a:schemeClr val="bg1"/>
                </a:solidFill>
              </a:rPr>
              <a:t>Flexibilidade (inovação e risco):</a:t>
            </a:r>
            <a:r>
              <a:rPr lang="pt-BR" sz="2600" dirty="0">
                <a:solidFill>
                  <a:schemeClr val="bg1"/>
                </a:solidFill>
              </a:rPr>
              <a:t> capacidade de rever posições, assumir o novo, enfrentar o risco, ceder quando é preciso, ouvir sugestões, trocar informações, ideias e aceitá-las se for o caso, ceder quando for preciso;</a:t>
            </a:r>
          </a:p>
          <a:p>
            <a:pPr marL="914400" lvl="1" indent="-457200" algn="just">
              <a:buFont typeface="Arial" panose="020B0604020202020204" pitchFamily="34" charset="0"/>
              <a:buChar char="•"/>
            </a:pPr>
            <a:r>
              <a:rPr lang="pt-BR" sz="2600" u="sng" dirty="0">
                <a:solidFill>
                  <a:schemeClr val="bg1"/>
                </a:solidFill>
              </a:rPr>
              <a:t>Perseverança (proatividade):</a:t>
            </a:r>
            <a:r>
              <a:rPr lang="pt-BR" sz="2600" dirty="0">
                <a:solidFill>
                  <a:schemeClr val="bg1"/>
                </a:solidFill>
              </a:rPr>
              <a:t> se manter firme e constante em seus propósitos, sem perder a objetividade e a clareza frente às situações;</a:t>
            </a:r>
          </a:p>
        </p:txBody>
      </p:sp>
    </p:spTree>
    <p:extLst>
      <p:ext uri="{BB962C8B-B14F-4D97-AF65-F5344CB8AC3E}">
        <p14:creationId xmlns:p14="http://schemas.microsoft.com/office/powerpoint/2010/main" val="5323084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m 8">
            <a:extLst>
              <a:ext uri="{FF2B5EF4-FFF2-40B4-BE49-F238E27FC236}">
                <a16:creationId xmlns:a16="http://schemas.microsoft.com/office/drawing/2014/main" id="{A453E5DF-E491-40C6-871E-7F1131607145}"/>
              </a:ext>
            </a:extLst>
          </p:cNvPr>
          <p:cNvPicPr>
            <a:picLocks noChangeAspect="1"/>
          </p:cNvPicPr>
          <p:nvPr/>
        </p:nvPicPr>
        <p:blipFill>
          <a:blip r:embed="rId2"/>
          <a:stretch>
            <a:fillRect/>
          </a:stretch>
        </p:blipFill>
        <p:spPr>
          <a:xfrm>
            <a:off x="292824" y="259068"/>
            <a:ext cx="11606349" cy="6313714"/>
          </a:xfrm>
          <a:prstGeom prst="rect">
            <a:avLst/>
          </a:prstGeom>
        </p:spPr>
      </p:pic>
      <p:sp>
        <p:nvSpPr>
          <p:cNvPr id="2" name="CaixaDeTexto 1">
            <a:extLst>
              <a:ext uri="{FF2B5EF4-FFF2-40B4-BE49-F238E27FC236}">
                <a16:creationId xmlns:a16="http://schemas.microsoft.com/office/drawing/2014/main" id="{F5E80BCA-8CA5-4A54-8FE4-54E1F82AD30C}"/>
              </a:ext>
            </a:extLst>
          </p:cNvPr>
          <p:cNvSpPr txBox="1"/>
          <p:nvPr/>
        </p:nvSpPr>
        <p:spPr>
          <a:xfrm>
            <a:off x="821150" y="1403523"/>
            <a:ext cx="9696177" cy="3693319"/>
          </a:xfrm>
          <a:prstGeom prst="rect">
            <a:avLst/>
          </a:prstGeom>
          <a:noFill/>
        </p:spPr>
        <p:txBody>
          <a:bodyPr wrap="square" rtlCol="0">
            <a:spAutoFit/>
          </a:bodyPr>
          <a:lstStyle/>
          <a:p>
            <a:r>
              <a:rPr lang="pt-BR" sz="2600" u="sng" dirty="0">
                <a:solidFill>
                  <a:schemeClr val="bg1"/>
                </a:solidFill>
              </a:rPr>
              <a:t>Perfil do Empreendedor</a:t>
            </a:r>
          </a:p>
          <a:p>
            <a:endParaRPr lang="pt-BR" sz="2600" dirty="0">
              <a:solidFill>
                <a:schemeClr val="bg1"/>
              </a:solidFill>
            </a:endParaRPr>
          </a:p>
          <a:p>
            <a:pPr marL="457200" indent="-457200">
              <a:buFont typeface="Arial" panose="020B0604020202020204" pitchFamily="34" charset="0"/>
              <a:buChar char="•"/>
            </a:pPr>
            <a:r>
              <a:rPr lang="pt-BR" sz="2600" dirty="0">
                <a:solidFill>
                  <a:schemeClr val="bg1"/>
                </a:solidFill>
              </a:rPr>
              <a:t>Características (Dornelas, 2015): </a:t>
            </a:r>
          </a:p>
          <a:p>
            <a:pPr marL="914400" lvl="1" indent="-457200" algn="just">
              <a:buFont typeface="Arial" panose="020B0604020202020204" pitchFamily="34" charset="0"/>
              <a:buChar char="•"/>
            </a:pPr>
            <a:r>
              <a:rPr lang="pt-BR" sz="2600" u="sng" dirty="0">
                <a:solidFill>
                  <a:schemeClr val="bg1"/>
                </a:solidFill>
              </a:rPr>
              <a:t>Autoconfiança:</a:t>
            </a:r>
            <a:r>
              <a:rPr lang="pt-BR" sz="2600" dirty="0">
                <a:solidFill>
                  <a:schemeClr val="bg1"/>
                </a:solidFill>
              </a:rPr>
              <a:t> se sentir seguro em relação aos seus propósitos e projeto; agir com firmeza e determinação para atingir os objetivos estabelecidos; e,</a:t>
            </a:r>
          </a:p>
          <a:p>
            <a:pPr marL="914400" lvl="1" indent="-457200" algn="just">
              <a:buFont typeface="Arial" panose="020B0604020202020204" pitchFamily="34" charset="0"/>
              <a:buChar char="•"/>
            </a:pPr>
            <a:r>
              <a:rPr lang="pt-BR" sz="2600" u="sng" dirty="0">
                <a:solidFill>
                  <a:schemeClr val="bg1"/>
                </a:solidFill>
              </a:rPr>
              <a:t>Automotivação:</a:t>
            </a:r>
            <a:r>
              <a:rPr lang="pt-BR" sz="2600" dirty="0">
                <a:solidFill>
                  <a:schemeClr val="bg1"/>
                </a:solidFill>
              </a:rPr>
              <a:t> ter força para encarar os desafios e transformá-los em oportunidades.</a:t>
            </a:r>
          </a:p>
          <a:p>
            <a:pPr marL="914400" lvl="1" indent="-457200">
              <a:buFont typeface="Arial" panose="020B0604020202020204" pitchFamily="34" charset="0"/>
              <a:buChar char="•"/>
            </a:pPr>
            <a:endParaRPr lang="pt-BR" sz="2600" dirty="0">
              <a:solidFill>
                <a:schemeClr val="bg1"/>
              </a:solidFill>
            </a:endParaRPr>
          </a:p>
        </p:txBody>
      </p:sp>
    </p:spTree>
    <p:extLst>
      <p:ext uri="{BB962C8B-B14F-4D97-AF65-F5344CB8AC3E}">
        <p14:creationId xmlns:p14="http://schemas.microsoft.com/office/powerpoint/2010/main" val="35214961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m 8">
            <a:extLst>
              <a:ext uri="{FF2B5EF4-FFF2-40B4-BE49-F238E27FC236}">
                <a16:creationId xmlns:a16="http://schemas.microsoft.com/office/drawing/2014/main" id="{A453E5DF-E491-40C6-871E-7F1131607145}"/>
              </a:ext>
            </a:extLst>
          </p:cNvPr>
          <p:cNvPicPr>
            <a:picLocks noChangeAspect="1"/>
          </p:cNvPicPr>
          <p:nvPr/>
        </p:nvPicPr>
        <p:blipFill>
          <a:blip r:embed="rId2"/>
          <a:stretch>
            <a:fillRect/>
          </a:stretch>
        </p:blipFill>
        <p:spPr>
          <a:xfrm>
            <a:off x="292824" y="259068"/>
            <a:ext cx="11606349" cy="6313714"/>
          </a:xfrm>
          <a:prstGeom prst="rect">
            <a:avLst/>
          </a:prstGeom>
        </p:spPr>
      </p:pic>
      <p:sp>
        <p:nvSpPr>
          <p:cNvPr id="2" name="CaixaDeTexto 1">
            <a:extLst>
              <a:ext uri="{FF2B5EF4-FFF2-40B4-BE49-F238E27FC236}">
                <a16:creationId xmlns:a16="http://schemas.microsoft.com/office/drawing/2014/main" id="{F5E80BCA-8CA5-4A54-8FE4-54E1F82AD30C}"/>
              </a:ext>
            </a:extLst>
          </p:cNvPr>
          <p:cNvSpPr txBox="1"/>
          <p:nvPr/>
        </p:nvSpPr>
        <p:spPr>
          <a:xfrm>
            <a:off x="575165" y="462430"/>
            <a:ext cx="9696177" cy="492443"/>
          </a:xfrm>
          <a:prstGeom prst="rect">
            <a:avLst/>
          </a:prstGeom>
          <a:noFill/>
        </p:spPr>
        <p:txBody>
          <a:bodyPr wrap="square" rtlCol="0">
            <a:spAutoFit/>
          </a:bodyPr>
          <a:lstStyle/>
          <a:p>
            <a:r>
              <a:rPr lang="pt-BR" sz="2600" u="sng" dirty="0">
                <a:solidFill>
                  <a:schemeClr val="bg1"/>
                </a:solidFill>
              </a:rPr>
              <a:t>Habilidades Necessárias dos Empreendedores</a:t>
            </a:r>
          </a:p>
        </p:txBody>
      </p:sp>
      <p:pic>
        <p:nvPicPr>
          <p:cNvPr id="3" name="Imagem 2">
            <a:extLst>
              <a:ext uri="{FF2B5EF4-FFF2-40B4-BE49-F238E27FC236}">
                <a16:creationId xmlns:a16="http://schemas.microsoft.com/office/drawing/2014/main" id="{726BA0A5-FABF-4DE4-8793-9FBA3C41E156}"/>
              </a:ext>
            </a:extLst>
          </p:cNvPr>
          <p:cNvPicPr>
            <a:picLocks noChangeAspect="1"/>
          </p:cNvPicPr>
          <p:nvPr/>
        </p:nvPicPr>
        <p:blipFill>
          <a:blip r:embed="rId3"/>
          <a:stretch>
            <a:fillRect/>
          </a:stretch>
        </p:blipFill>
        <p:spPr>
          <a:xfrm>
            <a:off x="1427818" y="1158235"/>
            <a:ext cx="8843524" cy="5699765"/>
          </a:xfrm>
          <a:prstGeom prst="rect">
            <a:avLst/>
          </a:prstGeom>
        </p:spPr>
      </p:pic>
      <p:sp>
        <p:nvSpPr>
          <p:cNvPr id="4" name="CaixaDeTexto 3">
            <a:extLst>
              <a:ext uri="{FF2B5EF4-FFF2-40B4-BE49-F238E27FC236}">
                <a16:creationId xmlns:a16="http://schemas.microsoft.com/office/drawing/2014/main" id="{DD2889AF-15FB-482D-9CB0-211681DB2344}"/>
              </a:ext>
            </a:extLst>
          </p:cNvPr>
          <p:cNvSpPr txBox="1"/>
          <p:nvPr/>
        </p:nvSpPr>
        <p:spPr>
          <a:xfrm>
            <a:off x="6653877" y="6134646"/>
            <a:ext cx="3617465" cy="369332"/>
          </a:xfrm>
          <a:prstGeom prst="rect">
            <a:avLst/>
          </a:prstGeom>
          <a:noFill/>
        </p:spPr>
        <p:txBody>
          <a:bodyPr wrap="none" rtlCol="0">
            <a:spAutoFit/>
          </a:bodyPr>
          <a:lstStyle/>
          <a:p>
            <a:r>
              <a:rPr lang="pt-BR" dirty="0">
                <a:solidFill>
                  <a:schemeClr val="bg1"/>
                </a:solidFill>
              </a:rPr>
              <a:t>Fonte: </a:t>
            </a:r>
            <a:r>
              <a:rPr lang="de-DE" sz="1800" dirty="0">
                <a:solidFill>
                  <a:schemeClr val="bg1"/>
                </a:solidFill>
              </a:rPr>
              <a:t>Hisrich &amp; Peters (2004, p. 39)</a:t>
            </a:r>
            <a:endParaRPr lang="pt-BR" dirty="0"/>
          </a:p>
        </p:txBody>
      </p:sp>
    </p:spTree>
    <p:extLst>
      <p:ext uri="{BB962C8B-B14F-4D97-AF65-F5344CB8AC3E}">
        <p14:creationId xmlns:p14="http://schemas.microsoft.com/office/powerpoint/2010/main" val="18261142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m 8">
            <a:extLst>
              <a:ext uri="{FF2B5EF4-FFF2-40B4-BE49-F238E27FC236}">
                <a16:creationId xmlns:a16="http://schemas.microsoft.com/office/drawing/2014/main" id="{A453E5DF-E491-40C6-871E-7F1131607145}"/>
              </a:ext>
            </a:extLst>
          </p:cNvPr>
          <p:cNvPicPr>
            <a:picLocks noChangeAspect="1"/>
          </p:cNvPicPr>
          <p:nvPr/>
        </p:nvPicPr>
        <p:blipFill>
          <a:blip r:embed="rId2"/>
          <a:stretch>
            <a:fillRect/>
          </a:stretch>
        </p:blipFill>
        <p:spPr>
          <a:xfrm>
            <a:off x="292824" y="259068"/>
            <a:ext cx="11606349" cy="6313714"/>
          </a:xfrm>
          <a:prstGeom prst="rect">
            <a:avLst/>
          </a:prstGeom>
        </p:spPr>
      </p:pic>
      <p:sp>
        <p:nvSpPr>
          <p:cNvPr id="2" name="CaixaDeTexto 1">
            <a:extLst>
              <a:ext uri="{FF2B5EF4-FFF2-40B4-BE49-F238E27FC236}">
                <a16:creationId xmlns:a16="http://schemas.microsoft.com/office/drawing/2014/main" id="{F5E80BCA-8CA5-4A54-8FE4-54E1F82AD30C}"/>
              </a:ext>
            </a:extLst>
          </p:cNvPr>
          <p:cNvSpPr txBox="1"/>
          <p:nvPr/>
        </p:nvSpPr>
        <p:spPr>
          <a:xfrm>
            <a:off x="678252" y="514364"/>
            <a:ext cx="9696177" cy="492443"/>
          </a:xfrm>
          <a:prstGeom prst="rect">
            <a:avLst/>
          </a:prstGeom>
          <a:noFill/>
        </p:spPr>
        <p:txBody>
          <a:bodyPr wrap="square" rtlCol="0">
            <a:spAutoFit/>
          </a:bodyPr>
          <a:lstStyle/>
          <a:p>
            <a:r>
              <a:rPr lang="pt-BR" sz="2600" u="sng" dirty="0">
                <a:solidFill>
                  <a:schemeClr val="bg1"/>
                </a:solidFill>
              </a:rPr>
              <a:t>Perfil do Empreendedor : Setor Público x Setor Privado</a:t>
            </a:r>
          </a:p>
        </p:txBody>
      </p:sp>
      <p:pic>
        <p:nvPicPr>
          <p:cNvPr id="4" name="Imagem 3" descr="Gráfico, Gráfico de radar&#10;&#10;Descrição gerada automaticamente">
            <a:extLst>
              <a:ext uri="{FF2B5EF4-FFF2-40B4-BE49-F238E27FC236}">
                <a16:creationId xmlns:a16="http://schemas.microsoft.com/office/drawing/2014/main" id="{6E5A9F6E-C08B-47A5-AB6C-A2DE32320822}"/>
              </a:ext>
            </a:extLst>
          </p:cNvPr>
          <p:cNvPicPr>
            <a:picLocks noChangeAspect="1"/>
          </p:cNvPicPr>
          <p:nvPr/>
        </p:nvPicPr>
        <p:blipFill>
          <a:blip r:embed="rId3"/>
          <a:stretch>
            <a:fillRect/>
          </a:stretch>
        </p:blipFill>
        <p:spPr>
          <a:xfrm>
            <a:off x="678252" y="1188122"/>
            <a:ext cx="7900988" cy="5155514"/>
          </a:xfrm>
          <a:prstGeom prst="rect">
            <a:avLst/>
          </a:prstGeom>
        </p:spPr>
      </p:pic>
      <p:pic>
        <p:nvPicPr>
          <p:cNvPr id="5" name="Imagem 4">
            <a:extLst>
              <a:ext uri="{FF2B5EF4-FFF2-40B4-BE49-F238E27FC236}">
                <a16:creationId xmlns:a16="http://schemas.microsoft.com/office/drawing/2014/main" id="{A9CD3C90-109F-4DE1-BB14-BEF30566C893}"/>
              </a:ext>
            </a:extLst>
          </p:cNvPr>
          <p:cNvPicPr>
            <a:picLocks noChangeAspect="1"/>
          </p:cNvPicPr>
          <p:nvPr/>
        </p:nvPicPr>
        <p:blipFill>
          <a:blip r:embed="rId4"/>
          <a:stretch>
            <a:fillRect/>
          </a:stretch>
        </p:blipFill>
        <p:spPr>
          <a:xfrm>
            <a:off x="8995882" y="2551100"/>
            <a:ext cx="2517866" cy="1755800"/>
          </a:xfrm>
          <a:prstGeom prst="rect">
            <a:avLst/>
          </a:prstGeom>
        </p:spPr>
      </p:pic>
    </p:spTree>
    <p:extLst>
      <p:ext uri="{BB962C8B-B14F-4D97-AF65-F5344CB8AC3E}">
        <p14:creationId xmlns:p14="http://schemas.microsoft.com/office/powerpoint/2010/main" val="19319840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m 8">
            <a:extLst>
              <a:ext uri="{FF2B5EF4-FFF2-40B4-BE49-F238E27FC236}">
                <a16:creationId xmlns:a16="http://schemas.microsoft.com/office/drawing/2014/main" id="{A453E5DF-E491-40C6-871E-7F1131607145}"/>
              </a:ext>
            </a:extLst>
          </p:cNvPr>
          <p:cNvPicPr>
            <a:picLocks noChangeAspect="1"/>
          </p:cNvPicPr>
          <p:nvPr/>
        </p:nvPicPr>
        <p:blipFill>
          <a:blip r:embed="rId2"/>
          <a:stretch>
            <a:fillRect/>
          </a:stretch>
        </p:blipFill>
        <p:spPr>
          <a:xfrm>
            <a:off x="292824" y="259068"/>
            <a:ext cx="11606349" cy="6313714"/>
          </a:xfrm>
          <a:prstGeom prst="rect">
            <a:avLst/>
          </a:prstGeom>
        </p:spPr>
      </p:pic>
      <p:sp>
        <p:nvSpPr>
          <p:cNvPr id="2" name="CaixaDeTexto 1">
            <a:extLst>
              <a:ext uri="{FF2B5EF4-FFF2-40B4-BE49-F238E27FC236}">
                <a16:creationId xmlns:a16="http://schemas.microsoft.com/office/drawing/2014/main" id="{F5E80BCA-8CA5-4A54-8FE4-54E1F82AD30C}"/>
              </a:ext>
            </a:extLst>
          </p:cNvPr>
          <p:cNvSpPr txBox="1"/>
          <p:nvPr/>
        </p:nvSpPr>
        <p:spPr>
          <a:xfrm>
            <a:off x="678252" y="514364"/>
            <a:ext cx="9696177" cy="492443"/>
          </a:xfrm>
          <a:prstGeom prst="rect">
            <a:avLst/>
          </a:prstGeom>
          <a:noFill/>
        </p:spPr>
        <p:txBody>
          <a:bodyPr wrap="square" rtlCol="0">
            <a:spAutoFit/>
          </a:bodyPr>
          <a:lstStyle/>
          <a:p>
            <a:r>
              <a:rPr lang="pt-BR" sz="2600" u="sng" dirty="0">
                <a:solidFill>
                  <a:schemeClr val="bg1"/>
                </a:solidFill>
              </a:rPr>
              <a:t>Razões para o Empreendedorismo : Setor Público x Setor Privado</a:t>
            </a:r>
          </a:p>
        </p:txBody>
      </p:sp>
      <p:pic>
        <p:nvPicPr>
          <p:cNvPr id="5" name="Imagem 4">
            <a:extLst>
              <a:ext uri="{FF2B5EF4-FFF2-40B4-BE49-F238E27FC236}">
                <a16:creationId xmlns:a16="http://schemas.microsoft.com/office/drawing/2014/main" id="{A9CD3C90-109F-4DE1-BB14-BEF30566C893}"/>
              </a:ext>
            </a:extLst>
          </p:cNvPr>
          <p:cNvPicPr>
            <a:picLocks noChangeAspect="1"/>
          </p:cNvPicPr>
          <p:nvPr/>
        </p:nvPicPr>
        <p:blipFill>
          <a:blip r:embed="rId3"/>
          <a:stretch>
            <a:fillRect/>
          </a:stretch>
        </p:blipFill>
        <p:spPr>
          <a:xfrm>
            <a:off x="8995882" y="2551100"/>
            <a:ext cx="2517866" cy="1755800"/>
          </a:xfrm>
          <a:prstGeom prst="rect">
            <a:avLst/>
          </a:prstGeom>
        </p:spPr>
      </p:pic>
      <p:pic>
        <p:nvPicPr>
          <p:cNvPr id="6" name="Imagem 5" descr="Diagrama&#10;&#10;Descrição gerada automaticamente">
            <a:extLst>
              <a:ext uri="{FF2B5EF4-FFF2-40B4-BE49-F238E27FC236}">
                <a16:creationId xmlns:a16="http://schemas.microsoft.com/office/drawing/2014/main" id="{8B6AF74D-6096-415C-B72F-D24678C81506}"/>
              </a:ext>
            </a:extLst>
          </p:cNvPr>
          <p:cNvPicPr>
            <a:picLocks noChangeAspect="1"/>
          </p:cNvPicPr>
          <p:nvPr/>
        </p:nvPicPr>
        <p:blipFill>
          <a:blip r:embed="rId4"/>
          <a:stretch>
            <a:fillRect/>
          </a:stretch>
        </p:blipFill>
        <p:spPr>
          <a:xfrm>
            <a:off x="1172807" y="1262104"/>
            <a:ext cx="7013931" cy="5081532"/>
          </a:xfrm>
          <a:prstGeom prst="rect">
            <a:avLst/>
          </a:prstGeom>
        </p:spPr>
      </p:pic>
    </p:spTree>
    <p:extLst>
      <p:ext uri="{BB962C8B-B14F-4D97-AF65-F5344CB8AC3E}">
        <p14:creationId xmlns:p14="http://schemas.microsoft.com/office/powerpoint/2010/main" val="20477250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m 8">
            <a:extLst>
              <a:ext uri="{FF2B5EF4-FFF2-40B4-BE49-F238E27FC236}">
                <a16:creationId xmlns:a16="http://schemas.microsoft.com/office/drawing/2014/main" id="{A453E5DF-E491-40C6-871E-7F1131607145}"/>
              </a:ext>
            </a:extLst>
          </p:cNvPr>
          <p:cNvPicPr>
            <a:picLocks noChangeAspect="1"/>
          </p:cNvPicPr>
          <p:nvPr/>
        </p:nvPicPr>
        <p:blipFill>
          <a:blip r:embed="rId2"/>
          <a:stretch>
            <a:fillRect/>
          </a:stretch>
        </p:blipFill>
        <p:spPr>
          <a:xfrm>
            <a:off x="292824" y="259068"/>
            <a:ext cx="11606349" cy="6313714"/>
          </a:xfrm>
          <a:prstGeom prst="rect">
            <a:avLst/>
          </a:prstGeom>
        </p:spPr>
      </p:pic>
      <p:sp>
        <p:nvSpPr>
          <p:cNvPr id="2" name="CaixaDeTexto 1">
            <a:extLst>
              <a:ext uri="{FF2B5EF4-FFF2-40B4-BE49-F238E27FC236}">
                <a16:creationId xmlns:a16="http://schemas.microsoft.com/office/drawing/2014/main" id="{F5E80BCA-8CA5-4A54-8FE4-54E1F82AD30C}"/>
              </a:ext>
            </a:extLst>
          </p:cNvPr>
          <p:cNvSpPr txBox="1"/>
          <p:nvPr/>
        </p:nvSpPr>
        <p:spPr>
          <a:xfrm>
            <a:off x="3114674" y="1169156"/>
            <a:ext cx="7286625" cy="4493538"/>
          </a:xfrm>
          <a:prstGeom prst="rect">
            <a:avLst/>
          </a:prstGeom>
          <a:noFill/>
        </p:spPr>
        <p:txBody>
          <a:bodyPr wrap="square" rtlCol="0">
            <a:spAutoFit/>
          </a:bodyPr>
          <a:lstStyle/>
          <a:p>
            <a:r>
              <a:rPr lang="pt-BR" sz="2600" u="sng" dirty="0">
                <a:solidFill>
                  <a:schemeClr val="bg1"/>
                </a:solidFill>
              </a:rPr>
              <a:t>Empreendedorismo</a:t>
            </a:r>
          </a:p>
          <a:p>
            <a:endParaRPr lang="pt-BR" sz="2600" dirty="0">
              <a:solidFill>
                <a:schemeClr val="bg1"/>
              </a:solidFill>
            </a:endParaRPr>
          </a:p>
          <a:p>
            <a:pPr marL="342900" indent="-342900">
              <a:buFont typeface="Arial" panose="020B0604020202020204" pitchFamily="34" charset="0"/>
              <a:buChar char="•"/>
            </a:pPr>
            <a:r>
              <a:rPr lang="pt-BR" sz="2600" dirty="0">
                <a:solidFill>
                  <a:schemeClr val="bg1"/>
                </a:solidFill>
              </a:rPr>
              <a:t>Joseph Schumpeter:</a:t>
            </a:r>
          </a:p>
          <a:p>
            <a:pPr marL="800100" lvl="1" indent="-342900" algn="just">
              <a:buFont typeface="Arial" panose="020B0604020202020204" pitchFamily="34" charset="0"/>
              <a:buChar char="•"/>
            </a:pPr>
            <a:r>
              <a:rPr lang="pt-BR" sz="2600" dirty="0">
                <a:solidFill>
                  <a:schemeClr val="bg1"/>
                </a:solidFill>
              </a:rPr>
              <a:t>Empreendedorismo está diretamente associado à inovação. </a:t>
            </a:r>
          </a:p>
          <a:p>
            <a:pPr marL="800100" lvl="1" indent="-342900" algn="just">
              <a:buFont typeface="Arial" panose="020B0604020202020204" pitchFamily="34" charset="0"/>
              <a:buChar char="•"/>
            </a:pPr>
            <a:r>
              <a:rPr lang="pt-BR" sz="2600" dirty="0">
                <a:solidFill>
                  <a:schemeClr val="bg1"/>
                </a:solidFill>
              </a:rPr>
              <a:t>O empreendedor é o responsável pela realização de novas combinações. </a:t>
            </a:r>
          </a:p>
          <a:p>
            <a:pPr marL="800100" lvl="1" indent="-342900" algn="just">
              <a:buFont typeface="Arial" panose="020B0604020202020204" pitchFamily="34" charset="0"/>
              <a:buChar char="•"/>
            </a:pPr>
            <a:r>
              <a:rPr lang="pt-BR" sz="2600" dirty="0">
                <a:solidFill>
                  <a:schemeClr val="bg1"/>
                </a:solidFill>
              </a:rPr>
              <a:t>“A essência do empreendedorismo está na percepção e no aproveitamento das novas oportunidades no âmbito dos negócios”.</a:t>
            </a:r>
          </a:p>
          <a:p>
            <a:pPr marL="342900" indent="-342900">
              <a:buFont typeface="Arial" panose="020B0604020202020204" pitchFamily="34" charset="0"/>
              <a:buChar char="•"/>
            </a:pPr>
            <a:endParaRPr lang="pt-BR" sz="2600" dirty="0">
              <a:solidFill>
                <a:schemeClr val="bg1"/>
              </a:solidFill>
            </a:endParaRPr>
          </a:p>
        </p:txBody>
      </p:sp>
      <p:pic>
        <p:nvPicPr>
          <p:cNvPr id="3" name="Imagem 2">
            <a:extLst>
              <a:ext uri="{FF2B5EF4-FFF2-40B4-BE49-F238E27FC236}">
                <a16:creationId xmlns:a16="http://schemas.microsoft.com/office/drawing/2014/main" id="{8F77BC10-3F3C-4718-81BF-6C1862DF0D9A}"/>
              </a:ext>
            </a:extLst>
          </p:cNvPr>
          <p:cNvPicPr>
            <a:picLocks noChangeAspect="1"/>
          </p:cNvPicPr>
          <p:nvPr/>
        </p:nvPicPr>
        <p:blipFill>
          <a:blip r:embed="rId3"/>
          <a:stretch>
            <a:fillRect/>
          </a:stretch>
        </p:blipFill>
        <p:spPr>
          <a:xfrm>
            <a:off x="857251" y="2433637"/>
            <a:ext cx="1866900" cy="2447925"/>
          </a:xfrm>
          <a:prstGeom prst="rect">
            <a:avLst/>
          </a:prstGeom>
        </p:spPr>
      </p:pic>
    </p:spTree>
    <p:extLst>
      <p:ext uri="{BB962C8B-B14F-4D97-AF65-F5344CB8AC3E}">
        <p14:creationId xmlns:p14="http://schemas.microsoft.com/office/powerpoint/2010/main" val="289982320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m 8">
            <a:extLst>
              <a:ext uri="{FF2B5EF4-FFF2-40B4-BE49-F238E27FC236}">
                <a16:creationId xmlns:a16="http://schemas.microsoft.com/office/drawing/2014/main" id="{A453E5DF-E491-40C6-871E-7F1131607145}"/>
              </a:ext>
            </a:extLst>
          </p:cNvPr>
          <p:cNvPicPr>
            <a:picLocks noChangeAspect="1"/>
          </p:cNvPicPr>
          <p:nvPr/>
        </p:nvPicPr>
        <p:blipFill>
          <a:blip r:embed="rId2"/>
          <a:stretch>
            <a:fillRect/>
          </a:stretch>
        </p:blipFill>
        <p:spPr>
          <a:xfrm>
            <a:off x="292824" y="259068"/>
            <a:ext cx="11606349" cy="6313714"/>
          </a:xfrm>
          <a:prstGeom prst="rect">
            <a:avLst/>
          </a:prstGeom>
        </p:spPr>
      </p:pic>
      <p:sp>
        <p:nvSpPr>
          <p:cNvPr id="2" name="CaixaDeTexto 1">
            <a:extLst>
              <a:ext uri="{FF2B5EF4-FFF2-40B4-BE49-F238E27FC236}">
                <a16:creationId xmlns:a16="http://schemas.microsoft.com/office/drawing/2014/main" id="{F5E80BCA-8CA5-4A54-8FE4-54E1F82AD30C}"/>
              </a:ext>
            </a:extLst>
          </p:cNvPr>
          <p:cNvSpPr txBox="1"/>
          <p:nvPr/>
        </p:nvSpPr>
        <p:spPr>
          <a:xfrm>
            <a:off x="575165" y="879880"/>
            <a:ext cx="9696177" cy="4893647"/>
          </a:xfrm>
          <a:prstGeom prst="rect">
            <a:avLst/>
          </a:prstGeom>
          <a:noFill/>
        </p:spPr>
        <p:txBody>
          <a:bodyPr wrap="square" rtlCol="0">
            <a:spAutoFit/>
          </a:bodyPr>
          <a:lstStyle/>
          <a:p>
            <a:r>
              <a:rPr lang="pt-BR" sz="2600" u="sng" dirty="0">
                <a:solidFill>
                  <a:schemeClr val="bg1"/>
                </a:solidFill>
              </a:rPr>
              <a:t>Empreendedorismo no Setor Público (Brasil) </a:t>
            </a:r>
          </a:p>
          <a:p>
            <a:endParaRPr lang="pt-BR" sz="2600" dirty="0">
              <a:solidFill>
                <a:schemeClr val="bg1"/>
              </a:solidFill>
            </a:endParaRPr>
          </a:p>
          <a:p>
            <a:pPr marL="914400" lvl="1" indent="-457200" algn="just">
              <a:buFont typeface="Arial" panose="020B0604020202020204" pitchFamily="34" charset="0"/>
              <a:buChar char="•"/>
            </a:pPr>
            <a:r>
              <a:rPr lang="pt-BR" sz="2600" dirty="0">
                <a:solidFill>
                  <a:schemeClr val="bg1"/>
                </a:solidFill>
              </a:rPr>
              <a:t>Empreendedorismo nas organizações públicas: prática cerimonial, o que não gera impacto na gestão pública. </a:t>
            </a:r>
          </a:p>
          <a:p>
            <a:pPr marL="914400" lvl="1" indent="-457200" algn="just">
              <a:buFont typeface="Arial" panose="020B0604020202020204" pitchFamily="34" charset="0"/>
              <a:buChar char="•"/>
            </a:pPr>
            <a:r>
              <a:rPr lang="pt-BR" sz="2600" dirty="0">
                <a:solidFill>
                  <a:schemeClr val="bg1"/>
                </a:solidFill>
              </a:rPr>
              <a:t>Apesar de não gerar impacto nas práticas internas das organizações públicas, o empreendedorismo público pode gerar impacto no ambiente externo (mídia, sociedade, outros governos).</a:t>
            </a:r>
          </a:p>
          <a:p>
            <a:pPr marL="914400" lvl="1" indent="-457200" algn="just">
              <a:buFont typeface="Arial" panose="020B0604020202020204" pitchFamily="34" charset="0"/>
              <a:buChar char="•"/>
            </a:pPr>
            <a:r>
              <a:rPr lang="pt-BR" sz="2600" dirty="0">
                <a:solidFill>
                  <a:schemeClr val="bg1"/>
                </a:solidFill>
              </a:rPr>
              <a:t>Observa-se que a adoção de empreendedorismo no setor público brasileiro pode estar atrelado ao discurso de governantes para que possa alcançar legitimação e manutenção de poder.</a:t>
            </a:r>
          </a:p>
        </p:txBody>
      </p:sp>
    </p:spTree>
    <p:extLst>
      <p:ext uri="{BB962C8B-B14F-4D97-AF65-F5344CB8AC3E}">
        <p14:creationId xmlns:p14="http://schemas.microsoft.com/office/powerpoint/2010/main" val="169630395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m 8">
            <a:extLst>
              <a:ext uri="{FF2B5EF4-FFF2-40B4-BE49-F238E27FC236}">
                <a16:creationId xmlns:a16="http://schemas.microsoft.com/office/drawing/2014/main" id="{A453E5DF-E491-40C6-871E-7F1131607145}"/>
              </a:ext>
            </a:extLst>
          </p:cNvPr>
          <p:cNvPicPr>
            <a:picLocks noChangeAspect="1"/>
          </p:cNvPicPr>
          <p:nvPr/>
        </p:nvPicPr>
        <p:blipFill>
          <a:blip r:embed="rId2"/>
          <a:stretch>
            <a:fillRect/>
          </a:stretch>
        </p:blipFill>
        <p:spPr>
          <a:xfrm>
            <a:off x="292824" y="259068"/>
            <a:ext cx="11606349" cy="6313714"/>
          </a:xfrm>
          <a:prstGeom prst="rect">
            <a:avLst/>
          </a:prstGeom>
        </p:spPr>
      </p:pic>
      <p:sp>
        <p:nvSpPr>
          <p:cNvPr id="2" name="CaixaDeTexto 1">
            <a:extLst>
              <a:ext uri="{FF2B5EF4-FFF2-40B4-BE49-F238E27FC236}">
                <a16:creationId xmlns:a16="http://schemas.microsoft.com/office/drawing/2014/main" id="{F5E80BCA-8CA5-4A54-8FE4-54E1F82AD30C}"/>
              </a:ext>
            </a:extLst>
          </p:cNvPr>
          <p:cNvSpPr txBox="1"/>
          <p:nvPr/>
        </p:nvSpPr>
        <p:spPr>
          <a:xfrm>
            <a:off x="575165" y="740531"/>
            <a:ext cx="9696177" cy="5293757"/>
          </a:xfrm>
          <a:prstGeom prst="rect">
            <a:avLst/>
          </a:prstGeom>
          <a:noFill/>
        </p:spPr>
        <p:txBody>
          <a:bodyPr wrap="square" rtlCol="0">
            <a:spAutoFit/>
          </a:bodyPr>
          <a:lstStyle/>
          <a:p>
            <a:r>
              <a:rPr lang="pt-BR" sz="2600" u="sng" dirty="0">
                <a:solidFill>
                  <a:schemeClr val="bg1"/>
                </a:solidFill>
              </a:rPr>
              <a:t>Empreendedorismo no Setor Público (Brasil) </a:t>
            </a:r>
          </a:p>
          <a:p>
            <a:endParaRPr lang="pt-BR" sz="2600" dirty="0">
              <a:solidFill>
                <a:schemeClr val="bg1"/>
              </a:solidFill>
            </a:endParaRPr>
          </a:p>
          <a:p>
            <a:pPr marL="457200" indent="-457200" algn="just">
              <a:buFont typeface="Arial" panose="020B0604020202020204" pitchFamily="34" charset="0"/>
              <a:buChar char="•"/>
            </a:pPr>
            <a:r>
              <a:rPr lang="pt-BR" sz="2600" dirty="0" err="1">
                <a:solidFill>
                  <a:schemeClr val="bg1"/>
                </a:solidFill>
              </a:rPr>
              <a:t>Lumpkin</a:t>
            </a:r>
            <a:r>
              <a:rPr lang="pt-BR" sz="2600" dirty="0">
                <a:solidFill>
                  <a:schemeClr val="bg1"/>
                </a:solidFill>
              </a:rPr>
              <a:t> e </a:t>
            </a:r>
            <a:r>
              <a:rPr lang="pt-BR" sz="2600" dirty="0" err="1">
                <a:solidFill>
                  <a:schemeClr val="bg1"/>
                </a:solidFill>
              </a:rPr>
              <a:t>Dess</a:t>
            </a:r>
            <a:r>
              <a:rPr lang="pt-BR" sz="2600" dirty="0">
                <a:solidFill>
                  <a:schemeClr val="bg1"/>
                </a:solidFill>
              </a:rPr>
              <a:t> (1996) e </a:t>
            </a:r>
            <a:r>
              <a:rPr lang="pt-BR" sz="2600" dirty="0" err="1">
                <a:solidFill>
                  <a:schemeClr val="bg1"/>
                </a:solidFill>
              </a:rPr>
              <a:t>Diefenbach</a:t>
            </a:r>
            <a:r>
              <a:rPr lang="pt-BR" sz="2600" dirty="0">
                <a:solidFill>
                  <a:schemeClr val="bg1"/>
                </a:solidFill>
              </a:rPr>
              <a:t> (2011): comportamento empreendedor - a busca do agente público por inovação, proatividade e tomada de riscos.</a:t>
            </a:r>
          </a:p>
          <a:p>
            <a:pPr marL="457200" indent="-457200" algn="just">
              <a:buFont typeface="Arial" panose="020B0604020202020204" pitchFamily="34" charset="0"/>
              <a:buChar char="•"/>
            </a:pPr>
            <a:r>
              <a:rPr lang="pt-BR" sz="2600" dirty="0">
                <a:solidFill>
                  <a:schemeClr val="bg1"/>
                </a:solidFill>
              </a:rPr>
              <a:t>Orientação empreendedora: a busca da organização pública por promover um ambiente propício à inovação, proatividade e tomada de riscos. </a:t>
            </a:r>
          </a:p>
          <a:p>
            <a:pPr marL="457200" indent="-457200" algn="just">
              <a:buFont typeface="Arial" panose="020B0604020202020204" pitchFamily="34" charset="0"/>
              <a:buChar char="•"/>
            </a:pPr>
            <a:r>
              <a:rPr lang="pt-BR" sz="2600" dirty="0">
                <a:solidFill>
                  <a:schemeClr val="bg1"/>
                </a:solidFill>
              </a:rPr>
              <a:t>Empreendedorismo público: ação de empreendedores e, ou, de organizações públicas de modo inovador, proativo e tomador de riscos. </a:t>
            </a:r>
          </a:p>
          <a:p>
            <a:pPr marL="457200" indent="-457200" algn="just">
              <a:buFont typeface="Arial" panose="020B0604020202020204" pitchFamily="34" charset="0"/>
              <a:buChar char="•"/>
            </a:pPr>
            <a:r>
              <a:rPr lang="pt-BR" sz="2600" dirty="0">
                <a:solidFill>
                  <a:schemeClr val="bg1"/>
                </a:solidFill>
              </a:rPr>
              <a:t>Criação de ambiente propício para empreendedorismo, em geral, empreendedores sociais.</a:t>
            </a:r>
          </a:p>
        </p:txBody>
      </p:sp>
    </p:spTree>
    <p:extLst>
      <p:ext uri="{BB962C8B-B14F-4D97-AF65-F5344CB8AC3E}">
        <p14:creationId xmlns:p14="http://schemas.microsoft.com/office/powerpoint/2010/main" val="332403918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m 8">
            <a:extLst>
              <a:ext uri="{FF2B5EF4-FFF2-40B4-BE49-F238E27FC236}">
                <a16:creationId xmlns:a16="http://schemas.microsoft.com/office/drawing/2014/main" id="{A453E5DF-E491-40C6-871E-7F1131607145}"/>
              </a:ext>
            </a:extLst>
          </p:cNvPr>
          <p:cNvPicPr>
            <a:picLocks noChangeAspect="1"/>
          </p:cNvPicPr>
          <p:nvPr/>
        </p:nvPicPr>
        <p:blipFill>
          <a:blip r:embed="rId2"/>
          <a:stretch>
            <a:fillRect/>
          </a:stretch>
        </p:blipFill>
        <p:spPr>
          <a:xfrm>
            <a:off x="292824" y="259068"/>
            <a:ext cx="11606349" cy="6313714"/>
          </a:xfrm>
          <a:prstGeom prst="rect">
            <a:avLst/>
          </a:prstGeom>
        </p:spPr>
      </p:pic>
      <p:sp>
        <p:nvSpPr>
          <p:cNvPr id="2" name="CaixaDeTexto 1">
            <a:extLst>
              <a:ext uri="{FF2B5EF4-FFF2-40B4-BE49-F238E27FC236}">
                <a16:creationId xmlns:a16="http://schemas.microsoft.com/office/drawing/2014/main" id="{F5E80BCA-8CA5-4A54-8FE4-54E1F82AD30C}"/>
              </a:ext>
            </a:extLst>
          </p:cNvPr>
          <p:cNvSpPr txBox="1"/>
          <p:nvPr/>
        </p:nvSpPr>
        <p:spPr>
          <a:xfrm>
            <a:off x="575165" y="740531"/>
            <a:ext cx="9696177" cy="5293757"/>
          </a:xfrm>
          <a:prstGeom prst="rect">
            <a:avLst/>
          </a:prstGeom>
          <a:noFill/>
        </p:spPr>
        <p:txBody>
          <a:bodyPr wrap="square" rtlCol="0">
            <a:spAutoFit/>
          </a:bodyPr>
          <a:lstStyle/>
          <a:p>
            <a:r>
              <a:rPr lang="pt-BR" sz="2600" u="sng" dirty="0">
                <a:solidFill>
                  <a:schemeClr val="bg1"/>
                </a:solidFill>
              </a:rPr>
              <a:t>Empreendedorismo no Setor Público (Brasil) </a:t>
            </a:r>
          </a:p>
          <a:p>
            <a:endParaRPr lang="pt-BR" sz="2600" dirty="0">
              <a:solidFill>
                <a:schemeClr val="bg1"/>
              </a:solidFill>
            </a:endParaRPr>
          </a:p>
          <a:p>
            <a:pPr marL="457200" indent="-457200" algn="just">
              <a:buFont typeface="Arial" panose="020B0604020202020204" pitchFamily="34" charset="0"/>
              <a:buChar char="•"/>
            </a:pPr>
            <a:r>
              <a:rPr lang="pt-BR" sz="2600" dirty="0">
                <a:solidFill>
                  <a:schemeClr val="bg1"/>
                </a:solidFill>
              </a:rPr>
              <a:t>Organização pública (lócus de atuação): complexo, pois suas intensas relações políticas, pressupostos de equidade, responsabilidade, transparência, multiplicidade de conflitos entre os gestores, estrutura tradicionalmente mais centralizada na qual os gestores tem menor autonomia de decisão, menor  incentivo/recompensas e menor risco, contribuem para uma cultura que vai de encontro à cultura empreendedora (KEARNEY et al., 2009). </a:t>
            </a:r>
          </a:p>
          <a:p>
            <a:pPr marL="457200" indent="-457200" algn="just">
              <a:buFont typeface="Arial" panose="020B0604020202020204" pitchFamily="34" charset="0"/>
              <a:buChar char="•"/>
            </a:pPr>
            <a:r>
              <a:rPr lang="pt-BR" sz="2600" dirty="0">
                <a:solidFill>
                  <a:schemeClr val="bg1"/>
                </a:solidFill>
              </a:rPr>
              <a:t>Para promover o comportamento empreendedor nos agentes públicos, é preciso desenvolver uma orientação empreendedora nas organizações públicas. </a:t>
            </a:r>
          </a:p>
        </p:txBody>
      </p:sp>
    </p:spTree>
    <p:extLst>
      <p:ext uri="{BB962C8B-B14F-4D97-AF65-F5344CB8AC3E}">
        <p14:creationId xmlns:p14="http://schemas.microsoft.com/office/powerpoint/2010/main" val="280754201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m 8">
            <a:extLst>
              <a:ext uri="{FF2B5EF4-FFF2-40B4-BE49-F238E27FC236}">
                <a16:creationId xmlns:a16="http://schemas.microsoft.com/office/drawing/2014/main" id="{A453E5DF-E491-40C6-871E-7F1131607145}"/>
              </a:ext>
            </a:extLst>
          </p:cNvPr>
          <p:cNvPicPr>
            <a:picLocks noChangeAspect="1"/>
          </p:cNvPicPr>
          <p:nvPr/>
        </p:nvPicPr>
        <p:blipFill>
          <a:blip r:embed="rId3"/>
          <a:stretch>
            <a:fillRect/>
          </a:stretch>
        </p:blipFill>
        <p:spPr>
          <a:xfrm>
            <a:off x="292824" y="259068"/>
            <a:ext cx="11606349" cy="6313714"/>
          </a:xfrm>
          <a:prstGeom prst="rect">
            <a:avLst/>
          </a:prstGeom>
        </p:spPr>
      </p:pic>
      <p:sp>
        <p:nvSpPr>
          <p:cNvPr id="2" name="CaixaDeTexto 1">
            <a:extLst>
              <a:ext uri="{FF2B5EF4-FFF2-40B4-BE49-F238E27FC236}">
                <a16:creationId xmlns:a16="http://schemas.microsoft.com/office/drawing/2014/main" id="{F5E80BCA-8CA5-4A54-8FE4-54E1F82AD30C}"/>
              </a:ext>
            </a:extLst>
          </p:cNvPr>
          <p:cNvSpPr txBox="1"/>
          <p:nvPr/>
        </p:nvSpPr>
        <p:spPr>
          <a:xfrm>
            <a:off x="575165" y="740531"/>
            <a:ext cx="9696177" cy="492443"/>
          </a:xfrm>
          <a:prstGeom prst="rect">
            <a:avLst/>
          </a:prstGeom>
          <a:noFill/>
        </p:spPr>
        <p:txBody>
          <a:bodyPr wrap="square" rtlCol="0">
            <a:spAutoFit/>
          </a:bodyPr>
          <a:lstStyle/>
          <a:p>
            <a:r>
              <a:rPr lang="pt-BR" sz="2600" u="sng" dirty="0">
                <a:solidFill>
                  <a:schemeClr val="bg1"/>
                </a:solidFill>
              </a:rPr>
              <a:t>Empreendedorismo no Esporte </a:t>
            </a:r>
          </a:p>
        </p:txBody>
      </p:sp>
      <p:pic>
        <p:nvPicPr>
          <p:cNvPr id="3" name="Imagem 2">
            <a:extLst>
              <a:ext uri="{FF2B5EF4-FFF2-40B4-BE49-F238E27FC236}">
                <a16:creationId xmlns:a16="http://schemas.microsoft.com/office/drawing/2014/main" id="{2F659575-D935-4099-AEFB-3E2535A0F781}"/>
              </a:ext>
            </a:extLst>
          </p:cNvPr>
          <p:cNvPicPr>
            <a:picLocks noChangeAspect="1"/>
          </p:cNvPicPr>
          <p:nvPr/>
        </p:nvPicPr>
        <p:blipFill>
          <a:blip r:embed="rId4"/>
          <a:stretch>
            <a:fillRect/>
          </a:stretch>
        </p:blipFill>
        <p:spPr>
          <a:xfrm>
            <a:off x="575165" y="1700148"/>
            <a:ext cx="2939560" cy="1728851"/>
          </a:xfrm>
          <a:prstGeom prst="rect">
            <a:avLst/>
          </a:prstGeom>
        </p:spPr>
      </p:pic>
      <p:pic>
        <p:nvPicPr>
          <p:cNvPr id="4" name="Imagem 3">
            <a:extLst>
              <a:ext uri="{FF2B5EF4-FFF2-40B4-BE49-F238E27FC236}">
                <a16:creationId xmlns:a16="http://schemas.microsoft.com/office/drawing/2014/main" id="{9081144C-5098-4E77-AFE6-C34DCB0D2B84}"/>
              </a:ext>
            </a:extLst>
          </p:cNvPr>
          <p:cNvPicPr>
            <a:picLocks noChangeAspect="1"/>
          </p:cNvPicPr>
          <p:nvPr/>
        </p:nvPicPr>
        <p:blipFill>
          <a:blip r:embed="rId5"/>
          <a:stretch>
            <a:fillRect/>
          </a:stretch>
        </p:blipFill>
        <p:spPr>
          <a:xfrm>
            <a:off x="3771900" y="1714437"/>
            <a:ext cx="3155078" cy="1728850"/>
          </a:xfrm>
          <a:prstGeom prst="rect">
            <a:avLst/>
          </a:prstGeom>
        </p:spPr>
      </p:pic>
      <p:pic>
        <p:nvPicPr>
          <p:cNvPr id="5" name="Imagem 4">
            <a:extLst>
              <a:ext uri="{FF2B5EF4-FFF2-40B4-BE49-F238E27FC236}">
                <a16:creationId xmlns:a16="http://schemas.microsoft.com/office/drawing/2014/main" id="{8AFB641A-1A03-47E3-A953-750B85DBF4FD}"/>
              </a:ext>
            </a:extLst>
          </p:cNvPr>
          <p:cNvPicPr>
            <a:picLocks noChangeAspect="1"/>
          </p:cNvPicPr>
          <p:nvPr/>
        </p:nvPicPr>
        <p:blipFill>
          <a:blip r:embed="rId6"/>
          <a:stretch>
            <a:fillRect/>
          </a:stretch>
        </p:blipFill>
        <p:spPr>
          <a:xfrm>
            <a:off x="7108102" y="1714437"/>
            <a:ext cx="3408733" cy="1728850"/>
          </a:xfrm>
          <a:prstGeom prst="rect">
            <a:avLst/>
          </a:prstGeom>
        </p:spPr>
      </p:pic>
      <p:pic>
        <p:nvPicPr>
          <p:cNvPr id="6" name="Imagem 5">
            <a:extLst>
              <a:ext uri="{FF2B5EF4-FFF2-40B4-BE49-F238E27FC236}">
                <a16:creationId xmlns:a16="http://schemas.microsoft.com/office/drawing/2014/main" id="{974E37C3-4EA3-4044-8037-3D3637322D2F}"/>
              </a:ext>
            </a:extLst>
          </p:cNvPr>
          <p:cNvPicPr>
            <a:picLocks noChangeAspect="1"/>
          </p:cNvPicPr>
          <p:nvPr/>
        </p:nvPicPr>
        <p:blipFill>
          <a:blip r:embed="rId7"/>
          <a:stretch>
            <a:fillRect/>
          </a:stretch>
        </p:blipFill>
        <p:spPr>
          <a:xfrm>
            <a:off x="597145" y="3738562"/>
            <a:ext cx="2895600" cy="1728850"/>
          </a:xfrm>
          <a:prstGeom prst="rect">
            <a:avLst/>
          </a:prstGeom>
        </p:spPr>
      </p:pic>
      <p:pic>
        <p:nvPicPr>
          <p:cNvPr id="7" name="Imagem 6">
            <a:extLst>
              <a:ext uri="{FF2B5EF4-FFF2-40B4-BE49-F238E27FC236}">
                <a16:creationId xmlns:a16="http://schemas.microsoft.com/office/drawing/2014/main" id="{B1D86263-6BF8-4DCC-A86E-B653B7DF1477}"/>
              </a:ext>
            </a:extLst>
          </p:cNvPr>
          <p:cNvPicPr>
            <a:picLocks noChangeAspect="1"/>
          </p:cNvPicPr>
          <p:nvPr/>
        </p:nvPicPr>
        <p:blipFill>
          <a:blip r:embed="rId8"/>
          <a:stretch>
            <a:fillRect/>
          </a:stretch>
        </p:blipFill>
        <p:spPr>
          <a:xfrm>
            <a:off x="3771900" y="3738562"/>
            <a:ext cx="3155078" cy="1728850"/>
          </a:xfrm>
          <a:prstGeom prst="rect">
            <a:avLst/>
          </a:prstGeom>
        </p:spPr>
      </p:pic>
      <p:pic>
        <p:nvPicPr>
          <p:cNvPr id="8" name="Imagem 7">
            <a:extLst>
              <a:ext uri="{FF2B5EF4-FFF2-40B4-BE49-F238E27FC236}">
                <a16:creationId xmlns:a16="http://schemas.microsoft.com/office/drawing/2014/main" id="{E54D9B63-EC53-4125-A9A6-E857E5BE9E7D}"/>
              </a:ext>
            </a:extLst>
          </p:cNvPr>
          <p:cNvPicPr>
            <a:picLocks noChangeAspect="1"/>
          </p:cNvPicPr>
          <p:nvPr/>
        </p:nvPicPr>
        <p:blipFill>
          <a:blip r:embed="rId9"/>
          <a:stretch>
            <a:fillRect/>
          </a:stretch>
        </p:blipFill>
        <p:spPr>
          <a:xfrm>
            <a:off x="7206133" y="3738563"/>
            <a:ext cx="3310702" cy="1728850"/>
          </a:xfrm>
          <a:prstGeom prst="rect">
            <a:avLst/>
          </a:prstGeom>
        </p:spPr>
      </p:pic>
    </p:spTree>
    <p:extLst>
      <p:ext uri="{BB962C8B-B14F-4D97-AF65-F5344CB8AC3E}">
        <p14:creationId xmlns:p14="http://schemas.microsoft.com/office/powerpoint/2010/main" val="246099300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m 8">
            <a:extLst>
              <a:ext uri="{FF2B5EF4-FFF2-40B4-BE49-F238E27FC236}">
                <a16:creationId xmlns:a16="http://schemas.microsoft.com/office/drawing/2014/main" id="{A453E5DF-E491-40C6-871E-7F1131607145}"/>
              </a:ext>
            </a:extLst>
          </p:cNvPr>
          <p:cNvPicPr>
            <a:picLocks noChangeAspect="1"/>
          </p:cNvPicPr>
          <p:nvPr/>
        </p:nvPicPr>
        <p:blipFill>
          <a:blip r:embed="rId3"/>
          <a:stretch>
            <a:fillRect/>
          </a:stretch>
        </p:blipFill>
        <p:spPr>
          <a:xfrm>
            <a:off x="292824" y="259068"/>
            <a:ext cx="11606349" cy="6313714"/>
          </a:xfrm>
          <a:prstGeom prst="rect">
            <a:avLst/>
          </a:prstGeom>
        </p:spPr>
      </p:pic>
      <p:sp>
        <p:nvSpPr>
          <p:cNvPr id="2" name="CaixaDeTexto 1">
            <a:extLst>
              <a:ext uri="{FF2B5EF4-FFF2-40B4-BE49-F238E27FC236}">
                <a16:creationId xmlns:a16="http://schemas.microsoft.com/office/drawing/2014/main" id="{F5E80BCA-8CA5-4A54-8FE4-54E1F82AD30C}"/>
              </a:ext>
            </a:extLst>
          </p:cNvPr>
          <p:cNvSpPr txBox="1"/>
          <p:nvPr/>
        </p:nvSpPr>
        <p:spPr>
          <a:xfrm>
            <a:off x="575165" y="740531"/>
            <a:ext cx="9696177" cy="492443"/>
          </a:xfrm>
          <a:prstGeom prst="rect">
            <a:avLst/>
          </a:prstGeom>
          <a:noFill/>
        </p:spPr>
        <p:txBody>
          <a:bodyPr wrap="square" rtlCol="0">
            <a:spAutoFit/>
          </a:bodyPr>
          <a:lstStyle/>
          <a:p>
            <a:r>
              <a:rPr lang="pt-BR" sz="2600" u="sng" dirty="0">
                <a:solidFill>
                  <a:schemeClr val="bg1"/>
                </a:solidFill>
              </a:rPr>
              <a:t>Empreendedorismo no Esporte </a:t>
            </a:r>
          </a:p>
        </p:txBody>
      </p:sp>
      <p:pic>
        <p:nvPicPr>
          <p:cNvPr id="14" name="Imagem 13" descr="Multidão de pessoas&#10;&#10;Descrição gerada automaticamente com confiança média">
            <a:extLst>
              <a:ext uri="{FF2B5EF4-FFF2-40B4-BE49-F238E27FC236}">
                <a16:creationId xmlns:a16="http://schemas.microsoft.com/office/drawing/2014/main" id="{00218482-76E9-439A-9D40-E95D9B63D121}"/>
              </a:ext>
            </a:extLst>
          </p:cNvPr>
          <p:cNvPicPr>
            <a:picLocks noChangeAspect="1"/>
          </p:cNvPicPr>
          <p:nvPr/>
        </p:nvPicPr>
        <p:blipFill>
          <a:blip r:embed="rId4"/>
          <a:stretch>
            <a:fillRect/>
          </a:stretch>
        </p:blipFill>
        <p:spPr>
          <a:xfrm>
            <a:off x="575165" y="1520863"/>
            <a:ext cx="10954848" cy="4680373"/>
          </a:xfrm>
          <a:prstGeom prst="rect">
            <a:avLst/>
          </a:prstGeom>
        </p:spPr>
      </p:pic>
    </p:spTree>
    <p:extLst>
      <p:ext uri="{BB962C8B-B14F-4D97-AF65-F5344CB8AC3E}">
        <p14:creationId xmlns:p14="http://schemas.microsoft.com/office/powerpoint/2010/main" val="212704426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m 8">
            <a:extLst>
              <a:ext uri="{FF2B5EF4-FFF2-40B4-BE49-F238E27FC236}">
                <a16:creationId xmlns:a16="http://schemas.microsoft.com/office/drawing/2014/main" id="{A453E5DF-E491-40C6-871E-7F1131607145}"/>
              </a:ext>
            </a:extLst>
          </p:cNvPr>
          <p:cNvPicPr>
            <a:picLocks noChangeAspect="1"/>
          </p:cNvPicPr>
          <p:nvPr/>
        </p:nvPicPr>
        <p:blipFill>
          <a:blip r:embed="rId2"/>
          <a:stretch>
            <a:fillRect/>
          </a:stretch>
        </p:blipFill>
        <p:spPr>
          <a:xfrm>
            <a:off x="292824" y="259068"/>
            <a:ext cx="11606349" cy="6313714"/>
          </a:xfrm>
          <a:prstGeom prst="rect">
            <a:avLst/>
          </a:prstGeom>
        </p:spPr>
      </p:pic>
      <p:sp>
        <p:nvSpPr>
          <p:cNvPr id="2" name="CaixaDeTexto 1">
            <a:extLst>
              <a:ext uri="{FF2B5EF4-FFF2-40B4-BE49-F238E27FC236}">
                <a16:creationId xmlns:a16="http://schemas.microsoft.com/office/drawing/2014/main" id="{F5E80BCA-8CA5-4A54-8FE4-54E1F82AD30C}"/>
              </a:ext>
            </a:extLst>
          </p:cNvPr>
          <p:cNvSpPr txBox="1"/>
          <p:nvPr/>
        </p:nvSpPr>
        <p:spPr>
          <a:xfrm>
            <a:off x="575165" y="1054856"/>
            <a:ext cx="9696177" cy="4493538"/>
          </a:xfrm>
          <a:prstGeom prst="rect">
            <a:avLst/>
          </a:prstGeom>
          <a:noFill/>
        </p:spPr>
        <p:txBody>
          <a:bodyPr wrap="square" rtlCol="0">
            <a:spAutoFit/>
          </a:bodyPr>
          <a:lstStyle/>
          <a:p>
            <a:r>
              <a:rPr lang="pt-BR" sz="2600" u="sng" dirty="0">
                <a:solidFill>
                  <a:schemeClr val="bg1"/>
                </a:solidFill>
              </a:rPr>
              <a:t>Perfil do Empreendedor</a:t>
            </a:r>
          </a:p>
          <a:p>
            <a:endParaRPr lang="pt-BR" sz="2600" dirty="0">
              <a:solidFill>
                <a:schemeClr val="bg1"/>
              </a:solidFill>
            </a:endParaRPr>
          </a:p>
          <a:p>
            <a:pPr marL="457200" indent="-457200" algn="just">
              <a:buFont typeface="Arial" panose="020B0604020202020204" pitchFamily="34" charset="0"/>
              <a:buChar char="•"/>
            </a:pPr>
            <a:r>
              <a:rPr lang="pt-BR" sz="2600" dirty="0">
                <a:solidFill>
                  <a:schemeClr val="bg1"/>
                </a:solidFill>
              </a:rPr>
              <a:t>1. Iniciativa: a busca constante por oportunidades de negócios; </a:t>
            </a:r>
          </a:p>
          <a:p>
            <a:pPr marL="457200" indent="-457200" algn="just">
              <a:buFont typeface="Arial" panose="020B0604020202020204" pitchFamily="34" charset="0"/>
              <a:buChar char="•"/>
            </a:pPr>
            <a:endParaRPr lang="pt-BR" sz="2600" dirty="0">
              <a:solidFill>
                <a:schemeClr val="bg1"/>
              </a:solidFill>
            </a:endParaRPr>
          </a:p>
          <a:p>
            <a:pPr marL="457200" indent="-457200" algn="just">
              <a:buFont typeface="Arial" panose="020B0604020202020204" pitchFamily="34" charset="0"/>
              <a:buChar char="•"/>
            </a:pPr>
            <a:r>
              <a:rPr lang="pt-BR" sz="2600" dirty="0">
                <a:solidFill>
                  <a:schemeClr val="bg1"/>
                </a:solidFill>
              </a:rPr>
              <a:t>2. Perseverança: as dificuldades vão sempre aparecer; </a:t>
            </a:r>
          </a:p>
          <a:p>
            <a:pPr marL="457200" indent="-457200" algn="just">
              <a:buFont typeface="Arial" panose="020B0604020202020204" pitchFamily="34" charset="0"/>
              <a:buChar char="•"/>
            </a:pPr>
            <a:endParaRPr lang="pt-BR" sz="2600" dirty="0">
              <a:solidFill>
                <a:schemeClr val="bg1"/>
              </a:solidFill>
            </a:endParaRPr>
          </a:p>
          <a:p>
            <a:pPr marL="457200" indent="-457200" algn="just">
              <a:buFont typeface="Arial" panose="020B0604020202020204" pitchFamily="34" charset="0"/>
              <a:buChar char="•"/>
            </a:pPr>
            <a:r>
              <a:rPr lang="pt-BR" sz="2600" dirty="0">
                <a:solidFill>
                  <a:schemeClr val="bg1"/>
                </a:solidFill>
              </a:rPr>
              <a:t>3. Coragem para correr riscos: arriscar-se faz parte do ato de empreender; </a:t>
            </a:r>
          </a:p>
          <a:p>
            <a:pPr marL="457200" indent="-457200" algn="just">
              <a:buFont typeface="Arial" panose="020B0604020202020204" pitchFamily="34" charset="0"/>
              <a:buChar char="•"/>
            </a:pPr>
            <a:endParaRPr lang="pt-BR" sz="2600" dirty="0">
              <a:solidFill>
                <a:schemeClr val="bg1"/>
              </a:solidFill>
            </a:endParaRPr>
          </a:p>
          <a:p>
            <a:pPr marL="457200" indent="-457200" algn="just">
              <a:buFont typeface="Arial" panose="020B0604020202020204" pitchFamily="34" charset="0"/>
              <a:buChar char="•"/>
            </a:pPr>
            <a:r>
              <a:rPr lang="pt-BR" sz="2600" dirty="0">
                <a:solidFill>
                  <a:schemeClr val="bg1"/>
                </a:solidFill>
              </a:rPr>
              <a:t>4. Capacidade de planejamento: ter a visão de onde está, onde quer chegar e o que é preciso fazer; </a:t>
            </a:r>
          </a:p>
        </p:txBody>
      </p:sp>
    </p:spTree>
    <p:extLst>
      <p:ext uri="{BB962C8B-B14F-4D97-AF65-F5344CB8AC3E}">
        <p14:creationId xmlns:p14="http://schemas.microsoft.com/office/powerpoint/2010/main" val="99512832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m 8">
            <a:extLst>
              <a:ext uri="{FF2B5EF4-FFF2-40B4-BE49-F238E27FC236}">
                <a16:creationId xmlns:a16="http://schemas.microsoft.com/office/drawing/2014/main" id="{A453E5DF-E491-40C6-871E-7F1131607145}"/>
              </a:ext>
            </a:extLst>
          </p:cNvPr>
          <p:cNvPicPr>
            <a:picLocks noChangeAspect="1"/>
          </p:cNvPicPr>
          <p:nvPr/>
        </p:nvPicPr>
        <p:blipFill>
          <a:blip r:embed="rId2"/>
          <a:stretch>
            <a:fillRect/>
          </a:stretch>
        </p:blipFill>
        <p:spPr>
          <a:xfrm>
            <a:off x="292824" y="259068"/>
            <a:ext cx="11606349" cy="6313714"/>
          </a:xfrm>
          <a:prstGeom prst="rect">
            <a:avLst/>
          </a:prstGeom>
        </p:spPr>
      </p:pic>
      <p:sp>
        <p:nvSpPr>
          <p:cNvPr id="2" name="CaixaDeTexto 1">
            <a:extLst>
              <a:ext uri="{FF2B5EF4-FFF2-40B4-BE49-F238E27FC236}">
                <a16:creationId xmlns:a16="http://schemas.microsoft.com/office/drawing/2014/main" id="{F5E80BCA-8CA5-4A54-8FE4-54E1F82AD30C}"/>
              </a:ext>
            </a:extLst>
          </p:cNvPr>
          <p:cNvSpPr txBox="1"/>
          <p:nvPr/>
        </p:nvSpPr>
        <p:spPr>
          <a:xfrm>
            <a:off x="575165" y="1054856"/>
            <a:ext cx="9696177" cy="4893647"/>
          </a:xfrm>
          <a:prstGeom prst="rect">
            <a:avLst/>
          </a:prstGeom>
          <a:noFill/>
        </p:spPr>
        <p:txBody>
          <a:bodyPr wrap="square" rtlCol="0">
            <a:spAutoFit/>
          </a:bodyPr>
          <a:lstStyle/>
          <a:p>
            <a:r>
              <a:rPr lang="pt-BR" sz="2600" u="sng" dirty="0">
                <a:solidFill>
                  <a:schemeClr val="bg1"/>
                </a:solidFill>
              </a:rPr>
              <a:t>Perfil do Empreendedor</a:t>
            </a:r>
          </a:p>
          <a:p>
            <a:endParaRPr lang="pt-BR" sz="2600" dirty="0">
              <a:solidFill>
                <a:schemeClr val="bg1"/>
              </a:solidFill>
            </a:endParaRPr>
          </a:p>
          <a:p>
            <a:pPr marL="457200" indent="-457200" algn="just">
              <a:buFont typeface="Arial" panose="020B0604020202020204" pitchFamily="34" charset="0"/>
              <a:buChar char="•"/>
            </a:pPr>
            <a:r>
              <a:rPr lang="pt-BR" sz="2600" dirty="0">
                <a:solidFill>
                  <a:schemeClr val="bg1"/>
                </a:solidFill>
              </a:rPr>
              <a:t>5. Eficiência e qualidade: no atendimento à sociedade e na geração de oportunidades para empreendedores externos; </a:t>
            </a:r>
          </a:p>
          <a:p>
            <a:pPr marL="457200" indent="-457200" algn="just">
              <a:buFont typeface="Arial" panose="020B0604020202020204" pitchFamily="34" charset="0"/>
              <a:buChar char="•"/>
            </a:pPr>
            <a:endParaRPr lang="pt-BR" sz="2600" dirty="0">
              <a:solidFill>
                <a:schemeClr val="bg1"/>
              </a:solidFill>
            </a:endParaRPr>
          </a:p>
          <a:p>
            <a:pPr marL="457200" indent="-457200" algn="just">
              <a:buFont typeface="Arial" panose="020B0604020202020204" pitchFamily="34" charset="0"/>
              <a:buChar char="•"/>
            </a:pPr>
            <a:r>
              <a:rPr lang="pt-BR" sz="2600" dirty="0">
                <a:solidFill>
                  <a:schemeClr val="bg1"/>
                </a:solidFill>
              </a:rPr>
              <a:t>6. Rede de contatos: é importante participar de eventos e manter relacionamento com o “ambiente” – geração de oportunidades. Lembre-se também de que ambientes informais ajudam a formar bons contatos; e, </a:t>
            </a:r>
          </a:p>
          <a:p>
            <a:pPr marL="457200" indent="-457200" algn="just">
              <a:buFont typeface="Arial" panose="020B0604020202020204" pitchFamily="34" charset="0"/>
              <a:buChar char="•"/>
            </a:pPr>
            <a:endParaRPr lang="pt-BR" sz="2600" dirty="0">
              <a:solidFill>
                <a:schemeClr val="bg1"/>
              </a:solidFill>
            </a:endParaRPr>
          </a:p>
          <a:p>
            <a:pPr marL="457200" indent="-457200" algn="just">
              <a:buFont typeface="Arial" panose="020B0604020202020204" pitchFamily="34" charset="0"/>
              <a:buChar char="•"/>
            </a:pPr>
            <a:r>
              <a:rPr lang="pt-BR" sz="2600" dirty="0">
                <a:solidFill>
                  <a:schemeClr val="bg1"/>
                </a:solidFill>
              </a:rPr>
              <a:t>7. Liderança: o empreendedor deve ser um líder e estimular outros líderes.</a:t>
            </a:r>
          </a:p>
        </p:txBody>
      </p:sp>
    </p:spTree>
    <p:extLst>
      <p:ext uri="{BB962C8B-B14F-4D97-AF65-F5344CB8AC3E}">
        <p14:creationId xmlns:p14="http://schemas.microsoft.com/office/powerpoint/2010/main" val="14988996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m 8">
            <a:extLst>
              <a:ext uri="{FF2B5EF4-FFF2-40B4-BE49-F238E27FC236}">
                <a16:creationId xmlns:a16="http://schemas.microsoft.com/office/drawing/2014/main" id="{A453E5DF-E491-40C6-871E-7F1131607145}"/>
              </a:ext>
            </a:extLst>
          </p:cNvPr>
          <p:cNvPicPr>
            <a:picLocks noChangeAspect="1"/>
          </p:cNvPicPr>
          <p:nvPr/>
        </p:nvPicPr>
        <p:blipFill>
          <a:blip r:embed="rId2"/>
          <a:stretch>
            <a:fillRect/>
          </a:stretch>
        </p:blipFill>
        <p:spPr>
          <a:xfrm>
            <a:off x="292824" y="259068"/>
            <a:ext cx="11606349" cy="6313714"/>
          </a:xfrm>
          <a:prstGeom prst="rect">
            <a:avLst/>
          </a:prstGeom>
        </p:spPr>
      </p:pic>
      <p:sp>
        <p:nvSpPr>
          <p:cNvPr id="2" name="CaixaDeTexto 1">
            <a:extLst>
              <a:ext uri="{FF2B5EF4-FFF2-40B4-BE49-F238E27FC236}">
                <a16:creationId xmlns:a16="http://schemas.microsoft.com/office/drawing/2014/main" id="{F5E80BCA-8CA5-4A54-8FE4-54E1F82AD30C}"/>
              </a:ext>
            </a:extLst>
          </p:cNvPr>
          <p:cNvSpPr txBox="1"/>
          <p:nvPr/>
        </p:nvSpPr>
        <p:spPr>
          <a:xfrm>
            <a:off x="516652" y="741211"/>
            <a:ext cx="9696177" cy="492443"/>
          </a:xfrm>
          <a:prstGeom prst="rect">
            <a:avLst/>
          </a:prstGeom>
          <a:noFill/>
        </p:spPr>
        <p:txBody>
          <a:bodyPr wrap="square" rtlCol="0">
            <a:spAutoFit/>
          </a:bodyPr>
          <a:lstStyle/>
          <a:p>
            <a:r>
              <a:rPr lang="pt-BR" sz="2600" u="sng" dirty="0">
                <a:solidFill>
                  <a:schemeClr val="bg1"/>
                </a:solidFill>
              </a:rPr>
              <a:t>Perfil do Empreendedor</a:t>
            </a:r>
          </a:p>
        </p:txBody>
      </p:sp>
      <p:pic>
        <p:nvPicPr>
          <p:cNvPr id="4" name="Imagem 3" descr="Diagrama&#10;&#10;Descrição gerada automaticamente">
            <a:extLst>
              <a:ext uri="{FF2B5EF4-FFF2-40B4-BE49-F238E27FC236}">
                <a16:creationId xmlns:a16="http://schemas.microsoft.com/office/drawing/2014/main" id="{D7B71D89-0C30-4F69-B0AE-62EAB0A7D8DD}"/>
              </a:ext>
            </a:extLst>
          </p:cNvPr>
          <p:cNvPicPr>
            <a:picLocks noChangeAspect="1"/>
          </p:cNvPicPr>
          <p:nvPr/>
        </p:nvPicPr>
        <p:blipFill>
          <a:blip r:embed="rId3"/>
          <a:stretch>
            <a:fillRect/>
          </a:stretch>
        </p:blipFill>
        <p:spPr>
          <a:xfrm>
            <a:off x="828246" y="1592595"/>
            <a:ext cx="10587467" cy="4467044"/>
          </a:xfrm>
          <a:prstGeom prst="rect">
            <a:avLst/>
          </a:prstGeom>
        </p:spPr>
      </p:pic>
    </p:spTree>
    <p:extLst>
      <p:ext uri="{BB962C8B-B14F-4D97-AF65-F5344CB8AC3E}">
        <p14:creationId xmlns:p14="http://schemas.microsoft.com/office/powerpoint/2010/main" val="1463827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m 8">
            <a:extLst>
              <a:ext uri="{FF2B5EF4-FFF2-40B4-BE49-F238E27FC236}">
                <a16:creationId xmlns:a16="http://schemas.microsoft.com/office/drawing/2014/main" id="{A453E5DF-E491-40C6-871E-7F1131607145}"/>
              </a:ext>
            </a:extLst>
          </p:cNvPr>
          <p:cNvPicPr>
            <a:picLocks noChangeAspect="1"/>
          </p:cNvPicPr>
          <p:nvPr/>
        </p:nvPicPr>
        <p:blipFill>
          <a:blip r:embed="rId2"/>
          <a:stretch>
            <a:fillRect/>
          </a:stretch>
        </p:blipFill>
        <p:spPr>
          <a:xfrm>
            <a:off x="292824" y="272143"/>
            <a:ext cx="11606349" cy="6313714"/>
          </a:xfrm>
          <a:prstGeom prst="rect">
            <a:avLst/>
          </a:prstGeom>
        </p:spPr>
      </p:pic>
      <p:sp>
        <p:nvSpPr>
          <p:cNvPr id="2" name="CaixaDeTexto 1">
            <a:extLst>
              <a:ext uri="{FF2B5EF4-FFF2-40B4-BE49-F238E27FC236}">
                <a16:creationId xmlns:a16="http://schemas.microsoft.com/office/drawing/2014/main" id="{F5E80BCA-8CA5-4A54-8FE4-54E1F82AD30C}"/>
              </a:ext>
            </a:extLst>
          </p:cNvPr>
          <p:cNvSpPr txBox="1"/>
          <p:nvPr/>
        </p:nvSpPr>
        <p:spPr>
          <a:xfrm>
            <a:off x="871538" y="1271663"/>
            <a:ext cx="9644061" cy="4093428"/>
          </a:xfrm>
          <a:prstGeom prst="rect">
            <a:avLst/>
          </a:prstGeom>
          <a:noFill/>
        </p:spPr>
        <p:txBody>
          <a:bodyPr wrap="square" rtlCol="0">
            <a:spAutoFit/>
          </a:bodyPr>
          <a:lstStyle/>
          <a:p>
            <a:r>
              <a:rPr lang="pt-BR" sz="2600" u="sng" dirty="0">
                <a:solidFill>
                  <a:schemeClr val="bg1"/>
                </a:solidFill>
              </a:rPr>
              <a:t>Empreendedor</a:t>
            </a:r>
          </a:p>
          <a:p>
            <a:endParaRPr lang="pt-BR" sz="2600" dirty="0">
              <a:solidFill>
                <a:schemeClr val="bg1"/>
              </a:solidFill>
            </a:endParaRPr>
          </a:p>
          <a:p>
            <a:pPr marL="342900" indent="-342900" algn="just">
              <a:buFont typeface="Arial" panose="020B0604020202020204" pitchFamily="34" charset="0"/>
              <a:buChar char="•"/>
            </a:pPr>
            <a:r>
              <a:rPr lang="pt-BR" sz="2600" dirty="0">
                <a:solidFill>
                  <a:schemeClr val="bg1"/>
                </a:solidFill>
              </a:rPr>
              <a:t>Alguém que começa algo novo;</a:t>
            </a:r>
          </a:p>
          <a:p>
            <a:pPr marL="342900" indent="-342900" algn="just">
              <a:buFont typeface="Arial" panose="020B0604020202020204" pitchFamily="34" charset="0"/>
              <a:buChar char="•"/>
            </a:pPr>
            <a:r>
              <a:rPr lang="pt-BR" sz="2600" dirty="0">
                <a:solidFill>
                  <a:schemeClr val="bg1"/>
                </a:solidFill>
              </a:rPr>
              <a:t>Enxerga oportunidades que ninguém viu até o momento;</a:t>
            </a:r>
          </a:p>
          <a:p>
            <a:pPr marL="342900" indent="-342900" algn="just">
              <a:buFont typeface="Arial" panose="020B0604020202020204" pitchFamily="34" charset="0"/>
              <a:buChar char="•"/>
            </a:pPr>
            <a:r>
              <a:rPr lang="pt-BR" sz="2600" dirty="0">
                <a:solidFill>
                  <a:schemeClr val="bg1"/>
                </a:solidFill>
              </a:rPr>
              <a:t>É aquela pessoa que faz, sai da zona de conforto e da área de sonhos e parte para a ação;</a:t>
            </a:r>
          </a:p>
          <a:p>
            <a:pPr marL="342900" indent="-342900" algn="just">
              <a:buFont typeface="Arial" panose="020B0604020202020204" pitchFamily="34" charset="0"/>
              <a:buChar char="•"/>
            </a:pPr>
            <a:r>
              <a:rPr lang="pt-BR" sz="2600" dirty="0">
                <a:solidFill>
                  <a:schemeClr val="bg1"/>
                </a:solidFill>
              </a:rPr>
              <a:t>É um realizador que coloca em prática novas ideias, por meio de criatividade.; e,</a:t>
            </a:r>
          </a:p>
          <a:p>
            <a:pPr marL="342900" indent="-342900" algn="just">
              <a:buFont typeface="Arial" panose="020B0604020202020204" pitchFamily="34" charset="0"/>
              <a:buChar char="•"/>
            </a:pPr>
            <a:r>
              <a:rPr lang="pt-BR" sz="2600" dirty="0">
                <a:solidFill>
                  <a:schemeClr val="bg1"/>
                </a:solidFill>
              </a:rPr>
              <a:t>Inovador – mudança e consegue transformar crises em oportunidades e que influenciam os outros com suas ideias.</a:t>
            </a:r>
          </a:p>
        </p:txBody>
      </p:sp>
      <p:pic>
        <p:nvPicPr>
          <p:cNvPr id="4" name="Imagem 3">
            <a:extLst>
              <a:ext uri="{FF2B5EF4-FFF2-40B4-BE49-F238E27FC236}">
                <a16:creationId xmlns:a16="http://schemas.microsoft.com/office/drawing/2014/main" id="{EADAC6BD-3F5A-43B4-857F-65F4060D2667}"/>
              </a:ext>
            </a:extLst>
          </p:cNvPr>
          <p:cNvPicPr>
            <a:picLocks noChangeAspect="1"/>
          </p:cNvPicPr>
          <p:nvPr/>
        </p:nvPicPr>
        <p:blipFill>
          <a:blip r:embed="rId3"/>
          <a:stretch>
            <a:fillRect/>
          </a:stretch>
        </p:blipFill>
        <p:spPr>
          <a:xfrm>
            <a:off x="8819579" y="422827"/>
            <a:ext cx="1451763" cy="1441557"/>
          </a:xfrm>
          <a:prstGeom prst="rect">
            <a:avLst/>
          </a:prstGeom>
        </p:spPr>
      </p:pic>
    </p:spTree>
    <p:extLst>
      <p:ext uri="{BB962C8B-B14F-4D97-AF65-F5344CB8AC3E}">
        <p14:creationId xmlns:p14="http://schemas.microsoft.com/office/powerpoint/2010/main" val="20892232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m 8">
            <a:extLst>
              <a:ext uri="{FF2B5EF4-FFF2-40B4-BE49-F238E27FC236}">
                <a16:creationId xmlns:a16="http://schemas.microsoft.com/office/drawing/2014/main" id="{A453E5DF-E491-40C6-871E-7F1131607145}"/>
              </a:ext>
            </a:extLst>
          </p:cNvPr>
          <p:cNvPicPr>
            <a:picLocks noChangeAspect="1"/>
          </p:cNvPicPr>
          <p:nvPr/>
        </p:nvPicPr>
        <p:blipFill>
          <a:blip r:embed="rId2"/>
          <a:stretch>
            <a:fillRect/>
          </a:stretch>
        </p:blipFill>
        <p:spPr>
          <a:xfrm>
            <a:off x="292824" y="259068"/>
            <a:ext cx="11606349" cy="6313714"/>
          </a:xfrm>
          <a:prstGeom prst="rect">
            <a:avLst/>
          </a:prstGeom>
        </p:spPr>
      </p:pic>
      <p:sp>
        <p:nvSpPr>
          <p:cNvPr id="2" name="CaixaDeTexto 1">
            <a:extLst>
              <a:ext uri="{FF2B5EF4-FFF2-40B4-BE49-F238E27FC236}">
                <a16:creationId xmlns:a16="http://schemas.microsoft.com/office/drawing/2014/main" id="{F5E80BCA-8CA5-4A54-8FE4-54E1F82AD30C}"/>
              </a:ext>
            </a:extLst>
          </p:cNvPr>
          <p:cNvSpPr txBox="1"/>
          <p:nvPr/>
        </p:nvSpPr>
        <p:spPr>
          <a:xfrm>
            <a:off x="757238" y="1169156"/>
            <a:ext cx="9644061" cy="4093428"/>
          </a:xfrm>
          <a:prstGeom prst="rect">
            <a:avLst/>
          </a:prstGeom>
          <a:noFill/>
        </p:spPr>
        <p:txBody>
          <a:bodyPr wrap="square" rtlCol="0">
            <a:spAutoFit/>
          </a:bodyPr>
          <a:lstStyle/>
          <a:p>
            <a:r>
              <a:rPr lang="pt-BR" sz="2600" u="sng" dirty="0">
                <a:solidFill>
                  <a:schemeClr val="bg1"/>
                </a:solidFill>
              </a:rPr>
              <a:t>Empreendedor</a:t>
            </a:r>
          </a:p>
          <a:p>
            <a:endParaRPr lang="pt-BR" sz="2600" dirty="0">
              <a:solidFill>
                <a:schemeClr val="bg1"/>
              </a:solidFill>
            </a:endParaRPr>
          </a:p>
          <a:p>
            <a:pPr marL="342900" indent="-342900" algn="just">
              <a:buFont typeface="Arial" panose="020B0604020202020204" pitchFamily="34" charset="0"/>
              <a:buChar char="•"/>
            </a:pPr>
            <a:r>
              <a:rPr lang="pt-BR" sz="2600" dirty="0">
                <a:solidFill>
                  <a:schemeClr val="bg1"/>
                </a:solidFill>
              </a:rPr>
              <a:t>Relatório de Empreendedorismo no Brasil de 2018: aumento no número de pessoas que empreendem por oportunidade. </a:t>
            </a:r>
          </a:p>
          <a:p>
            <a:pPr marL="342900" indent="-342900" algn="just">
              <a:buFont typeface="Arial" panose="020B0604020202020204" pitchFamily="34" charset="0"/>
              <a:buChar char="•"/>
            </a:pPr>
            <a:endParaRPr lang="pt-BR" sz="2600" dirty="0">
              <a:solidFill>
                <a:schemeClr val="bg1"/>
              </a:solidFill>
            </a:endParaRPr>
          </a:p>
          <a:p>
            <a:pPr marL="342900" indent="-342900" algn="just">
              <a:buFont typeface="Arial" panose="020B0604020202020204" pitchFamily="34" charset="0"/>
              <a:buChar char="•"/>
            </a:pPr>
            <a:r>
              <a:rPr lang="pt-BR" sz="2600" dirty="0">
                <a:solidFill>
                  <a:schemeClr val="bg1"/>
                </a:solidFill>
              </a:rPr>
              <a:t>61,8% dos empreendedores abriram o próprio negócio porque identificaram uma oportunidade. </a:t>
            </a:r>
          </a:p>
          <a:p>
            <a:pPr marL="342900" indent="-342900" algn="just">
              <a:buFont typeface="Arial" panose="020B0604020202020204" pitchFamily="34" charset="0"/>
              <a:buChar char="•"/>
            </a:pPr>
            <a:endParaRPr lang="pt-BR" sz="2600" dirty="0">
              <a:solidFill>
                <a:schemeClr val="bg1"/>
              </a:solidFill>
            </a:endParaRPr>
          </a:p>
          <a:p>
            <a:pPr marL="342900" indent="-342900" algn="just">
              <a:buFont typeface="Arial" panose="020B0604020202020204" pitchFamily="34" charset="0"/>
              <a:buChar char="•"/>
            </a:pPr>
            <a:r>
              <a:rPr lang="pt-BR" sz="2600" dirty="0">
                <a:solidFill>
                  <a:schemeClr val="bg1"/>
                </a:solidFill>
              </a:rPr>
              <a:t>Crescimento no número de jovens empreendedores: pessoas de 18 a 24 anos subiu de 18,9% para 22,2%. </a:t>
            </a:r>
          </a:p>
        </p:txBody>
      </p:sp>
    </p:spTree>
    <p:extLst>
      <p:ext uri="{BB962C8B-B14F-4D97-AF65-F5344CB8AC3E}">
        <p14:creationId xmlns:p14="http://schemas.microsoft.com/office/powerpoint/2010/main" val="35452002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m 8">
            <a:extLst>
              <a:ext uri="{FF2B5EF4-FFF2-40B4-BE49-F238E27FC236}">
                <a16:creationId xmlns:a16="http://schemas.microsoft.com/office/drawing/2014/main" id="{A453E5DF-E491-40C6-871E-7F1131607145}"/>
              </a:ext>
            </a:extLst>
          </p:cNvPr>
          <p:cNvPicPr>
            <a:picLocks noChangeAspect="1"/>
          </p:cNvPicPr>
          <p:nvPr/>
        </p:nvPicPr>
        <p:blipFill>
          <a:blip r:embed="rId2"/>
          <a:stretch>
            <a:fillRect/>
          </a:stretch>
        </p:blipFill>
        <p:spPr>
          <a:xfrm>
            <a:off x="292824" y="259068"/>
            <a:ext cx="11606349" cy="6313714"/>
          </a:xfrm>
          <a:prstGeom prst="rect">
            <a:avLst/>
          </a:prstGeom>
        </p:spPr>
      </p:pic>
      <p:sp>
        <p:nvSpPr>
          <p:cNvPr id="2" name="CaixaDeTexto 1">
            <a:extLst>
              <a:ext uri="{FF2B5EF4-FFF2-40B4-BE49-F238E27FC236}">
                <a16:creationId xmlns:a16="http://schemas.microsoft.com/office/drawing/2014/main" id="{F5E80BCA-8CA5-4A54-8FE4-54E1F82AD30C}"/>
              </a:ext>
            </a:extLst>
          </p:cNvPr>
          <p:cNvSpPr txBox="1"/>
          <p:nvPr/>
        </p:nvSpPr>
        <p:spPr>
          <a:xfrm>
            <a:off x="757237" y="1339136"/>
            <a:ext cx="10129837" cy="3693319"/>
          </a:xfrm>
          <a:prstGeom prst="rect">
            <a:avLst/>
          </a:prstGeom>
          <a:noFill/>
        </p:spPr>
        <p:txBody>
          <a:bodyPr wrap="square" rtlCol="0">
            <a:spAutoFit/>
          </a:bodyPr>
          <a:lstStyle/>
          <a:p>
            <a:r>
              <a:rPr lang="pt-BR" sz="2600" u="sng" dirty="0">
                <a:solidFill>
                  <a:schemeClr val="bg1"/>
                </a:solidFill>
              </a:rPr>
              <a:t>Empreendedorismo</a:t>
            </a:r>
          </a:p>
          <a:p>
            <a:endParaRPr lang="pt-BR" sz="2600" dirty="0">
              <a:solidFill>
                <a:schemeClr val="bg1"/>
              </a:solidFill>
            </a:endParaRPr>
          </a:p>
          <a:p>
            <a:pPr marL="457200" indent="-457200" algn="just">
              <a:buFont typeface="Arial" panose="020B0604020202020204" pitchFamily="34" charset="0"/>
              <a:buChar char="•"/>
            </a:pPr>
            <a:r>
              <a:rPr lang="pt-BR" sz="2600" dirty="0">
                <a:solidFill>
                  <a:schemeClr val="bg1"/>
                </a:solidFill>
              </a:rPr>
              <a:t>Contextos de empreendedorismo podem gerar motivadores diferentes:</a:t>
            </a:r>
          </a:p>
          <a:p>
            <a:pPr marL="914400" lvl="1" indent="-457200" algn="just">
              <a:buFont typeface="Arial" panose="020B0604020202020204" pitchFamily="34" charset="0"/>
              <a:buChar char="•"/>
            </a:pPr>
            <a:r>
              <a:rPr lang="pt-BR" sz="2600" u="sng" dirty="0">
                <a:solidFill>
                  <a:schemeClr val="bg1"/>
                </a:solidFill>
              </a:rPr>
              <a:t>Empresarial:</a:t>
            </a:r>
            <a:r>
              <a:rPr lang="pt-BR" sz="2600" dirty="0">
                <a:solidFill>
                  <a:schemeClr val="bg1"/>
                </a:solidFill>
              </a:rPr>
              <a:t> Empreendedorismo clássico, quando alguém abre uma empresa ou um negócio - empreendedorismo por necessidade e empreendedorismo por oportunidade;</a:t>
            </a:r>
          </a:p>
          <a:p>
            <a:pPr marL="914400" lvl="1" indent="-457200" algn="just">
              <a:buFont typeface="Arial" panose="020B0604020202020204" pitchFamily="34" charset="0"/>
              <a:buChar char="•"/>
            </a:pPr>
            <a:r>
              <a:rPr lang="pt-BR" sz="2600" u="sng" dirty="0">
                <a:solidFill>
                  <a:schemeClr val="bg1"/>
                </a:solidFill>
              </a:rPr>
              <a:t>Corporativo:</a:t>
            </a:r>
            <a:r>
              <a:rPr lang="pt-BR" sz="2600" dirty="0">
                <a:solidFill>
                  <a:schemeClr val="bg1"/>
                </a:solidFill>
              </a:rPr>
              <a:t> É aquele que empreende e inova dentro de uma organização que não é de sua propriedade;</a:t>
            </a:r>
          </a:p>
        </p:txBody>
      </p:sp>
    </p:spTree>
    <p:extLst>
      <p:ext uri="{BB962C8B-B14F-4D97-AF65-F5344CB8AC3E}">
        <p14:creationId xmlns:p14="http://schemas.microsoft.com/office/powerpoint/2010/main" val="17607091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m 8">
            <a:extLst>
              <a:ext uri="{FF2B5EF4-FFF2-40B4-BE49-F238E27FC236}">
                <a16:creationId xmlns:a16="http://schemas.microsoft.com/office/drawing/2014/main" id="{A453E5DF-E491-40C6-871E-7F1131607145}"/>
              </a:ext>
            </a:extLst>
          </p:cNvPr>
          <p:cNvPicPr>
            <a:picLocks noChangeAspect="1"/>
          </p:cNvPicPr>
          <p:nvPr/>
        </p:nvPicPr>
        <p:blipFill>
          <a:blip r:embed="rId2"/>
          <a:stretch>
            <a:fillRect/>
          </a:stretch>
        </p:blipFill>
        <p:spPr>
          <a:xfrm>
            <a:off x="292824" y="259068"/>
            <a:ext cx="11606349" cy="6313714"/>
          </a:xfrm>
          <a:prstGeom prst="rect">
            <a:avLst/>
          </a:prstGeom>
        </p:spPr>
      </p:pic>
      <p:sp>
        <p:nvSpPr>
          <p:cNvPr id="2" name="CaixaDeTexto 1">
            <a:extLst>
              <a:ext uri="{FF2B5EF4-FFF2-40B4-BE49-F238E27FC236}">
                <a16:creationId xmlns:a16="http://schemas.microsoft.com/office/drawing/2014/main" id="{F5E80BCA-8CA5-4A54-8FE4-54E1F82AD30C}"/>
              </a:ext>
            </a:extLst>
          </p:cNvPr>
          <p:cNvSpPr txBox="1"/>
          <p:nvPr/>
        </p:nvSpPr>
        <p:spPr>
          <a:xfrm>
            <a:off x="757238" y="1240979"/>
            <a:ext cx="9902964" cy="4093428"/>
          </a:xfrm>
          <a:prstGeom prst="rect">
            <a:avLst/>
          </a:prstGeom>
          <a:noFill/>
        </p:spPr>
        <p:txBody>
          <a:bodyPr wrap="square" rtlCol="0">
            <a:spAutoFit/>
          </a:bodyPr>
          <a:lstStyle/>
          <a:p>
            <a:r>
              <a:rPr lang="pt-BR" sz="2600" u="sng" dirty="0">
                <a:solidFill>
                  <a:schemeClr val="bg1"/>
                </a:solidFill>
              </a:rPr>
              <a:t>Empreendedorismo</a:t>
            </a:r>
          </a:p>
          <a:p>
            <a:endParaRPr lang="pt-BR" sz="2600" dirty="0">
              <a:solidFill>
                <a:schemeClr val="bg1"/>
              </a:solidFill>
            </a:endParaRPr>
          </a:p>
          <a:p>
            <a:pPr marL="457200" indent="-457200" algn="just">
              <a:buFont typeface="Arial" panose="020B0604020202020204" pitchFamily="34" charset="0"/>
              <a:buChar char="•"/>
            </a:pPr>
            <a:r>
              <a:rPr lang="pt-BR" sz="2600" dirty="0">
                <a:solidFill>
                  <a:schemeClr val="bg1"/>
                </a:solidFill>
              </a:rPr>
              <a:t>Contextos de empreendedorismo podem gerar motivadores diferentes:</a:t>
            </a:r>
          </a:p>
          <a:p>
            <a:pPr marL="914400" lvl="1" indent="-457200" algn="just">
              <a:buFont typeface="Arial" panose="020B0604020202020204" pitchFamily="34" charset="0"/>
              <a:buChar char="•"/>
            </a:pPr>
            <a:r>
              <a:rPr lang="pt-BR" sz="2600" u="sng" dirty="0">
                <a:solidFill>
                  <a:schemeClr val="bg1"/>
                </a:solidFill>
              </a:rPr>
              <a:t>Público:</a:t>
            </a:r>
            <a:r>
              <a:rPr lang="pt-BR" sz="2600" dirty="0">
                <a:solidFill>
                  <a:schemeClr val="bg1"/>
                </a:solidFill>
              </a:rPr>
              <a:t> É aquele que sabe administrar oportunidades, ser inovador e acredita que é possível encontrar novos caminhos, além de procurá-los; e,</a:t>
            </a:r>
          </a:p>
          <a:p>
            <a:pPr marL="914400" lvl="1" indent="-457200" algn="just">
              <a:buFont typeface="Arial" panose="020B0604020202020204" pitchFamily="34" charset="0"/>
              <a:buChar char="•"/>
            </a:pPr>
            <a:r>
              <a:rPr lang="pt-BR" sz="2600" u="sng" dirty="0">
                <a:solidFill>
                  <a:schemeClr val="bg1"/>
                </a:solidFill>
              </a:rPr>
              <a:t>Social:</a:t>
            </a:r>
            <a:r>
              <a:rPr lang="pt-BR" sz="2600" dirty="0">
                <a:solidFill>
                  <a:schemeClr val="bg1"/>
                </a:solidFill>
              </a:rPr>
              <a:t> É quando o empreendedor abre um negócio cujo objetivo é trazer mudanças para a sociedade ou para uma comunidade, mas com perspectiva de retorno financeiro.</a:t>
            </a:r>
          </a:p>
        </p:txBody>
      </p:sp>
    </p:spTree>
    <p:extLst>
      <p:ext uri="{BB962C8B-B14F-4D97-AF65-F5344CB8AC3E}">
        <p14:creationId xmlns:p14="http://schemas.microsoft.com/office/powerpoint/2010/main" val="22295522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m 8">
            <a:extLst>
              <a:ext uri="{FF2B5EF4-FFF2-40B4-BE49-F238E27FC236}">
                <a16:creationId xmlns:a16="http://schemas.microsoft.com/office/drawing/2014/main" id="{A453E5DF-E491-40C6-871E-7F1131607145}"/>
              </a:ext>
            </a:extLst>
          </p:cNvPr>
          <p:cNvPicPr>
            <a:picLocks noChangeAspect="1"/>
          </p:cNvPicPr>
          <p:nvPr/>
        </p:nvPicPr>
        <p:blipFill>
          <a:blip r:embed="rId2"/>
          <a:stretch>
            <a:fillRect/>
          </a:stretch>
        </p:blipFill>
        <p:spPr>
          <a:xfrm>
            <a:off x="292824" y="259068"/>
            <a:ext cx="11606349" cy="6313714"/>
          </a:xfrm>
          <a:prstGeom prst="rect">
            <a:avLst/>
          </a:prstGeom>
        </p:spPr>
      </p:pic>
      <p:sp>
        <p:nvSpPr>
          <p:cNvPr id="2" name="CaixaDeTexto 1">
            <a:extLst>
              <a:ext uri="{FF2B5EF4-FFF2-40B4-BE49-F238E27FC236}">
                <a16:creationId xmlns:a16="http://schemas.microsoft.com/office/drawing/2014/main" id="{F5E80BCA-8CA5-4A54-8FE4-54E1F82AD30C}"/>
              </a:ext>
            </a:extLst>
          </p:cNvPr>
          <p:cNvSpPr txBox="1"/>
          <p:nvPr/>
        </p:nvSpPr>
        <p:spPr>
          <a:xfrm>
            <a:off x="757238" y="1240979"/>
            <a:ext cx="9902964" cy="3293209"/>
          </a:xfrm>
          <a:prstGeom prst="rect">
            <a:avLst/>
          </a:prstGeom>
          <a:noFill/>
        </p:spPr>
        <p:txBody>
          <a:bodyPr wrap="square" rtlCol="0">
            <a:spAutoFit/>
          </a:bodyPr>
          <a:lstStyle/>
          <a:p>
            <a:r>
              <a:rPr lang="pt-BR" sz="2600" u="sng" dirty="0">
                <a:solidFill>
                  <a:schemeClr val="bg1"/>
                </a:solidFill>
              </a:rPr>
              <a:t>Empreendedorismo Público</a:t>
            </a:r>
          </a:p>
          <a:p>
            <a:endParaRPr lang="pt-BR" sz="2600" dirty="0">
              <a:solidFill>
                <a:schemeClr val="bg1"/>
              </a:solidFill>
            </a:endParaRPr>
          </a:p>
          <a:p>
            <a:pPr marL="457200" indent="-457200" algn="just">
              <a:buFont typeface="Arial" panose="020B0604020202020204" pitchFamily="34" charset="0"/>
              <a:buChar char="•"/>
            </a:pPr>
            <a:r>
              <a:rPr lang="pt-BR" sz="2600" dirty="0">
                <a:solidFill>
                  <a:schemeClr val="bg1"/>
                </a:solidFill>
              </a:rPr>
              <a:t>No setor público, por vezes, as coisas são feitas de uma mesma forma há muito tempo;</a:t>
            </a:r>
          </a:p>
          <a:p>
            <a:pPr marL="457200" indent="-457200" algn="just">
              <a:buFont typeface="Arial" panose="020B0604020202020204" pitchFamily="34" charset="0"/>
              <a:buChar char="•"/>
            </a:pPr>
            <a:r>
              <a:rPr lang="pt-BR" sz="2600" dirty="0">
                <a:solidFill>
                  <a:schemeClr val="bg1"/>
                </a:solidFill>
              </a:rPr>
              <a:t>O gestor público empreendedor é aquele que não se acomoda e tenta mudar esse cenário; </a:t>
            </a:r>
          </a:p>
          <a:p>
            <a:pPr marL="457200" indent="-457200" algn="just">
              <a:buFont typeface="Arial" panose="020B0604020202020204" pitchFamily="34" charset="0"/>
              <a:buChar char="•"/>
            </a:pPr>
            <a:r>
              <a:rPr lang="pt-BR" sz="2600" dirty="0">
                <a:solidFill>
                  <a:schemeClr val="bg1"/>
                </a:solidFill>
              </a:rPr>
              <a:t>Patrocinador de novas ideias; e,</a:t>
            </a:r>
          </a:p>
          <a:p>
            <a:pPr marL="457200" indent="-457200" algn="just">
              <a:buFont typeface="Arial" panose="020B0604020202020204" pitchFamily="34" charset="0"/>
              <a:buChar char="•"/>
            </a:pPr>
            <a:r>
              <a:rPr lang="pt-BR" sz="2600" dirty="0">
                <a:solidFill>
                  <a:schemeClr val="bg1"/>
                </a:solidFill>
              </a:rPr>
              <a:t>O gestor público deve focar no poder que têm de transformação.</a:t>
            </a:r>
          </a:p>
        </p:txBody>
      </p:sp>
    </p:spTree>
    <p:extLst>
      <p:ext uri="{BB962C8B-B14F-4D97-AF65-F5344CB8AC3E}">
        <p14:creationId xmlns:p14="http://schemas.microsoft.com/office/powerpoint/2010/main" val="10645064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m 8">
            <a:extLst>
              <a:ext uri="{FF2B5EF4-FFF2-40B4-BE49-F238E27FC236}">
                <a16:creationId xmlns:a16="http://schemas.microsoft.com/office/drawing/2014/main" id="{A453E5DF-E491-40C6-871E-7F1131607145}"/>
              </a:ext>
            </a:extLst>
          </p:cNvPr>
          <p:cNvPicPr>
            <a:picLocks noChangeAspect="1"/>
          </p:cNvPicPr>
          <p:nvPr/>
        </p:nvPicPr>
        <p:blipFill>
          <a:blip r:embed="rId2"/>
          <a:stretch>
            <a:fillRect/>
          </a:stretch>
        </p:blipFill>
        <p:spPr>
          <a:xfrm>
            <a:off x="292824" y="259068"/>
            <a:ext cx="11606349" cy="6313714"/>
          </a:xfrm>
          <a:prstGeom prst="rect">
            <a:avLst/>
          </a:prstGeom>
        </p:spPr>
      </p:pic>
      <p:sp>
        <p:nvSpPr>
          <p:cNvPr id="2" name="CaixaDeTexto 1">
            <a:extLst>
              <a:ext uri="{FF2B5EF4-FFF2-40B4-BE49-F238E27FC236}">
                <a16:creationId xmlns:a16="http://schemas.microsoft.com/office/drawing/2014/main" id="{F5E80BCA-8CA5-4A54-8FE4-54E1F82AD30C}"/>
              </a:ext>
            </a:extLst>
          </p:cNvPr>
          <p:cNvSpPr txBox="1"/>
          <p:nvPr/>
        </p:nvSpPr>
        <p:spPr>
          <a:xfrm>
            <a:off x="757238" y="1240979"/>
            <a:ext cx="5643562" cy="3693319"/>
          </a:xfrm>
          <a:prstGeom prst="rect">
            <a:avLst/>
          </a:prstGeom>
          <a:noFill/>
        </p:spPr>
        <p:txBody>
          <a:bodyPr wrap="square" rtlCol="0">
            <a:spAutoFit/>
          </a:bodyPr>
          <a:lstStyle/>
          <a:p>
            <a:r>
              <a:rPr lang="pt-BR" sz="2600" u="sng" dirty="0">
                <a:solidFill>
                  <a:schemeClr val="bg1"/>
                </a:solidFill>
              </a:rPr>
              <a:t>Empreendedorismo Público</a:t>
            </a:r>
          </a:p>
          <a:p>
            <a:endParaRPr lang="pt-BR" sz="2600" dirty="0">
              <a:solidFill>
                <a:schemeClr val="bg1"/>
              </a:solidFill>
            </a:endParaRPr>
          </a:p>
          <a:p>
            <a:pPr marL="457200" indent="-457200" algn="just">
              <a:buFont typeface="Arial" panose="020B0604020202020204" pitchFamily="34" charset="0"/>
              <a:buChar char="•"/>
            </a:pPr>
            <a:r>
              <a:rPr lang="pt-BR" sz="2600" dirty="0">
                <a:solidFill>
                  <a:schemeClr val="bg1"/>
                </a:solidFill>
              </a:rPr>
              <a:t>“Quando uma nova forma de agir é colocada em prática faz com que, por exemplo, o atendimento ao cidadão seja ampliado, estamos diante de uma atitude empreendedora que trouxe lucratividade e reconhecimento da sociedade”.</a:t>
            </a:r>
          </a:p>
        </p:txBody>
      </p:sp>
      <p:pic>
        <p:nvPicPr>
          <p:cNvPr id="3" name="Imagem 2">
            <a:extLst>
              <a:ext uri="{FF2B5EF4-FFF2-40B4-BE49-F238E27FC236}">
                <a16:creationId xmlns:a16="http://schemas.microsoft.com/office/drawing/2014/main" id="{BCF0F9BD-89FE-4046-81E8-0F0D3FE34B75}"/>
              </a:ext>
            </a:extLst>
          </p:cNvPr>
          <p:cNvPicPr>
            <a:picLocks noChangeAspect="1"/>
          </p:cNvPicPr>
          <p:nvPr/>
        </p:nvPicPr>
        <p:blipFill>
          <a:blip r:embed="rId3"/>
          <a:stretch>
            <a:fillRect/>
          </a:stretch>
        </p:blipFill>
        <p:spPr>
          <a:xfrm>
            <a:off x="7047455" y="1508646"/>
            <a:ext cx="3325269" cy="3425652"/>
          </a:xfrm>
          <a:prstGeom prst="rect">
            <a:avLst/>
          </a:prstGeom>
        </p:spPr>
      </p:pic>
    </p:spTree>
    <p:extLst>
      <p:ext uri="{BB962C8B-B14F-4D97-AF65-F5344CB8AC3E}">
        <p14:creationId xmlns:p14="http://schemas.microsoft.com/office/powerpoint/2010/main" val="2607518266"/>
      </p:ext>
    </p:extLst>
  </p:cSld>
  <p:clrMapOvr>
    <a:masterClrMapping/>
  </p:clrMapOvr>
</p:sld>
</file>

<file path=ppt/theme/theme1.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10068</TotalTime>
  <Words>2054</Words>
  <Application>Microsoft Office PowerPoint</Application>
  <PresentationFormat>Widescreen</PresentationFormat>
  <Paragraphs>166</Paragraphs>
  <Slides>37</Slides>
  <Notes>2</Notes>
  <HiddenSlides>0</HiddenSlides>
  <MMClips>0</MMClips>
  <ScaleCrop>false</ScaleCrop>
  <HeadingPairs>
    <vt:vector size="6" baseType="variant">
      <vt:variant>
        <vt:lpstr>Fontes usadas</vt:lpstr>
      </vt:variant>
      <vt:variant>
        <vt:i4>3</vt:i4>
      </vt:variant>
      <vt:variant>
        <vt:lpstr>Tema</vt:lpstr>
      </vt:variant>
      <vt:variant>
        <vt:i4>1</vt:i4>
      </vt:variant>
      <vt:variant>
        <vt:lpstr>Títulos de slides</vt:lpstr>
      </vt:variant>
      <vt:variant>
        <vt:i4>37</vt:i4>
      </vt:variant>
    </vt:vector>
  </HeadingPairs>
  <TitlesOfParts>
    <vt:vector size="41" baseType="lpstr">
      <vt:lpstr>Arial</vt:lpstr>
      <vt:lpstr>Calibri</vt:lpstr>
      <vt:lpstr>Calibri Light</vt:lpstr>
      <vt:lpstr>Tema do Office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Nicanor FMTV</dc:creator>
  <cp:lastModifiedBy>Ary Jose Rocco Jr</cp:lastModifiedBy>
  <cp:revision>117</cp:revision>
  <cp:lastPrinted>2021-02-18T14:12:18Z</cp:lastPrinted>
  <dcterms:created xsi:type="dcterms:W3CDTF">2020-09-15T14:07:08Z</dcterms:created>
  <dcterms:modified xsi:type="dcterms:W3CDTF">2022-09-29T19:09:12Z</dcterms:modified>
</cp:coreProperties>
</file>