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1" r:id="rId10"/>
    <p:sldId id="266" r:id="rId11"/>
    <p:sldId id="267" r:id="rId12"/>
    <p:sldId id="270" r:id="rId13"/>
    <p:sldId id="272" r:id="rId14"/>
    <p:sldId id="271" r:id="rId15"/>
    <p:sldId id="273" r:id="rId16"/>
    <p:sldId id="275" r:id="rId17"/>
    <p:sldId id="274" r:id="rId18"/>
    <p:sldId id="276" r:id="rId19"/>
    <p:sldId id="281" r:id="rId20"/>
    <p:sldId id="282" r:id="rId21"/>
    <p:sldId id="283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9320-9136-4512-9222-E0E4AC379176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7362-005A-4257-A78E-BFE53A8AE0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1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9320-9136-4512-9222-E0E4AC379176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7362-005A-4257-A78E-BFE53A8AE0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807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9320-9136-4512-9222-E0E4AC379176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7362-005A-4257-A78E-BFE53A8AE0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264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9320-9136-4512-9222-E0E4AC379176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7362-005A-4257-A78E-BFE53A8AE0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2714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9320-9136-4512-9222-E0E4AC379176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7362-005A-4257-A78E-BFE53A8AE0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509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9320-9136-4512-9222-E0E4AC379176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7362-005A-4257-A78E-BFE53A8AE0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87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9320-9136-4512-9222-E0E4AC379176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7362-005A-4257-A78E-BFE53A8AE0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312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9320-9136-4512-9222-E0E4AC379176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7362-005A-4257-A78E-BFE53A8AE0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754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9320-9136-4512-9222-E0E4AC379176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7362-005A-4257-A78E-BFE53A8AE0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00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9320-9136-4512-9222-E0E4AC379176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7362-005A-4257-A78E-BFE53A8AE0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19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E9320-9136-4512-9222-E0E4AC379176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C7362-005A-4257-A78E-BFE53A8AE0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7064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E9320-9136-4512-9222-E0E4AC379176}" type="datetimeFigureOut">
              <a:rPr lang="pt-BR" smtClean="0"/>
              <a:t>23/09/2018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C7362-005A-4257-A78E-BFE53A8AE0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9371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032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t-BR" sz="2800" dirty="0"/>
              <a:t>Suponha que a curva de Phillips seja dada por:</a:t>
            </a:r>
          </a:p>
          <a:p>
            <a:pPr marL="0" indent="0" algn="ctr">
              <a:buNone/>
            </a:pP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dirty="0"/>
              <a:t> =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baseline="30000" dirty="0"/>
              <a:t>e</a:t>
            </a:r>
            <a:r>
              <a:rPr lang="pt-BR" sz="2800" dirty="0"/>
              <a:t> – 0,2(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t</a:t>
            </a:r>
            <a:r>
              <a:rPr lang="pt-BR" sz="2800" dirty="0"/>
              <a:t> - 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n</a:t>
            </a:r>
            <a:r>
              <a:rPr lang="pt-BR" sz="2800" dirty="0"/>
              <a:t>)   e  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baseline="30000" dirty="0"/>
              <a:t>e</a:t>
            </a:r>
            <a:r>
              <a:rPr lang="pt-BR" sz="2800" dirty="0"/>
              <a:t> = </a:t>
            </a:r>
            <a:r>
              <a:rPr lang="pt-BR" sz="2800" i="1" dirty="0"/>
              <a:t>π</a:t>
            </a:r>
            <a:r>
              <a:rPr lang="pt-BR" sz="2800" i="1" baseline="-25000" dirty="0"/>
              <a:t>t-1</a:t>
            </a:r>
            <a:endParaRPr lang="pt-BR" sz="2800" dirty="0"/>
          </a:p>
          <a:p>
            <a:pPr lvl="0"/>
            <a:r>
              <a:rPr lang="pt-BR" sz="2800" dirty="0" smtClean="0">
                <a:solidFill>
                  <a:srgbClr val="FF0000"/>
                </a:solidFill>
              </a:rPr>
              <a:t>Qual </a:t>
            </a:r>
            <a:r>
              <a:rPr lang="pt-BR" sz="2800" dirty="0">
                <a:solidFill>
                  <a:srgbClr val="FF0000"/>
                </a:solidFill>
              </a:rPr>
              <a:t>é o efeito da indexação na relação entre </a:t>
            </a:r>
            <a:r>
              <a:rPr lang="pt-BR" sz="2800" i="1" dirty="0">
                <a:solidFill>
                  <a:srgbClr val="FF0000"/>
                </a:solidFill>
              </a:rPr>
              <a:t>π</a:t>
            </a:r>
            <a:r>
              <a:rPr lang="pt-BR" sz="2800" i="1" baseline="-25000" dirty="0">
                <a:solidFill>
                  <a:srgbClr val="FF0000"/>
                </a:solidFill>
              </a:rPr>
              <a:t>t</a:t>
            </a:r>
            <a:r>
              <a:rPr lang="pt-BR" sz="2800" i="1" dirty="0">
                <a:solidFill>
                  <a:srgbClr val="FF0000"/>
                </a:solidFill>
              </a:rPr>
              <a:t> </a:t>
            </a:r>
            <a:r>
              <a:rPr lang="pt-BR" sz="2800" dirty="0">
                <a:solidFill>
                  <a:srgbClr val="FF0000"/>
                </a:solidFill>
              </a:rPr>
              <a:t>e </a:t>
            </a:r>
            <a:r>
              <a:rPr lang="pt-BR" sz="2800" dirty="0" err="1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pt-BR" sz="2800" i="1" baseline="-25000" dirty="0" err="1">
                <a:solidFill>
                  <a:srgbClr val="FF0000"/>
                </a:solidFill>
              </a:rPr>
              <a:t>t</a:t>
            </a:r>
            <a:r>
              <a:rPr lang="pt-BR" sz="2800" dirty="0" smtClean="0">
                <a:solidFill>
                  <a:srgbClr val="FF0000"/>
                </a:solidFill>
              </a:rPr>
              <a:t>?</a:t>
            </a:r>
          </a:p>
          <a:p>
            <a:pPr marL="400050" lvl="1" indent="0">
              <a:buNone/>
            </a:pPr>
            <a:r>
              <a:rPr lang="pt-BR" dirty="0" smtClean="0"/>
              <a:t>A inflação indexada aumenta o efeito do </a:t>
            </a:r>
            <a:r>
              <a:rPr lang="pt-BR" dirty="0" err="1" smtClean="0"/>
              <a:t>desemoprego</a:t>
            </a:r>
            <a:r>
              <a:rPr lang="pt-BR" dirty="0" smtClean="0"/>
              <a:t> sobre a inflação. Quanto maior a proporção de contratos indexados, maior o efeito de desemprego sobre a variação da inflação.</a:t>
            </a:r>
          </a:p>
          <a:p>
            <a:pPr marL="400050" lvl="1" indent="0">
              <a:buNone/>
            </a:pPr>
            <a:r>
              <a:rPr lang="pt-BR" dirty="0" smtClean="0"/>
              <a:t>Quando a indexação dos salários se aproxima de 100%, pequenas mudanças no desemprego podem acarretar grandes mudanças na taxa de inflação. Ou seja, grande impacto sobre a inflação e pouco sobre o desemprego.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7006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lvl="0"/>
            <a:r>
              <a:rPr lang="pt-BR" sz="2800" dirty="0"/>
              <a:t>Seja uma economia descrita pelas seguintes equações: </a:t>
            </a:r>
          </a:p>
          <a:p>
            <a:r>
              <a:rPr lang="pt-BR" sz="2800" dirty="0"/>
              <a:t>Lei de </a:t>
            </a:r>
            <a:r>
              <a:rPr lang="pt-BR" sz="2800" dirty="0" err="1"/>
              <a:t>Okun</a:t>
            </a:r>
            <a:r>
              <a:rPr lang="pt-BR" sz="2800" dirty="0"/>
              <a:t>             	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t</a:t>
            </a:r>
            <a:r>
              <a:rPr lang="pt-BR" sz="2800" dirty="0"/>
              <a:t> – m</a:t>
            </a:r>
            <a:r>
              <a:rPr lang="pt-BR" sz="2800" baseline="-25000" dirty="0"/>
              <a:t>t-1</a:t>
            </a:r>
            <a:r>
              <a:rPr lang="pt-BR" sz="2800" dirty="0"/>
              <a:t> = -0,25(</a:t>
            </a:r>
            <a:r>
              <a:rPr lang="pt-BR" sz="2800" dirty="0" err="1"/>
              <a:t>g</a:t>
            </a:r>
            <a:r>
              <a:rPr lang="pt-BR" sz="2800" baseline="-25000" dirty="0" err="1"/>
              <a:t>Yt</a:t>
            </a:r>
            <a:r>
              <a:rPr lang="pt-BR" sz="2800" dirty="0"/>
              <a:t> – 0,04) </a:t>
            </a:r>
          </a:p>
          <a:p>
            <a:r>
              <a:rPr lang="pt-BR" sz="2800" dirty="0"/>
              <a:t>Curva de Phillips      	</a:t>
            </a:r>
            <a:r>
              <a:rPr lang="pt-BR" sz="2800" dirty="0" err="1">
                <a:latin typeface="Symbol" pitchFamily="18" charset="2"/>
              </a:rPr>
              <a:t>p</a:t>
            </a:r>
            <a:r>
              <a:rPr lang="pt-BR" sz="2800" baseline="-25000" dirty="0" err="1"/>
              <a:t>t</a:t>
            </a:r>
            <a:r>
              <a:rPr lang="pt-BR" sz="2800" dirty="0"/>
              <a:t> – p</a:t>
            </a:r>
            <a:r>
              <a:rPr lang="pt-BR" sz="2800" baseline="-25000" dirty="0"/>
              <a:t>t-1</a:t>
            </a:r>
            <a:r>
              <a:rPr lang="pt-BR" sz="2800" dirty="0"/>
              <a:t> = -(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t</a:t>
            </a:r>
            <a:r>
              <a:rPr lang="pt-BR" sz="2800" dirty="0"/>
              <a:t> – 0,05) </a:t>
            </a:r>
          </a:p>
          <a:p>
            <a:r>
              <a:rPr lang="pt-BR" sz="2800" dirty="0"/>
              <a:t>Demanda Agregada   	</a:t>
            </a:r>
            <a:r>
              <a:rPr lang="pt-BR" sz="2800" dirty="0" err="1"/>
              <a:t>g</a:t>
            </a:r>
            <a:r>
              <a:rPr lang="pt-BR" sz="2800" baseline="-25000" dirty="0" err="1"/>
              <a:t>Yt</a:t>
            </a:r>
            <a:r>
              <a:rPr lang="pt-BR" sz="2800" dirty="0"/>
              <a:t> = </a:t>
            </a:r>
            <a:r>
              <a:rPr lang="pt-BR" sz="2800" dirty="0" err="1"/>
              <a:t>g</a:t>
            </a:r>
            <a:r>
              <a:rPr lang="pt-BR" sz="2800" baseline="-25000" dirty="0" err="1"/>
              <a:t>mt</a:t>
            </a:r>
            <a:r>
              <a:rPr lang="pt-BR" sz="2800" dirty="0"/>
              <a:t> – </a:t>
            </a:r>
            <a:r>
              <a:rPr lang="pt-BR" sz="2800" dirty="0" err="1">
                <a:latin typeface="Symbol" pitchFamily="18" charset="2"/>
              </a:rPr>
              <a:t>p</a:t>
            </a:r>
            <a:r>
              <a:rPr lang="pt-BR" sz="2800" baseline="-25000" dirty="0" err="1"/>
              <a:t>t</a:t>
            </a:r>
            <a:r>
              <a:rPr lang="pt-BR" sz="2800" dirty="0"/>
              <a:t>, </a:t>
            </a:r>
          </a:p>
          <a:p>
            <a:pPr marL="514350" lvl="0" indent="-514350">
              <a:buFont typeface="+mj-lt"/>
              <a:buAutoNum type="alphaLcParenR"/>
            </a:pPr>
            <a:r>
              <a:rPr lang="pt-BR" sz="2800" dirty="0"/>
              <a:t>Descreva o estado de equilíbrio desta economia em termos de taxa de crescimento do produto, desemprego e crescimento real e para o caso em que a moeda nominal está crescendo à 19,0% aa?</a:t>
            </a:r>
          </a:p>
          <a:p>
            <a:pPr marL="514350" lvl="0" indent="-514350">
              <a:buFont typeface="+mj-lt"/>
              <a:buAutoNum type="alphaLcParenR"/>
            </a:pPr>
            <a:r>
              <a:rPr lang="pt-BR" sz="2800" dirty="0"/>
              <a:t>Calcule a </a:t>
            </a:r>
            <a:r>
              <a:rPr lang="pt-BR" sz="2800" dirty="0" smtClean="0"/>
              <a:t>NAIRU</a:t>
            </a:r>
          </a:p>
          <a:p>
            <a:pPr marL="0" lvl="0" indent="0">
              <a:buNone/>
            </a:pPr>
            <a:r>
              <a:rPr lang="pt-BR" sz="2800" dirty="0" smtClean="0"/>
              <a:t>....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41989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pt-BR" sz="2000" dirty="0" smtClean="0">
                <a:solidFill>
                  <a:srgbClr val="FF0000"/>
                </a:solidFill>
              </a:rPr>
              <a:t>Descreva </a:t>
            </a:r>
            <a:r>
              <a:rPr lang="pt-BR" sz="2000" dirty="0">
                <a:solidFill>
                  <a:srgbClr val="FF0000"/>
                </a:solidFill>
              </a:rPr>
              <a:t>o estado de equilíbrio desta economia em termos de taxa de crescimento do produto, desemprego e crescimento real e para o caso em que a moeda nominal está crescendo à 19,0% aa</a:t>
            </a:r>
            <a:r>
              <a:rPr lang="pt-BR" sz="2000" dirty="0" smtClean="0">
                <a:solidFill>
                  <a:srgbClr val="FF0000"/>
                </a:solidFill>
              </a:rPr>
              <a:t>?</a:t>
            </a:r>
            <a:endParaRPr lang="pt-BR" sz="20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07636"/>
            <a:ext cx="7848872" cy="4611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260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lvl="0"/>
            <a:r>
              <a:rPr lang="pt-BR" sz="2800" dirty="0"/>
              <a:t>Seja uma economia descrita pelas seguintes equações: </a:t>
            </a:r>
          </a:p>
          <a:p>
            <a:r>
              <a:rPr lang="pt-BR" sz="2800" dirty="0"/>
              <a:t>Lei de </a:t>
            </a:r>
            <a:r>
              <a:rPr lang="pt-BR" sz="2800" dirty="0" err="1"/>
              <a:t>Okun</a:t>
            </a:r>
            <a:r>
              <a:rPr lang="pt-BR" sz="2800" dirty="0"/>
              <a:t>             	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t</a:t>
            </a:r>
            <a:r>
              <a:rPr lang="pt-BR" sz="2800" dirty="0"/>
              <a:t> – m</a:t>
            </a:r>
            <a:r>
              <a:rPr lang="pt-BR" sz="2800" baseline="-25000" dirty="0"/>
              <a:t>t-1</a:t>
            </a:r>
            <a:r>
              <a:rPr lang="pt-BR" sz="2800" dirty="0"/>
              <a:t> = -0,25(</a:t>
            </a:r>
            <a:r>
              <a:rPr lang="pt-BR" sz="2800" dirty="0" err="1"/>
              <a:t>g</a:t>
            </a:r>
            <a:r>
              <a:rPr lang="pt-BR" sz="2800" baseline="-25000" dirty="0" err="1"/>
              <a:t>Yt</a:t>
            </a:r>
            <a:r>
              <a:rPr lang="pt-BR" sz="2800" dirty="0"/>
              <a:t> – 0,04) </a:t>
            </a:r>
          </a:p>
          <a:p>
            <a:r>
              <a:rPr lang="pt-BR" sz="2800" dirty="0"/>
              <a:t>Curva de Phillips      	</a:t>
            </a:r>
            <a:r>
              <a:rPr lang="pt-BR" sz="2800" dirty="0" err="1">
                <a:latin typeface="Symbol" pitchFamily="18" charset="2"/>
              </a:rPr>
              <a:t>p</a:t>
            </a:r>
            <a:r>
              <a:rPr lang="pt-BR" sz="2800" baseline="-25000" dirty="0" err="1"/>
              <a:t>t</a:t>
            </a:r>
            <a:r>
              <a:rPr lang="pt-BR" sz="2800" dirty="0"/>
              <a:t> – p</a:t>
            </a:r>
            <a:r>
              <a:rPr lang="pt-BR" sz="2800" baseline="-25000" dirty="0"/>
              <a:t>t-1</a:t>
            </a:r>
            <a:r>
              <a:rPr lang="pt-BR" sz="2800" dirty="0"/>
              <a:t> = -(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t</a:t>
            </a:r>
            <a:r>
              <a:rPr lang="pt-BR" sz="2800" dirty="0"/>
              <a:t> – 0,05) </a:t>
            </a:r>
          </a:p>
          <a:p>
            <a:r>
              <a:rPr lang="pt-BR" sz="2800" dirty="0"/>
              <a:t>Demanda Agregada   	</a:t>
            </a:r>
            <a:r>
              <a:rPr lang="pt-BR" sz="2800" dirty="0" err="1"/>
              <a:t>g</a:t>
            </a:r>
            <a:r>
              <a:rPr lang="pt-BR" sz="2800" baseline="-25000" dirty="0" err="1"/>
              <a:t>Yt</a:t>
            </a:r>
            <a:r>
              <a:rPr lang="pt-BR" sz="2800" dirty="0"/>
              <a:t> = </a:t>
            </a:r>
            <a:r>
              <a:rPr lang="pt-BR" sz="2800" dirty="0" err="1"/>
              <a:t>g</a:t>
            </a:r>
            <a:r>
              <a:rPr lang="pt-BR" sz="2800" baseline="-25000" dirty="0" err="1"/>
              <a:t>mt</a:t>
            </a:r>
            <a:r>
              <a:rPr lang="pt-BR" sz="2800" dirty="0"/>
              <a:t> – </a:t>
            </a:r>
            <a:r>
              <a:rPr lang="pt-BR" sz="2800" dirty="0" err="1">
                <a:latin typeface="Symbol" pitchFamily="18" charset="2"/>
              </a:rPr>
              <a:t>p</a:t>
            </a:r>
            <a:r>
              <a:rPr lang="pt-BR" sz="2800" baseline="-25000" dirty="0" err="1"/>
              <a:t>t</a:t>
            </a:r>
            <a:r>
              <a:rPr lang="pt-BR" sz="2800" dirty="0"/>
              <a:t>, </a:t>
            </a:r>
          </a:p>
          <a:p>
            <a:pPr marL="514350" lvl="0" indent="-514350">
              <a:buFont typeface="+mj-lt"/>
              <a:buAutoNum type="alphaLcParenR" startAt="2"/>
            </a:pPr>
            <a:r>
              <a:rPr lang="pt-BR" sz="2800" dirty="0" smtClean="0">
                <a:solidFill>
                  <a:srgbClr val="FF0000"/>
                </a:solidFill>
              </a:rPr>
              <a:t>Calcule </a:t>
            </a:r>
            <a:r>
              <a:rPr lang="pt-BR" sz="2800" dirty="0">
                <a:solidFill>
                  <a:srgbClr val="FF0000"/>
                </a:solidFill>
              </a:rPr>
              <a:t>a </a:t>
            </a:r>
            <a:r>
              <a:rPr lang="pt-BR" sz="2800" dirty="0" smtClean="0">
                <a:solidFill>
                  <a:srgbClr val="FF0000"/>
                </a:solidFill>
              </a:rPr>
              <a:t>NAIRU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789040"/>
            <a:ext cx="8595955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eta para cima 3"/>
          <p:cNvSpPr/>
          <p:nvPr/>
        </p:nvSpPr>
        <p:spPr>
          <a:xfrm>
            <a:off x="6444208" y="2564904"/>
            <a:ext cx="288032" cy="64807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653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LcParenR" startAt="3"/>
            </a:pPr>
            <a:r>
              <a:rPr lang="pt-BR" sz="2000" dirty="0" smtClean="0"/>
              <a:t>Suponhamos </a:t>
            </a:r>
            <a:r>
              <a:rPr lang="pt-BR" sz="2000" dirty="0"/>
              <a:t>que a inflação seja de 15% ao ano e que a economia opere no nível natural de desemprego. Para manter o desemprego em seu nível natural, qual deve ser a taxa de crescimento do produto e a taxa de aumento da oferta de moeda</a:t>
            </a:r>
            <a:r>
              <a:rPr lang="pt-BR" sz="2000" dirty="0" smtClean="0"/>
              <a:t>?</a:t>
            </a:r>
            <a:endParaRPr lang="pt-BR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708919"/>
            <a:ext cx="9105532" cy="201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928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LcParenR" startAt="4"/>
            </a:pPr>
            <a:r>
              <a:rPr lang="pt-BR" sz="2000" dirty="0" smtClean="0"/>
              <a:t>Nestas </a:t>
            </a:r>
            <a:r>
              <a:rPr lang="pt-BR" sz="2000" dirty="0"/>
              <a:t>condições, se o BACEN decidir usar a política monetária para reduzir a taxa de inflação de uma vez por todas para 10% em um único período e mantê-la neste patamar, quais seriam os efeitos observados sobre a taxa de crescimento do nível de produto, a taxa de crescimento da oferta real de moeda e a taxa de desemprego</a:t>
            </a:r>
            <a:r>
              <a:rPr lang="pt-BR" sz="2000" dirty="0" smtClean="0"/>
              <a:t>?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126948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LcParenR" startAt="4"/>
            </a:pPr>
            <a:r>
              <a:rPr lang="pt-BR" sz="2000" dirty="0" smtClean="0"/>
              <a:t>Nestas </a:t>
            </a:r>
            <a:r>
              <a:rPr lang="pt-BR" sz="2000" dirty="0"/>
              <a:t>condições, se o BACEN decidir usar a política monetária para reduzir a taxa de inflação de uma vez por todas para 10% em um único período e mantê-la neste patamar, quais seriam os efeitos observados sobre a taxa de crescimento do nível de produto, a taxa de crescimento da oferta real de moeda e a taxa de desemprego</a:t>
            </a:r>
            <a:r>
              <a:rPr lang="pt-BR" sz="2000" dirty="0" smtClean="0"/>
              <a:t>?</a:t>
            </a:r>
            <a:endParaRPr lang="pt-BR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4" y="1152128"/>
            <a:ext cx="9113918" cy="5710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5496" y="620688"/>
            <a:ext cx="9071992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buFont typeface="+mj-lt"/>
              <a:buAutoNum type="alphaLcParenR" startAt="4"/>
            </a:pPr>
            <a:r>
              <a:rPr lang="pt-BR" sz="1200" dirty="0" smtClean="0"/>
              <a:t>Nestas condições, se o BACEN decidir usar a política monetária para reduzir a taxa de inflação de uma vez por todas para 10% em um único período e mantê-la neste patamar, quais seriam os efeitos observados sobre a taxa de crescimento do nível de produto, a taxa de crescimento da oferta real de moeda e a taxa de desemprego?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8567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LcParenR" startAt="5"/>
            </a:pPr>
            <a:r>
              <a:rPr lang="pt-BR" sz="2000" dirty="0" smtClean="0"/>
              <a:t>Tendo </a:t>
            </a:r>
            <a:r>
              <a:rPr lang="pt-BR" sz="2000" dirty="0"/>
              <a:t>em vista o alto sacrifício concentrado em único período, a autoridade monetária opta por reduzir a inflação para 10% ao longo de 5 períodos. Neste caso qual deveria ser a política monetária para a variação da taxa de crescimento nominal de moeda</a:t>
            </a:r>
            <a:r>
              <a:rPr lang="pt-BR" sz="2000" dirty="0" smtClean="0"/>
              <a:t>?</a:t>
            </a:r>
            <a:endParaRPr lang="pt-BR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29" y="2470001"/>
            <a:ext cx="8885343" cy="3263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707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LcParenR" startAt="6"/>
            </a:pPr>
            <a:r>
              <a:rPr lang="pt-BR" sz="2000" dirty="0" smtClean="0"/>
              <a:t>Complete </a:t>
            </a:r>
            <a:r>
              <a:rPr lang="pt-BR" sz="2000" dirty="0"/>
              <a:t>as tabelas a seguir com a evolução das variáveis e represente graficamente a evolução das variáveis </a:t>
            </a:r>
            <a:r>
              <a:rPr lang="pt-BR" sz="2000" i="1" dirty="0" err="1"/>
              <a:t>g</a:t>
            </a:r>
            <a:r>
              <a:rPr lang="pt-BR" sz="2000" i="1" baseline="30000" dirty="0" err="1"/>
              <a:t>y</a:t>
            </a:r>
            <a:r>
              <a:rPr lang="pt-BR" sz="2000" i="1" baseline="-25000" dirty="0" err="1"/>
              <a:t>t</a:t>
            </a:r>
            <a:r>
              <a:rPr lang="pt-BR" sz="2000" i="1" dirty="0"/>
              <a:t>, </a:t>
            </a:r>
            <a:r>
              <a:rPr lang="pt-BR" sz="2000" i="1" dirty="0" err="1"/>
              <a:t>m</a:t>
            </a:r>
            <a:r>
              <a:rPr lang="pt-BR" sz="2000" i="1" baseline="-25000" dirty="0" err="1"/>
              <a:t>t</a:t>
            </a:r>
            <a:r>
              <a:rPr lang="pt-BR" sz="2000" i="1" dirty="0"/>
              <a:t> </a:t>
            </a:r>
            <a:r>
              <a:rPr lang="pt-BR" sz="2000" dirty="0"/>
              <a:t>e </a:t>
            </a:r>
            <a:r>
              <a:rPr lang="pt-BR" sz="2000" i="1" dirty="0" err="1"/>
              <a:t>p</a:t>
            </a:r>
            <a:r>
              <a:rPr lang="pt-BR" sz="2000" i="1" baseline="-25000" dirty="0" err="1"/>
              <a:t>t</a:t>
            </a:r>
            <a:r>
              <a:rPr lang="pt-BR" sz="2000" i="1" dirty="0"/>
              <a:t> </a:t>
            </a:r>
            <a:r>
              <a:rPr lang="pt-BR" sz="2000" dirty="0"/>
              <a:t>no tempo dos itens “d” e “e</a:t>
            </a:r>
            <a:r>
              <a:rPr lang="pt-BR" sz="2000" dirty="0" smtClean="0"/>
              <a:t>”.</a:t>
            </a:r>
            <a:endParaRPr lang="pt-BR" sz="20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90737"/>
            <a:ext cx="8959465" cy="4002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518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LcParenR" startAt="6"/>
            </a:pPr>
            <a:r>
              <a:rPr lang="pt-BR" sz="2000" dirty="0" smtClean="0"/>
              <a:t>Complete </a:t>
            </a:r>
            <a:r>
              <a:rPr lang="pt-BR" sz="2000" dirty="0"/>
              <a:t>as tabelas a seguir com a evolução das variáveis e represente graficamente a evolução das variáveis </a:t>
            </a:r>
            <a:r>
              <a:rPr lang="pt-BR" sz="2000" i="1" dirty="0" err="1"/>
              <a:t>g</a:t>
            </a:r>
            <a:r>
              <a:rPr lang="pt-BR" sz="2000" i="1" baseline="30000" dirty="0" err="1"/>
              <a:t>y</a:t>
            </a:r>
            <a:r>
              <a:rPr lang="pt-BR" sz="2000" i="1" baseline="-25000" dirty="0" err="1"/>
              <a:t>t</a:t>
            </a:r>
            <a:r>
              <a:rPr lang="pt-BR" sz="2000" i="1" dirty="0"/>
              <a:t>, </a:t>
            </a:r>
            <a:r>
              <a:rPr lang="pt-BR" sz="2000" i="1" dirty="0" err="1"/>
              <a:t>m</a:t>
            </a:r>
            <a:r>
              <a:rPr lang="pt-BR" sz="2000" i="1" baseline="-25000" dirty="0" err="1"/>
              <a:t>t</a:t>
            </a:r>
            <a:r>
              <a:rPr lang="pt-BR" sz="2000" i="1" dirty="0"/>
              <a:t> </a:t>
            </a:r>
            <a:r>
              <a:rPr lang="pt-BR" sz="2000" dirty="0"/>
              <a:t>e </a:t>
            </a:r>
            <a:r>
              <a:rPr lang="pt-BR" sz="2000" i="1" dirty="0" err="1"/>
              <a:t>p</a:t>
            </a:r>
            <a:r>
              <a:rPr lang="pt-BR" sz="2000" i="1" baseline="-25000" dirty="0" err="1"/>
              <a:t>t</a:t>
            </a:r>
            <a:r>
              <a:rPr lang="pt-BR" sz="2000" i="1" dirty="0"/>
              <a:t> </a:t>
            </a:r>
            <a:r>
              <a:rPr lang="pt-BR" sz="2000" dirty="0"/>
              <a:t>no tempo dos itens “d” e “e</a:t>
            </a:r>
            <a:r>
              <a:rPr lang="pt-BR" sz="2000" dirty="0" smtClean="0"/>
              <a:t>”.</a:t>
            </a:r>
            <a:endParaRPr lang="pt-BR" sz="20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60848"/>
            <a:ext cx="6840760" cy="3056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78" y="5085184"/>
            <a:ext cx="9166934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681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t-BR" sz="2800" dirty="0"/>
              <a:t>Suponha que a curva de Phillips seja dada por:</a:t>
            </a:r>
          </a:p>
          <a:p>
            <a:pPr marL="0" indent="0" algn="ctr">
              <a:buNone/>
            </a:pP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dirty="0"/>
              <a:t> =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baseline="30000" dirty="0"/>
              <a:t>e</a:t>
            </a:r>
            <a:r>
              <a:rPr lang="pt-BR" sz="2800" dirty="0"/>
              <a:t> – 0,2(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t</a:t>
            </a:r>
            <a:r>
              <a:rPr lang="pt-BR" sz="2800" dirty="0"/>
              <a:t> - 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n</a:t>
            </a:r>
            <a:r>
              <a:rPr lang="pt-BR" sz="2800" dirty="0"/>
              <a:t>)   e  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baseline="30000" dirty="0"/>
              <a:t>e</a:t>
            </a:r>
            <a:r>
              <a:rPr lang="pt-BR" sz="2800" dirty="0"/>
              <a:t> = </a:t>
            </a:r>
            <a:r>
              <a:rPr lang="pt-BR" sz="2800" i="1" dirty="0"/>
              <a:t>π</a:t>
            </a:r>
            <a:r>
              <a:rPr lang="pt-BR" sz="2800" i="1" baseline="-25000" dirty="0"/>
              <a:t>t-1</a:t>
            </a:r>
            <a:endParaRPr lang="pt-BR" sz="2800" dirty="0"/>
          </a:p>
          <a:p>
            <a:pPr marL="0" indent="0">
              <a:buNone/>
            </a:pPr>
            <a:r>
              <a:rPr lang="pt-BR" sz="2800" dirty="0"/>
              <a:t>e que a taxa natural de desemprego, </a:t>
            </a:r>
            <a:r>
              <a:rPr lang="pt-BR" sz="2800" i="1" dirty="0" err="1">
                <a:latin typeface="Symbol" pitchFamily="18" charset="2"/>
              </a:rPr>
              <a:t>m</a:t>
            </a:r>
            <a:r>
              <a:rPr lang="pt-BR" sz="2800" i="1" baseline="-25000" dirty="0" err="1"/>
              <a:t>n</a:t>
            </a:r>
            <a:r>
              <a:rPr lang="pt-BR" sz="2800" dirty="0"/>
              <a:t>, seja 6%. Considere que a inflação no ano </a:t>
            </a:r>
            <a:r>
              <a:rPr lang="pt-BR" sz="2800" i="1" dirty="0"/>
              <a:t>t-1 </a:t>
            </a:r>
            <a:r>
              <a:rPr lang="pt-BR" sz="2800" dirty="0"/>
              <a:t>seja zero. No ano </a:t>
            </a:r>
            <a:r>
              <a:rPr lang="pt-BR" sz="2800" i="1" dirty="0"/>
              <a:t>t</a:t>
            </a:r>
            <a:r>
              <a:rPr lang="pt-BR" sz="2800" dirty="0"/>
              <a:t>, a autoridade monetária decide manter a taxa de desemprego em 4%, a qual permanece para os próximos quatro anos. </a:t>
            </a:r>
          </a:p>
          <a:p>
            <a:pPr lvl="0"/>
            <a:r>
              <a:rPr lang="pt-BR" sz="2800" dirty="0"/>
              <a:t>Calcule a taxa de inflação para os anos </a:t>
            </a:r>
            <a:r>
              <a:rPr lang="pt-BR" sz="2800" i="1" dirty="0"/>
              <a:t>t</a:t>
            </a:r>
            <a:r>
              <a:rPr lang="pt-BR" sz="2800" dirty="0"/>
              <a:t>, </a:t>
            </a:r>
            <a:r>
              <a:rPr lang="pt-BR" sz="2800" i="1" dirty="0"/>
              <a:t>t+1</a:t>
            </a:r>
            <a:r>
              <a:rPr lang="pt-BR" sz="2800" dirty="0"/>
              <a:t>, </a:t>
            </a:r>
            <a:r>
              <a:rPr lang="pt-BR" sz="2800" i="1" dirty="0"/>
              <a:t>t+2 </a:t>
            </a:r>
            <a:r>
              <a:rPr lang="pt-BR" sz="2800" dirty="0"/>
              <a:t>e </a:t>
            </a:r>
            <a:r>
              <a:rPr lang="pt-BR" sz="2800" i="1" dirty="0"/>
              <a:t>t+3</a:t>
            </a:r>
            <a:r>
              <a:rPr lang="pt-BR" sz="2800" dirty="0"/>
              <a:t>.</a:t>
            </a:r>
          </a:p>
          <a:p>
            <a:pPr lvl="0"/>
            <a:r>
              <a:rPr lang="pt-BR" sz="2800" dirty="0"/>
              <a:t>Suponha que metade dos assalariados tenha contratos de trabalho indexados. Nesse caso, qual é a nova equação da curva de Phillips?</a:t>
            </a:r>
          </a:p>
          <a:p>
            <a:pPr lvl="0"/>
            <a:r>
              <a:rPr lang="pt-BR" sz="2800" dirty="0"/>
              <a:t>Qual é o efeito da indexação na relação entre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i="1" dirty="0"/>
              <a:t> </a:t>
            </a:r>
            <a:r>
              <a:rPr lang="pt-BR" sz="2800" dirty="0"/>
              <a:t>e 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i="1" baseline="-25000" dirty="0" err="1"/>
              <a:t>t</a:t>
            </a:r>
            <a:r>
              <a:rPr lang="pt-BR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4475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LcParenR" startAt="6"/>
            </a:pPr>
            <a:r>
              <a:rPr lang="pt-BR" sz="2000" dirty="0" smtClean="0"/>
              <a:t>Complete </a:t>
            </a:r>
            <a:r>
              <a:rPr lang="pt-BR" sz="2000" dirty="0"/>
              <a:t>as tabelas a seguir com a evolução das variáveis e represente graficamente a evolução das variáveis </a:t>
            </a:r>
            <a:r>
              <a:rPr lang="pt-BR" sz="2000" i="1" dirty="0" err="1"/>
              <a:t>g</a:t>
            </a:r>
            <a:r>
              <a:rPr lang="pt-BR" sz="2000" i="1" baseline="30000" dirty="0" err="1"/>
              <a:t>y</a:t>
            </a:r>
            <a:r>
              <a:rPr lang="pt-BR" sz="2000" i="1" baseline="-25000" dirty="0" err="1"/>
              <a:t>t</a:t>
            </a:r>
            <a:r>
              <a:rPr lang="pt-BR" sz="2000" i="1" dirty="0"/>
              <a:t>, </a:t>
            </a:r>
            <a:r>
              <a:rPr lang="pt-BR" sz="2000" i="1" dirty="0" err="1"/>
              <a:t>m</a:t>
            </a:r>
            <a:r>
              <a:rPr lang="pt-BR" sz="2000" i="1" baseline="-25000" dirty="0" err="1"/>
              <a:t>t</a:t>
            </a:r>
            <a:r>
              <a:rPr lang="pt-BR" sz="2000" i="1" dirty="0"/>
              <a:t> </a:t>
            </a:r>
            <a:r>
              <a:rPr lang="pt-BR" sz="2000" dirty="0"/>
              <a:t>e </a:t>
            </a:r>
            <a:r>
              <a:rPr lang="pt-BR" sz="2000" i="1" dirty="0" err="1"/>
              <a:t>p</a:t>
            </a:r>
            <a:r>
              <a:rPr lang="pt-BR" sz="2000" i="1" baseline="-25000" dirty="0" err="1"/>
              <a:t>t</a:t>
            </a:r>
            <a:r>
              <a:rPr lang="pt-BR" sz="2000" i="1" dirty="0"/>
              <a:t> </a:t>
            </a:r>
            <a:r>
              <a:rPr lang="pt-BR" sz="2000" dirty="0"/>
              <a:t>no tempo dos itens “d” e “e</a:t>
            </a:r>
            <a:r>
              <a:rPr lang="pt-BR" sz="2000" dirty="0" smtClean="0"/>
              <a:t>”.</a:t>
            </a:r>
            <a:endParaRPr lang="pt-BR" sz="20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090737"/>
            <a:ext cx="9048149" cy="4074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328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LcParenR" startAt="6"/>
            </a:pPr>
            <a:r>
              <a:rPr lang="pt-BR" sz="2000" dirty="0" smtClean="0"/>
              <a:t>Complete </a:t>
            </a:r>
            <a:r>
              <a:rPr lang="pt-BR" sz="2000" dirty="0"/>
              <a:t>as tabelas a seguir com a evolução das variáveis e represente graficamente a evolução das variáveis </a:t>
            </a:r>
            <a:r>
              <a:rPr lang="pt-BR" sz="2000" i="1" dirty="0" err="1"/>
              <a:t>g</a:t>
            </a:r>
            <a:r>
              <a:rPr lang="pt-BR" sz="2000" i="1" baseline="30000" dirty="0" err="1"/>
              <a:t>y</a:t>
            </a:r>
            <a:r>
              <a:rPr lang="pt-BR" sz="2000" i="1" baseline="-25000" dirty="0" err="1"/>
              <a:t>t</a:t>
            </a:r>
            <a:r>
              <a:rPr lang="pt-BR" sz="2000" i="1" dirty="0"/>
              <a:t>, </a:t>
            </a:r>
            <a:r>
              <a:rPr lang="pt-BR" sz="2000" i="1" dirty="0" err="1"/>
              <a:t>m</a:t>
            </a:r>
            <a:r>
              <a:rPr lang="pt-BR" sz="2000" i="1" baseline="-25000" dirty="0" err="1"/>
              <a:t>t</a:t>
            </a:r>
            <a:r>
              <a:rPr lang="pt-BR" sz="2000" i="1" dirty="0"/>
              <a:t> </a:t>
            </a:r>
            <a:r>
              <a:rPr lang="pt-BR" sz="2000" dirty="0"/>
              <a:t>e </a:t>
            </a:r>
            <a:r>
              <a:rPr lang="pt-BR" sz="2000" i="1" dirty="0" err="1"/>
              <a:t>p</a:t>
            </a:r>
            <a:r>
              <a:rPr lang="pt-BR" sz="2000" i="1" baseline="-25000" dirty="0" err="1"/>
              <a:t>t</a:t>
            </a:r>
            <a:r>
              <a:rPr lang="pt-BR" sz="2000" i="1" dirty="0"/>
              <a:t> </a:t>
            </a:r>
            <a:r>
              <a:rPr lang="pt-BR" sz="2000" dirty="0"/>
              <a:t>no tempo dos itens “d” e “e</a:t>
            </a:r>
            <a:r>
              <a:rPr lang="pt-BR" sz="2000" dirty="0" smtClean="0"/>
              <a:t>”.</a:t>
            </a:r>
            <a:endParaRPr lang="pt-BR" sz="20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88840"/>
            <a:ext cx="6815901" cy="3069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18194"/>
            <a:ext cx="9120768" cy="1667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832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lphaLcParenR" startAt="7"/>
            </a:pPr>
            <a:r>
              <a:rPr lang="pt-BR" sz="2000" dirty="0" smtClean="0"/>
              <a:t>Calcule </a:t>
            </a:r>
            <a:r>
              <a:rPr lang="pt-BR" sz="2000" dirty="0"/>
              <a:t>a taxa de sacrifício desta economia e responda: nos limites deste modelo apresentado, existe a possibilidade de que o governo adote certa(s) política(s) que diminua(m) o tamanho do sacrifício de desinflação? Explique.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7" y="2132856"/>
            <a:ext cx="9054664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272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8" y="1054787"/>
            <a:ext cx="9147338" cy="5614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040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" y="2060848"/>
            <a:ext cx="9133681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765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t-BR" sz="2800" dirty="0"/>
              <a:t>Suponha que a curva de Phillips seja dada por:</a:t>
            </a:r>
          </a:p>
          <a:p>
            <a:pPr marL="0" indent="0" algn="ctr">
              <a:buNone/>
            </a:pP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dirty="0"/>
              <a:t> =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baseline="30000" dirty="0"/>
              <a:t>e</a:t>
            </a:r>
            <a:r>
              <a:rPr lang="pt-BR" sz="2800" dirty="0"/>
              <a:t> – 0,2(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t</a:t>
            </a:r>
            <a:r>
              <a:rPr lang="pt-BR" sz="2800" dirty="0"/>
              <a:t> - 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n</a:t>
            </a:r>
            <a:r>
              <a:rPr lang="pt-BR" sz="2800" dirty="0"/>
              <a:t>)   e  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baseline="30000" dirty="0"/>
              <a:t>e</a:t>
            </a:r>
            <a:r>
              <a:rPr lang="pt-BR" sz="2800" dirty="0"/>
              <a:t> = </a:t>
            </a:r>
            <a:r>
              <a:rPr lang="pt-BR" sz="2800" i="1" dirty="0"/>
              <a:t>π</a:t>
            </a:r>
            <a:r>
              <a:rPr lang="pt-BR" sz="2800" i="1" baseline="-25000" dirty="0"/>
              <a:t>t-1</a:t>
            </a:r>
            <a:endParaRPr lang="pt-BR" sz="2800" dirty="0"/>
          </a:p>
          <a:p>
            <a:pPr marL="0" indent="0">
              <a:buNone/>
            </a:pPr>
            <a:r>
              <a:rPr lang="pt-BR" sz="2800" dirty="0"/>
              <a:t>e que a taxa natural de desemprego, 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i="1" baseline="-25000" dirty="0" err="1"/>
              <a:t>n</a:t>
            </a:r>
            <a:r>
              <a:rPr lang="pt-BR" sz="2800" dirty="0"/>
              <a:t>, seja 6%. Considere que a inflação no ano </a:t>
            </a:r>
            <a:r>
              <a:rPr lang="pt-BR" sz="2800" i="1" dirty="0"/>
              <a:t>t-1 </a:t>
            </a:r>
            <a:r>
              <a:rPr lang="pt-BR" sz="2800" dirty="0"/>
              <a:t>seja zero. No ano </a:t>
            </a:r>
            <a:r>
              <a:rPr lang="pt-BR" sz="2800" i="1" dirty="0"/>
              <a:t>t</a:t>
            </a:r>
            <a:r>
              <a:rPr lang="pt-BR" sz="2800" dirty="0"/>
              <a:t>, a autoridade monetária decide manter a taxa de desemprego em 4%, a qual permanece para os próximos quatro anos. </a:t>
            </a:r>
          </a:p>
          <a:p>
            <a:pPr lvl="0"/>
            <a:r>
              <a:rPr lang="pt-BR" sz="2800" dirty="0"/>
              <a:t>Calcule a taxa de inflação para os anos </a:t>
            </a:r>
            <a:r>
              <a:rPr lang="pt-BR" sz="2800" i="1" dirty="0"/>
              <a:t>t</a:t>
            </a:r>
            <a:r>
              <a:rPr lang="pt-BR" sz="2800" dirty="0"/>
              <a:t>, </a:t>
            </a:r>
            <a:r>
              <a:rPr lang="pt-BR" sz="2800" i="1" dirty="0"/>
              <a:t>t+1</a:t>
            </a:r>
            <a:r>
              <a:rPr lang="pt-BR" sz="2800" dirty="0"/>
              <a:t>, </a:t>
            </a:r>
            <a:r>
              <a:rPr lang="pt-BR" sz="2800" i="1" dirty="0"/>
              <a:t>t+2 </a:t>
            </a:r>
            <a:r>
              <a:rPr lang="pt-BR" sz="2800" dirty="0"/>
              <a:t>e </a:t>
            </a:r>
            <a:r>
              <a:rPr lang="pt-BR" sz="2800" i="1" dirty="0"/>
              <a:t>t+3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869160"/>
            <a:ext cx="8749809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2393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lvl="0"/>
            <a:r>
              <a:rPr lang="pt-BR" sz="2800" dirty="0" smtClean="0"/>
              <a:t>Calcule </a:t>
            </a:r>
            <a:r>
              <a:rPr lang="pt-BR" sz="2800" dirty="0"/>
              <a:t>a taxa de inflação para os anos </a:t>
            </a:r>
            <a:r>
              <a:rPr lang="pt-BR" sz="2800" i="1" dirty="0"/>
              <a:t>t</a:t>
            </a:r>
            <a:r>
              <a:rPr lang="pt-BR" sz="2800" dirty="0"/>
              <a:t>, </a:t>
            </a:r>
            <a:r>
              <a:rPr lang="pt-BR" sz="2800" i="1" dirty="0"/>
              <a:t>t+1</a:t>
            </a:r>
            <a:r>
              <a:rPr lang="pt-BR" sz="2800" dirty="0"/>
              <a:t>, </a:t>
            </a:r>
            <a:r>
              <a:rPr lang="pt-BR" sz="2800" i="1" dirty="0"/>
              <a:t>t+2 </a:t>
            </a:r>
            <a:r>
              <a:rPr lang="pt-BR" sz="2800" dirty="0"/>
              <a:t>e </a:t>
            </a:r>
            <a:r>
              <a:rPr lang="pt-BR" sz="2800" i="1" dirty="0"/>
              <a:t>t+3</a:t>
            </a:r>
            <a:r>
              <a:rPr lang="pt-BR" sz="2800" dirty="0" smtClean="0"/>
              <a:t>.</a:t>
            </a:r>
            <a:endParaRPr lang="pt-BR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8749809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429000"/>
            <a:ext cx="7445934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41" y="5013176"/>
            <a:ext cx="5640627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2206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t-BR" sz="2800" dirty="0"/>
              <a:t>Suponha que a curva de Phillips seja dada por:</a:t>
            </a:r>
          </a:p>
          <a:p>
            <a:pPr marL="0" indent="0" algn="ctr">
              <a:buNone/>
            </a:pP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dirty="0"/>
              <a:t> =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baseline="30000" dirty="0"/>
              <a:t>e</a:t>
            </a:r>
            <a:r>
              <a:rPr lang="pt-BR" sz="2800" dirty="0"/>
              <a:t> – 0,2(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t</a:t>
            </a:r>
            <a:r>
              <a:rPr lang="pt-BR" sz="2800" dirty="0"/>
              <a:t> - 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n</a:t>
            </a:r>
            <a:r>
              <a:rPr lang="pt-BR" sz="2800" dirty="0"/>
              <a:t>)   e  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baseline="30000" dirty="0"/>
              <a:t>e</a:t>
            </a:r>
            <a:r>
              <a:rPr lang="pt-BR" sz="2800" dirty="0"/>
              <a:t> = </a:t>
            </a:r>
            <a:r>
              <a:rPr lang="pt-BR" sz="2800" i="1" dirty="0"/>
              <a:t>π</a:t>
            </a:r>
            <a:r>
              <a:rPr lang="pt-BR" sz="2800" i="1" baseline="-25000" dirty="0"/>
              <a:t>t-1</a:t>
            </a:r>
            <a:endParaRPr lang="pt-BR" sz="2800" dirty="0"/>
          </a:p>
          <a:p>
            <a:pPr marL="0" indent="0">
              <a:buNone/>
            </a:pPr>
            <a:r>
              <a:rPr lang="pt-BR" sz="2800" dirty="0"/>
              <a:t>e que a taxa natural de desemprego, </a:t>
            </a:r>
            <a:r>
              <a:rPr lang="pt-BR" sz="2800" i="1" dirty="0" err="1">
                <a:latin typeface="Symbol" pitchFamily="18" charset="2"/>
              </a:rPr>
              <a:t>m</a:t>
            </a:r>
            <a:r>
              <a:rPr lang="pt-BR" sz="2800" i="1" baseline="-25000" dirty="0" err="1"/>
              <a:t>n</a:t>
            </a:r>
            <a:r>
              <a:rPr lang="pt-BR" sz="2800" dirty="0"/>
              <a:t>, seja 6%. Considere que a inflação no ano </a:t>
            </a:r>
            <a:r>
              <a:rPr lang="pt-BR" sz="2800" i="1" dirty="0"/>
              <a:t>t-1 </a:t>
            </a:r>
            <a:r>
              <a:rPr lang="pt-BR" sz="2800" dirty="0"/>
              <a:t>seja zero. No ano </a:t>
            </a:r>
            <a:r>
              <a:rPr lang="pt-BR" sz="2800" i="1" dirty="0"/>
              <a:t>t</a:t>
            </a:r>
            <a:r>
              <a:rPr lang="pt-BR" sz="2800" dirty="0"/>
              <a:t>, a autoridade monetária decide manter a taxa de desemprego em 4%, a qual permanece para os próximos quatro anos. </a:t>
            </a:r>
          </a:p>
          <a:p>
            <a:pPr lvl="0"/>
            <a:r>
              <a:rPr lang="pt-BR" sz="2800" dirty="0"/>
              <a:t>Calcule a taxa de inflação para os anos </a:t>
            </a:r>
            <a:r>
              <a:rPr lang="pt-BR" sz="2800" i="1" dirty="0"/>
              <a:t>t</a:t>
            </a:r>
            <a:r>
              <a:rPr lang="pt-BR" sz="2800" dirty="0"/>
              <a:t>, </a:t>
            </a:r>
            <a:r>
              <a:rPr lang="pt-BR" sz="2800" i="1" dirty="0"/>
              <a:t>t+1</a:t>
            </a:r>
            <a:r>
              <a:rPr lang="pt-BR" sz="2800" dirty="0"/>
              <a:t>, </a:t>
            </a:r>
            <a:r>
              <a:rPr lang="pt-BR" sz="2800" i="1" dirty="0"/>
              <a:t>t+2 </a:t>
            </a:r>
            <a:r>
              <a:rPr lang="pt-BR" sz="2800" dirty="0"/>
              <a:t>e </a:t>
            </a:r>
            <a:r>
              <a:rPr lang="pt-BR" sz="2800" i="1" dirty="0"/>
              <a:t>t+3</a:t>
            </a:r>
            <a:r>
              <a:rPr lang="pt-BR" sz="2800" dirty="0"/>
              <a:t>.</a:t>
            </a:r>
          </a:p>
          <a:p>
            <a:pPr lvl="0"/>
            <a:r>
              <a:rPr lang="pt-BR" sz="2800" dirty="0">
                <a:solidFill>
                  <a:srgbClr val="FF0000"/>
                </a:solidFill>
              </a:rPr>
              <a:t>Suponha que metade dos assalariados tenha contratos de trabalho indexados. Nesse caso, qual é a nova equação da curva de Phillips?</a:t>
            </a:r>
          </a:p>
          <a:p>
            <a:pPr lvl="0"/>
            <a:r>
              <a:rPr lang="pt-BR" sz="2800" dirty="0"/>
              <a:t>Qual é o efeito da indexação na relação entre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i="1" dirty="0"/>
              <a:t> </a:t>
            </a:r>
            <a:r>
              <a:rPr lang="pt-BR" sz="2800" dirty="0"/>
              <a:t>e 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i="1" baseline="-25000" dirty="0" err="1"/>
              <a:t>t</a:t>
            </a:r>
            <a:r>
              <a:rPr lang="pt-BR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79900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t-BR" sz="2800" dirty="0"/>
              <a:t>Suponha que a curva de Phillips seja dada por:</a:t>
            </a:r>
          </a:p>
          <a:p>
            <a:pPr marL="0" indent="0" algn="ctr">
              <a:buNone/>
            </a:pP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dirty="0"/>
              <a:t> =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baseline="30000" dirty="0"/>
              <a:t>e</a:t>
            </a:r>
            <a:r>
              <a:rPr lang="pt-BR" sz="2800" dirty="0"/>
              <a:t> – 0,2(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t</a:t>
            </a:r>
            <a:r>
              <a:rPr lang="pt-BR" sz="2800" dirty="0"/>
              <a:t> - 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n</a:t>
            </a:r>
            <a:r>
              <a:rPr lang="pt-BR" sz="2800" dirty="0"/>
              <a:t>)   e  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baseline="30000" dirty="0"/>
              <a:t>e</a:t>
            </a:r>
            <a:r>
              <a:rPr lang="pt-BR" sz="2800" dirty="0"/>
              <a:t> = </a:t>
            </a:r>
            <a:r>
              <a:rPr lang="pt-BR" sz="2800" i="1" dirty="0"/>
              <a:t>π</a:t>
            </a:r>
            <a:r>
              <a:rPr lang="pt-BR" sz="2800" i="1" baseline="-25000" dirty="0"/>
              <a:t>t-1</a:t>
            </a:r>
            <a:endParaRPr lang="pt-BR" sz="2800" dirty="0"/>
          </a:p>
          <a:p>
            <a:pPr marL="0" indent="0">
              <a:buNone/>
            </a:pPr>
            <a:r>
              <a:rPr lang="pt-BR" sz="2800" dirty="0"/>
              <a:t>e que a taxa natural de desemprego, </a:t>
            </a:r>
            <a:r>
              <a:rPr lang="pt-BR" sz="2800" i="1" dirty="0" err="1">
                <a:latin typeface="Symbol" pitchFamily="18" charset="2"/>
              </a:rPr>
              <a:t>m</a:t>
            </a:r>
            <a:r>
              <a:rPr lang="pt-BR" sz="2800" i="1" baseline="-25000" dirty="0" err="1"/>
              <a:t>n</a:t>
            </a:r>
            <a:r>
              <a:rPr lang="pt-BR" sz="2800" dirty="0"/>
              <a:t>, seja 6%. Considere que a inflação no ano </a:t>
            </a:r>
            <a:r>
              <a:rPr lang="pt-BR" sz="2800" i="1" dirty="0"/>
              <a:t>t-1 </a:t>
            </a:r>
            <a:r>
              <a:rPr lang="pt-BR" sz="2800" dirty="0"/>
              <a:t>seja zero. No ano </a:t>
            </a:r>
            <a:r>
              <a:rPr lang="pt-BR" sz="2800" i="1" dirty="0"/>
              <a:t>t</a:t>
            </a:r>
            <a:r>
              <a:rPr lang="pt-BR" sz="2800" dirty="0"/>
              <a:t>, a autoridade monetária decide manter a taxa de desemprego em 4%, a qual permanece para os próximos quatro anos. </a:t>
            </a:r>
          </a:p>
          <a:p>
            <a:pPr lvl="0"/>
            <a:r>
              <a:rPr lang="pt-BR" sz="2800" dirty="0"/>
              <a:t>Calcule a taxa de inflação para os anos </a:t>
            </a:r>
            <a:r>
              <a:rPr lang="pt-BR" sz="2800" i="1" dirty="0"/>
              <a:t>t</a:t>
            </a:r>
            <a:r>
              <a:rPr lang="pt-BR" sz="2800" dirty="0"/>
              <a:t>, </a:t>
            </a:r>
            <a:r>
              <a:rPr lang="pt-BR" sz="2800" i="1" dirty="0"/>
              <a:t>t+1</a:t>
            </a:r>
            <a:r>
              <a:rPr lang="pt-BR" sz="2800" dirty="0"/>
              <a:t>, </a:t>
            </a:r>
            <a:r>
              <a:rPr lang="pt-BR" sz="2800" i="1" dirty="0"/>
              <a:t>t+2 </a:t>
            </a:r>
            <a:r>
              <a:rPr lang="pt-BR" sz="2800" dirty="0"/>
              <a:t>e </a:t>
            </a:r>
            <a:r>
              <a:rPr lang="pt-BR" sz="2800" i="1" dirty="0"/>
              <a:t>t+3</a:t>
            </a:r>
            <a:r>
              <a:rPr lang="pt-BR" sz="2800" dirty="0"/>
              <a:t>.</a:t>
            </a:r>
          </a:p>
          <a:p>
            <a:pPr lvl="0"/>
            <a:r>
              <a:rPr lang="pt-BR" sz="2800" dirty="0">
                <a:solidFill>
                  <a:srgbClr val="FF0000"/>
                </a:solidFill>
              </a:rPr>
              <a:t>Suponha que metade dos assalariados tenha contratos de trabalho indexados. Nesse caso, qual é a nova equação da curva de Phillips?</a:t>
            </a:r>
          </a:p>
          <a:p>
            <a:pPr lvl="0"/>
            <a:r>
              <a:rPr lang="pt-BR" sz="2800" dirty="0"/>
              <a:t>Qual é o efeito da indexação na relação entre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i="1" dirty="0"/>
              <a:t> </a:t>
            </a:r>
            <a:r>
              <a:rPr lang="pt-BR" sz="2800" dirty="0"/>
              <a:t>e 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i="1" baseline="-25000" dirty="0" err="1"/>
              <a:t>t</a:t>
            </a:r>
            <a:r>
              <a:rPr lang="pt-BR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26926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lvl="0"/>
            <a:r>
              <a:rPr lang="pt-BR" sz="2800" dirty="0" smtClean="0">
                <a:solidFill>
                  <a:srgbClr val="FF0000"/>
                </a:solidFill>
              </a:rPr>
              <a:t>Suponha </a:t>
            </a:r>
            <a:r>
              <a:rPr lang="pt-BR" sz="2800" dirty="0">
                <a:solidFill>
                  <a:srgbClr val="FF0000"/>
                </a:solidFill>
              </a:rPr>
              <a:t>que metade dos assalariados tenha contratos de trabalho indexados. Nesse caso, qual é a nova equação da curva de Phillips?</a:t>
            </a:r>
          </a:p>
          <a:p>
            <a:pPr lvl="0"/>
            <a:r>
              <a:rPr lang="pt-BR" sz="2800" dirty="0" smtClean="0"/>
              <a:t>Esta questão permite duas interpretações:</a:t>
            </a:r>
          </a:p>
          <a:p>
            <a:pPr marL="0" lvl="0" indent="0">
              <a:buNone/>
            </a:pPr>
            <a:r>
              <a:rPr lang="pt-BR" sz="2800" dirty="0" smtClean="0"/>
              <a:t>	A) 50% dos contratos indexados à </a:t>
            </a:r>
            <a:r>
              <a:rPr lang="pt-BR" sz="2800" i="1" dirty="0" smtClean="0"/>
              <a:t>π</a:t>
            </a:r>
            <a:r>
              <a:rPr lang="pt-BR" sz="2800" i="1" baseline="-25000" dirty="0" smtClean="0"/>
              <a:t>t</a:t>
            </a:r>
            <a:r>
              <a:rPr lang="pt-BR" sz="2800" dirty="0" smtClean="0"/>
              <a:t> </a:t>
            </a:r>
          </a:p>
          <a:p>
            <a:pPr marL="0" indent="0">
              <a:buNone/>
            </a:pPr>
            <a:r>
              <a:rPr lang="pt-BR" sz="2800" dirty="0" smtClean="0"/>
              <a:t>     	B) 50% dos contratos indexados à </a:t>
            </a:r>
            <a:r>
              <a:rPr lang="pt-BR" sz="2800" i="1" dirty="0" smtClean="0"/>
              <a:t>π</a:t>
            </a:r>
            <a:r>
              <a:rPr lang="pt-BR" sz="2800" i="1" baseline="-25000" dirty="0" smtClean="0"/>
              <a:t>t</a:t>
            </a:r>
            <a:r>
              <a:rPr lang="pt-BR" sz="2800" baseline="30000" dirty="0" smtClean="0"/>
              <a:t>e</a:t>
            </a:r>
            <a:r>
              <a:rPr lang="pt-BR" sz="2800" dirty="0" smtClean="0"/>
              <a:t> </a:t>
            </a:r>
          </a:p>
          <a:p>
            <a:pPr marL="0" indent="0">
              <a:buNone/>
            </a:pPr>
            <a:r>
              <a:rPr lang="pt-BR" sz="2800" dirty="0" smtClean="0"/>
              <a:t>ou</a:t>
            </a:r>
          </a:p>
          <a:p>
            <a:pPr marL="0" lvl="0" indent="0">
              <a:buNone/>
            </a:pPr>
            <a:r>
              <a:rPr lang="pt-BR" sz="2800" dirty="0" smtClean="0"/>
              <a:t>	A) 50% dos contratos indexados à </a:t>
            </a:r>
            <a:r>
              <a:rPr lang="pt-BR" sz="2800" i="1" dirty="0" smtClean="0"/>
              <a:t>π</a:t>
            </a:r>
            <a:r>
              <a:rPr lang="pt-BR" sz="2800" i="1" baseline="-25000" dirty="0" smtClean="0"/>
              <a:t>t</a:t>
            </a:r>
            <a:r>
              <a:rPr lang="pt-BR" sz="2800" dirty="0" smtClean="0"/>
              <a:t> </a:t>
            </a:r>
          </a:p>
          <a:p>
            <a:pPr marL="0" indent="0">
              <a:buNone/>
            </a:pPr>
            <a:r>
              <a:rPr lang="pt-BR" sz="2800" dirty="0" smtClean="0"/>
              <a:t>     	B) 50% dos contratos  sem correção (“congelados”)</a:t>
            </a:r>
          </a:p>
          <a:p>
            <a:pPr marL="0" lv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79920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lvl="0"/>
            <a:r>
              <a:rPr lang="pt-BR" sz="2800" dirty="0" smtClean="0">
                <a:solidFill>
                  <a:srgbClr val="FF0000"/>
                </a:solidFill>
              </a:rPr>
              <a:t>Suponha </a:t>
            </a:r>
            <a:r>
              <a:rPr lang="pt-BR" sz="2800" dirty="0">
                <a:solidFill>
                  <a:srgbClr val="FF0000"/>
                </a:solidFill>
              </a:rPr>
              <a:t>que metade dos assalariados tenha contratos de trabalho indexados. Nesse caso, qual é a nova equação da curva de Phillips?</a:t>
            </a:r>
          </a:p>
          <a:p>
            <a:pPr marL="0" lvl="0" indent="0">
              <a:buNone/>
            </a:pPr>
            <a:r>
              <a:rPr lang="pt-BR" sz="2800" dirty="0" smtClean="0"/>
              <a:t>	A) 50% dos contratos indexados à </a:t>
            </a:r>
            <a:r>
              <a:rPr lang="pt-BR" sz="2800" i="1" dirty="0" smtClean="0"/>
              <a:t>π</a:t>
            </a:r>
            <a:r>
              <a:rPr lang="pt-BR" sz="2800" i="1" baseline="-25000" dirty="0" smtClean="0"/>
              <a:t>t</a:t>
            </a:r>
            <a:r>
              <a:rPr lang="pt-BR" sz="2800" dirty="0" smtClean="0"/>
              <a:t> </a:t>
            </a:r>
          </a:p>
          <a:p>
            <a:pPr marL="0" indent="0">
              <a:buNone/>
            </a:pPr>
            <a:r>
              <a:rPr lang="pt-BR" sz="2800" dirty="0" smtClean="0"/>
              <a:t>     	B) 50% dos contratos indexados à </a:t>
            </a:r>
            <a:r>
              <a:rPr lang="pt-BR" sz="2800" i="1" dirty="0" smtClean="0"/>
              <a:t>π</a:t>
            </a:r>
            <a:r>
              <a:rPr lang="pt-BR" sz="2800" i="1" baseline="-25000" dirty="0" smtClean="0"/>
              <a:t>t</a:t>
            </a:r>
            <a:r>
              <a:rPr lang="pt-BR" sz="2800" baseline="30000" dirty="0" smtClean="0"/>
              <a:t>e</a:t>
            </a:r>
            <a:r>
              <a:rPr lang="pt-BR" sz="2800" dirty="0" smtClean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475656" y="3573016"/>
                <a:ext cx="2664296" cy="396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pt-BR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pt-BR" dirty="0" smtClean="0"/>
                  <a:t>=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pt-BR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pt-BR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  <m:sub/>
                          <m:sup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sup>
                        </m:sSubSup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  <m:sup/>
                    </m:sSubSup>
                  </m:oMath>
                </a14:m>
                <a:r>
                  <a:rPr lang="pt-BR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−0,2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3573016"/>
                <a:ext cx="2664296" cy="396455"/>
              </a:xfrm>
              <a:prstGeom prst="rect">
                <a:avLst/>
              </a:prstGeom>
              <a:blipFill rotWithShape="1">
                <a:blip r:embed="rId2"/>
                <a:stretch>
                  <a:fillRect t="-6154" b="-1846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ixaDeTexto 4"/>
              <p:cNvSpPr txBox="1"/>
              <p:nvPr/>
            </p:nvSpPr>
            <p:spPr>
              <a:xfrm>
                <a:off x="1475656" y="4112665"/>
                <a:ext cx="3528392" cy="396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pt-BR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pt-BR" dirty="0" smtClean="0"/>
                  <a:t>=0,5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pt-BR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pt-BR" dirty="0" smtClean="0">
                    <a:ea typeface="Cambria Math"/>
                  </a:rPr>
                  <a:t> </a:t>
                </a:r>
                <a:r>
                  <a:rPr lang="pt-BR" dirty="0" smtClean="0"/>
                  <a:t>+ 0,5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pt-BR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pt-BR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  <m:sub/>
                          <m:sup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sup>
                        </m:sSubSup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  <m:sup/>
                    </m:sSubSup>
                  </m:oMath>
                </a14:m>
                <a:r>
                  <a:rPr lang="pt-BR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−0,2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5" name="CaixaDe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112665"/>
                <a:ext cx="3528392" cy="396455"/>
              </a:xfrm>
              <a:prstGeom prst="rect">
                <a:avLst/>
              </a:prstGeom>
              <a:blipFill rotWithShape="1">
                <a:blip r:embed="rId3"/>
                <a:stretch>
                  <a:fillRect t="-6154" b="-1846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/>
              <p:cNvSpPr txBox="1"/>
              <p:nvPr/>
            </p:nvSpPr>
            <p:spPr>
              <a:xfrm>
                <a:off x="1475656" y="4688729"/>
                <a:ext cx="3528392" cy="396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t-BR" dirty="0" smtClean="0"/>
                  <a:t>0,5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pt-BR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pt-BR" dirty="0" smtClean="0">
                    <a:ea typeface="Cambria Math"/>
                  </a:rPr>
                  <a:t> =</a:t>
                </a:r>
                <a:r>
                  <a:rPr lang="pt-BR" dirty="0" smtClean="0"/>
                  <a:t> 0,5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pt-BR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pt-BR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  <m:sub/>
                          <m:sup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sup>
                        </m:sSubSup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  <m:sup/>
                    </m:sSubSup>
                  </m:oMath>
                </a14:m>
                <a:r>
                  <a:rPr lang="pt-BR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−0,2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688729"/>
                <a:ext cx="3528392" cy="396455"/>
              </a:xfrm>
              <a:prstGeom prst="rect">
                <a:avLst/>
              </a:prstGeom>
              <a:blipFill rotWithShape="1">
                <a:blip r:embed="rId4"/>
                <a:stretch>
                  <a:fillRect l="-1382" t="-6154" b="-1846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/>
              <p:cNvSpPr txBox="1"/>
              <p:nvPr/>
            </p:nvSpPr>
            <p:spPr>
              <a:xfrm>
                <a:off x="1475656" y="5260948"/>
                <a:ext cx="3528392" cy="5443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pt-BR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pt-BR" dirty="0" smtClean="0">
                    <a:ea typeface="Cambria Math"/>
                  </a:rPr>
                  <a:t> =</a:t>
                </a:r>
                <a:r>
                  <a:rPr lang="pt-BR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pt-BR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SupPr>
                          <m:e>
                            <m:f>
                              <m:fPr>
                                <m:ctrlPr>
                                  <a:rPr lang="pt-BR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pt-BR" b="0" i="1" smtClean="0">
                                    <a:latin typeface="Cambria Math"/>
                                    <a:ea typeface="Cambria Math"/>
                                  </a:rPr>
                                  <m:t>0,5</m:t>
                                </m:r>
                              </m:num>
                              <m:den>
                                <m:r>
                                  <a:rPr lang="pt-BR" b="0" i="1" smtClean="0">
                                    <a:latin typeface="Cambria Math"/>
                                    <a:ea typeface="Cambria Math"/>
                                  </a:rPr>
                                  <m:t>0,5</m:t>
                                </m:r>
                              </m:den>
                            </m:f>
                            <m:r>
                              <a:rPr lang="pt-BR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  <m:sub/>
                          <m:sup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sup>
                        </m:sSubSup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  <m:sup/>
                    </m:sSubSup>
                  </m:oMath>
                </a14:m>
                <a:r>
                  <a:rPr lang="pt-BR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−</m:t>
                    </m:r>
                    <m:f>
                      <m:f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0,2</m:t>
                        </m:r>
                      </m:num>
                      <m:den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0,5</m:t>
                        </m:r>
                      </m:den>
                    </m:f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260948"/>
                <a:ext cx="3528392" cy="544316"/>
              </a:xfrm>
              <a:prstGeom prst="rect">
                <a:avLst/>
              </a:prstGeom>
              <a:blipFill rotWithShape="1">
                <a:blip r:embed="rId5"/>
                <a:stretch>
                  <a:fillRect b="-112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ixaDeTexto 7"/>
              <p:cNvSpPr txBox="1"/>
              <p:nvPr/>
            </p:nvSpPr>
            <p:spPr>
              <a:xfrm>
                <a:off x="1475656" y="5981028"/>
                <a:ext cx="3528392" cy="3964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pt-BR" i="1" smtClean="0">
                            <a:latin typeface="Cambria Math"/>
                            <a:ea typeface="Cambria Math"/>
                          </a:rPr>
                          <m:t>𝜋</m:t>
                        </m:r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pt-BR" dirty="0" smtClean="0">
                    <a:ea typeface="Cambria Math"/>
                  </a:rPr>
                  <a:t> =</a:t>
                </a:r>
                <a:r>
                  <a:rPr lang="pt-BR" dirty="0" smtClean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pt-BR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SupPr>
                          <m:e>
                            <m:r>
                              <a:rPr lang="pt-BR" i="1" smtClean="0"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e>
                          <m:sub/>
                          <m:sup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sup>
                        </m:sSubSup>
                      </m:e>
                      <m: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𝑡</m:t>
                        </m:r>
                      </m:sub>
                      <m:sup/>
                    </m:sSubSup>
                  </m:oMath>
                </a14:m>
                <a:r>
                  <a:rPr lang="pt-BR" b="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pt-BR" b="0" i="1" smtClean="0">
                        <a:latin typeface="Cambria Math"/>
                        <a:ea typeface="Cambria Math"/>
                      </a:rPr>
                      <m:t>−0,4</m:t>
                    </m:r>
                    <m:d>
                      <m:dPr>
                        <m:ctrlPr>
                          <a:rPr lang="pt-BR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𝑡</m:t>
                            </m:r>
                          </m:sub>
                        </m:sSub>
                        <m:r>
                          <a:rPr lang="pt-BR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pt-BR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𝜇</m:t>
                            </m:r>
                          </m:e>
                          <m:sub>
                            <m:r>
                              <a:rPr lang="pt-BR" b="0" i="1" smtClean="0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pt-BR" dirty="0"/>
              </a:p>
            </p:txBody>
          </p:sp>
        </mc:Choice>
        <mc:Fallback xmlns="">
          <p:sp>
            <p:nvSpPr>
              <p:cNvPr id="8" name="CaixaDe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981028"/>
                <a:ext cx="3528392" cy="396455"/>
              </a:xfrm>
              <a:prstGeom prst="rect">
                <a:avLst/>
              </a:prstGeom>
              <a:blipFill rotWithShape="1">
                <a:blip r:embed="rId6"/>
                <a:stretch>
                  <a:fillRect t="-6154" b="-1846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4466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Questão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63277"/>
            <a:ext cx="8712968" cy="4525963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t-BR" sz="2800" dirty="0"/>
              <a:t>Suponha que a curva de Phillips seja dada por:</a:t>
            </a:r>
          </a:p>
          <a:p>
            <a:pPr marL="0" indent="0" algn="ctr">
              <a:buNone/>
            </a:pP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dirty="0"/>
              <a:t> =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baseline="30000" dirty="0"/>
              <a:t>e</a:t>
            </a:r>
            <a:r>
              <a:rPr lang="pt-BR" sz="2800" dirty="0"/>
              <a:t> – 0,2(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t</a:t>
            </a:r>
            <a:r>
              <a:rPr lang="pt-BR" sz="2800" dirty="0"/>
              <a:t> - </a:t>
            </a:r>
            <a:r>
              <a:rPr lang="pt-BR" sz="2800" dirty="0" err="1">
                <a:latin typeface="Symbol" pitchFamily="18" charset="2"/>
              </a:rPr>
              <a:t>m</a:t>
            </a:r>
            <a:r>
              <a:rPr lang="pt-BR" sz="2800" baseline="-25000" dirty="0" err="1"/>
              <a:t>n</a:t>
            </a:r>
            <a:r>
              <a:rPr lang="pt-BR" sz="2800" dirty="0"/>
              <a:t>)   e   </a:t>
            </a:r>
            <a:r>
              <a:rPr lang="pt-BR" sz="2800" i="1" dirty="0"/>
              <a:t>π</a:t>
            </a:r>
            <a:r>
              <a:rPr lang="pt-BR" sz="2800" i="1" baseline="-25000" dirty="0"/>
              <a:t>t</a:t>
            </a:r>
            <a:r>
              <a:rPr lang="pt-BR" sz="2800" baseline="30000" dirty="0"/>
              <a:t>e</a:t>
            </a:r>
            <a:r>
              <a:rPr lang="pt-BR" sz="2800" dirty="0"/>
              <a:t> = </a:t>
            </a:r>
            <a:r>
              <a:rPr lang="pt-BR" sz="2800" i="1" dirty="0"/>
              <a:t>π</a:t>
            </a:r>
            <a:r>
              <a:rPr lang="pt-BR" sz="2800" i="1" baseline="-25000" dirty="0"/>
              <a:t>t-1</a:t>
            </a:r>
            <a:endParaRPr lang="pt-BR" sz="2800" dirty="0"/>
          </a:p>
          <a:p>
            <a:pPr marL="0" indent="0">
              <a:buNone/>
            </a:pPr>
            <a:r>
              <a:rPr lang="pt-BR" sz="2800" dirty="0"/>
              <a:t>e que a taxa natural de desemprego, </a:t>
            </a:r>
            <a:r>
              <a:rPr lang="pt-BR" sz="2800" i="1" dirty="0" err="1">
                <a:latin typeface="Symbol" pitchFamily="18" charset="2"/>
              </a:rPr>
              <a:t>m</a:t>
            </a:r>
            <a:r>
              <a:rPr lang="pt-BR" sz="2800" i="1" baseline="-25000" dirty="0" err="1"/>
              <a:t>n</a:t>
            </a:r>
            <a:r>
              <a:rPr lang="pt-BR" sz="2800" dirty="0"/>
              <a:t>, seja 6%. Considere que a inflação no ano </a:t>
            </a:r>
            <a:r>
              <a:rPr lang="pt-BR" sz="2800" i="1" dirty="0"/>
              <a:t>t-1 </a:t>
            </a:r>
            <a:r>
              <a:rPr lang="pt-BR" sz="2800" dirty="0"/>
              <a:t>seja zero. No ano </a:t>
            </a:r>
            <a:r>
              <a:rPr lang="pt-BR" sz="2800" i="1" dirty="0"/>
              <a:t>t</a:t>
            </a:r>
            <a:r>
              <a:rPr lang="pt-BR" sz="2800" dirty="0"/>
              <a:t>, a autoridade monetária decide manter a taxa de desemprego em 4%, a qual permanece para os próximos quatro anos. </a:t>
            </a:r>
          </a:p>
          <a:p>
            <a:pPr lvl="0"/>
            <a:r>
              <a:rPr lang="pt-BR" sz="2800" dirty="0"/>
              <a:t>Calcule a taxa de inflação para os anos </a:t>
            </a:r>
            <a:r>
              <a:rPr lang="pt-BR" sz="2800" i="1" dirty="0"/>
              <a:t>t</a:t>
            </a:r>
            <a:r>
              <a:rPr lang="pt-BR" sz="2800" dirty="0"/>
              <a:t>, </a:t>
            </a:r>
            <a:r>
              <a:rPr lang="pt-BR" sz="2800" i="1" dirty="0"/>
              <a:t>t+1</a:t>
            </a:r>
            <a:r>
              <a:rPr lang="pt-BR" sz="2800" dirty="0"/>
              <a:t>, </a:t>
            </a:r>
            <a:r>
              <a:rPr lang="pt-BR" sz="2800" i="1" dirty="0"/>
              <a:t>t+2 </a:t>
            </a:r>
            <a:r>
              <a:rPr lang="pt-BR" sz="2800" dirty="0"/>
              <a:t>e </a:t>
            </a:r>
            <a:r>
              <a:rPr lang="pt-BR" sz="2800" i="1" dirty="0"/>
              <a:t>t+3</a:t>
            </a:r>
            <a:r>
              <a:rPr lang="pt-BR" sz="2800" dirty="0"/>
              <a:t>.</a:t>
            </a:r>
          </a:p>
          <a:p>
            <a:pPr lvl="0"/>
            <a:r>
              <a:rPr lang="pt-BR" sz="2800" dirty="0"/>
              <a:t>Suponha que metade dos assalariados tenha contratos de trabalho indexados. Nesse caso, qual é a nova equação da curva de Phillips?</a:t>
            </a:r>
          </a:p>
          <a:p>
            <a:pPr lvl="0"/>
            <a:r>
              <a:rPr lang="pt-BR" sz="2800" dirty="0">
                <a:solidFill>
                  <a:srgbClr val="FF0000"/>
                </a:solidFill>
              </a:rPr>
              <a:t>Qual é o efeito da indexação na relação entre </a:t>
            </a:r>
            <a:r>
              <a:rPr lang="pt-BR" sz="2800" i="1" dirty="0">
                <a:solidFill>
                  <a:srgbClr val="FF0000"/>
                </a:solidFill>
              </a:rPr>
              <a:t>π</a:t>
            </a:r>
            <a:r>
              <a:rPr lang="pt-BR" sz="2800" i="1" baseline="-25000" dirty="0">
                <a:solidFill>
                  <a:srgbClr val="FF0000"/>
                </a:solidFill>
              </a:rPr>
              <a:t>t</a:t>
            </a:r>
            <a:r>
              <a:rPr lang="pt-BR" sz="2800" i="1" dirty="0">
                <a:solidFill>
                  <a:srgbClr val="FF0000"/>
                </a:solidFill>
              </a:rPr>
              <a:t> </a:t>
            </a:r>
            <a:r>
              <a:rPr lang="pt-BR" sz="2800" dirty="0">
                <a:solidFill>
                  <a:srgbClr val="FF0000"/>
                </a:solidFill>
              </a:rPr>
              <a:t>e </a:t>
            </a:r>
            <a:r>
              <a:rPr lang="pt-BR" sz="2800" dirty="0" err="1">
                <a:solidFill>
                  <a:srgbClr val="FF0000"/>
                </a:solidFill>
                <a:latin typeface="Symbol" pitchFamily="18" charset="2"/>
              </a:rPr>
              <a:t>m</a:t>
            </a:r>
            <a:r>
              <a:rPr lang="pt-BR" sz="2800" i="1" baseline="-25000" dirty="0" err="1">
                <a:solidFill>
                  <a:srgbClr val="FF0000"/>
                </a:solidFill>
              </a:rPr>
              <a:t>t</a:t>
            </a:r>
            <a:r>
              <a:rPr lang="pt-BR" sz="28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162361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1312</Words>
  <Application>Microsoft Office PowerPoint</Application>
  <PresentationFormat>Apresentação na tela (4:3)</PresentationFormat>
  <Paragraphs>93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Cambria Math</vt:lpstr>
      <vt:lpstr>Symbol</vt:lpstr>
      <vt:lpstr>Tema do Office</vt:lpstr>
      <vt:lpstr>Apresentação do PowerPoint</vt:lpstr>
      <vt:lpstr>Questão 1</vt:lpstr>
      <vt:lpstr>Questão 1</vt:lpstr>
      <vt:lpstr>Questão 1</vt:lpstr>
      <vt:lpstr>Questão 1</vt:lpstr>
      <vt:lpstr>Questão 1</vt:lpstr>
      <vt:lpstr>Questão 1</vt:lpstr>
      <vt:lpstr>Questão 1</vt:lpstr>
      <vt:lpstr>Questão 1</vt:lpstr>
      <vt:lpstr>Questão 1</vt:lpstr>
      <vt:lpstr>Questão 2</vt:lpstr>
      <vt:lpstr>Questão 2</vt:lpstr>
      <vt:lpstr>Questão 2</vt:lpstr>
      <vt:lpstr>Questão 2</vt:lpstr>
      <vt:lpstr>Questão 2</vt:lpstr>
      <vt:lpstr>Questão 2</vt:lpstr>
      <vt:lpstr>Questão 2</vt:lpstr>
      <vt:lpstr>Questão 2</vt:lpstr>
      <vt:lpstr>Questão 2</vt:lpstr>
      <vt:lpstr>Questão 2</vt:lpstr>
      <vt:lpstr>Questão 2</vt:lpstr>
      <vt:lpstr>Questão 2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Roberto</dc:creator>
  <cp:lastModifiedBy>USP</cp:lastModifiedBy>
  <cp:revision>12</cp:revision>
  <dcterms:created xsi:type="dcterms:W3CDTF">2017-09-29T12:58:30Z</dcterms:created>
  <dcterms:modified xsi:type="dcterms:W3CDTF">2018-09-24T03:04:38Z</dcterms:modified>
</cp:coreProperties>
</file>