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8" r:id="rId3"/>
    <p:sldId id="29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0" r:id="rId20"/>
    <p:sldId id="300" r:id="rId21"/>
    <p:sldId id="301" r:id="rId22"/>
    <p:sldId id="283" r:id="rId23"/>
    <p:sldId id="284" r:id="rId24"/>
    <p:sldId id="285" r:id="rId25"/>
    <p:sldId id="286" r:id="rId26"/>
    <p:sldId id="288" r:id="rId27"/>
    <p:sldId id="287" r:id="rId28"/>
    <p:sldId id="289" r:id="rId29"/>
    <p:sldId id="290" r:id="rId30"/>
    <p:sldId id="291" r:id="rId31"/>
    <p:sldId id="292" r:id="rId32"/>
    <p:sldId id="293" r:id="rId33"/>
    <p:sldId id="295" r:id="rId34"/>
    <p:sldId id="294" r:id="rId35"/>
    <p:sldId id="296" r:id="rId36"/>
    <p:sldId id="297" r:id="rId3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61" autoAdjust="0"/>
    <p:restoredTop sz="94660"/>
  </p:normalViewPr>
  <p:slideViewPr>
    <p:cSldViewPr>
      <p:cViewPr varScale="1">
        <p:scale>
          <a:sx n="89" d="100"/>
          <a:sy n="89" d="100"/>
        </p:scale>
        <p:origin x="60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Plan1!$F$3</c:f>
              <c:strCache>
                <c:ptCount val="1"/>
                <c:pt idx="0">
                  <c:v>Qd</c:v>
                </c:pt>
              </c:strCache>
            </c:strRef>
          </c:tx>
          <c:marker>
            <c:symbol val="none"/>
          </c:marker>
          <c:xVal>
            <c:numRef>
              <c:f>Plan1!$D$4:$D$10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Plan1!$F$4:$F$10</c:f>
              <c:numCache>
                <c:formatCode>General</c:formatCode>
                <c:ptCount val="7"/>
                <c:pt idx="0">
                  <c:v>-5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613-4D81-B16B-ABDCFD316D6D}"/>
            </c:ext>
          </c:extLst>
        </c:ser>
        <c:ser>
          <c:idx val="1"/>
          <c:order val="1"/>
          <c:tx>
            <c:v>Qs</c:v>
          </c:tx>
          <c:marker>
            <c:symbol val="none"/>
          </c:marker>
          <c:xVal>
            <c:numRef>
              <c:f>Plan1!$D$4:$D$10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Plan1!$G$4:$G$10</c:f>
              <c:numCache>
                <c:formatCode>General</c:formatCode>
                <c:ptCount val="7"/>
                <c:pt idx="0">
                  <c:v>-13</c:v>
                </c:pt>
                <c:pt idx="1">
                  <c:v>-9</c:v>
                </c:pt>
                <c:pt idx="2">
                  <c:v>-5</c:v>
                </c:pt>
                <c:pt idx="3">
                  <c:v>-1</c:v>
                </c:pt>
                <c:pt idx="4">
                  <c:v>3</c:v>
                </c:pt>
                <c:pt idx="5">
                  <c:v>7</c:v>
                </c:pt>
                <c:pt idx="6">
                  <c:v>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613-4D81-B16B-ABDCFD316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106096"/>
        <c:axId val="270106480"/>
      </c:scatterChart>
      <c:valAx>
        <c:axId val="270106096"/>
        <c:scaling>
          <c:orientation val="minMax"/>
          <c:max val="3"/>
          <c:min val="-3"/>
        </c:scaling>
        <c:delete val="0"/>
        <c:axPos val="b"/>
        <c:numFmt formatCode="General" sourceLinked="1"/>
        <c:majorTickMark val="out"/>
        <c:minorTickMark val="none"/>
        <c:tickLblPos val="nextTo"/>
        <c:crossAx val="270106480"/>
        <c:crosses val="autoZero"/>
        <c:crossBetween val="midCat"/>
      </c:valAx>
      <c:valAx>
        <c:axId val="270106480"/>
        <c:scaling>
          <c:orientation val="minMax"/>
          <c:max val="5"/>
          <c:min val="-2"/>
        </c:scaling>
        <c:delete val="0"/>
        <c:axPos val="l"/>
        <c:numFmt formatCode="General" sourceLinked="1"/>
        <c:majorTickMark val="out"/>
        <c:minorTickMark val="none"/>
        <c:tickLblPos val="nextTo"/>
        <c:crossAx val="27010609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A48FB-F65E-4F28-A5C0-5EC9E000C8B6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B830A3-7872-43C0-AACA-3CB0A942D9A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1.png"/><Relationship Id="rId7" Type="http://schemas.openxmlformats.org/officeDocument/2006/relationships/image" Target="../media/image35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3" Type="http://schemas.openxmlformats.org/officeDocument/2006/relationships/image" Target="../media/image430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20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5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4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image" Target="../media/image430.png"/><Relationship Id="rId7" Type="http://schemas.openxmlformats.org/officeDocument/2006/relationships/image" Target="../media/image58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0.png"/><Relationship Id="rId5" Type="http://schemas.openxmlformats.org/officeDocument/2006/relationships/image" Target="../media/image45.png"/><Relationship Id="rId10" Type="http://schemas.openxmlformats.org/officeDocument/2006/relationships/image" Target="../media/image61.png"/><Relationship Id="rId4" Type="http://schemas.openxmlformats.org/officeDocument/2006/relationships/image" Target="../media/image44.png"/><Relationship Id="rId9" Type="http://schemas.openxmlformats.org/officeDocument/2006/relationships/image" Target="../media/image6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3.png"/><Relationship Id="rId7" Type="http://schemas.openxmlformats.org/officeDocument/2006/relationships/image" Target="../media/image7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000" dirty="0"/>
              <a:t>Análise de equilíbrio em economia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486600" cy="1314450"/>
          </a:xfrm>
        </p:spPr>
        <p:txBody>
          <a:bodyPr/>
          <a:lstStyle/>
          <a:p>
            <a:pPr algn="ctr"/>
            <a:r>
              <a:rPr lang="pt-BR" dirty="0"/>
              <a:t>Prof. </a:t>
            </a:r>
            <a:r>
              <a:rPr lang="pt-BR" dirty="0" err="1"/>
              <a:t>Elisson</a:t>
            </a:r>
            <a:r>
              <a:rPr lang="pt-BR" dirty="0"/>
              <a:t> de Andrade</a:t>
            </a:r>
          </a:p>
          <a:p>
            <a:pPr algn="ctr"/>
            <a:r>
              <a:rPr lang="pt-BR" dirty="0"/>
              <a:t>eapandra@uol.com.br</a:t>
            </a:r>
          </a:p>
        </p:txBody>
      </p:sp>
    </p:spTree>
    <p:extLst>
      <p:ext uri="{BB962C8B-B14F-4D97-AF65-F5344CB8AC3E}">
        <p14:creationId xmlns:p14="http://schemas.microsoft.com/office/powerpoint/2010/main" val="399536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806972"/>
                <a:ext cx="8352928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Dado o modelo de mercado abaixo, calcule o equilíbrio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𝑃</m:t>
                            </m:r>
                          </m:e>
                        </m:acc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06972"/>
                <a:ext cx="8352928" cy="369909"/>
              </a:xfrm>
              <a:prstGeom prst="rect">
                <a:avLst/>
              </a:prstGeom>
              <a:blipFill rotWithShape="1">
                <a:blip r:embed="rId2"/>
                <a:stretch>
                  <a:fillRect l="-657"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123728" y="1635646"/>
                <a:ext cx="4680520" cy="1467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=18−2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=−6+6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635646"/>
                <a:ext cx="4680520" cy="1467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195736" y="3794621"/>
                <a:ext cx="46085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Resposta: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pt-BR" b="0" i="1" smtClean="0">
                        <a:latin typeface="Cambria Math"/>
                      </a:rPr>
                      <m:t>=3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𝑒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</m:acc>
                    <m:r>
                      <a:rPr lang="pt-BR" b="0" i="1" smtClean="0">
                        <a:latin typeface="Cambria Math"/>
                      </a:rPr>
                      <m:t>=12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794621"/>
                <a:ext cx="460851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9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806972"/>
                <a:ext cx="8352928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Agora calculemos o equilíbrio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𝑃</m:t>
                            </m:r>
                          </m:e>
                        </m:acc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</m:d>
                  </m:oMath>
                </a14:m>
                <a:r>
                  <a:rPr lang="pt-BR" dirty="0"/>
                  <a:t> para um sistema NÃO LINEAR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06972"/>
                <a:ext cx="8352928" cy="369909"/>
              </a:xfrm>
              <a:prstGeom prst="rect">
                <a:avLst/>
              </a:prstGeom>
              <a:blipFill rotWithShape="1">
                <a:blip r:embed="rId2"/>
                <a:stretch>
                  <a:fillRect l="-657" t="-6557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123728" y="2211710"/>
                <a:ext cx="4680520" cy="1487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=4−</m:t>
                              </m:r>
                              <m:sSup>
                                <m:sSup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=−1+4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211710"/>
                <a:ext cx="4680520" cy="14873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8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33950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Resolução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35573" y="843558"/>
                <a:ext cx="18902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+4=4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73" y="843558"/>
                <a:ext cx="189026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01551" y="1212890"/>
                <a:ext cx="18902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+4</m:t>
                      </m:r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51" y="1212890"/>
                <a:ext cx="189026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20765" y="1779662"/>
                <a:ext cx="2090991" cy="5870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𝑥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 smtClean="0">
                              <a:latin typeface="Cambria Math"/>
                            </a:rPr>
                            <m:t>𝑏</m:t>
                          </m:r>
                          <m:r>
                            <a:rPr lang="pt-BR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pt-BR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pt-BR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pt-BR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65" y="1779662"/>
                <a:ext cx="2090991" cy="587058"/>
              </a:xfrm>
              <a:prstGeom prst="rect">
                <a:avLst/>
              </a:prstGeom>
              <a:blipFill rotWithShape="1">
                <a:blip r:embed="rId4"/>
                <a:stretch>
                  <a:fillRect r="-1749"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15137" y="2571750"/>
                <a:ext cx="2642775" cy="695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  <m:r>
                            <a:rPr lang="pt-BR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pt-BR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 smtClean="0">
                                  <a:latin typeface="Cambria Math"/>
                                </a:rPr>
                                <m:t>−4</m:t>
                              </m:r>
                              <m:d>
                                <m:d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</m:d>
                            </m:e>
                          </m:rad>
                        </m:num>
                        <m:den>
                          <m:r>
                            <a:rPr lang="pt-BR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37" y="2571750"/>
                <a:ext cx="2642775" cy="6959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80821" y="3282538"/>
                <a:ext cx="14521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pt-BR" i="1" smtClean="0">
                          <a:latin typeface="Cambria Math"/>
                        </a:rPr>
                        <m:t>=1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𝑒</m:t>
                      </m:r>
                      <m:r>
                        <a:rPr lang="pt-BR" b="0" i="1" smtClean="0">
                          <a:latin typeface="Cambria Math"/>
                        </a:rPr>
                        <m:t> −5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1" y="3282538"/>
                <a:ext cx="145212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235573" y="3631164"/>
                <a:ext cx="30743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>
                    <a:latin typeface="Gisha" panose="020B0502040204020203" pitchFamily="34" charset="-79"/>
                    <a:cs typeface="Gisha" panose="020B0502040204020203" pitchFamily="34" charset="-79"/>
                  </a:rPr>
                  <a:t>Apenas o Primeiro resultado 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>
                    <a:latin typeface="Gisha" panose="020B0502040204020203" pitchFamily="34" charset="-79"/>
                    <a:cs typeface="Gisha" panose="020B0502040204020203" pitchFamily="34" charset="-79"/>
                  </a:rPr>
                  <a:t> é Economicamente Admissível. Logo: 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73" y="3631164"/>
                <a:ext cx="3074305" cy="923330"/>
              </a:xfrm>
              <a:prstGeom prst="rect">
                <a:avLst/>
              </a:prstGeom>
              <a:blipFill rotWithShape="1">
                <a:blip r:embed="rId7"/>
                <a:stretch>
                  <a:fillRect l="-1389" t="-3311" r="-2778" b="-9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1352417" y="4659982"/>
                <a:ext cx="840615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pt-BR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417" y="4659982"/>
                <a:ext cx="840615" cy="369909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406323"/>
              </p:ext>
            </p:extLst>
          </p:nvPr>
        </p:nvGraphicFramePr>
        <p:xfrm>
          <a:off x="3563888" y="843558"/>
          <a:ext cx="54726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6804248" y="177966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(1,3)</a:t>
            </a:r>
          </a:p>
        </p:txBody>
      </p:sp>
    </p:spTree>
    <p:extLst>
      <p:ext uri="{BB962C8B-B14F-4D97-AF65-F5344CB8AC3E}">
        <p14:creationId xmlns:p14="http://schemas.microsoft.com/office/powerpoint/2010/main" val="880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1" grpId="0"/>
      <p:bldGraphic spid="12" grpId="0">
        <p:bldAsOne/>
      </p:bldGraphic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71305" y="199568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Equilíbrio </a:t>
            </a:r>
            <a:r>
              <a:rPr lang="pt-BR" sz="4000" b="1" dirty="0">
                <a:solidFill>
                  <a:schemeClr val="tx2"/>
                </a:solidFill>
                <a:latin typeface="Comic Sans MS" panose="030F0702030302020204" pitchFamily="66" charset="0"/>
              </a:rPr>
              <a:t>GERAL</a:t>
            </a:r>
            <a:r>
              <a:rPr lang="pt-BR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de Mercado</a:t>
            </a:r>
          </a:p>
        </p:txBody>
      </p:sp>
    </p:spTree>
    <p:extLst>
      <p:ext uri="{BB962C8B-B14F-4D97-AF65-F5344CB8AC3E}">
        <p14:creationId xmlns:p14="http://schemas.microsoft.com/office/powerpoint/2010/main" val="408928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 Geral de Mercado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/>
                  <a:t>Até aqui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 </m:t>
                    </m:r>
                    <m:r>
                      <a:rPr lang="pt-BR" b="0" i="1" smtClean="0">
                        <a:latin typeface="Cambria Math"/>
                      </a:rPr>
                      <m:t>𝑒</m:t>
                    </m:r>
                    <m:r>
                      <a:rPr lang="pt-BR" b="0" i="1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 eram funções exclusivas de seus próprios preços</a:t>
                </a:r>
              </a:p>
              <a:p>
                <a:r>
                  <a:rPr lang="pt-BR" dirty="0"/>
                  <a:t>No mundo real: possuímos bens complementares e substitutos, que influenciam o preço do bem analisado</a:t>
                </a:r>
              </a:p>
              <a:p>
                <a:r>
                  <a:rPr lang="pt-BR" dirty="0"/>
                  <a:t>Por exemplo, podemos pensar na função demanda como sendo dependente de outras mercadorias relacionadas</a:t>
                </a:r>
              </a:p>
              <a:p>
                <a:r>
                  <a:rPr lang="pt-BR" dirty="0"/>
                  <a:t>O mesmo vale para a função oferta</a:t>
                </a:r>
              </a:p>
              <a:p>
                <a:r>
                  <a:rPr lang="pt-BR" dirty="0"/>
                  <a:t>Assim, nosso modelo será ampliado e levará em consideração mais de um bem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2167" r="-9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19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Equilíbrio Geral de Mercado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2000" dirty="0"/>
                  <a:t>No modelo anterior, vimos que a condição de equilíbrio dependia apenas de: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pt-BR" sz="2000" b="0" i="1" smtClean="0">
                        <a:latin typeface="Cambria Math"/>
                      </a:rPr>
                      <m:t>=0</m:t>
                    </m:r>
                  </m:oMath>
                </a14:m>
                <a:endParaRPr lang="pt-BR" sz="2000" b="0" dirty="0"/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Para avançar, denominemos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pt-BR" sz="2000" dirty="0"/>
                  <a:t> o excesso de demanda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/>
                          </a:rPr>
                          <m:t>𝐸</m:t>
                        </m:r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≡</m:t>
                        </m:r>
                        <m:r>
                          <a:rPr lang="pt-BR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pt-BR" sz="2000" i="1">
                        <a:latin typeface="Cambria Math"/>
                      </a:rPr>
                      <m:t>=0</m:t>
                    </m:r>
                  </m:oMath>
                </a14:m>
                <a:endParaRPr lang="pt-BR" sz="2000" dirty="0"/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Se tivermos </a:t>
                </a:r>
                <a:r>
                  <a:rPr lang="pt-BR" sz="2000" b="1" dirty="0">
                    <a:solidFill>
                      <a:schemeClr val="tx2"/>
                    </a:solidFill>
                  </a:rPr>
                  <a:t>n</a:t>
                </a:r>
                <a:r>
                  <a:rPr lang="pt-BR" sz="2000" dirty="0"/>
                  <a:t> mercadorias, necessariamente teremos </a:t>
                </a:r>
                <a:r>
                  <a:rPr lang="pt-BR" sz="2000" b="1" dirty="0">
                    <a:solidFill>
                      <a:schemeClr val="tx2"/>
                    </a:solidFill>
                  </a:rPr>
                  <a:t>n</a:t>
                </a:r>
                <a:r>
                  <a:rPr lang="pt-BR" sz="2000" dirty="0"/>
                  <a:t> equações: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sz="2000" i="1" smtClean="0">
                        <a:latin typeface="Cambria Math"/>
                        <a:ea typeface="Cambria Math"/>
                      </a:rPr>
                      <m:t>≡</m:t>
                    </m:r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𝑑𝑖</m:t>
                        </m:r>
                      </m:sub>
                    </m:sSub>
                    <m:r>
                      <a:rPr lang="pt-BR" sz="20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pt-BR" sz="2000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pt-BR" sz="2000" dirty="0"/>
                  <a:t>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0" i="1" dirty="0" smtClean="0">
                            <a:latin typeface="Cambria Math"/>
                          </a:rPr>
                          <m:t>𝑖</m:t>
                        </m:r>
                        <m:r>
                          <a:rPr lang="pt-BR" sz="2000" b="0" i="1" dirty="0" smtClean="0">
                            <a:latin typeface="Cambria Math"/>
                          </a:rPr>
                          <m:t>=1,2,…,</m:t>
                        </m:r>
                        <m:r>
                          <a:rPr lang="pt-BR" sz="2000" b="0" i="1" dirty="0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pt-BR" sz="2000" dirty="0"/>
              </a:p>
              <a:p>
                <a:pPr>
                  <a:lnSpc>
                    <a:spcPct val="150000"/>
                  </a:lnSpc>
                </a:pPr>
                <a:r>
                  <a:rPr lang="pt-BR" sz="2000" dirty="0"/>
                  <a:t>Se houver solução, existirá um conjunto de preços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000" dirty="0"/>
                  <a:t> e quantidades correspondentes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000" dirty="0"/>
                  <a:t>, tais que todas as n equações da condição de equilíbrio serão satisfeitas simultaneamente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 b="-8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8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85167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Para compreender essa questão, com exemplos mais práticos, suponha um modelo de mercado com </a:t>
            </a:r>
            <a:r>
              <a:rPr lang="pt-BR" sz="2800" b="1" dirty="0">
                <a:solidFill>
                  <a:schemeClr val="tx2"/>
                </a:solidFill>
              </a:rPr>
              <a:t>DUAS MERCADORIAS</a:t>
            </a:r>
          </a:p>
        </p:txBody>
      </p:sp>
    </p:spTree>
    <p:extLst>
      <p:ext uri="{BB962C8B-B14F-4D97-AF65-F5344CB8AC3E}">
        <p14:creationId xmlns:p14="http://schemas.microsoft.com/office/powerpoint/2010/main" val="478221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555526"/>
                <a:ext cx="2023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dirty="0"/>
                        <m:t>(1)</m:t>
                      </m:r>
                      <m:r>
                        <m:rPr>
                          <m:nor/>
                        </m:rPr>
                        <a:rPr lang="pt-BR" b="0" i="0" dirty="0" smtClean="0"/>
                        <m:t> 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s</m:t>
                          </m:r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5526"/>
                <a:ext cx="2023183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23528" y="978282"/>
                <a:ext cx="2887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dirty="0"/>
                        <m:t>(</m:t>
                      </m:r>
                      <m:r>
                        <m:rPr>
                          <m:nor/>
                        </m:rPr>
                        <a:rPr lang="pt-BR" b="0" i="0" dirty="0" smtClean="0"/>
                        <m:t>2</m:t>
                      </m:r>
                      <m:r>
                        <m:rPr>
                          <m:nor/>
                        </m:rPr>
                        <a:rPr lang="pt-BR" dirty="0"/>
                        <m:t>)</m:t>
                      </m:r>
                      <m:r>
                        <m:rPr>
                          <m:nor/>
                        </m:rPr>
                        <a:rPr lang="pt-BR" b="0" i="0" dirty="0" smtClean="0"/>
                        <m:t> 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78282"/>
                <a:ext cx="288758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23528" y="1410330"/>
                <a:ext cx="2827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dirty="0"/>
                            <m:t>(</m:t>
                          </m:r>
                          <m:r>
                            <m:rPr>
                              <m:nor/>
                            </m:rPr>
                            <a:rPr lang="pt-BR" b="0" i="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  <m:r>
                            <m:rPr>
                              <m:nor/>
                            </m:rPr>
                            <a:rPr lang="pt-BR" b="0" i="0" dirty="0" smtClean="0"/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0330"/>
                <a:ext cx="282763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23528" y="1779662"/>
                <a:ext cx="18949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dirty="0"/>
                            <m:t>(</m:t>
                          </m:r>
                          <m:r>
                            <m:rPr>
                              <m:nor/>
                            </m:rPr>
                            <a:rPr lang="pt-BR" b="0" i="0" dirty="0" smtClean="0"/>
                            <m:t>4</m:t>
                          </m:r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  <m:r>
                            <a:rPr lang="pt-BR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s</m:t>
                          </m:r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79662"/>
                <a:ext cx="189494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23528" y="2202418"/>
                <a:ext cx="28596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dirty="0"/>
                            <m:t>(</m:t>
                          </m:r>
                          <m:r>
                            <m:rPr>
                              <m:nor/>
                            </m:rPr>
                            <a:rPr lang="pt-BR" b="0" i="0" dirty="0" smtClean="0"/>
                            <m:t>5</m:t>
                          </m:r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  <m:r>
                            <a:rPr lang="pt-BR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2418"/>
                <a:ext cx="285969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23528" y="2634466"/>
                <a:ext cx="281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dirty="0"/>
                            <m:t>(</m:t>
                          </m:r>
                          <m:r>
                            <m:rPr>
                              <m:nor/>
                            </m:rPr>
                            <a:rPr lang="pt-BR" b="0" i="0" dirty="0" smtClean="0"/>
                            <m:t>6</m:t>
                          </m:r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  <m:r>
                            <a:rPr lang="pt-BR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34466"/>
                <a:ext cx="2819618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923928" y="1174659"/>
                <a:ext cx="39604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mtClean="0">
                        <a:latin typeface="Cambria Math"/>
                      </a:rPr>
                      <m:t>a</m:t>
                    </m:r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b</m:t>
                    </m:r>
                  </m:oMath>
                </a14:m>
                <a:r>
                  <a:rPr lang="pt-BR" dirty="0"/>
                  <a:t> pertencem às funções oferta e demanda da primeira mercadoria, enquanto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α</m:t>
                    </m:r>
                  </m:oMath>
                </a14:m>
                <a:r>
                  <a:rPr lang="pt-BR" dirty="0"/>
                  <a:t> 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β</m:t>
                    </m:r>
                  </m:oMath>
                </a14:m>
                <a:r>
                  <a:rPr lang="pt-BR" dirty="0"/>
                  <a:t> à segunda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174659"/>
                <a:ext cx="3960440" cy="923330"/>
              </a:xfrm>
              <a:prstGeom prst="rect">
                <a:avLst/>
              </a:prstGeom>
              <a:blipFill rotWithShape="1">
                <a:blip r:embed="rId8"/>
                <a:stretch>
                  <a:fillRect l="-1387" t="-3311" b="-9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3923928" y="62753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COMENTÁRIOS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23928" y="236850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 nos preocupamos com os sinais dos coeficientes, mas no decorrer da análise faremos algumas restrições para que se tenha sentido econômico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23528" y="4011910"/>
                <a:ext cx="83529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chemeClr val="tx2"/>
                    </a:solidFill>
                  </a:rPr>
                  <a:t>Exercício: </a:t>
                </a:r>
              </a:p>
              <a:p>
                <a:r>
                  <a:rPr lang="pt-BR" dirty="0"/>
                  <a:t>Encontre os preço de equilíbrio em função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11910"/>
                <a:ext cx="8352928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584" t="-4717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65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13410" y="1478856"/>
                <a:ext cx="4448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0" y="1478856"/>
                <a:ext cx="4448077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63397" y="3264585"/>
                <a:ext cx="4498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97" y="3264585"/>
                <a:ext cx="449809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23528" y="555526"/>
                <a:ext cx="1664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s</m:t>
                          </m:r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5526"/>
                <a:ext cx="166411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30801" y="1017191"/>
                <a:ext cx="38364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01" y="1017191"/>
                <a:ext cx="3836499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313410" y="2256272"/>
                <a:ext cx="1664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s</m:t>
                          </m:r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0" y="2256272"/>
                <a:ext cx="16641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23528" y="2774051"/>
                <a:ext cx="38903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74051"/>
                <a:ext cx="3890360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889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79512" y="339502"/>
                <a:ext cx="4448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9502"/>
                <a:ext cx="444807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512" y="834266"/>
                <a:ext cx="4498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4266"/>
                <a:ext cx="449809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251520" y="1491630"/>
                <a:ext cx="8712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Agora precisamos achar uma equação em função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91630"/>
                <a:ext cx="871296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59" t="-10000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265878" y="1995686"/>
                <a:ext cx="3289298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8" y="1995686"/>
                <a:ext cx="3289298" cy="6751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191634" y="2672560"/>
                <a:ext cx="7002558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34" y="2672560"/>
                <a:ext cx="7002558" cy="7087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205383" y="3484158"/>
                <a:ext cx="7808420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3" y="3484158"/>
                <a:ext cx="7808420" cy="6751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197049" y="4262221"/>
                <a:ext cx="7802008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49" y="4262221"/>
                <a:ext cx="7802008" cy="6751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662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20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267494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</a:rPr>
              <a:t>O EQUILÍBRIO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" y="1187448"/>
            <a:ext cx="3933601" cy="3560691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952460" y="1995686"/>
            <a:ext cx="46085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1600" i="1" dirty="0"/>
              <a:t>Balanceamento de forças opostas.</a:t>
            </a:r>
          </a:p>
          <a:p>
            <a:pPr algn="ctr">
              <a:lnSpc>
                <a:spcPct val="200000"/>
              </a:lnSpc>
            </a:pPr>
            <a:r>
              <a:rPr lang="pt-BR" sz="1600" i="1" dirty="0"/>
              <a:t>Exemplo: curva de OFERTA e DEMANDA</a:t>
            </a:r>
          </a:p>
          <a:p>
            <a:pPr algn="ctr">
              <a:lnSpc>
                <a:spcPct val="200000"/>
              </a:lnSpc>
            </a:pPr>
            <a:endParaRPr lang="pt-BR" sz="1600" i="1" dirty="0"/>
          </a:p>
          <a:p>
            <a:pPr algn="ctr">
              <a:lnSpc>
                <a:spcPct val="200000"/>
              </a:lnSpc>
            </a:pPr>
            <a:r>
              <a:rPr lang="pt-BR" sz="1600" b="1" i="1" dirty="0"/>
              <a:t>Análise ESTÁTICA</a:t>
            </a:r>
          </a:p>
        </p:txBody>
      </p:sp>
    </p:spTree>
    <p:extLst>
      <p:ext uri="{BB962C8B-B14F-4D97-AF65-F5344CB8AC3E}">
        <p14:creationId xmlns:p14="http://schemas.microsoft.com/office/powerpoint/2010/main" val="16025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07504" y="483518"/>
                <a:ext cx="7802008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3518"/>
                <a:ext cx="7802008" cy="6751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419622"/>
                <a:ext cx="7584064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19622"/>
                <a:ext cx="7584064" cy="7087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51520" y="2567282"/>
                <a:ext cx="3984744" cy="1171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567282"/>
                <a:ext cx="3984744" cy="11712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644008" y="2567282"/>
                <a:ext cx="3890745" cy="1171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567282"/>
                <a:ext cx="3890745" cy="11712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50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2555776" y="483518"/>
                <a:ext cx="4813947" cy="1172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83518"/>
                <a:ext cx="4813947" cy="11725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33767" y="1995686"/>
                <a:ext cx="4790863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767" y="1995686"/>
                <a:ext cx="4790863" cy="6765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755576" y="3507854"/>
                <a:ext cx="76328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dirty="0"/>
                  <a:t>Esse processo algébrico é trabalhoso, mas muito utilizado em economia matemática, para a definição de modelos teóricos. Não iremos prosseguir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507854"/>
                <a:ext cx="7632848" cy="1015663"/>
              </a:xfrm>
              <a:prstGeom prst="rect">
                <a:avLst/>
              </a:prstGeom>
              <a:blipFill rotWithShape="0">
                <a:blip r:embed="rId4"/>
                <a:stretch>
                  <a:fillRect l="-319" t="-2395" r="-1358" b="-101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16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06769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Exercício de aplicação do modelo para DUAS MERCADORIAS </a:t>
            </a:r>
          </a:p>
        </p:txBody>
      </p:sp>
    </p:spTree>
    <p:extLst>
      <p:ext uri="{BB962C8B-B14F-4D97-AF65-F5344CB8AC3E}">
        <p14:creationId xmlns:p14="http://schemas.microsoft.com/office/powerpoint/2010/main" val="297521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1151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Calcular a Solução de Equilíbrio Geral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=10−2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1520" y="1842378"/>
                <a:ext cx="2371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=15+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2378"/>
                <a:ext cx="237122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−1              +2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4067944" y="1059582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Comentários:</a:t>
            </a:r>
          </a:p>
          <a:p>
            <a:pPr marL="285750" indent="-285750">
              <a:buFontTx/>
              <a:buChar char="-"/>
            </a:pPr>
            <a:r>
              <a:rPr lang="pt-BR" dirty="0"/>
              <a:t>Nesse modelo simplificado a demanda depende o preço do próprio bem e também da outra mercadoria</a:t>
            </a:r>
          </a:p>
          <a:p>
            <a:pPr marL="285750" indent="-285750">
              <a:buFontTx/>
              <a:buChar char="-"/>
            </a:pPr>
            <a:r>
              <a:rPr lang="pt-BR" dirty="0"/>
              <a:t>São, claramente, bens substitutos (olhar o sinal dos coeficientes)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519559" y="3371581"/>
                <a:ext cx="6331646" cy="646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Calcule as variáveis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</m:acc>
                  </m:oMath>
                </a14:m>
                <a:r>
                  <a:rPr lang="pt-BR" dirty="0"/>
                  <a:t>, usando todo raciocínio utilizado até aqui.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559" y="3371581"/>
                <a:ext cx="6331646" cy="646908"/>
              </a:xfrm>
              <a:prstGeom prst="rect">
                <a:avLst/>
              </a:prstGeom>
              <a:blipFill rotWithShape="0">
                <a:blip r:embed="rId6"/>
                <a:stretch>
                  <a:fillRect t="-3774" r="-385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9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build="p" bldLvl="2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2579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Calcular a Solução de Equilíbrio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=10−2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1520" y="1842378"/>
                <a:ext cx="2371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=15+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2378"/>
                <a:ext cx="237122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−1              +2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5316918" y="615865"/>
                <a:ext cx="28565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−2+3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=10−2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918" y="615865"/>
                <a:ext cx="285655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295780" y="1016993"/>
                <a:ext cx="3041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−1+2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=15+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780" y="1016993"/>
                <a:ext cx="3041410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have esquerda 7"/>
          <p:cNvSpPr/>
          <p:nvPr/>
        </p:nvSpPr>
        <p:spPr>
          <a:xfrm>
            <a:off x="5076056" y="610461"/>
            <a:ext cx="432048" cy="8184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3186122" y="1744450"/>
                <a:ext cx="26834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=10+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22" y="1744450"/>
                <a:ext cx="268342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3193090" y="2241232"/>
                <a:ext cx="16556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090" y="2241232"/>
                <a:ext cx="1655645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3203848" y="2679034"/>
                <a:ext cx="15274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679034"/>
                <a:ext cx="1527405" cy="6127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6074861" y="1745667"/>
                <a:ext cx="3041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−1+2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=15+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861" y="1745667"/>
                <a:ext cx="304141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6786309" y="2211710"/>
                <a:ext cx="17069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09" y="2211710"/>
                <a:ext cx="1706941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6498984" y="2663026"/>
                <a:ext cx="219316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984" y="2663026"/>
                <a:ext cx="2193164" cy="6127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6248530" y="3393879"/>
                <a:ext cx="219316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530" y="3393879"/>
                <a:ext cx="2193164" cy="61279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5742623" y="4294303"/>
                <a:ext cx="1512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2,8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18,4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623" y="4294303"/>
                <a:ext cx="1512722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7483997" y="4294303"/>
                <a:ext cx="1319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pt-BR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𝟓𝟕</m:t>
                      </m:r>
                    </m:oMath>
                  </m:oMathPara>
                </a14:m>
                <a:endParaRPr lang="pt-BR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997" y="4294303"/>
                <a:ext cx="1319528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/>
              <p:cNvSpPr txBox="1"/>
              <p:nvPr/>
            </p:nvSpPr>
            <p:spPr>
              <a:xfrm>
                <a:off x="3186122" y="3507854"/>
                <a:ext cx="1735027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6,57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CaixaDe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22" y="3507854"/>
                <a:ext cx="1735027" cy="61837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/>
              <p:cNvSpPr txBox="1"/>
              <p:nvPr/>
            </p:nvSpPr>
            <p:spPr>
              <a:xfrm>
                <a:off x="3181198" y="4322739"/>
                <a:ext cx="1202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3,71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198" y="4322739"/>
                <a:ext cx="1202830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2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2579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Continuando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=10−2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1520" y="1842378"/>
                <a:ext cx="2371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=15+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2378"/>
                <a:ext cx="237122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−1              +2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691976" y="1696189"/>
                <a:ext cx="1202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≅3,71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976" y="1696189"/>
                <a:ext cx="120283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679537" y="2209049"/>
                <a:ext cx="1208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57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537" y="2209049"/>
                <a:ext cx="120815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946626" y="752966"/>
                <a:ext cx="280831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/>
                  <a:t>Substituindo os resultados abaixo 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𝑠</m:t>
                        </m:r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𝑠</m:t>
                        </m:r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, respectivamente:  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626" y="752966"/>
                <a:ext cx="2808312" cy="923330"/>
              </a:xfrm>
              <a:prstGeom prst="rect">
                <a:avLst/>
              </a:prstGeom>
              <a:blipFill rotWithShape="1">
                <a:blip r:embed="rId8"/>
                <a:stretch>
                  <a:fillRect l="-868" t="-3311" r="-2169" b="-9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323528" y="314781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323528" y="3723878"/>
                <a:ext cx="2897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−2+3 . 3,71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</a:rPr>
                        <m:t>9,13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723878"/>
                <a:ext cx="289758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323528" y="4322008"/>
                <a:ext cx="30258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−1+2 . 6,57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</a:rPr>
                        <m:t>12,14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322008"/>
                <a:ext cx="302582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tângulo de cantos arredondados 13"/>
          <p:cNvSpPr/>
          <p:nvPr/>
        </p:nvSpPr>
        <p:spPr>
          <a:xfrm>
            <a:off x="5691976" y="1676296"/>
            <a:ext cx="1256288" cy="9674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545802" y="3732779"/>
            <a:ext cx="803554" cy="9674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de seta reta 22"/>
          <p:cNvCxnSpPr>
            <a:stCxn id="14" idx="2"/>
          </p:cNvCxnSpPr>
          <p:nvPr/>
        </p:nvCxnSpPr>
        <p:spPr>
          <a:xfrm>
            <a:off x="6320120" y="2643758"/>
            <a:ext cx="0" cy="108902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21" idx="3"/>
          </p:cNvCxnSpPr>
          <p:nvPr/>
        </p:nvCxnSpPr>
        <p:spPr>
          <a:xfrm>
            <a:off x="3349356" y="4216510"/>
            <a:ext cx="2590796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064641" y="392807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EQUILÍBRIO</a:t>
            </a:r>
          </a:p>
        </p:txBody>
      </p:sp>
    </p:spTree>
    <p:extLst>
      <p:ext uri="{BB962C8B-B14F-4D97-AF65-F5344CB8AC3E}">
        <p14:creationId xmlns:p14="http://schemas.microsoft.com/office/powerpoint/2010/main" val="28785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8" grpId="0"/>
      <p:bldP spid="19" grpId="0"/>
      <p:bldP spid="20" grpId="0"/>
      <p:bldP spid="14" grpId="0" animBg="1"/>
      <p:bldP spid="21" grpId="0" animBg="1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55726"/>
            <a:ext cx="8229600" cy="742950"/>
          </a:xfrm>
        </p:spPr>
        <p:txBody>
          <a:bodyPr/>
          <a:lstStyle/>
          <a:p>
            <a:r>
              <a:rPr lang="pt-BR" dirty="0"/>
              <a:t>Agora é com você...</a:t>
            </a:r>
          </a:p>
        </p:txBody>
      </p:sp>
    </p:spTree>
    <p:extLst>
      <p:ext uri="{BB962C8B-B14F-4D97-AF65-F5344CB8AC3E}">
        <p14:creationId xmlns:p14="http://schemas.microsoft.com/office/powerpoint/2010/main" val="231771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2579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Calcule o equilíbrio geral do mercado (2 mercadorias)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=18−3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−2+4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1520" y="1842378"/>
                <a:ext cx="24994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=12+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2378"/>
                <a:ext cx="24994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              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74426"/>
                <a:ext cx="253607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751351" y="1755564"/>
                <a:ext cx="1202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≅3,35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351" y="1755564"/>
                <a:ext cx="120283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738912" y="2209049"/>
                <a:ext cx="1208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47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912" y="2209049"/>
                <a:ext cx="120815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427984" y="133832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Respostas: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5715815" y="2643758"/>
                <a:ext cx="1448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≅11</m:t>
                      </m:r>
                      <m:r>
                        <a:rPr lang="pt-BR" b="0" i="1" smtClean="0">
                          <a:latin typeface="Cambria Math"/>
                        </a:rPr>
                        <m:t>,41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815" y="2643758"/>
                <a:ext cx="144847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5724128" y="3043619"/>
                <a:ext cx="1320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</a:rPr>
                        <m:t>8,41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043619"/>
                <a:ext cx="1320233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38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8229600" cy="1174998"/>
          </a:xfrm>
        </p:spPr>
        <p:txBody>
          <a:bodyPr>
            <a:normAutofit fontScale="90000"/>
          </a:bodyPr>
          <a:lstStyle/>
          <a:p>
            <a:r>
              <a:rPr lang="pt-BR" dirty="0"/>
              <a:t>Poderíamos ter utilizado a notação MATRICIAL para resolver esse exercício</a:t>
            </a:r>
          </a:p>
        </p:txBody>
      </p:sp>
    </p:spTree>
    <p:extLst>
      <p:ext uri="{BB962C8B-B14F-4D97-AF65-F5344CB8AC3E}">
        <p14:creationId xmlns:p14="http://schemas.microsoft.com/office/powerpoint/2010/main" val="302004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2579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Calcule o equilíbrio geral do mercado (2 mercadorias)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=18−3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59582"/>
                <a:ext cx="229428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−2+4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91630"/>
                <a:ext cx="181261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980137" y="1059582"/>
                <a:ext cx="24994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=12+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137" y="1059582"/>
                <a:ext cx="24994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980137" y="1491630"/>
                <a:ext cx="25360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−2              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137" y="1491630"/>
                <a:ext cx="253607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1398661" y="2283718"/>
            <a:ext cx="5549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Igualando as equações das mercadorias 1 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03920" y="3384304"/>
                <a:ext cx="28565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−2+4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=18−3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3384304"/>
                <a:ext cx="285655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ixaDeTexto 13"/>
          <p:cNvSpPr txBox="1"/>
          <p:nvPr/>
        </p:nvSpPr>
        <p:spPr>
          <a:xfrm>
            <a:off x="647507" y="2984522"/>
            <a:ext cx="236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Mercadoria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858402" y="3858602"/>
                <a:ext cx="16556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7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02" y="3858602"/>
                <a:ext cx="165564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4794912" y="2955540"/>
            <a:ext cx="236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Mercadoria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4394775" y="3372631"/>
                <a:ext cx="3169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−2+3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=12+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   −2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775" y="3372631"/>
                <a:ext cx="316965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5065215" y="3795886"/>
                <a:ext cx="1828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5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215" y="3795886"/>
                <a:ext cx="182877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00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267495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</a:rPr>
              <a:t>ESTÁTICA COMPARATIVA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7614"/>
            <a:ext cx="3240360" cy="324036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995937" y="1923678"/>
            <a:ext cx="46085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1600" i="1" dirty="0"/>
              <a:t>A estática comparativa envolve a comparação de dois equilíbrios estáticos, para entender o que ocorre com as variáveis quando se sai de um equilíbrio para outro.</a:t>
            </a:r>
          </a:p>
        </p:txBody>
      </p:sp>
    </p:spTree>
    <p:extLst>
      <p:ext uri="{BB962C8B-B14F-4D97-AF65-F5344CB8AC3E}">
        <p14:creationId xmlns:p14="http://schemas.microsoft.com/office/powerpoint/2010/main" val="36975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2579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Logo, chegamos no sistema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53880" y="970138"/>
                <a:ext cx="198227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7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=20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+5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=14</m:t>
                              </m:r>
                              <m:r>
                                <m:rPr>
                                  <m:nor/>
                                </m:rPr>
                                <a:rPr lang="pt-BR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80" y="970138"/>
                <a:ext cx="1982274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107504" y="192367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Colocando em notação Matricial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95536" y="2447514"/>
                <a:ext cx="1700466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47514"/>
                <a:ext cx="1700466" cy="552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203848" y="2453145"/>
                <a:ext cx="1080680" cy="601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453145"/>
                <a:ext cx="1080680" cy="6016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5364088" y="2447514"/>
                <a:ext cx="1105687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𝑑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447514"/>
                <a:ext cx="1105687" cy="5524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aixaDeTexto 19"/>
          <p:cNvSpPr txBox="1"/>
          <p:nvPr/>
        </p:nvSpPr>
        <p:spPr>
          <a:xfrm>
            <a:off x="280187" y="329183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Pela regra de </a:t>
            </a:r>
            <a:r>
              <a:rPr lang="pt-BR" dirty="0" err="1"/>
              <a:t>Cramer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280187" y="3867894"/>
                <a:ext cx="1100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=34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87" y="3867894"/>
                <a:ext cx="110081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2236154" y="3867894"/>
                <a:ext cx="13288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=114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154" y="3867894"/>
                <a:ext cx="132882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4035263" y="3867894"/>
                <a:ext cx="1334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=118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263" y="3867894"/>
                <a:ext cx="133414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547204" y="4394266"/>
                <a:ext cx="188891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114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34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≅3,35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4" y="4394266"/>
                <a:ext cx="1888915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3431187" y="4394266"/>
                <a:ext cx="189423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118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34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47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187" y="4394266"/>
                <a:ext cx="1894237" cy="6127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13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9" grpId="0"/>
      <p:bldP spid="20" grpId="0"/>
      <p:bldP spid="21" grpId="0"/>
      <p:bldP spid="22" grpId="0"/>
      <p:bldP spid="24" grpId="0"/>
      <p:bldP spid="26" grpId="0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8229600" cy="1174998"/>
          </a:xfrm>
        </p:spPr>
        <p:txBody>
          <a:bodyPr>
            <a:normAutofit fontScale="90000"/>
          </a:bodyPr>
          <a:lstStyle/>
          <a:p>
            <a:r>
              <a:rPr lang="pt-BR" dirty="0"/>
              <a:t>Utilize Matriz para resolver o seguinte problema</a:t>
            </a:r>
          </a:p>
        </p:txBody>
      </p:sp>
    </p:spTree>
    <p:extLst>
      <p:ext uri="{BB962C8B-B14F-4D97-AF65-F5344CB8AC3E}">
        <p14:creationId xmlns:p14="http://schemas.microsoft.com/office/powerpoint/2010/main" val="2085355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1151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Suponha que o mercado para CHÁ seja representado pelas seguintes equações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1907704" y="987574"/>
                <a:ext cx="4572000" cy="7579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=100−5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+3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=−10+2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987574"/>
                <a:ext cx="4572000" cy="757900"/>
              </a:xfrm>
              <a:prstGeom prst="rect">
                <a:avLst/>
              </a:prstGeom>
              <a:blipFill rotWithShape="1">
                <a:blip r:embed="rId2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251520" y="227442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Já o mercado de CAFÉ pode ser representado por: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2286000" y="3003798"/>
                <a:ext cx="4572000" cy="8252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=120+2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−8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=−20+5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03798"/>
                <a:ext cx="4572000" cy="825226"/>
              </a:xfrm>
              <a:prstGeom prst="rect">
                <a:avLst/>
              </a:prstGeom>
              <a:blipFill rotWithShape="1"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647564" y="422793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Calcule os valores de quantidades e preços de equilíbrio.</a:t>
            </a:r>
          </a:p>
        </p:txBody>
      </p:sp>
    </p:spTree>
    <p:extLst>
      <p:ext uri="{BB962C8B-B14F-4D97-AF65-F5344CB8AC3E}">
        <p14:creationId xmlns:p14="http://schemas.microsoft.com/office/powerpoint/2010/main" val="1972895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9954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RESPOSTAS:</a:t>
            </a:r>
          </a:p>
          <a:p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67544" y="1599517"/>
                <a:ext cx="14320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≅21,76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99517"/>
                <a:ext cx="143205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67544" y="2058402"/>
                <a:ext cx="1429046" cy="396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𝑐𝑓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≅14,12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58402"/>
                <a:ext cx="1429046" cy="396647"/>
              </a:xfrm>
              <a:prstGeom prst="rect">
                <a:avLst/>
              </a:prstGeom>
              <a:blipFill rotWithShape="1"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411760" y="1622872"/>
                <a:ext cx="1462388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≅33,52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622872"/>
                <a:ext cx="1462388" cy="369909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411760" y="2029227"/>
                <a:ext cx="1459374" cy="398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𝑐𝑓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≅50,60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029227"/>
                <a:ext cx="1459374" cy="398507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5588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8229600" cy="1174998"/>
          </a:xfrm>
        </p:spPr>
        <p:txBody>
          <a:bodyPr>
            <a:normAutofit fontScale="90000"/>
          </a:bodyPr>
          <a:lstStyle/>
          <a:p>
            <a:r>
              <a:rPr lang="pt-BR" dirty="0"/>
              <a:t>Utilize Matriz para resolver o seguinte problema, com 3 MERCADORIAS</a:t>
            </a:r>
          </a:p>
        </p:txBody>
      </p:sp>
    </p:spTree>
    <p:extLst>
      <p:ext uri="{BB962C8B-B14F-4D97-AF65-F5344CB8AC3E}">
        <p14:creationId xmlns:p14="http://schemas.microsoft.com/office/powerpoint/2010/main" val="2254443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2123728" y="1275606"/>
                <a:ext cx="4572000" cy="30518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pt-BR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=100−5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+3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ç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=−10+2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=120+2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−8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ç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=−20+5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ç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=300−10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𝑐h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−5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𝑐𝑓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ç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ç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r>
                        <a:rPr lang="pt-BR" i="1">
                          <a:latin typeface="Cambria Math"/>
                        </a:rPr>
                        <m:t>=15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­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𝑎</m:t>
                          </m:r>
                          <m:r>
                            <a:rPr lang="pt-BR" i="1">
                              <a:latin typeface="Cambria Math"/>
                            </a:rPr>
                            <m:t>ç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275606"/>
                <a:ext cx="4572000" cy="30518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251520" y="55552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Calcule os preços e quantidades de equilíbrio, considerando os produtos: CHÁ, CAFÉ E AÇÚCAR</a:t>
            </a:r>
          </a:p>
        </p:txBody>
      </p:sp>
    </p:spTree>
    <p:extLst>
      <p:ext uri="{BB962C8B-B14F-4D97-AF65-F5344CB8AC3E}">
        <p14:creationId xmlns:p14="http://schemas.microsoft.com/office/powerpoint/2010/main" val="3874038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26749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" y="771550"/>
            <a:ext cx="2229445" cy="755617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8940"/>
            <a:ext cx="6395423" cy="409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5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31590"/>
            <a:ext cx="8229600" cy="74295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Vamos para um primeiro exemplo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99592" y="271576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Equilíbrio PARCIAL de Mercado</a:t>
            </a:r>
          </a:p>
        </p:txBody>
      </p:sp>
    </p:spTree>
    <p:extLst>
      <p:ext uri="{BB962C8B-B14F-4D97-AF65-F5344CB8AC3E}">
        <p14:creationId xmlns:p14="http://schemas.microsoft.com/office/powerpoint/2010/main" val="36563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Suponhamos um mercado com apenas UMA mercadoria</a:t>
            </a:r>
          </a:p>
          <a:p>
            <a:pPr>
              <a:lnSpc>
                <a:spcPct val="150000"/>
              </a:lnSpc>
            </a:pPr>
            <a:r>
              <a:rPr lang="pt-BR" dirty="0"/>
              <a:t>Sendo as variáveis:</a:t>
            </a:r>
          </a:p>
          <a:p>
            <a:pPr lvl="1">
              <a:lnSpc>
                <a:spcPct val="150000"/>
              </a:lnSpc>
            </a:pPr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r>
              <a:rPr lang="pt-BR" dirty="0"/>
              <a:t>: quantidade demandada por semana</a:t>
            </a:r>
          </a:p>
          <a:p>
            <a:pPr lvl="1">
              <a:lnSpc>
                <a:spcPct val="150000"/>
              </a:lnSpc>
            </a:pPr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dirty="0"/>
              <a:t>: quantidade ofertada por semana</a:t>
            </a:r>
          </a:p>
          <a:p>
            <a:pPr lvl="1">
              <a:lnSpc>
                <a:spcPct val="150000"/>
              </a:lnSpc>
            </a:pPr>
            <a:r>
              <a:rPr lang="pt-BR" i="1" dirty="0"/>
              <a:t>P</a:t>
            </a:r>
            <a:r>
              <a:rPr lang="pt-BR" dirty="0"/>
              <a:t>: preço da mercadoria, em R$</a:t>
            </a:r>
          </a:p>
          <a:p>
            <a:pPr>
              <a:lnSpc>
                <a:spcPct val="150000"/>
              </a:lnSpc>
            </a:pPr>
            <a:r>
              <a:rPr lang="pt-BR" dirty="0"/>
              <a:t>Condição de equilíbrio: excesso de demanda é ZERO</a:t>
            </a:r>
          </a:p>
          <a:p>
            <a:pPr>
              <a:lnSpc>
                <a:spcPct val="150000"/>
              </a:lnSpc>
            </a:pPr>
            <a:r>
              <a:rPr lang="pt-BR" dirty="0"/>
              <a:t>Em outras palavras: </a:t>
            </a:r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r>
              <a:rPr lang="pt-BR" i="1" baseline="-25000" dirty="0"/>
              <a:t> </a:t>
            </a:r>
            <a:r>
              <a:rPr lang="pt-BR" i="1" dirty="0"/>
              <a:t>– </a:t>
            </a:r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i="1" dirty="0"/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13800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/>
              <a:t>Mas como </a:t>
            </a:r>
            <a:r>
              <a:rPr lang="pt-BR" sz="2000" i="1" dirty="0" err="1"/>
              <a:t>Q</a:t>
            </a:r>
            <a:r>
              <a:rPr lang="pt-BR" sz="2000" i="1" baseline="-25000" dirty="0" err="1"/>
              <a:t>d</a:t>
            </a:r>
            <a:r>
              <a:rPr lang="pt-BR" sz="2000" i="1" baseline="-25000" dirty="0"/>
              <a:t> </a:t>
            </a:r>
            <a:r>
              <a:rPr lang="pt-BR" sz="2000" i="1" dirty="0"/>
              <a:t>e </a:t>
            </a:r>
            <a:r>
              <a:rPr lang="pt-BR" sz="2000" i="1" dirty="0" err="1"/>
              <a:t>Q</a:t>
            </a:r>
            <a:r>
              <a:rPr lang="pt-BR" sz="2000" i="1" baseline="-25000" dirty="0" err="1"/>
              <a:t>s</a:t>
            </a:r>
            <a:r>
              <a:rPr lang="pt-BR" sz="2000" dirty="0"/>
              <a:t> são determinados?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Suposição: que as quantidades sejam funções lineares de P</a:t>
            </a:r>
          </a:p>
          <a:p>
            <a:pPr lvl="1">
              <a:lnSpc>
                <a:spcPct val="150000"/>
              </a:lnSpc>
            </a:pPr>
            <a:r>
              <a:rPr lang="pt-BR" sz="1600" i="1" dirty="0" err="1"/>
              <a:t>Q</a:t>
            </a:r>
            <a:r>
              <a:rPr lang="pt-BR" sz="1600" i="1" baseline="-25000" dirty="0" err="1"/>
              <a:t>d</a:t>
            </a:r>
            <a:r>
              <a:rPr lang="pt-BR" sz="1600" i="1" dirty="0"/>
              <a:t> = a – </a:t>
            </a:r>
            <a:r>
              <a:rPr lang="pt-BR" sz="1600" i="1" dirty="0" err="1"/>
              <a:t>bP</a:t>
            </a:r>
            <a:r>
              <a:rPr lang="pt-BR" sz="1600" i="1" dirty="0"/>
              <a:t>            (</a:t>
            </a:r>
            <a:r>
              <a:rPr lang="pt-BR" sz="1600" i="1" dirty="0" err="1"/>
              <a:t>a,b</a:t>
            </a:r>
            <a:r>
              <a:rPr lang="pt-BR" sz="1600" i="1" dirty="0"/>
              <a:t> &gt;0)</a:t>
            </a:r>
          </a:p>
          <a:p>
            <a:pPr lvl="1">
              <a:lnSpc>
                <a:spcPct val="150000"/>
              </a:lnSpc>
            </a:pPr>
            <a:r>
              <a:rPr lang="pt-BR" sz="1600" i="1" dirty="0" err="1"/>
              <a:t>Q</a:t>
            </a:r>
            <a:r>
              <a:rPr lang="pt-BR" sz="1600" i="1" baseline="-25000" dirty="0" err="1"/>
              <a:t>s</a:t>
            </a:r>
            <a:r>
              <a:rPr lang="pt-BR" sz="1600" i="1" dirty="0"/>
              <a:t> = -c + </a:t>
            </a:r>
            <a:r>
              <a:rPr lang="pt-BR" sz="1600" i="1" dirty="0" err="1"/>
              <a:t>dP</a:t>
            </a:r>
            <a:r>
              <a:rPr lang="pt-BR" sz="1600" i="1" dirty="0"/>
              <a:t>           (</a:t>
            </a:r>
            <a:r>
              <a:rPr lang="pt-BR" sz="1600" i="1" dirty="0" err="1"/>
              <a:t>d,c</a:t>
            </a:r>
            <a:r>
              <a:rPr lang="pt-BR" sz="1600" i="1" dirty="0"/>
              <a:t> &gt;0)</a:t>
            </a:r>
          </a:p>
          <a:p>
            <a:pPr>
              <a:lnSpc>
                <a:spcPct val="150000"/>
              </a:lnSpc>
            </a:pPr>
            <a:r>
              <a:rPr lang="pt-BR" dirty="0"/>
              <a:t>Isso implica na seguinte figura – interpretação geométrica do ponto de equilíbrio</a:t>
            </a:r>
          </a:p>
        </p:txBody>
      </p:sp>
    </p:spTree>
    <p:extLst>
      <p:ext uri="{BB962C8B-B14F-4D97-AF65-F5344CB8AC3E}">
        <p14:creationId xmlns:p14="http://schemas.microsoft.com/office/powerpoint/2010/main" val="19220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763688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763688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660232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31640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627784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763688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652120" y="1203598"/>
            <a:ext cx="1496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i="1" dirty="0"/>
              <a:t> = -c + </a:t>
            </a:r>
            <a:r>
              <a:rPr lang="pt-BR" i="1" dirty="0" err="1"/>
              <a:t>dP</a:t>
            </a:r>
            <a:r>
              <a:rPr lang="pt-BR" i="1" dirty="0"/>
              <a:t>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14765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483768" y="370413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P</a:t>
            </a:r>
            <a:r>
              <a:rPr lang="pt-BR" sz="1400" b="1" baseline="-25000" dirty="0"/>
              <a:t>1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419872" y="437195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Hipótese: a oferta será nula se o preço não for positivo e suficientemente alto</a:t>
            </a:r>
          </a:p>
        </p:txBody>
      </p:sp>
      <p:cxnSp>
        <p:nvCxnSpPr>
          <p:cNvPr id="21" name="Conector de seta reta 20"/>
          <p:cNvCxnSpPr>
            <a:stCxn id="18" idx="2"/>
          </p:cNvCxnSpPr>
          <p:nvPr/>
        </p:nvCxnSpPr>
        <p:spPr>
          <a:xfrm>
            <a:off x="2771800" y="4011910"/>
            <a:ext cx="648072" cy="3779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1414765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9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763688" y="915566"/>
            <a:ext cx="0" cy="3600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763688" y="3651870"/>
            <a:ext cx="48965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660232" y="37238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31640" y="546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627784" y="1203598"/>
            <a:ext cx="3024336" cy="244827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763688" y="3651870"/>
            <a:ext cx="864096" cy="720080"/>
          </a:xfrm>
          <a:prstGeom prst="line">
            <a:avLst/>
          </a:pr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652120" y="1203598"/>
            <a:ext cx="1496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s</a:t>
            </a:r>
            <a:r>
              <a:rPr lang="pt-BR" i="1" dirty="0"/>
              <a:t> = -c + </a:t>
            </a:r>
            <a:r>
              <a:rPr lang="pt-BR" i="1" dirty="0" err="1"/>
              <a:t>dP</a:t>
            </a:r>
            <a:r>
              <a:rPr lang="pt-BR" i="1" dirty="0"/>
              <a:t>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14765" y="4205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-c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483768" y="370413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P</a:t>
            </a:r>
            <a:r>
              <a:rPr lang="pt-BR" sz="1400" b="1" baseline="-25000" dirty="0"/>
              <a:t>1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763688" y="1203598"/>
            <a:ext cx="4176464" cy="244827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5940152" y="3282538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/>
              <a:t>Q</a:t>
            </a:r>
            <a:r>
              <a:rPr lang="pt-BR" i="1" baseline="-25000" dirty="0" err="1"/>
              <a:t>d</a:t>
            </a:r>
            <a:r>
              <a:rPr lang="pt-BR" i="1" dirty="0"/>
              <a:t> = a – </a:t>
            </a:r>
            <a:r>
              <a:rPr lang="pt-BR" i="1" dirty="0" err="1"/>
              <a:t>bP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475656" y="10595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475656" y="351337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 flipH="1">
            <a:off x="1763688" y="2499742"/>
            <a:ext cx="2232248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995936" y="2499742"/>
            <a:ext cx="0" cy="115212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765095" y="3739759"/>
                <a:ext cx="397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095" y="3739759"/>
                <a:ext cx="397096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/>
              <p:cNvSpPr txBox="1"/>
              <p:nvPr/>
            </p:nvSpPr>
            <p:spPr>
              <a:xfrm>
                <a:off x="323528" y="2355726"/>
                <a:ext cx="149113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355726"/>
                <a:ext cx="1491130" cy="369909"/>
              </a:xfrm>
              <a:prstGeom prst="rect">
                <a:avLst/>
              </a:prstGeom>
              <a:blipFill rotWithShape="1">
                <a:blip r:embed="rId3"/>
                <a:stretch>
                  <a:fillRect r="-9388"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ixaDeTexto 23"/>
          <p:cNvSpPr txBox="1"/>
          <p:nvPr/>
        </p:nvSpPr>
        <p:spPr>
          <a:xfrm>
            <a:off x="4139952" y="235572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>
                <a:latin typeface="Comic Sans MS" panose="030F0702030302020204" pitchFamily="66" charset="0"/>
              </a:rPr>
              <a:t>equilíbrio</a:t>
            </a:r>
          </a:p>
        </p:txBody>
      </p:sp>
      <p:sp>
        <p:nvSpPr>
          <p:cNvPr id="2" name="Elipse 1"/>
          <p:cNvSpPr/>
          <p:nvPr/>
        </p:nvSpPr>
        <p:spPr>
          <a:xfrm>
            <a:off x="3635896" y="3513370"/>
            <a:ext cx="720080" cy="69182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179512" y="2211710"/>
            <a:ext cx="1728192" cy="69182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627784" y="438986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As </a:t>
            </a:r>
            <a:r>
              <a:rPr lang="pt-BR" b="1" dirty="0">
                <a:solidFill>
                  <a:srgbClr val="00B050"/>
                </a:solidFill>
              </a:rPr>
              <a:t>soluções</a:t>
            </a:r>
            <a:r>
              <a:rPr lang="pt-BR" dirty="0">
                <a:solidFill>
                  <a:srgbClr val="00B050"/>
                </a:solidFill>
              </a:rPr>
              <a:t> de equilíbrio de variáveis endógenas serão expressas com uma barra acima das letras que as indicam</a:t>
            </a:r>
          </a:p>
        </p:txBody>
      </p:sp>
    </p:spTree>
    <p:extLst>
      <p:ext uri="{BB962C8B-B14F-4D97-AF65-F5344CB8AC3E}">
        <p14:creationId xmlns:p14="http://schemas.microsoft.com/office/powerpoint/2010/main" val="19536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2" grpId="0" animBg="1"/>
      <p:bldP spid="21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5536" y="806972"/>
                <a:ext cx="8352928" cy="646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Portanto, achar o equilíbrio, significa achar soluções para as variáveis endógenas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</a:rPr>
                      <m:t>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, indicadas por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pt-BR" b="0" i="1" smtClean="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, 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, que satisfaçam simultaneamente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06972"/>
                <a:ext cx="8352928" cy="646908"/>
              </a:xfrm>
              <a:prstGeom prst="rect">
                <a:avLst/>
              </a:prstGeom>
              <a:blipFill rotWithShape="1">
                <a:blip r:embed="rId2"/>
                <a:stretch>
                  <a:fillRect l="-657" t="-4717" r="-219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123728" y="2139702"/>
                <a:ext cx="4680520" cy="1467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𝑏𝑃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pt-BR" sz="2800" b="0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2800" b="0" i="1" smtClean="0">
                                  <a:latin typeface="Cambria Math"/>
                                </a:rPr>
                                <m:t>𝑑𝑃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139702"/>
                <a:ext cx="4680520" cy="1467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1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27790</TotalTime>
  <Words>1444</Words>
  <Application>Microsoft Office PowerPoint</Application>
  <PresentationFormat>Apresentação na tela (16:9)</PresentationFormat>
  <Paragraphs>208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Arial</vt:lpstr>
      <vt:lpstr>Cambria Math</vt:lpstr>
      <vt:lpstr>Comic Sans MS</vt:lpstr>
      <vt:lpstr>Gisha</vt:lpstr>
      <vt:lpstr>Brilho</vt:lpstr>
      <vt:lpstr>Análise de equilíbrio em economia</vt:lpstr>
      <vt:lpstr>Apresentação do PowerPoint</vt:lpstr>
      <vt:lpstr>Apresentação do PowerPoint</vt:lpstr>
      <vt:lpstr>Vamos para um primeiro exemplo</vt:lpstr>
      <vt:lpstr>Exemplo 1</vt:lpstr>
      <vt:lpstr>Exemplo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Equilíbrio Geral de Mercado</vt:lpstr>
      <vt:lpstr>Equilíbrio Geral de Mercado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de aplicação do modelo para DUAS MERCADORIAS </vt:lpstr>
      <vt:lpstr>Apresentação do PowerPoint</vt:lpstr>
      <vt:lpstr>Apresentação do PowerPoint</vt:lpstr>
      <vt:lpstr>Apresentação do PowerPoint</vt:lpstr>
      <vt:lpstr>Agora é com você...</vt:lpstr>
      <vt:lpstr>Apresentação do PowerPoint</vt:lpstr>
      <vt:lpstr>Poderíamos ter utilizado a notação MATRICIAL para resolver esse exercício</vt:lpstr>
      <vt:lpstr>Apresentação do PowerPoint</vt:lpstr>
      <vt:lpstr>Apresentação do PowerPoint</vt:lpstr>
      <vt:lpstr>Utilize Matriz para resolver o seguinte problema</vt:lpstr>
      <vt:lpstr>Apresentação do PowerPoint</vt:lpstr>
      <vt:lpstr>Apresentação do PowerPoint</vt:lpstr>
      <vt:lpstr>Utilize Matriz para resolver o seguinte problema, com 3 MERCADORIAS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</cp:lastModifiedBy>
  <cp:revision>308</cp:revision>
  <dcterms:created xsi:type="dcterms:W3CDTF">2018-04-23T16:42:09Z</dcterms:created>
  <dcterms:modified xsi:type="dcterms:W3CDTF">2023-10-09T22:02:20Z</dcterms:modified>
</cp:coreProperties>
</file>