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75" r:id="rId14"/>
    <p:sldId id="268" r:id="rId15"/>
    <p:sldId id="269" r:id="rId16"/>
    <p:sldId id="278" r:id="rId17"/>
    <p:sldId id="279" r:id="rId18"/>
    <p:sldId id="280" r:id="rId19"/>
    <p:sldId id="281" r:id="rId20"/>
    <p:sldId id="282" r:id="rId21"/>
    <p:sldId id="273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FFFF66"/>
    <a:srgbClr val="529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9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25B4F9-BCC0-904E-85AF-60A8934B8C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9988D-E4E7-7343-B82C-0558527C96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1983A-24C8-7349-B936-E214CBE9F153}" type="datetimeFigureOut">
              <a:rPr lang="en-BR" smtClean="0"/>
              <a:t>04/05/20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F92C4-97C6-AF4B-BAAE-22411039BD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70AFC-852D-524E-8F95-E0E3B830D3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C8E7-921F-E340-B951-51CEB0B4C8B4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30290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F42318-AF4C-47B7-811A-A0880B8A60CA}" type="datetimeFigureOut">
              <a:rPr lang="pt-BR"/>
              <a:pPr>
                <a:defRPr/>
              </a:pPr>
              <a:t>04/05/2020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9CE34B-F995-4D32-887E-F14A67F8D9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3871913" y="6497638"/>
            <a:ext cx="4143375" cy="35718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bg1"/>
                </a:solidFill>
                <a:latin typeface="Verdana" pitchFamily="34" charset="0"/>
                <a:cs typeface="+mn-cs"/>
              </a:rPr>
              <a:t>Custeio Baseado em Atividades</a:t>
            </a:r>
            <a:endParaRPr lang="pt-BR" b="1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4" name="TextBox 9"/>
          <p:cNvSpPr txBox="1"/>
          <p:nvPr userDrawn="1"/>
        </p:nvSpPr>
        <p:spPr>
          <a:xfrm>
            <a:off x="0" y="6453336"/>
            <a:ext cx="25557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100" dirty="0">
                <a:solidFill>
                  <a:srgbClr val="034EA2"/>
                </a:solidFill>
                <a:latin typeface="Verdana" pitchFamily="34" charset="0"/>
              </a:rPr>
              <a:t>Prof. Reinaldo Pacheco da Costa</a:t>
            </a:r>
          </a:p>
          <a:p>
            <a:pPr algn="l"/>
            <a:r>
              <a:rPr lang="pt-BR" sz="1100" dirty="0">
                <a:solidFill>
                  <a:srgbClr val="034EA2"/>
                </a:solidFill>
                <a:latin typeface="Verdana" pitchFamily="34" charset="0"/>
              </a:rPr>
              <a:t>Prof</a:t>
            </a:r>
            <a:r>
              <a:rPr lang="pt-BR" sz="1050" dirty="0">
                <a:solidFill>
                  <a:srgbClr val="034EA2"/>
                </a:solidFill>
                <a:latin typeface="Verdana" pitchFamily="34" charset="0"/>
              </a:rPr>
              <a:t>. Abraão Freires Saraiva Jr.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67D97-1E40-411A-AF62-79E93DF8283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500313" y="64928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bg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23/3/2012</a:t>
            </a:r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3888" y="6492875"/>
            <a:ext cx="614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i="1">
                <a:solidFill>
                  <a:schemeClr val="bg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A160B60B-63D6-4F2F-BCD1-9B3149CFEB0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5292080" y="6309320"/>
            <a:ext cx="381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Verdana" pitchFamily="34" charset="0"/>
              </a:rPr>
              <a:t>Prof. Reinaldo Pacheco da Costa</a:t>
            </a:r>
          </a:p>
          <a:p>
            <a:r>
              <a:rPr lang="pt-BR" sz="1400" dirty="0">
                <a:solidFill>
                  <a:schemeClr val="bg1"/>
                </a:solidFill>
                <a:latin typeface="Verdana" pitchFamily="34" charset="0"/>
              </a:rPr>
              <a:t>Prof. Abraão Freires Saraiva Júnior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4294967295"/>
          </p:nvPr>
        </p:nvSpPr>
        <p:spPr>
          <a:xfrm>
            <a:off x="2500313" y="6492875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/>
              <a:t>23/3/2012</a:t>
            </a:r>
            <a:endParaRPr lang="pt-B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862138"/>
            <a:ext cx="9143999" cy="1311275"/>
          </a:xfrm>
          <a:prstGeom prst="rect">
            <a:avLst/>
          </a:prstGeom>
          <a:noFill/>
        </p:spPr>
        <p:txBody>
          <a:bodyPr/>
          <a:lstStyle/>
          <a:p>
            <a:pPr lvl="0" algn="ctr"/>
            <a:endParaRPr lang="pt-BR" sz="2000" b="1" dirty="0">
              <a:solidFill>
                <a:srgbClr val="034EA2"/>
              </a:solidFill>
              <a:latin typeface="+mj-lt"/>
              <a:ea typeface="+mj-ea"/>
              <a:cs typeface="+mj-cs"/>
            </a:endParaRPr>
          </a:p>
          <a:p>
            <a:pPr lvl="0" algn="ctr"/>
            <a:r>
              <a:rPr lang="pt-BR" sz="3600" b="1" dirty="0">
                <a:solidFill>
                  <a:srgbClr val="034EA2"/>
                </a:solidFill>
                <a:latin typeface="+mj-lt"/>
                <a:ea typeface="+mj-ea"/>
                <a:cs typeface="+mj-cs"/>
              </a:rPr>
              <a:t>CUSTEIO BASEADO EM ATIVIDADES</a:t>
            </a:r>
          </a:p>
          <a:p>
            <a:pPr lvl="0" algn="ctr"/>
            <a:r>
              <a:rPr lang="pt-BR" sz="1400" b="1" dirty="0">
                <a:solidFill>
                  <a:srgbClr val="034EA2"/>
                </a:solidFill>
                <a:latin typeface="+mj-lt"/>
                <a:ea typeface="+mj-ea"/>
                <a:cs typeface="+mj-cs"/>
              </a:rPr>
              <a:t>(20200505)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(Conceitos)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323528" y="5868561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Detalhamento do modelo conceitual do ABC na visão econômica e de custeio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Fonte: Adaptado de </a:t>
            </a:r>
            <a:r>
              <a:rPr kumimoji="0" lang="pt-BR" sz="1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Turney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(1991) e </a:t>
            </a:r>
            <a:r>
              <a:rPr kumimoji="0" lang="pt-BR" sz="1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Innes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pt-BR" sz="1600" b="0" i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et</a:t>
            </a:r>
            <a:r>
              <a:rPr kumimoji="0" lang="pt-BR" sz="16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(1994)</a:t>
            </a: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920880" cy="48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(Conceitos)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51520" y="1772816"/>
            <a:ext cx="8712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 ABC pode ser definido como (CAM-I, 1990 </a:t>
            </a:r>
            <a:r>
              <a:rPr kumimoji="0" lang="pt-BR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apud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MAJOR, 2007, p. 160):</a:t>
            </a:r>
          </a:p>
          <a:p>
            <a:pPr marL="989013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Um método que APROPRIA custos de atividades a objetos de custos tais como produtos, serviços e clientes, com base em dois estágios principais. O primeiro estágio atribui custos às atividades de acordo com o consumo que cada atividade faz de recursos. O segundo estágio atribui custos das atividades aos objetos de custos de acordo com o consumo que cada objeto de custos faz das atividades.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(Conceitos)</a:t>
            </a:r>
          </a:p>
        </p:txBody>
      </p:sp>
      <p:sp>
        <p:nvSpPr>
          <p:cNvPr id="109" name="Oval 3"/>
          <p:cNvSpPr>
            <a:spLocks noChangeArrowheads="1"/>
          </p:cNvSpPr>
          <p:nvPr/>
        </p:nvSpPr>
        <p:spPr bwMode="auto">
          <a:xfrm>
            <a:off x="485775" y="3417789"/>
            <a:ext cx="1871663" cy="795337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522288" y="3616226"/>
            <a:ext cx="18176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Atividade 1</a:t>
            </a:r>
          </a:p>
        </p:txBody>
      </p:sp>
      <p:sp>
        <p:nvSpPr>
          <p:cNvPr id="111" name="Oval 5"/>
          <p:cNvSpPr>
            <a:spLocks noChangeArrowheads="1"/>
          </p:cNvSpPr>
          <p:nvPr/>
        </p:nvSpPr>
        <p:spPr bwMode="auto">
          <a:xfrm>
            <a:off x="2538413" y="3433664"/>
            <a:ext cx="1889125" cy="795337"/>
          </a:xfrm>
          <a:prstGeom prst="ellips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2519363" y="3630514"/>
            <a:ext cx="19081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Atividade 2</a:t>
            </a:r>
          </a:p>
        </p:txBody>
      </p:sp>
      <p:sp>
        <p:nvSpPr>
          <p:cNvPr id="113" name="Oval 7"/>
          <p:cNvSpPr>
            <a:spLocks noChangeArrowheads="1"/>
          </p:cNvSpPr>
          <p:nvPr/>
        </p:nvSpPr>
        <p:spPr bwMode="auto">
          <a:xfrm>
            <a:off x="4625975" y="3417789"/>
            <a:ext cx="1817688" cy="795337"/>
          </a:xfrm>
          <a:prstGeom prst="ellipse">
            <a:avLst/>
          </a:prstGeom>
          <a:noFill/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14" name="Text Box 8"/>
          <p:cNvSpPr txBox="1">
            <a:spLocks noChangeArrowheads="1"/>
          </p:cNvSpPr>
          <p:nvPr/>
        </p:nvSpPr>
        <p:spPr bwMode="auto">
          <a:xfrm>
            <a:off x="4787900" y="3633689"/>
            <a:ext cx="15097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Atividade 3</a:t>
            </a:r>
          </a:p>
        </p:txBody>
      </p:sp>
      <p:sp>
        <p:nvSpPr>
          <p:cNvPr id="115" name="Oval 9"/>
          <p:cNvSpPr>
            <a:spLocks noChangeArrowheads="1"/>
          </p:cNvSpPr>
          <p:nvPr/>
        </p:nvSpPr>
        <p:spPr bwMode="auto">
          <a:xfrm>
            <a:off x="6659563" y="3417789"/>
            <a:ext cx="1728787" cy="795337"/>
          </a:xfrm>
          <a:prstGeom prst="ellipse">
            <a:avLst/>
          </a:prstGeom>
          <a:noFill/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16" name="Text Box 10"/>
          <p:cNvSpPr txBox="1">
            <a:spLocks noChangeArrowheads="1"/>
          </p:cNvSpPr>
          <p:nvPr/>
        </p:nvSpPr>
        <p:spPr bwMode="auto">
          <a:xfrm>
            <a:off x="6750050" y="3630514"/>
            <a:ext cx="16033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Atividade 4  </a:t>
            </a:r>
          </a:p>
        </p:txBody>
      </p:sp>
      <p:sp>
        <p:nvSpPr>
          <p:cNvPr id="117" name="Oval 11"/>
          <p:cNvSpPr>
            <a:spLocks noChangeArrowheads="1"/>
          </p:cNvSpPr>
          <p:nvPr/>
        </p:nvSpPr>
        <p:spPr bwMode="auto">
          <a:xfrm>
            <a:off x="311150" y="1412776"/>
            <a:ext cx="1871663" cy="773113"/>
          </a:xfrm>
          <a:prstGeom prst="ellipse">
            <a:avLst/>
          </a:prstGeom>
          <a:noFill/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18" name="Text Box 12"/>
          <p:cNvSpPr txBox="1">
            <a:spLocks noChangeArrowheads="1"/>
          </p:cNvSpPr>
          <p:nvPr/>
        </p:nvSpPr>
        <p:spPr bwMode="auto">
          <a:xfrm>
            <a:off x="339725" y="1614389"/>
            <a:ext cx="18716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 anchorCtr="1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Pessoal</a:t>
            </a:r>
          </a:p>
        </p:txBody>
      </p:sp>
      <p:sp>
        <p:nvSpPr>
          <p:cNvPr id="119" name="Oval 13"/>
          <p:cNvSpPr>
            <a:spLocks noChangeArrowheads="1"/>
          </p:cNvSpPr>
          <p:nvPr/>
        </p:nvSpPr>
        <p:spPr bwMode="auto">
          <a:xfrm>
            <a:off x="2471738" y="1412776"/>
            <a:ext cx="1871662" cy="773113"/>
          </a:xfrm>
          <a:prstGeom prst="ellips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20" name="Text Box 14"/>
          <p:cNvSpPr txBox="1">
            <a:spLocks noChangeArrowheads="1"/>
          </p:cNvSpPr>
          <p:nvPr/>
        </p:nvSpPr>
        <p:spPr bwMode="auto">
          <a:xfrm>
            <a:off x="2557463" y="1617564"/>
            <a:ext cx="172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 dirty="0"/>
              <a:t>Depreciação</a:t>
            </a:r>
          </a:p>
        </p:txBody>
      </p:sp>
      <p:sp>
        <p:nvSpPr>
          <p:cNvPr id="121" name="Oval 15"/>
          <p:cNvSpPr>
            <a:spLocks noChangeArrowheads="1"/>
          </p:cNvSpPr>
          <p:nvPr/>
        </p:nvSpPr>
        <p:spPr bwMode="auto">
          <a:xfrm>
            <a:off x="1778000" y="5633939"/>
            <a:ext cx="1679575" cy="701675"/>
          </a:xfrm>
          <a:prstGeom prst="ellipse">
            <a:avLst/>
          </a:prstGeom>
          <a:noFill/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1878013" y="5673626"/>
            <a:ext cx="1511300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b="0" dirty="0"/>
              <a:t>Objeto de custo 1    </a:t>
            </a:r>
          </a:p>
        </p:txBody>
      </p:sp>
      <p:sp>
        <p:nvSpPr>
          <p:cNvPr id="123" name="Oval 17"/>
          <p:cNvSpPr>
            <a:spLocks noChangeArrowheads="1"/>
          </p:cNvSpPr>
          <p:nvPr/>
        </p:nvSpPr>
        <p:spPr bwMode="auto">
          <a:xfrm>
            <a:off x="3805238" y="5633939"/>
            <a:ext cx="1630362" cy="70167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24" name="Text Box 18"/>
          <p:cNvSpPr txBox="1">
            <a:spLocks noChangeArrowheads="1"/>
          </p:cNvSpPr>
          <p:nvPr/>
        </p:nvSpPr>
        <p:spPr bwMode="auto">
          <a:xfrm>
            <a:off x="3886200" y="5673626"/>
            <a:ext cx="1509713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b="0" dirty="0"/>
              <a:t>Objeto de custo 2</a:t>
            </a:r>
          </a:p>
        </p:txBody>
      </p:sp>
      <p:sp>
        <p:nvSpPr>
          <p:cNvPr id="125" name="Oval 19"/>
          <p:cNvSpPr>
            <a:spLocks noChangeArrowheads="1"/>
          </p:cNvSpPr>
          <p:nvPr/>
        </p:nvSpPr>
        <p:spPr bwMode="auto">
          <a:xfrm>
            <a:off x="5748338" y="5633939"/>
            <a:ext cx="1631950" cy="701675"/>
          </a:xfrm>
          <a:prstGeom prst="ellips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5867400" y="5687914"/>
            <a:ext cx="1470025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b="0" dirty="0"/>
              <a:t>Objeto de custo 3</a:t>
            </a:r>
          </a:p>
        </p:txBody>
      </p:sp>
      <p:sp>
        <p:nvSpPr>
          <p:cNvPr id="127" name="Line 21"/>
          <p:cNvSpPr>
            <a:spLocks noChangeShapeType="1"/>
          </p:cNvSpPr>
          <p:nvPr/>
        </p:nvSpPr>
        <p:spPr bwMode="auto">
          <a:xfrm flipH="1">
            <a:off x="1403350" y="2185889"/>
            <a:ext cx="1998663" cy="11969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28" name="Line 22"/>
          <p:cNvSpPr>
            <a:spLocks noChangeShapeType="1"/>
          </p:cNvSpPr>
          <p:nvPr/>
        </p:nvSpPr>
        <p:spPr bwMode="auto">
          <a:xfrm>
            <a:off x="3402013" y="2185889"/>
            <a:ext cx="90487" cy="127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29" name="Line 23"/>
          <p:cNvSpPr>
            <a:spLocks noChangeShapeType="1"/>
          </p:cNvSpPr>
          <p:nvPr/>
        </p:nvSpPr>
        <p:spPr bwMode="auto">
          <a:xfrm>
            <a:off x="3386138" y="2185889"/>
            <a:ext cx="2122487" cy="11969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0" name="Line 24"/>
          <p:cNvSpPr>
            <a:spLocks noChangeShapeType="1"/>
          </p:cNvSpPr>
          <p:nvPr/>
        </p:nvSpPr>
        <p:spPr bwMode="auto">
          <a:xfrm>
            <a:off x="3402013" y="2185889"/>
            <a:ext cx="4049712" cy="11969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1" name="Freeform 25"/>
          <p:cNvSpPr>
            <a:spLocks/>
          </p:cNvSpPr>
          <p:nvPr/>
        </p:nvSpPr>
        <p:spPr bwMode="auto">
          <a:xfrm>
            <a:off x="1476375" y="2211289"/>
            <a:ext cx="4268788" cy="1171575"/>
          </a:xfrm>
          <a:custGeom>
            <a:avLst/>
            <a:gdLst>
              <a:gd name="T0" fmla="*/ 2147483647 w 1874"/>
              <a:gd name="T1" fmla="*/ 0 h 797"/>
              <a:gd name="T2" fmla="*/ 0 w 1874"/>
              <a:gd name="T3" fmla="*/ 2147483647 h 797"/>
              <a:gd name="T4" fmla="*/ 0 60000 65536"/>
              <a:gd name="T5" fmla="*/ 0 60000 65536"/>
              <a:gd name="T6" fmla="*/ 0 w 1874"/>
              <a:gd name="T7" fmla="*/ 0 h 797"/>
              <a:gd name="T8" fmla="*/ 1874 w 1874"/>
              <a:gd name="T9" fmla="*/ 797 h 7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4" h="797">
                <a:moveTo>
                  <a:pt x="1874" y="0"/>
                </a:moveTo>
                <a:lnTo>
                  <a:pt x="0" y="797"/>
                </a:ln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2" name="Line 26"/>
          <p:cNvSpPr>
            <a:spLocks noChangeShapeType="1"/>
          </p:cNvSpPr>
          <p:nvPr/>
        </p:nvSpPr>
        <p:spPr bwMode="auto">
          <a:xfrm flipH="1">
            <a:off x="3563938" y="2228751"/>
            <a:ext cx="2160587" cy="1171575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3" name="Line 27"/>
          <p:cNvSpPr>
            <a:spLocks noChangeShapeType="1"/>
          </p:cNvSpPr>
          <p:nvPr/>
        </p:nvSpPr>
        <p:spPr bwMode="auto">
          <a:xfrm>
            <a:off x="5724525" y="2222401"/>
            <a:ext cx="1727200" cy="1160463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4" name="Line 28"/>
          <p:cNvSpPr>
            <a:spLocks noChangeShapeType="1"/>
          </p:cNvSpPr>
          <p:nvPr/>
        </p:nvSpPr>
        <p:spPr bwMode="auto">
          <a:xfrm>
            <a:off x="1403350" y="4248051"/>
            <a:ext cx="1243013" cy="1401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5" name="Line 29"/>
          <p:cNvSpPr>
            <a:spLocks noChangeShapeType="1"/>
          </p:cNvSpPr>
          <p:nvPr/>
        </p:nvSpPr>
        <p:spPr bwMode="auto">
          <a:xfrm>
            <a:off x="1403350" y="4248051"/>
            <a:ext cx="3201988" cy="138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6" name="Line 30"/>
          <p:cNvSpPr>
            <a:spLocks noChangeShapeType="1"/>
          </p:cNvSpPr>
          <p:nvPr/>
        </p:nvSpPr>
        <p:spPr bwMode="auto">
          <a:xfrm flipH="1">
            <a:off x="2682875" y="4248051"/>
            <a:ext cx="881063" cy="1384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7" name="Freeform 31"/>
          <p:cNvSpPr>
            <a:spLocks/>
          </p:cNvSpPr>
          <p:nvPr/>
        </p:nvSpPr>
        <p:spPr bwMode="auto">
          <a:xfrm>
            <a:off x="3563938" y="4248051"/>
            <a:ext cx="1122362" cy="1392238"/>
          </a:xfrm>
          <a:custGeom>
            <a:avLst/>
            <a:gdLst>
              <a:gd name="T0" fmla="*/ 0 w 1030"/>
              <a:gd name="T1" fmla="*/ 0 h 967"/>
              <a:gd name="T2" fmla="*/ 2147483647 w 1030"/>
              <a:gd name="T3" fmla="*/ 2147483647 h 967"/>
              <a:gd name="T4" fmla="*/ 0 60000 65536"/>
              <a:gd name="T5" fmla="*/ 0 60000 65536"/>
              <a:gd name="T6" fmla="*/ 0 w 1030"/>
              <a:gd name="T7" fmla="*/ 0 h 967"/>
              <a:gd name="T8" fmla="*/ 1030 w 1030"/>
              <a:gd name="T9" fmla="*/ 967 h 9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0" h="967">
                <a:moveTo>
                  <a:pt x="0" y="0"/>
                </a:moveTo>
                <a:lnTo>
                  <a:pt x="1030" y="967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8" name="Freeform 32"/>
          <p:cNvSpPr>
            <a:spLocks/>
          </p:cNvSpPr>
          <p:nvPr/>
        </p:nvSpPr>
        <p:spPr bwMode="auto">
          <a:xfrm>
            <a:off x="3563938" y="4248051"/>
            <a:ext cx="3092450" cy="1384300"/>
          </a:xfrm>
          <a:custGeom>
            <a:avLst/>
            <a:gdLst>
              <a:gd name="T0" fmla="*/ 0 w 2249"/>
              <a:gd name="T1" fmla="*/ 0 h 972"/>
              <a:gd name="T2" fmla="*/ 2147483647 w 2249"/>
              <a:gd name="T3" fmla="*/ 2147483647 h 972"/>
              <a:gd name="T4" fmla="*/ 0 60000 65536"/>
              <a:gd name="T5" fmla="*/ 0 60000 65536"/>
              <a:gd name="T6" fmla="*/ 0 w 2249"/>
              <a:gd name="T7" fmla="*/ 0 h 972"/>
              <a:gd name="T8" fmla="*/ 2249 w 2249"/>
              <a:gd name="T9" fmla="*/ 972 h 9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9" h="972">
                <a:moveTo>
                  <a:pt x="0" y="0"/>
                </a:moveTo>
                <a:lnTo>
                  <a:pt x="2249" y="972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39" name="Line 33"/>
          <p:cNvSpPr>
            <a:spLocks noChangeShapeType="1"/>
          </p:cNvSpPr>
          <p:nvPr/>
        </p:nvSpPr>
        <p:spPr bwMode="auto">
          <a:xfrm flipH="1">
            <a:off x="2754313" y="4248051"/>
            <a:ext cx="2754312" cy="13843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0" name="Line 34"/>
          <p:cNvSpPr>
            <a:spLocks noChangeShapeType="1"/>
          </p:cNvSpPr>
          <p:nvPr/>
        </p:nvSpPr>
        <p:spPr bwMode="auto">
          <a:xfrm flipH="1">
            <a:off x="4697413" y="4248051"/>
            <a:ext cx="811212" cy="13843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1" name="Line 35"/>
          <p:cNvSpPr>
            <a:spLocks noChangeShapeType="1"/>
          </p:cNvSpPr>
          <p:nvPr/>
        </p:nvSpPr>
        <p:spPr bwMode="auto">
          <a:xfrm>
            <a:off x="5508625" y="4248051"/>
            <a:ext cx="1060450" cy="131445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2" name="Line 36"/>
          <p:cNvSpPr>
            <a:spLocks noChangeShapeType="1"/>
          </p:cNvSpPr>
          <p:nvPr/>
        </p:nvSpPr>
        <p:spPr bwMode="auto">
          <a:xfrm flipH="1">
            <a:off x="4697413" y="4248051"/>
            <a:ext cx="2827337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3" name="Line 37"/>
          <p:cNvSpPr>
            <a:spLocks noChangeShapeType="1"/>
          </p:cNvSpPr>
          <p:nvPr/>
        </p:nvSpPr>
        <p:spPr bwMode="auto">
          <a:xfrm flipH="1">
            <a:off x="6569075" y="4248051"/>
            <a:ext cx="955675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4" name="Line 38"/>
          <p:cNvSpPr>
            <a:spLocks noChangeShapeType="1"/>
          </p:cNvSpPr>
          <p:nvPr/>
        </p:nvSpPr>
        <p:spPr bwMode="auto">
          <a:xfrm flipH="1">
            <a:off x="2754313" y="4248051"/>
            <a:ext cx="4770437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45" name="Rectangle 39"/>
          <p:cNvSpPr>
            <a:spLocks noChangeArrowheads="1"/>
          </p:cNvSpPr>
          <p:nvPr/>
        </p:nvSpPr>
        <p:spPr bwMode="auto">
          <a:xfrm>
            <a:off x="0" y="989930"/>
            <a:ext cx="9107488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2400" dirty="0"/>
              <a:t>Modelagem ABC Genérica</a:t>
            </a:r>
          </a:p>
        </p:txBody>
      </p:sp>
      <p:sp>
        <p:nvSpPr>
          <p:cNvPr id="146" name="Oval 40"/>
          <p:cNvSpPr>
            <a:spLocks noChangeArrowheads="1"/>
          </p:cNvSpPr>
          <p:nvPr/>
        </p:nvSpPr>
        <p:spPr bwMode="auto">
          <a:xfrm>
            <a:off x="4759325" y="1420714"/>
            <a:ext cx="1871663" cy="773112"/>
          </a:xfrm>
          <a:prstGeom prst="ellipse">
            <a:avLst/>
          </a:prstGeom>
          <a:noFill/>
          <a:ln w="57150" algn="ctr">
            <a:solidFill>
              <a:srgbClr val="FF0066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47" name="Text Box 41"/>
          <p:cNvSpPr txBox="1">
            <a:spLocks noChangeArrowheads="1"/>
          </p:cNvSpPr>
          <p:nvPr/>
        </p:nvSpPr>
        <p:spPr bwMode="auto">
          <a:xfrm>
            <a:off x="5003800" y="1614389"/>
            <a:ext cx="14398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 anchorCtr="1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 dirty="0"/>
              <a:t>Suprimentos</a:t>
            </a:r>
          </a:p>
        </p:txBody>
      </p:sp>
      <p:sp>
        <p:nvSpPr>
          <p:cNvPr id="148" name="Oval 42"/>
          <p:cNvSpPr>
            <a:spLocks noChangeArrowheads="1"/>
          </p:cNvSpPr>
          <p:nvPr/>
        </p:nvSpPr>
        <p:spPr bwMode="auto">
          <a:xfrm>
            <a:off x="6935788" y="1420714"/>
            <a:ext cx="1871662" cy="773112"/>
          </a:xfrm>
          <a:prstGeom prst="ellipse">
            <a:avLst/>
          </a:prstGeom>
          <a:noFill/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149" name="Text Box 43"/>
          <p:cNvSpPr txBox="1">
            <a:spLocks noChangeArrowheads="1"/>
          </p:cNvSpPr>
          <p:nvPr/>
        </p:nvSpPr>
        <p:spPr bwMode="auto">
          <a:xfrm>
            <a:off x="6948488" y="1631851"/>
            <a:ext cx="18716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Outros</a:t>
            </a:r>
          </a:p>
        </p:txBody>
      </p:sp>
      <p:sp>
        <p:nvSpPr>
          <p:cNvPr id="150" name="Line 44"/>
          <p:cNvSpPr>
            <a:spLocks noChangeShapeType="1"/>
          </p:cNvSpPr>
          <p:nvPr/>
        </p:nvSpPr>
        <p:spPr bwMode="auto">
          <a:xfrm flipH="1">
            <a:off x="5508625" y="2222401"/>
            <a:ext cx="215900" cy="1160463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1" name="Line 45"/>
          <p:cNvSpPr>
            <a:spLocks noChangeShapeType="1"/>
          </p:cNvSpPr>
          <p:nvPr/>
        </p:nvSpPr>
        <p:spPr bwMode="auto">
          <a:xfrm flipH="1">
            <a:off x="5580063" y="2211289"/>
            <a:ext cx="2305050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2" name="Line 46"/>
          <p:cNvSpPr>
            <a:spLocks noChangeShapeType="1"/>
          </p:cNvSpPr>
          <p:nvPr/>
        </p:nvSpPr>
        <p:spPr bwMode="auto">
          <a:xfrm flipH="1">
            <a:off x="7451725" y="2231926"/>
            <a:ext cx="360363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3" name="Line 47"/>
          <p:cNvSpPr>
            <a:spLocks noChangeShapeType="1"/>
          </p:cNvSpPr>
          <p:nvPr/>
        </p:nvSpPr>
        <p:spPr bwMode="auto">
          <a:xfrm flipH="1">
            <a:off x="3492500" y="2211289"/>
            <a:ext cx="4392613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 flipH="1">
            <a:off x="1619250" y="2214464"/>
            <a:ext cx="6192838" cy="1168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5" name="Freeform 49"/>
          <p:cNvSpPr>
            <a:spLocks/>
          </p:cNvSpPr>
          <p:nvPr/>
        </p:nvSpPr>
        <p:spPr bwMode="auto">
          <a:xfrm>
            <a:off x="1239838" y="2197001"/>
            <a:ext cx="2227262" cy="1204913"/>
          </a:xfrm>
          <a:custGeom>
            <a:avLst/>
            <a:gdLst>
              <a:gd name="T0" fmla="*/ 0 w 1403"/>
              <a:gd name="T1" fmla="*/ 0 h 759"/>
              <a:gd name="T2" fmla="*/ 2147483647 w 1403"/>
              <a:gd name="T3" fmla="*/ 2147483647 h 759"/>
              <a:gd name="T4" fmla="*/ 0 60000 65536"/>
              <a:gd name="T5" fmla="*/ 0 60000 65536"/>
              <a:gd name="T6" fmla="*/ 0 w 1403"/>
              <a:gd name="T7" fmla="*/ 0 h 759"/>
              <a:gd name="T8" fmla="*/ 1403 w 1403"/>
              <a:gd name="T9" fmla="*/ 759 h 7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3" h="759">
                <a:moveTo>
                  <a:pt x="0" y="0"/>
                </a:moveTo>
                <a:lnTo>
                  <a:pt x="1403" y="759"/>
                </a:ln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6" name="Line 50"/>
          <p:cNvSpPr>
            <a:spLocks noChangeShapeType="1"/>
          </p:cNvSpPr>
          <p:nvPr/>
        </p:nvSpPr>
        <p:spPr bwMode="auto">
          <a:xfrm>
            <a:off x="1239838" y="2197001"/>
            <a:ext cx="4124325" cy="11858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1239838" y="2197001"/>
            <a:ext cx="6069012" cy="11858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8" name="Freeform 52"/>
          <p:cNvSpPr>
            <a:spLocks/>
          </p:cNvSpPr>
          <p:nvPr/>
        </p:nvSpPr>
        <p:spPr bwMode="auto">
          <a:xfrm>
            <a:off x="1258888" y="2158901"/>
            <a:ext cx="134937" cy="1238250"/>
          </a:xfrm>
          <a:custGeom>
            <a:avLst/>
            <a:gdLst>
              <a:gd name="T0" fmla="*/ 0 w 85"/>
              <a:gd name="T1" fmla="*/ 0 h 780"/>
              <a:gd name="T2" fmla="*/ 2147483647 w 85"/>
              <a:gd name="T3" fmla="*/ 2147483647 h 780"/>
              <a:gd name="T4" fmla="*/ 0 60000 65536"/>
              <a:gd name="T5" fmla="*/ 0 60000 65536"/>
              <a:gd name="T6" fmla="*/ 0 w 85"/>
              <a:gd name="T7" fmla="*/ 0 h 780"/>
              <a:gd name="T8" fmla="*/ 85 w 85"/>
              <a:gd name="T9" fmla="*/ 780 h 7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" h="780">
                <a:moveTo>
                  <a:pt x="0" y="0"/>
                </a:moveTo>
                <a:lnTo>
                  <a:pt x="85" y="780"/>
                </a:ln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59" name="Line 53"/>
          <p:cNvSpPr>
            <a:spLocks noChangeShapeType="1"/>
          </p:cNvSpPr>
          <p:nvPr/>
        </p:nvSpPr>
        <p:spPr bwMode="auto">
          <a:xfrm>
            <a:off x="1279525" y="4192489"/>
            <a:ext cx="5237163" cy="1423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60" name="Retângulo 159"/>
          <p:cNvSpPr/>
          <p:nvPr/>
        </p:nvSpPr>
        <p:spPr>
          <a:xfrm>
            <a:off x="6869226" y="6248345"/>
            <a:ext cx="2339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Fonte: Slides Prof. Leo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Brustein</a:t>
            </a:r>
            <a:endParaRPr kumimoji="0" lang="pt-BR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2" name="Chave direita 161"/>
          <p:cNvSpPr/>
          <p:nvPr/>
        </p:nvSpPr>
        <p:spPr>
          <a:xfrm>
            <a:off x="7840826" y="2276872"/>
            <a:ext cx="216024" cy="10801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3" name="Rectangle 39"/>
          <p:cNvSpPr>
            <a:spLocks noChangeArrowheads="1"/>
          </p:cNvSpPr>
          <p:nvPr/>
        </p:nvSpPr>
        <p:spPr bwMode="auto">
          <a:xfrm>
            <a:off x="7813376" y="2689094"/>
            <a:ext cx="1583160" cy="422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1600" b="1" dirty="0">
                <a:solidFill>
                  <a:srgbClr val="FF0000"/>
                </a:solidFill>
              </a:rPr>
              <a:t>1º Estágio</a:t>
            </a:r>
          </a:p>
        </p:txBody>
      </p:sp>
      <p:sp>
        <p:nvSpPr>
          <p:cNvPr id="164" name="Chave direita 163"/>
          <p:cNvSpPr/>
          <p:nvPr/>
        </p:nvSpPr>
        <p:spPr>
          <a:xfrm>
            <a:off x="7812360" y="4312922"/>
            <a:ext cx="288032" cy="15643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7797846" y="4941169"/>
            <a:ext cx="1656184" cy="360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1600" b="1" dirty="0">
                <a:solidFill>
                  <a:srgbClr val="FF0000"/>
                </a:solidFill>
              </a:rPr>
              <a:t>2º Estágio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2500313" y="6492875"/>
            <a:ext cx="1143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/>
              <a:t>22/04/2012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(Conceitos)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485775" y="3417789"/>
            <a:ext cx="1871663" cy="795337"/>
          </a:xfrm>
          <a:prstGeom prst="ellipse">
            <a:avLst/>
          </a:prstGeom>
          <a:solidFill>
            <a:srgbClr val="FFFF66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22288" y="3616226"/>
            <a:ext cx="18176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 dirty="0"/>
              <a:t>Recebimento</a:t>
            </a: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2538413" y="3433664"/>
            <a:ext cx="1889125" cy="795337"/>
          </a:xfrm>
          <a:prstGeom prst="ellipse">
            <a:avLst/>
          </a:prstGeom>
          <a:solidFill>
            <a:srgbClr val="FFFF66"/>
          </a:solidFill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519363" y="3630514"/>
            <a:ext cx="19081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Armazenagem </a:t>
            </a:r>
          </a:p>
        </p:txBody>
      </p:sp>
      <p:sp>
        <p:nvSpPr>
          <p:cNvPr id="60" name="Oval 7"/>
          <p:cNvSpPr>
            <a:spLocks noChangeArrowheads="1"/>
          </p:cNvSpPr>
          <p:nvPr/>
        </p:nvSpPr>
        <p:spPr bwMode="auto">
          <a:xfrm>
            <a:off x="4625975" y="3417789"/>
            <a:ext cx="1817688" cy="795337"/>
          </a:xfrm>
          <a:prstGeom prst="ellipse">
            <a:avLst/>
          </a:prstGeom>
          <a:solidFill>
            <a:srgbClr val="FFFF66"/>
          </a:solidFill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4787900" y="3633689"/>
            <a:ext cx="15097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Inspeção </a:t>
            </a:r>
          </a:p>
        </p:txBody>
      </p:sp>
      <p:sp>
        <p:nvSpPr>
          <p:cNvPr id="62" name="Oval 9"/>
          <p:cNvSpPr>
            <a:spLocks noChangeArrowheads="1"/>
          </p:cNvSpPr>
          <p:nvPr/>
        </p:nvSpPr>
        <p:spPr bwMode="auto">
          <a:xfrm>
            <a:off x="6659563" y="3417789"/>
            <a:ext cx="1728787" cy="795337"/>
          </a:xfrm>
          <a:prstGeom prst="ellipse">
            <a:avLst/>
          </a:prstGeom>
          <a:solidFill>
            <a:srgbClr val="FFFF66"/>
          </a:solidFill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750050" y="3630514"/>
            <a:ext cx="16033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Expedição  </a:t>
            </a:r>
          </a:p>
        </p:txBody>
      </p:sp>
      <p:sp>
        <p:nvSpPr>
          <p:cNvPr id="64" name="Oval 11"/>
          <p:cNvSpPr>
            <a:spLocks noChangeArrowheads="1"/>
          </p:cNvSpPr>
          <p:nvPr/>
        </p:nvSpPr>
        <p:spPr bwMode="auto">
          <a:xfrm>
            <a:off x="311150" y="1412776"/>
            <a:ext cx="1871663" cy="773113"/>
          </a:xfrm>
          <a:prstGeom prst="ellipse">
            <a:avLst/>
          </a:prstGeom>
          <a:noFill/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339725" y="1614389"/>
            <a:ext cx="18716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 anchorCtr="1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Pessoal</a:t>
            </a:r>
          </a:p>
        </p:txBody>
      </p:sp>
      <p:sp>
        <p:nvSpPr>
          <p:cNvPr id="66" name="Oval 13"/>
          <p:cNvSpPr>
            <a:spLocks noChangeArrowheads="1"/>
          </p:cNvSpPr>
          <p:nvPr/>
        </p:nvSpPr>
        <p:spPr bwMode="auto">
          <a:xfrm>
            <a:off x="2471738" y="1412776"/>
            <a:ext cx="1871662" cy="773113"/>
          </a:xfrm>
          <a:prstGeom prst="ellips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2557463" y="1617564"/>
            <a:ext cx="172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Depreciação</a:t>
            </a:r>
          </a:p>
        </p:txBody>
      </p:sp>
      <p:sp>
        <p:nvSpPr>
          <p:cNvPr id="68" name="Oval 15"/>
          <p:cNvSpPr>
            <a:spLocks noChangeArrowheads="1"/>
          </p:cNvSpPr>
          <p:nvPr/>
        </p:nvSpPr>
        <p:spPr bwMode="auto">
          <a:xfrm>
            <a:off x="1778000" y="5633939"/>
            <a:ext cx="1679575" cy="701675"/>
          </a:xfrm>
          <a:prstGeom prst="ellipse">
            <a:avLst/>
          </a:prstGeom>
          <a:noFill/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1892527" y="5673472"/>
            <a:ext cx="1511300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dirty="0"/>
              <a:t>Produto ou Cliente 1    </a:t>
            </a:r>
          </a:p>
        </p:txBody>
      </p:sp>
      <p:sp>
        <p:nvSpPr>
          <p:cNvPr id="70" name="Oval 17"/>
          <p:cNvSpPr>
            <a:spLocks noChangeArrowheads="1"/>
          </p:cNvSpPr>
          <p:nvPr/>
        </p:nvSpPr>
        <p:spPr bwMode="auto">
          <a:xfrm>
            <a:off x="3805238" y="5633939"/>
            <a:ext cx="1630362" cy="70167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72" name="Oval 19"/>
          <p:cNvSpPr>
            <a:spLocks noChangeArrowheads="1"/>
          </p:cNvSpPr>
          <p:nvPr/>
        </p:nvSpPr>
        <p:spPr bwMode="auto">
          <a:xfrm>
            <a:off x="5748338" y="5633939"/>
            <a:ext cx="1631950" cy="701675"/>
          </a:xfrm>
          <a:prstGeom prst="ellips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H="1">
            <a:off x="1403350" y="2185889"/>
            <a:ext cx="1998663" cy="11969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75" name="Line 22"/>
          <p:cNvSpPr>
            <a:spLocks noChangeShapeType="1"/>
          </p:cNvSpPr>
          <p:nvPr/>
        </p:nvSpPr>
        <p:spPr bwMode="auto">
          <a:xfrm>
            <a:off x="3402013" y="2185889"/>
            <a:ext cx="90487" cy="127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76" name="Line 23"/>
          <p:cNvSpPr>
            <a:spLocks noChangeShapeType="1"/>
          </p:cNvSpPr>
          <p:nvPr/>
        </p:nvSpPr>
        <p:spPr bwMode="auto">
          <a:xfrm>
            <a:off x="3386138" y="2185889"/>
            <a:ext cx="2122487" cy="11969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77" name="Line 24"/>
          <p:cNvSpPr>
            <a:spLocks noChangeShapeType="1"/>
          </p:cNvSpPr>
          <p:nvPr/>
        </p:nvSpPr>
        <p:spPr bwMode="auto">
          <a:xfrm>
            <a:off x="3402013" y="2185889"/>
            <a:ext cx="4049712" cy="11969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78" name="Freeform 25"/>
          <p:cNvSpPr>
            <a:spLocks/>
          </p:cNvSpPr>
          <p:nvPr/>
        </p:nvSpPr>
        <p:spPr bwMode="auto">
          <a:xfrm>
            <a:off x="1476375" y="2211289"/>
            <a:ext cx="4268788" cy="1171575"/>
          </a:xfrm>
          <a:custGeom>
            <a:avLst/>
            <a:gdLst>
              <a:gd name="T0" fmla="*/ 2147483647 w 1874"/>
              <a:gd name="T1" fmla="*/ 0 h 797"/>
              <a:gd name="T2" fmla="*/ 0 w 1874"/>
              <a:gd name="T3" fmla="*/ 2147483647 h 797"/>
              <a:gd name="T4" fmla="*/ 0 60000 65536"/>
              <a:gd name="T5" fmla="*/ 0 60000 65536"/>
              <a:gd name="T6" fmla="*/ 0 w 1874"/>
              <a:gd name="T7" fmla="*/ 0 h 797"/>
              <a:gd name="T8" fmla="*/ 1874 w 1874"/>
              <a:gd name="T9" fmla="*/ 797 h 7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4" h="797">
                <a:moveTo>
                  <a:pt x="1874" y="0"/>
                </a:moveTo>
                <a:lnTo>
                  <a:pt x="0" y="797"/>
                </a:ln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79" name="Line 26"/>
          <p:cNvSpPr>
            <a:spLocks noChangeShapeType="1"/>
          </p:cNvSpPr>
          <p:nvPr/>
        </p:nvSpPr>
        <p:spPr bwMode="auto">
          <a:xfrm flipH="1">
            <a:off x="3563938" y="2228751"/>
            <a:ext cx="2160587" cy="1171575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0" name="Line 27"/>
          <p:cNvSpPr>
            <a:spLocks noChangeShapeType="1"/>
          </p:cNvSpPr>
          <p:nvPr/>
        </p:nvSpPr>
        <p:spPr bwMode="auto">
          <a:xfrm>
            <a:off x="5724525" y="2222401"/>
            <a:ext cx="1727200" cy="1160463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1" name="Line 28"/>
          <p:cNvSpPr>
            <a:spLocks noChangeShapeType="1"/>
          </p:cNvSpPr>
          <p:nvPr/>
        </p:nvSpPr>
        <p:spPr bwMode="auto">
          <a:xfrm>
            <a:off x="1403350" y="4248051"/>
            <a:ext cx="1243013" cy="1401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2" name="Line 29"/>
          <p:cNvSpPr>
            <a:spLocks noChangeShapeType="1"/>
          </p:cNvSpPr>
          <p:nvPr/>
        </p:nvSpPr>
        <p:spPr bwMode="auto">
          <a:xfrm>
            <a:off x="1403350" y="4248051"/>
            <a:ext cx="3201988" cy="138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 flipH="1">
            <a:off x="2682875" y="4248051"/>
            <a:ext cx="881063" cy="13843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4" name="Freeform 31"/>
          <p:cNvSpPr>
            <a:spLocks/>
          </p:cNvSpPr>
          <p:nvPr/>
        </p:nvSpPr>
        <p:spPr bwMode="auto">
          <a:xfrm>
            <a:off x="3563938" y="4248051"/>
            <a:ext cx="1122362" cy="1392238"/>
          </a:xfrm>
          <a:custGeom>
            <a:avLst/>
            <a:gdLst>
              <a:gd name="T0" fmla="*/ 0 w 1030"/>
              <a:gd name="T1" fmla="*/ 0 h 967"/>
              <a:gd name="T2" fmla="*/ 2147483647 w 1030"/>
              <a:gd name="T3" fmla="*/ 2147483647 h 967"/>
              <a:gd name="T4" fmla="*/ 0 60000 65536"/>
              <a:gd name="T5" fmla="*/ 0 60000 65536"/>
              <a:gd name="T6" fmla="*/ 0 w 1030"/>
              <a:gd name="T7" fmla="*/ 0 h 967"/>
              <a:gd name="T8" fmla="*/ 1030 w 1030"/>
              <a:gd name="T9" fmla="*/ 967 h 9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0" h="967">
                <a:moveTo>
                  <a:pt x="0" y="0"/>
                </a:moveTo>
                <a:lnTo>
                  <a:pt x="1030" y="967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5" name="Freeform 32"/>
          <p:cNvSpPr>
            <a:spLocks/>
          </p:cNvSpPr>
          <p:nvPr/>
        </p:nvSpPr>
        <p:spPr bwMode="auto">
          <a:xfrm>
            <a:off x="3563938" y="4248051"/>
            <a:ext cx="3092450" cy="1384300"/>
          </a:xfrm>
          <a:custGeom>
            <a:avLst/>
            <a:gdLst>
              <a:gd name="T0" fmla="*/ 0 w 2249"/>
              <a:gd name="T1" fmla="*/ 0 h 972"/>
              <a:gd name="T2" fmla="*/ 2147483647 w 2249"/>
              <a:gd name="T3" fmla="*/ 2147483647 h 972"/>
              <a:gd name="T4" fmla="*/ 0 60000 65536"/>
              <a:gd name="T5" fmla="*/ 0 60000 65536"/>
              <a:gd name="T6" fmla="*/ 0 w 2249"/>
              <a:gd name="T7" fmla="*/ 0 h 972"/>
              <a:gd name="T8" fmla="*/ 2249 w 2249"/>
              <a:gd name="T9" fmla="*/ 972 h 9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9" h="972">
                <a:moveTo>
                  <a:pt x="0" y="0"/>
                </a:moveTo>
                <a:lnTo>
                  <a:pt x="2249" y="972"/>
                </a:lnTo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6" name="Line 33"/>
          <p:cNvSpPr>
            <a:spLocks noChangeShapeType="1"/>
          </p:cNvSpPr>
          <p:nvPr/>
        </p:nvSpPr>
        <p:spPr bwMode="auto">
          <a:xfrm flipH="1">
            <a:off x="2754313" y="4248051"/>
            <a:ext cx="2754312" cy="13843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H="1">
            <a:off x="4697413" y="4248051"/>
            <a:ext cx="811212" cy="13843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8" name="Line 35"/>
          <p:cNvSpPr>
            <a:spLocks noChangeShapeType="1"/>
          </p:cNvSpPr>
          <p:nvPr/>
        </p:nvSpPr>
        <p:spPr bwMode="auto">
          <a:xfrm>
            <a:off x="5508625" y="4248051"/>
            <a:ext cx="1060450" cy="131445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89" name="Line 36"/>
          <p:cNvSpPr>
            <a:spLocks noChangeShapeType="1"/>
          </p:cNvSpPr>
          <p:nvPr/>
        </p:nvSpPr>
        <p:spPr bwMode="auto">
          <a:xfrm flipH="1">
            <a:off x="4697413" y="4248051"/>
            <a:ext cx="2827337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90" name="Line 37"/>
          <p:cNvSpPr>
            <a:spLocks noChangeShapeType="1"/>
          </p:cNvSpPr>
          <p:nvPr/>
        </p:nvSpPr>
        <p:spPr bwMode="auto">
          <a:xfrm flipH="1">
            <a:off x="6569075" y="4248051"/>
            <a:ext cx="955675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91" name="Line 38"/>
          <p:cNvSpPr>
            <a:spLocks noChangeShapeType="1"/>
          </p:cNvSpPr>
          <p:nvPr/>
        </p:nvSpPr>
        <p:spPr bwMode="auto">
          <a:xfrm flipH="1">
            <a:off x="2754313" y="4248051"/>
            <a:ext cx="4770437" cy="13843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92" name="Rectangle 39"/>
          <p:cNvSpPr>
            <a:spLocks noChangeArrowheads="1"/>
          </p:cNvSpPr>
          <p:nvPr/>
        </p:nvSpPr>
        <p:spPr bwMode="auto">
          <a:xfrm>
            <a:off x="0" y="989930"/>
            <a:ext cx="9107488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2300" dirty="0"/>
              <a:t>Exemplo de Modelagem ABC para um Centro de Distribuição</a:t>
            </a:r>
          </a:p>
        </p:txBody>
      </p:sp>
      <p:sp>
        <p:nvSpPr>
          <p:cNvPr id="93" name="Oval 40"/>
          <p:cNvSpPr>
            <a:spLocks noChangeArrowheads="1"/>
          </p:cNvSpPr>
          <p:nvPr/>
        </p:nvSpPr>
        <p:spPr bwMode="auto">
          <a:xfrm>
            <a:off x="4759325" y="1420714"/>
            <a:ext cx="1871663" cy="773112"/>
          </a:xfrm>
          <a:prstGeom prst="ellipse">
            <a:avLst/>
          </a:prstGeom>
          <a:noFill/>
          <a:ln w="57150" algn="ctr">
            <a:solidFill>
              <a:srgbClr val="FF0066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94" name="Text Box 41"/>
          <p:cNvSpPr txBox="1">
            <a:spLocks noChangeArrowheads="1"/>
          </p:cNvSpPr>
          <p:nvPr/>
        </p:nvSpPr>
        <p:spPr bwMode="auto">
          <a:xfrm>
            <a:off x="5003800" y="1614389"/>
            <a:ext cx="14398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 anchorCtr="1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Suprimentos</a:t>
            </a:r>
          </a:p>
        </p:txBody>
      </p:sp>
      <p:sp>
        <p:nvSpPr>
          <p:cNvPr id="95" name="Oval 42"/>
          <p:cNvSpPr>
            <a:spLocks noChangeArrowheads="1"/>
          </p:cNvSpPr>
          <p:nvPr/>
        </p:nvSpPr>
        <p:spPr bwMode="auto">
          <a:xfrm>
            <a:off x="6935788" y="1420714"/>
            <a:ext cx="1871662" cy="773112"/>
          </a:xfrm>
          <a:prstGeom prst="ellipse">
            <a:avLst/>
          </a:prstGeom>
          <a:noFill/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lIns="92382" tIns="46191" rIns="92382" bIns="46191" anchor="ctr"/>
          <a:lstStyle/>
          <a:p>
            <a:pPr algn="ctr"/>
            <a:endParaRPr lang="en-US"/>
          </a:p>
        </p:txBody>
      </p:sp>
      <p:sp>
        <p:nvSpPr>
          <p:cNvPr id="96" name="Text Box 43"/>
          <p:cNvSpPr txBox="1">
            <a:spLocks noChangeArrowheads="1"/>
          </p:cNvSpPr>
          <p:nvPr/>
        </p:nvSpPr>
        <p:spPr bwMode="auto">
          <a:xfrm>
            <a:off x="6948488" y="1631851"/>
            <a:ext cx="18716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12" tIns="45705" rIns="91412" bIns="45705">
            <a:spAutoFit/>
          </a:bodyPr>
          <a:lstStyle/>
          <a:p>
            <a:pPr algn="ctr" defTabSz="904875" eaLnBrk="0" hangingPunct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sz="1800"/>
              <a:t>Outros</a:t>
            </a:r>
          </a:p>
        </p:txBody>
      </p:sp>
      <p:sp>
        <p:nvSpPr>
          <p:cNvPr id="97" name="Line 44"/>
          <p:cNvSpPr>
            <a:spLocks noChangeShapeType="1"/>
          </p:cNvSpPr>
          <p:nvPr/>
        </p:nvSpPr>
        <p:spPr bwMode="auto">
          <a:xfrm flipH="1">
            <a:off x="5508625" y="2222401"/>
            <a:ext cx="215900" cy="1160463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98" name="Line 45"/>
          <p:cNvSpPr>
            <a:spLocks noChangeShapeType="1"/>
          </p:cNvSpPr>
          <p:nvPr/>
        </p:nvSpPr>
        <p:spPr bwMode="auto">
          <a:xfrm flipH="1">
            <a:off x="5580063" y="2211289"/>
            <a:ext cx="2305050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99" name="Line 46"/>
          <p:cNvSpPr>
            <a:spLocks noChangeShapeType="1"/>
          </p:cNvSpPr>
          <p:nvPr/>
        </p:nvSpPr>
        <p:spPr bwMode="auto">
          <a:xfrm flipH="1">
            <a:off x="7451725" y="2231926"/>
            <a:ext cx="360363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0" name="Line 47"/>
          <p:cNvSpPr>
            <a:spLocks noChangeShapeType="1"/>
          </p:cNvSpPr>
          <p:nvPr/>
        </p:nvSpPr>
        <p:spPr bwMode="auto">
          <a:xfrm flipH="1">
            <a:off x="3492500" y="2211289"/>
            <a:ext cx="4392613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1" name="Line 48"/>
          <p:cNvSpPr>
            <a:spLocks noChangeShapeType="1"/>
          </p:cNvSpPr>
          <p:nvPr/>
        </p:nvSpPr>
        <p:spPr bwMode="auto">
          <a:xfrm flipH="1">
            <a:off x="1619250" y="2214464"/>
            <a:ext cx="6192838" cy="1168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2" name="Freeform 49"/>
          <p:cNvSpPr>
            <a:spLocks/>
          </p:cNvSpPr>
          <p:nvPr/>
        </p:nvSpPr>
        <p:spPr bwMode="auto">
          <a:xfrm>
            <a:off x="1239838" y="2197001"/>
            <a:ext cx="2227262" cy="1204913"/>
          </a:xfrm>
          <a:custGeom>
            <a:avLst/>
            <a:gdLst>
              <a:gd name="T0" fmla="*/ 0 w 1403"/>
              <a:gd name="T1" fmla="*/ 0 h 759"/>
              <a:gd name="T2" fmla="*/ 2147483647 w 1403"/>
              <a:gd name="T3" fmla="*/ 2147483647 h 759"/>
              <a:gd name="T4" fmla="*/ 0 60000 65536"/>
              <a:gd name="T5" fmla="*/ 0 60000 65536"/>
              <a:gd name="T6" fmla="*/ 0 w 1403"/>
              <a:gd name="T7" fmla="*/ 0 h 759"/>
              <a:gd name="T8" fmla="*/ 1403 w 1403"/>
              <a:gd name="T9" fmla="*/ 759 h 7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03" h="759">
                <a:moveTo>
                  <a:pt x="0" y="0"/>
                </a:moveTo>
                <a:lnTo>
                  <a:pt x="1403" y="759"/>
                </a:ln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3" name="Line 50"/>
          <p:cNvSpPr>
            <a:spLocks noChangeShapeType="1"/>
          </p:cNvSpPr>
          <p:nvPr/>
        </p:nvSpPr>
        <p:spPr bwMode="auto">
          <a:xfrm>
            <a:off x="1239838" y="2197001"/>
            <a:ext cx="4124325" cy="11858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4" name="Line 51"/>
          <p:cNvSpPr>
            <a:spLocks noChangeShapeType="1"/>
          </p:cNvSpPr>
          <p:nvPr/>
        </p:nvSpPr>
        <p:spPr bwMode="auto">
          <a:xfrm>
            <a:off x="1239838" y="2197001"/>
            <a:ext cx="6069012" cy="11858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5" name="Freeform 52"/>
          <p:cNvSpPr>
            <a:spLocks/>
          </p:cNvSpPr>
          <p:nvPr/>
        </p:nvSpPr>
        <p:spPr bwMode="auto">
          <a:xfrm>
            <a:off x="1258888" y="2158901"/>
            <a:ext cx="134937" cy="1252538"/>
          </a:xfrm>
          <a:custGeom>
            <a:avLst/>
            <a:gdLst>
              <a:gd name="T0" fmla="*/ 0 w 85"/>
              <a:gd name="T1" fmla="*/ 0 h 789"/>
              <a:gd name="T2" fmla="*/ 2147483647 w 85"/>
              <a:gd name="T3" fmla="*/ 2147483647 h 789"/>
              <a:gd name="T4" fmla="*/ 0 60000 65536"/>
              <a:gd name="T5" fmla="*/ 0 60000 65536"/>
              <a:gd name="T6" fmla="*/ 0 w 85"/>
              <a:gd name="T7" fmla="*/ 0 h 789"/>
              <a:gd name="T8" fmla="*/ 85 w 85"/>
              <a:gd name="T9" fmla="*/ 789 h 7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" h="789">
                <a:moveTo>
                  <a:pt x="0" y="0"/>
                </a:moveTo>
                <a:lnTo>
                  <a:pt x="85" y="789"/>
                </a:ln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6" name="Line 53"/>
          <p:cNvSpPr>
            <a:spLocks noChangeShapeType="1"/>
          </p:cNvSpPr>
          <p:nvPr/>
        </p:nvSpPr>
        <p:spPr bwMode="auto">
          <a:xfrm>
            <a:off x="1279525" y="4192489"/>
            <a:ext cx="5237163" cy="1423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07" name="Retângulo 106"/>
          <p:cNvSpPr/>
          <p:nvPr/>
        </p:nvSpPr>
        <p:spPr>
          <a:xfrm>
            <a:off x="6869226" y="6248345"/>
            <a:ext cx="2339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Fonte: Slides Prof. Leo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Brustein</a:t>
            </a:r>
            <a:endParaRPr kumimoji="0" lang="pt-BR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3880948" y="5673472"/>
            <a:ext cx="1511300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dirty="0"/>
              <a:t>Produto ou Cliente 2    </a:t>
            </a:r>
          </a:p>
        </p:txBody>
      </p:sp>
      <p:sp>
        <p:nvSpPr>
          <p:cNvPr id="160" name="Text Box 16"/>
          <p:cNvSpPr txBox="1">
            <a:spLocks noChangeArrowheads="1"/>
          </p:cNvSpPr>
          <p:nvPr/>
        </p:nvSpPr>
        <p:spPr bwMode="auto">
          <a:xfrm>
            <a:off x="5825164" y="5673472"/>
            <a:ext cx="1511300" cy="64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05" rIns="0" bIns="45705">
            <a:spAutoFit/>
          </a:bodyPr>
          <a:lstStyle/>
          <a:p>
            <a:pPr algn="ctr" defTabSz="904875" eaLnBrk="0" hangingPunct="0">
              <a:spcBef>
                <a:spcPct val="50000"/>
              </a:spcBef>
              <a:buFontTx/>
              <a:buNone/>
            </a:pPr>
            <a:r>
              <a:rPr lang="pt-BR" dirty="0"/>
              <a:t>Produto ou Cliente 3    </a:t>
            </a:r>
          </a:p>
        </p:txBody>
      </p:sp>
      <p:sp>
        <p:nvSpPr>
          <p:cNvPr id="161" name="Line 46"/>
          <p:cNvSpPr>
            <a:spLocks noChangeShapeType="1"/>
          </p:cNvSpPr>
          <p:nvPr/>
        </p:nvSpPr>
        <p:spPr bwMode="auto">
          <a:xfrm flipH="1">
            <a:off x="7451725" y="2231926"/>
            <a:ext cx="360363" cy="11715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92382" tIns="46191" rIns="92382" bIns="46191"/>
          <a:lstStyle/>
          <a:p>
            <a:pPr algn="ctr"/>
            <a:endParaRPr lang="en-CA"/>
          </a:p>
        </p:txBody>
      </p:sp>
      <p:sp>
        <p:nvSpPr>
          <p:cNvPr id="162" name="Chave direita 161"/>
          <p:cNvSpPr/>
          <p:nvPr/>
        </p:nvSpPr>
        <p:spPr>
          <a:xfrm>
            <a:off x="7840826" y="2276872"/>
            <a:ext cx="216024" cy="10801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3" name="Rectangle 39"/>
          <p:cNvSpPr>
            <a:spLocks noChangeArrowheads="1"/>
          </p:cNvSpPr>
          <p:nvPr/>
        </p:nvSpPr>
        <p:spPr bwMode="auto">
          <a:xfrm>
            <a:off x="7813376" y="2689094"/>
            <a:ext cx="1583160" cy="422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1600" b="1" dirty="0">
                <a:solidFill>
                  <a:srgbClr val="FF0000"/>
                </a:solidFill>
              </a:rPr>
              <a:t>1º Estágio</a:t>
            </a:r>
          </a:p>
        </p:txBody>
      </p:sp>
      <p:sp>
        <p:nvSpPr>
          <p:cNvPr id="164" name="Chave direita 163"/>
          <p:cNvSpPr/>
          <p:nvPr/>
        </p:nvSpPr>
        <p:spPr>
          <a:xfrm>
            <a:off x="7812360" y="4312922"/>
            <a:ext cx="288032" cy="15643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7797846" y="4941169"/>
            <a:ext cx="1656184" cy="360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59" tIns="45229" rIns="90459" bIns="45229"/>
          <a:lstStyle/>
          <a:p>
            <a:pPr marL="342900" indent="-342900" algn="ctr">
              <a:lnSpc>
                <a:spcPct val="85000"/>
              </a:lnSpc>
              <a:spcBef>
                <a:spcPct val="20000"/>
              </a:spcBef>
            </a:pPr>
            <a:r>
              <a:rPr lang="pt-BR" sz="1600" b="1" dirty="0">
                <a:solidFill>
                  <a:srgbClr val="FF0000"/>
                </a:solidFill>
              </a:rPr>
              <a:t>2º Estágio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(Utilidades e Aplicações)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1002681"/>
          <a:ext cx="8784976" cy="5450655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50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AUTOR(ES)</a:t>
                      </a:r>
                      <a:endParaRPr lang="en-CA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UTILIDADES E APLICAÇÕES DO ABC</a:t>
                      </a:r>
                      <a:endParaRPr lang="en-CA" sz="17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509">
                <a:tc rowSpan="4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COOPER; KAPLAN (1990)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GUPTA; BAXENDALE (2008)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decisão de </a:t>
                      </a:r>
                      <a:r>
                        <a:rPr lang="pt-BR" sz="1700" i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pricing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09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</a:t>
                      </a:r>
                      <a:r>
                        <a:rPr lang="pt-BR" sz="17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design</a:t>
                      </a: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/desenvolvimento de novos produtos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decisão de </a:t>
                      </a:r>
                      <a:r>
                        <a:rPr lang="pt-BR" sz="17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marketing</a:t>
                      </a: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 propaganda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decisão de </a:t>
                      </a:r>
                      <a:r>
                        <a:rPr lang="pt-BR" sz="17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mix</a:t>
                      </a: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de produtos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090"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NAKAGAWA (2001)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Custeamento de pedidos, produtos, componentes, montagens e submontagens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Definição de atividades que adicionam e não adicionam valor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09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Determinação da rentabilidade de produtos, pedidos, clientes e projetos específicos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01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Fornecimento de uma lista de atividades da organização com seus respectivos custos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decisão de </a:t>
                      </a:r>
                      <a:r>
                        <a:rPr lang="pt-BR" sz="17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outsourcing / </a:t>
                      </a:r>
                      <a:r>
                        <a:rPr lang="pt-BR" sz="1700" i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globalsourcing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09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Auxilio no processo de decisão de integração da cadeia (verticalização)</a:t>
                      </a:r>
                      <a:endParaRPr lang="en-CA" sz="1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47" marR="46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2500313" y="6492875"/>
            <a:ext cx="1143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i="1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22/04/2012</a:t>
            </a:r>
            <a:endParaRPr lang="pt-BR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3528" y="1052736"/>
            <a:ext cx="8568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sng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ABC aplicado</a:t>
            </a:r>
            <a:r>
              <a:rPr kumimoji="0" lang="pt-BR" sz="2400" b="1" i="0" u="sng" strike="noStrike" kern="0" cap="none" spc="0" normalizeH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à logística</a:t>
            </a:r>
            <a:endParaRPr kumimoji="0" lang="pt-BR" sz="2400" b="1" i="0" u="sng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36512" y="1538783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empresa Alfa Ltda. </a:t>
            </a:r>
            <a:r>
              <a:rPr lang="pt-BR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opera 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produção e venda de três tipos de produtos para consumo: A, B e C, trabalhando com transações comerciais do tipo FOB (</a:t>
            </a:r>
            <a:r>
              <a:rPr kumimoji="0" 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</a:t>
            </a:r>
            <a:r>
              <a:rPr kumimoji="0" 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Board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fretes + seguros são de responsabilidade dos clientes). Buscando melhorar suas informações de custos logísticos, está trabalhando na implantação do método ABC no seu centro de distribuição (CD - conexo à planta produtiva). Para tal, foram levantadas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as principais atividades do CD da empresa, descritas a seguir:</a:t>
            </a:r>
          </a:p>
          <a:p>
            <a:pPr marL="0" marR="0" lvl="0" indent="222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Receber produtos	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Armazenar produtos 	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Inspecionar produtos	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Expedir produtos (carregar caminhões)	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As pessoas envolvidas com estas atividades são:</a:t>
            </a: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Supervisores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Operadores de Empilhadeira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Carregadores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Analistas e Auxiliares Administrativos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23888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Inspetores</a:t>
            </a:r>
          </a:p>
        </p:txBody>
      </p:sp>
    </p:spTree>
    <p:extLst>
      <p:ext uri="{BB962C8B-B14F-4D97-AF65-F5344CB8AC3E}">
        <p14:creationId xmlns:p14="http://schemas.microsoft.com/office/powerpoint/2010/main" val="3422054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2500313" y="6492875"/>
            <a:ext cx="1143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i="1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22/04/2012</a:t>
            </a:r>
            <a:endParaRPr lang="pt-BR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547664" y="2564904"/>
          <a:ext cx="6016699" cy="3272997"/>
        </p:xfrm>
        <a:graphic>
          <a:graphicData uri="http://schemas.openxmlformats.org/drawingml/2006/table">
            <a:tbl>
              <a:tblPr/>
              <a:tblGrid>
                <a:gridCol w="4311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525">
                <a:tc>
                  <a:txBody>
                    <a:bodyPr/>
                    <a:lstStyle/>
                    <a:p>
                      <a:pPr indent="135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562">
                <a:tc>
                  <a:txBody>
                    <a:bodyPr/>
                    <a:lstStyle/>
                    <a:p>
                      <a:pPr indent="135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Atividades</a:t>
                      </a:r>
                      <a:endParaRPr lang="en-CA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Pessoas</a:t>
                      </a:r>
                      <a:endParaRPr lang="en-CA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Receber produtos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Armazenar produtos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Inspecionar produtos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Expedir produtos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6205" algn="l"/>
                        </a:tabLs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Supervisores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6205" algn="l"/>
                        </a:tabLs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Operadores de Empilhadeira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6205" algn="l"/>
                        </a:tabLs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Carregadores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6205" algn="l"/>
                        </a:tabLs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Analistas e Auxiliares Administrativos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6205" algn="l"/>
                        </a:tabLs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Inspetores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CA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CA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11109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 levantamento realizado na empresa para direcionamento de custos no primeiro estágio (RECURSOS 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ATIVIDADES), estas pessoas ponderaram como se dedicam às atividades (em relação ao tempo, por exemplo), através dos seguintes pesos (sendo o peso 10 o máximo e o peso 0 o mínimo):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01" name="Line 1"/>
          <p:cNvSpPr>
            <a:spLocks noChangeShapeType="1"/>
          </p:cNvSpPr>
          <p:nvPr/>
        </p:nvSpPr>
        <p:spPr bwMode="auto">
          <a:xfrm>
            <a:off x="1619672" y="2852936"/>
            <a:ext cx="4248472" cy="165618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52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/>
              <a:t>Do sistema de folha de pagamentos, foram levantadas informações detalhadas sobre os salários mensais do pessoal do CD (representa mão de obra indireta em relação aos produtos fabricados), acrescidos de encargos e benefícios, quais sejam:</a:t>
            </a:r>
            <a:endParaRPr lang="en-CA" sz="1600" dirty="0"/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691680" y="2060848"/>
          <a:ext cx="5328592" cy="1147445"/>
        </p:xfrm>
        <a:graphic>
          <a:graphicData uri="http://schemas.openxmlformats.org/drawingml/2006/table">
            <a:tbl>
              <a:tblPr/>
              <a:tblGrid>
                <a:gridCol w="363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Supervisores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Operadores de Empilhadeira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Carregadores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Analistas e Auxiliares Administrativos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$50.000,00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Inspetores</a:t>
                      </a:r>
                      <a:endParaRPr lang="en-C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$15.000,00</a:t>
                      </a:r>
                      <a:endParaRPr lang="en-C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348010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/>
              <a:t>Do sistema contábil, foram levantadas informações detalhadas sobre custos mensais dos demais recursos utilizados no CD (além do pessoal), a saber:</a:t>
            </a:r>
            <a:endParaRPr lang="en-CA" sz="1600" dirty="0"/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907704" y="4221088"/>
          <a:ext cx="4464496" cy="1147445"/>
        </p:xfrm>
        <a:graphic>
          <a:graphicData uri="http://schemas.openxmlformats.org/drawingml/2006/table">
            <a:tbl>
              <a:tblPr/>
              <a:tblGrid>
                <a:gridCol w="334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Empilhadeiras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Telefone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Computadores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Sistemas de Movimentação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$20.000,00</a:t>
                      </a:r>
                      <a:endParaRPr lang="en-C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914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/>
              <a:t>Através de apontamentos e de análise de utilização, foram levantados os consumos mensais dos “demais recursos” na execução das atividades do CD, a saber: </a:t>
            </a:r>
            <a:endParaRPr lang="en-CA" sz="1600" dirty="0"/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187623" y="1628800"/>
          <a:ext cx="6408713" cy="4734687"/>
        </p:xfrm>
        <a:graphic>
          <a:graphicData uri="http://schemas.openxmlformats.org/drawingml/2006/table">
            <a:tbl>
              <a:tblPr/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2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Atividade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Recurso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/ mês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Participação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$/atividade no mês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6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Receber produtos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Empilhadeiras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7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Telefone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5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Computadores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Sistemas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96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Armazenar produtos 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Empilhadeiras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97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Telefone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5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Computadores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$12.000,00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Sistemas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96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Inspecionar produtos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Empilhadeiras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97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Telefone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$800,00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5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Computadores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$900,00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Sistemas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96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Expedir produtos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Empilhadeiras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97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Telefone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51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Computadores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$1.200,00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Energia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$30.000,00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$9.000,00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96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Sistemas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$20.000,00</a:t>
                      </a:r>
                      <a:endParaRPr lang="en-CA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CA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$6.000,00</a:t>
                      </a:r>
                      <a:endParaRPr lang="en-CA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05563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600" dirty="0"/>
              <a:t>Outras informações foram levantadas em relação aos custos de produção (mensurados através do método de custeio por absorção), às despesas do período, aos preços de venda líquidos dos produtos e à quantidade produzida/vendida no período (mês), como mostra o quadro abaixo:</a:t>
            </a:r>
            <a:endParaRPr lang="en-CA" sz="1600" dirty="0"/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132221" y="1988840"/>
          <a:ext cx="6464115" cy="1385316"/>
        </p:xfrm>
        <a:graphic>
          <a:graphicData uri="http://schemas.openxmlformats.org/drawingml/2006/table">
            <a:tbl>
              <a:tblPr/>
              <a:tblGrid>
                <a:gridCol w="3496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Informação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TIPO DE PRODUTO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Quantidade produzida/vendida no período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Custo Unitário de Produção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$3,00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$5,00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$4,00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Preço de Venda Líquido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$5,00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$9,00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$5,00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Despesa da empresa no período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$100.000</a:t>
                      </a:r>
                      <a:endParaRPr lang="en-C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357301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/>
              <a:t>Para direcionamento de custos no segundo estágio (ATIVIDADES </a:t>
            </a:r>
            <a:r>
              <a:rPr lang="pt-BR" sz="1600" dirty="0">
                <a:sym typeface="Symbol"/>
              </a:rPr>
              <a:t></a:t>
            </a:r>
            <a:r>
              <a:rPr lang="pt-BR" sz="1600" dirty="0"/>
              <a:t> OBJETOS DE CUSTOS), foram definidos os direcionadores de custos e mensurados o consumo mensal de cada tipo de produto em relação à cada um dos </a:t>
            </a:r>
            <a:r>
              <a:rPr lang="pt-BR" sz="1600" i="1" dirty="0" err="1"/>
              <a:t>drivers</a:t>
            </a:r>
            <a:r>
              <a:rPr lang="pt-BR" sz="1600" dirty="0"/>
              <a:t>, conforme mostra o quadro a seguir:</a:t>
            </a:r>
            <a:endParaRPr lang="en-CA" sz="1600" dirty="0"/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11560" y="4437112"/>
          <a:ext cx="7344816" cy="1656186"/>
        </p:xfrm>
        <a:graphic>
          <a:graphicData uri="http://schemas.openxmlformats.org/drawingml/2006/table">
            <a:tbl>
              <a:tblPr/>
              <a:tblGrid>
                <a:gridCol w="1729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ATIVIDADE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DIRECIONADOR DE CUSTOS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(segundo estágio)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TIPO DE PRODUTO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Receber produtos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 de lotes recebidos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Armazenar produtos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 de movimentações realizadas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1.000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Inspecionar produtos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 de inspeções realizadas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Expedir produtos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Número de carregamentos realizados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C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en-C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0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half" idx="4294967295"/>
          </p:nvPr>
        </p:nvSpPr>
        <p:spPr bwMode="auto">
          <a:xfrm>
            <a:off x="2500313" y="6492875"/>
            <a:ext cx="1143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107504" y="1531969"/>
            <a:ext cx="8929687" cy="4548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11200" lvl="0" indent="-711200" algn="just">
              <a:lnSpc>
                <a:spcPct val="115000"/>
              </a:lnSpc>
              <a:spcAft>
                <a:spcPts val="300"/>
              </a:spcAft>
            </a:pPr>
            <a:r>
              <a:rPr lang="pt-BR" sz="28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Métodos de custeio – revisão;</a:t>
            </a:r>
          </a:p>
          <a:p>
            <a:pPr marL="711200" lvl="0" indent="-711200" algn="just">
              <a:lnSpc>
                <a:spcPct val="115000"/>
              </a:lnSpc>
              <a:spcAft>
                <a:spcPts val="300"/>
              </a:spcAft>
            </a:pPr>
            <a:r>
              <a:rPr lang="pt-BR" sz="28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Objetos de custos – revisão;</a:t>
            </a:r>
          </a:p>
          <a:p>
            <a:pPr marL="711200" lvl="0" indent="-711200" algn="just">
              <a:lnSpc>
                <a:spcPct val="115000"/>
              </a:lnSpc>
              <a:spcAft>
                <a:spcPts val="300"/>
              </a:spcAft>
            </a:pPr>
            <a:r>
              <a:rPr lang="pt-BR" sz="28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Custeio baseado em atividades:</a:t>
            </a:r>
          </a:p>
          <a:p>
            <a:pPr marL="174625" lvl="0" algn="just">
              <a:lnSpc>
                <a:spcPct val="115000"/>
              </a:lnSpc>
              <a:spcAft>
                <a:spcPts val="300"/>
              </a:spcAft>
              <a:buFont typeface="Symbol" pitchFamily="18" charset="2"/>
              <a:buChar char=""/>
              <a:tabLst>
                <a:tab pos="174625" algn="l"/>
                <a:tab pos="536575" algn="l"/>
                <a:tab pos="623888" algn="l"/>
                <a:tab pos="71120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Origens</a:t>
            </a:r>
          </a:p>
          <a:p>
            <a:pPr marL="174625" lvl="0" algn="just">
              <a:lnSpc>
                <a:spcPct val="115000"/>
              </a:lnSpc>
              <a:spcAft>
                <a:spcPts val="300"/>
              </a:spcAft>
              <a:buFont typeface="Symbol" pitchFamily="18" charset="2"/>
              <a:buChar char=""/>
              <a:tabLst>
                <a:tab pos="174625" algn="l"/>
                <a:tab pos="536575" algn="l"/>
                <a:tab pos="623888" algn="l"/>
                <a:tab pos="71120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Conceitos</a:t>
            </a:r>
          </a:p>
          <a:p>
            <a:pPr marL="174625" lvl="0" algn="just">
              <a:lnSpc>
                <a:spcPct val="115000"/>
              </a:lnSpc>
              <a:spcAft>
                <a:spcPts val="300"/>
              </a:spcAft>
              <a:buFont typeface="Symbol" pitchFamily="18" charset="2"/>
              <a:buChar char=""/>
              <a:tabLst>
                <a:tab pos="174625" algn="l"/>
                <a:tab pos="536575" algn="l"/>
                <a:tab pos="623888" algn="l"/>
                <a:tab pos="71120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Utilidades e aplicações</a:t>
            </a:r>
          </a:p>
          <a:p>
            <a:pPr marL="174625" lvl="0" algn="just">
              <a:lnSpc>
                <a:spcPct val="115000"/>
              </a:lnSpc>
              <a:spcAft>
                <a:spcPts val="300"/>
              </a:spcAft>
              <a:buFont typeface="Symbol" pitchFamily="18" charset="2"/>
              <a:buChar char=""/>
              <a:tabLst>
                <a:tab pos="174625" algn="l"/>
                <a:tab pos="536575" algn="l"/>
                <a:tab pos="623888" algn="l"/>
                <a:tab pos="71120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Estudo de caso didático 1 – ABC aplicado à logística (T8) - ARMAZENAGEM</a:t>
            </a:r>
          </a:p>
          <a:p>
            <a:pPr marL="449263" lvl="0" indent="-274638" algn="just">
              <a:lnSpc>
                <a:spcPct val="115000"/>
              </a:lnSpc>
              <a:spcAft>
                <a:spcPts val="300"/>
              </a:spcAft>
              <a:buFont typeface="Symbol" pitchFamily="18" charset="2"/>
              <a:buChar char=""/>
              <a:tabLst>
                <a:tab pos="174625" algn="l"/>
                <a:tab pos="536575" algn="l"/>
                <a:tab pos="623888" algn="l"/>
                <a:tab pos="71120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Arial"/>
                <a:ea typeface="TimesNewRomanPSMT"/>
                <a:cs typeface="Times New Roman"/>
              </a:rPr>
              <a:t>Estudo de caso didático 2 – ABC comparado a outros métodos de custeio (T7)</a:t>
            </a:r>
            <a:endParaRPr lang="en-CA" sz="2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(Estudo de Caso Didático 1)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322759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/>
              <a:t>Pelos quadros supracitados, pode-se observar que: </a:t>
            </a:r>
            <a:endParaRPr lang="en-CA" sz="1600" dirty="0"/>
          </a:p>
          <a:p>
            <a:r>
              <a:rPr lang="pt-BR" sz="1600" dirty="0"/>
              <a:t>- Em relação à demanda pela atividade “receber produtos”, o produto A é o maior demandante e o produto B é o menor demandante; </a:t>
            </a:r>
            <a:endParaRPr lang="en-CA" sz="1600" dirty="0"/>
          </a:p>
          <a:p>
            <a:r>
              <a:rPr lang="pt-BR" sz="1600" dirty="0"/>
              <a:t>- Em relação à demanda pela atividade “armazenar produtos”, os produtos B e C são os maiores demandantes e o produto A é o menor demandante; </a:t>
            </a:r>
            <a:endParaRPr lang="en-CA" sz="1600" dirty="0"/>
          </a:p>
          <a:p>
            <a:r>
              <a:rPr lang="pt-BR" sz="1600" dirty="0"/>
              <a:t>- Em relação à demanda pela atividade “inspecionar produtos”, os produtos B e C são os maiores demandantes e o produto A é o menor demandante; </a:t>
            </a:r>
            <a:endParaRPr lang="en-CA" sz="1600" dirty="0"/>
          </a:p>
          <a:p>
            <a:r>
              <a:rPr lang="pt-BR" sz="1600" dirty="0"/>
              <a:t>- Em relação à demanda pela atividade “expedir produtos”, o produto A é o maior demandante e o produto C é o menor demandante.</a:t>
            </a:r>
            <a:endParaRPr lang="en-CA" sz="1600" dirty="0"/>
          </a:p>
          <a:p>
            <a:r>
              <a:rPr lang="pt-BR" sz="1600" dirty="0"/>
              <a:t> </a:t>
            </a:r>
            <a:endParaRPr lang="en-CA" sz="1600" dirty="0"/>
          </a:p>
          <a:p>
            <a:r>
              <a:rPr lang="pt-BR" sz="1600" dirty="0"/>
              <a:t>Dadas as informações sobre o CD da empresa Alfa Ltda., na perspectiva do ABC, pede-se:</a:t>
            </a:r>
            <a:endParaRPr lang="en-CA" sz="1600" dirty="0"/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Apresente os custos dos recursos do CD graficamente. </a:t>
            </a:r>
            <a:endParaRPr lang="en-CA" sz="1600" dirty="0">
              <a:solidFill>
                <a:srgbClr val="034EA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Responda: o CD da empresa consome a maior parte dos seus recursos fazendo o quê?</a:t>
            </a:r>
            <a:endParaRPr lang="en-CA" sz="1600" dirty="0">
              <a:solidFill>
                <a:srgbClr val="034EA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Apresente os custos das atividades do CD em ordem decrescente e graficamente. </a:t>
            </a:r>
            <a:endParaRPr lang="en-CA" sz="1600" dirty="0">
              <a:solidFill>
                <a:srgbClr val="034EA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Determine o custo logístico unitário de cada tipo de produto.</a:t>
            </a:r>
            <a:endParaRPr lang="en-CA" sz="1600" dirty="0">
              <a:solidFill>
                <a:srgbClr val="034EA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Determine o custo unitário, a margem unitária, a margem por tipo de produto, a margem total no período e o lucro líquido da empresa no período.</a:t>
            </a:r>
            <a:endParaRPr lang="en-CA" sz="1600" dirty="0">
              <a:solidFill>
                <a:srgbClr val="034EA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BR" sz="1600" b="1" dirty="0">
                <a:solidFill>
                  <a:srgbClr val="034EA2"/>
                </a:solidFill>
              </a:rPr>
              <a:t>Responda: o que poderia ser feito para melhorar o resultado econômico da empresa?</a:t>
            </a:r>
            <a:endParaRPr lang="en-CA" sz="1600" dirty="0">
              <a:solidFill>
                <a:srgbClr val="034EA2"/>
              </a:solidFill>
            </a:endParaRPr>
          </a:p>
          <a:p>
            <a:pPr marL="0" marR="0" lvl="0" indent="136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80112" y="5877272"/>
            <a:ext cx="3168352" cy="504056"/>
          </a:xfrm>
          <a:prstGeom prst="roundRect">
            <a:avLst/>
          </a:prstGeom>
          <a:solidFill>
            <a:srgbClr val="00B050"/>
          </a:solidFill>
          <a:ln w="25400" cap="flat" cmpd="sng" algn="ctr">
            <a:solidFill>
              <a:srgbClr val="9CD5F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Resolução em Excel</a:t>
            </a:r>
            <a:endParaRPr kumimoji="0" lang="en-CA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54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Referências Bibliográficas</a:t>
            </a:r>
          </a:p>
        </p:txBody>
      </p:sp>
      <p:sp>
        <p:nvSpPr>
          <p:cNvPr id="10" name="Retângulo 23"/>
          <p:cNvSpPr>
            <a:spLocks noChangeArrowheads="1"/>
          </p:cNvSpPr>
          <p:nvPr/>
        </p:nvSpPr>
        <p:spPr bwMode="auto">
          <a:xfrm>
            <a:off x="64978" y="1054422"/>
            <a:ext cx="8999984" cy="539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rIns="7200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CAM-I. Activity-accounting project guide, 1900. </a:t>
            </a:r>
            <a:r>
              <a:rPr kumimoji="0" lang="en-US" sz="13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In.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MAJOR, M. (2007). Activity-based costing and </a:t>
            </a:r>
            <a:r>
              <a:rPr kumimoji="0" lang="en-US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canagement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A critical review. </a:t>
            </a:r>
            <a:r>
              <a:rPr kumimoji="0" lang="en-US" sz="13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HOPPER, T.; SCAPENS, R.; NORTHCOTT, D., eds. Issues in management accounting research. </a:t>
            </a:r>
            <a:r>
              <a:rPr kumimoji="0" lang="en-CA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3rd Edition. London: Prentice-Hall, p.155-174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COOPER, R.; KAPLAN, R. How cost accounting distorts product costs. Management Accounting, v. 69, n. 10, p. 20-27, 1988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pt-BR" sz="1300" kern="0" dirty="0">
                <a:solidFill>
                  <a:srgbClr val="000000"/>
                </a:solidFill>
              </a:rPr>
              <a:t>COSTA, R. P.; FERREIRA, H. A. S.; SARAIVA JR., A. F. S. Preços, orçamentos e custos industriais. Rio de Janeiro: </a:t>
            </a:r>
            <a:r>
              <a:rPr lang="pt-BR" sz="1300" kern="0" dirty="0" err="1">
                <a:solidFill>
                  <a:srgbClr val="000000"/>
                </a:solidFill>
              </a:rPr>
              <a:t>Campos-Elsevier</a:t>
            </a:r>
            <a:r>
              <a:rPr lang="pt-BR" sz="1300" kern="0" dirty="0">
                <a:solidFill>
                  <a:srgbClr val="000000"/>
                </a:solidFill>
              </a:rPr>
              <a:t>, 2010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INNES, J.; MITCHELL, F.; YOSHIKAWA, T. Activity costing for engineers. Taunton: Research Studies Press Ltd, 1994</a:t>
            </a:r>
            <a:endParaRPr kumimoji="0" lang="en-CA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JONES, T. C.; DUGDALE, D. The ABC bandwagon and the juggernaut of modernity.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Accounting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Organizations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and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Society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v. 27, n. 1-2, p. 121-163, 2002</a:t>
            </a:r>
            <a:endParaRPr kumimoji="0" lang="en-CA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KAPLAN, R. S.; ANDERSON, S. R. Custeio baseado em atividades e tempo. Rio de Janeiro: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Campus-Elsevier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2007</a:t>
            </a:r>
            <a:endParaRPr kumimoji="0" lang="en-CA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MAJOR, M. Activity-based costing and management. A critical review. </a:t>
            </a:r>
            <a:r>
              <a:rPr kumimoji="0" lang="en-US" sz="13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HOPPER, T.; SCAPENS, R.; NORTHCOTT, D., eds. - Issues in management accounting research. 3rd Edition. London: Prentice-Hall, p. 155-174, 2007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pt-BR" sz="1300" kern="0" dirty="0">
                <a:solidFill>
                  <a:srgbClr val="000000"/>
                </a:solidFill>
              </a:rPr>
              <a:t>MARTINS, E.; ROCHA, W. Métodos de custeio comparados: custos e margens analisados sob diferentes perspectivas.  São Paulo: Atlas, 2010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NAKAGAWA, M. ABC: custeio baseado em atividades. 2ª Ed. São Paulo: Atlas, 2001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SARAIVA JR. A. F. Decisão de mix de produtos sob a ótica do custeio baseado em atividades e tempo. 173 p. Dissertação (Mestrado) – Departamento de Produção, Escola Politécnica da Universidade de São Paulo, São Paulo, 2010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SHANK, J. K.; GOVINDARAJAN, V. Strategic cost management: the new tool for competitive advantage. New York: The Free Press, 1993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TURNEY, P. B.  Common cents: the ABC performance breakthrough - how to succeed with Activity-Based Costing.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Hillsboro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Cost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pt-BR" sz="1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Technology</a:t>
            </a:r>
            <a:r>
              <a:rPr kumimoji="0" lang="pt-BR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1991</a:t>
            </a:r>
            <a:endParaRPr kumimoji="0" lang="en-CA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Métodos de Custeio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(Revisão)</a:t>
            </a: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95263" y="3509621"/>
            <a:ext cx="871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Dentre os métodos de custeio, podemos destacar:</a:t>
            </a: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95263" y="4061971"/>
            <a:ext cx="8712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Custeio por Absorção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Custeio Pleno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Custeio Direto/Variável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Custeio Baseado em Atividades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987824" y="6186790"/>
            <a:ext cx="6048672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pt-BR" sz="1200" kern="0" dirty="0">
                <a:solidFill>
                  <a:srgbClr val="2D2015"/>
                </a:solidFill>
              </a:rPr>
              <a:t>Costa, Ferreira e Saraiva Jr. (2010)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e Martins e Rocha (2010)</a:t>
            </a:r>
            <a:endParaRPr kumimoji="0" lang="en-CA" sz="1200" b="0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  <p:sp>
        <p:nvSpPr>
          <p:cNvPr id="23" name="Retângulo 22"/>
          <p:cNvSpPr>
            <a:spLocks noChangeArrowheads="1"/>
          </p:cNvSpPr>
          <p:nvPr/>
        </p:nvSpPr>
        <p:spPr bwMode="auto">
          <a:xfrm>
            <a:off x="195263" y="1052736"/>
            <a:ext cx="8712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método de custeio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afeta o valor do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custo do produto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e, por consequência, condiciona a mensuração da lucratividade/rentabilidade do produto, ou seja, a </a:t>
            </a: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margem</a:t>
            </a: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(ex: margem bruta, margem de contribuição) que, por sua vez, pode condicionar a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tomada de decisão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.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  <p:sp>
        <p:nvSpPr>
          <p:cNvPr id="31" name="Seta para a esquerda 30"/>
          <p:cNvSpPr/>
          <p:nvPr/>
        </p:nvSpPr>
        <p:spPr>
          <a:xfrm>
            <a:off x="5242632" y="5733256"/>
            <a:ext cx="337480" cy="2880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/>
          </a:p>
        </p:txBody>
      </p:sp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85685"/>
            <a:ext cx="360040" cy="33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581128"/>
            <a:ext cx="360040" cy="33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394" y="5128726"/>
            <a:ext cx="360040" cy="33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Objetos de Custos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(Revisão)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9512" y="1077119"/>
            <a:ext cx="87692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Tudo aquilo cujo custo seja necessário ou útil calcular, quer seja para fins contábeis/fiscais, quer seja para fins de tomada de decisão.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Exemplos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Tipos de produtos;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Unidades de produtos;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Linhas / famílias de produtos;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Partes, peças, componentes e subconjuntos;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Projetos (desenvolvimento de </a:t>
            </a:r>
            <a:r>
              <a:rPr kumimoji="0" lang="pt-BR" sz="2000" b="0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software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 novos produtos, etc.);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Serviços (processamento e armazenamento de dados; </a:t>
            </a:r>
            <a:r>
              <a:rPr kumimoji="0" lang="pt-BR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homebanking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; </a:t>
            </a:r>
            <a:r>
              <a:rPr kumimoji="0" lang="pt-BR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call</a:t>
            </a:r>
            <a:r>
              <a:rPr kumimoji="0" lang="pt-BR" sz="2000" b="0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</a:t>
            </a:r>
            <a:r>
              <a:rPr kumimoji="0" lang="pt-BR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centers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; etc.);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Processos e atividades (ex: pintura, acabamento, montagem, etc.);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Departamentos (RH, Finanças, Manutenção, Segurança, etc.);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Unidades operacionais da planta;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Unidades de negócio (ex: por região geográfica, por marca).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3419872" y="2060848"/>
            <a:ext cx="5430831" cy="1492002"/>
            <a:chOff x="3624436" y="2564904"/>
            <a:chExt cx="5430831" cy="1492002"/>
          </a:xfrm>
          <a:noFill/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68144" y="2564904"/>
              <a:ext cx="3187123" cy="14920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4436" y="2564904"/>
              <a:ext cx="2171700" cy="10858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tângulo 17"/>
          <p:cNvSpPr/>
          <p:nvPr/>
        </p:nvSpPr>
        <p:spPr>
          <a:xfrm>
            <a:off x="2987824" y="6186790"/>
            <a:ext cx="6048672" cy="27699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pt-BR" sz="1200" kern="0" dirty="0">
                <a:solidFill>
                  <a:srgbClr val="2D2015"/>
                </a:solidFill>
              </a:rPr>
              <a:t>Costa, Ferreira e Saraiva Jr. (2010)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e Martins e Rocha (2010)</a:t>
            </a:r>
            <a:endParaRPr kumimoji="0" lang="en-CA" sz="1200" b="0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(Origens)</a:t>
            </a:r>
          </a:p>
        </p:txBody>
      </p:sp>
      <p:grpSp>
        <p:nvGrpSpPr>
          <p:cNvPr id="44" name="Grupo 21"/>
          <p:cNvGrpSpPr>
            <a:grpSpLocks/>
          </p:cNvGrpSpPr>
          <p:nvPr/>
        </p:nvGrpSpPr>
        <p:grpSpPr bwMode="auto">
          <a:xfrm>
            <a:off x="428624" y="2000250"/>
            <a:ext cx="6159599" cy="4246653"/>
            <a:chOff x="1201551" y="928670"/>
            <a:chExt cx="5859649" cy="4246683"/>
          </a:xfrm>
        </p:grpSpPr>
        <p:pic>
          <p:nvPicPr>
            <p:cNvPr id="45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1551" y="928670"/>
              <a:ext cx="5299275" cy="3643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CaixaDeTexto 34"/>
            <p:cNvSpPr txBox="1">
              <a:spLocks noChangeArrowheads="1"/>
            </p:cNvSpPr>
            <p:nvPr/>
          </p:nvSpPr>
          <p:spPr bwMode="auto">
            <a:xfrm>
              <a:off x="1214414" y="4575185"/>
              <a:ext cx="5846786" cy="6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Evolução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da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composição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 dos </a:t>
              </a: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custos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empresariais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7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Fonte:</a:t>
              </a:r>
              <a:r>
                <a:rPr kumimoji="0" 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 NAKAGAWA (2001, p. 33)</a:t>
              </a:r>
              <a:endParaRPr kumimoji="0" lang="pt-BR" sz="17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043608" y="982812"/>
            <a:ext cx="70008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“</a:t>
            </a:r>
            <a:r>
              <a:rPr kumimoji="0" lang="en-US" sz="2600" b="1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New times often call for new thinking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”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(SHANK; GOVINDARAJAN, 1993, p. 4)</a:t>
            </a:r>
          </a:p>
        </p:txBody>
      </p:sp>
      <p:grpSp>
        <p:nvGrpSpPr>
          <p:cNvPr id="48" name="Grupo 41"/>
          <p:cNvGrpSpPr>
            <a:grpSpLocks/>
          </p:cNvGrpSpPr>
          <p:nvPr/>
        </p:nvGrpSpPr>
        <p:grpSpPr bwMode="auto">
          <a:xfrm>
            <a:off x="6224215" y="5253038"/>
            <a:ext cx="2093912" cy="688975"/>
            <a:chOff x="5192364" y="5895463"/>
            <a:chExt cx="2094280" cy="688951"/>
          </a:xfrm>
        </p:grpSpPr>
        <p:sp>
          <p:nvSpPr>
            <p:cNvPr id="49" name="CaixaDeTexto 34"/>
            <p:cNvSpPr txBox="1">
              <a:spLocks noChangeArrowheads="1"/>
            </p:cNvSpPr>
            <p:nvPr/>
          </p:nvSpPr>
          <p:spPr bwMode="auto">
            <a:xfrm>
              <a:off x="5357818" y="6215082"/>
              <a:ext cx="19288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Mix de produtos</a:t>
              </a:r>
            </a:p>
          </p:txBody>
        </p:sp>
        <p:sp>
          <p:nvSpPr>
            <p:cNvPr id="50" name="Seta para cima 49"/>
            <p:cNvSpPr/>
            <p:nvPr/>
          </p:nvSpPr>
          <p:spPr>
            <a:xfrm>
              <a:off x="5192364" y="6214539"/>
              <a:ext cx="214350" cy="357176"/>
            </a:xfrm>
            <a:prstGeom prst="upArrow">
              <a:avLst/>
            </a:prstGeom>
            <a:solidFill>
              <a:srgbClr val="9CD5F9"/>
            </a:solidFill>
            <a:ln w="25400" cap="flat" cmpd="sng" algn="ctr">
              <a:solidFill>
                <a:srgbClr val="9CD5F9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1" name="Seta para cima 50"/>
            <p:cNvSpPr/>
            <p:nvPr/>
          </p:nvSpPr>
          <p:spPr>
            <a:xfrm>
              <a:off x="6071994" y="5895463"/>
              <a:ext cx="214350" cy="357175"/>
            </a:xfrm>
            <a:prstGeom prst="upArrow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52" name="Grupo 42"/>
          <p:cNvGrpSpPr>
            <a:grpSpLocks/>
          </p:cNvGrpSpPr>
          <p:nvPr/>
        </p:nvGrpSpPr>
        <p:grpSpPr bwMode="auto">
          <a:xfrm>
            <a:off x="6389315" y="3455988"/>
            <a:ext cx="2143125" cy="1808162"/>
            <a:chOff x="5357818" y="4098224"/>
            <a:chExt cx="2143140" cy="1808236"/>
          </a:xfrm>
        </p:grpSpPr>
        <p:sp>
          <p:nvSpPr>
            <p:cNvPr id="53" name="CaixaDeTexto 37"/>
            <p:cNvSpPr txBox="1">
              <a:spLocks noChangeArrowheads="1"/>
            </p:cNvSpPr>
            <p:nvPr/>
          </p:nvSpPr>
          <p:spPr bwMode="auto">
            <a:xfrm>
              <a:off x="5357818" y="4429132"/>
              <a:ext cx="1857388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Programação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Processamento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Armazenagem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Distribuição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Inspeção ...</a:t>
              </a:r>
            </a:p>
          </p:txBody>
        </p:sp>
        <p:sp>
          <p:nvSpPr>
            <p:cNvPr id="54" name="Seta para cima 53"/>
            <p:cNvSpPr/>
            <p:nvPr/>
          </p:nvSpPr>
          <p:spPr>
            <a:xfrm>
              <a:off x="6072198" y="4098224"/>
              <a:ext cx="214313" cy="357202"/>
            </a:xfrm>
            <a:prstGeom prst="upArrow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5" name="Seta para cima 54"/>
            <p:cNvSpPr/>
            <p:nvPr/>
          </p:nvSpPr>
          <p:spPr>
            <a:xfrm>
              <a:off x="7072330" y="4571318"/>
              <a:ext cx="428628" cy="1214487"/>
            </a:xfrm>
            <a:prstGeom prst="upArrow">
              <a:avLst/>
            </a:prstGeom>
            <a:solidFill>
              <a:srgbClr val="9CD5F9"/>
            </a:solidFill>
            <a:ln w="25400" cap="flat" cmpd="sng" algn="ctr">
              <a:solidFill>
                <a:srgbClr val="9CD5F9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$</a:t>
              </a:r>
            </a:p>
          </p:txBody>
        </p:sp>
      </p:grpSp>
      <p:grpSp>
        <p:nvGrpSpPr>
          <p:cNvPr id="56" name="Grupo 50"/>
          <p:cNvGrpSpPr>
            <a:grpSpLocks/>
          </p:cNvGrpSpPr>
          <p:nvPr/>
        </p:nvGrpSpPr>
        <p:grpSpPr bwMode="auto">
          <a:xfrm>
            <a:off x="3517363" y="2143125"/>
            <a:ext cx="5626637" cy="4328206"/>
            <a:chOff x="2485861" y="2143125"/>
            <a:chExt cx="5626637" cy="4328206"/>
          </a:xfrm>
        </p:grpSpPr>
        <p:sp>
          <p:nvSpPr>
            <p:cNvPr id="57" name="Seta para cima 56"/>
            <p:cNvSpPr/>
            <p:nvPr/>
          </p:nvSpPr>
          <p:spPr>
            <a:xfrm>
              <a:off x="5357813" y="2838450"/>
              <a:ext cx="357187" cy="357188"/>
            </a:xfrm>
            <a:prstGeom prst="upArrow">
              <a:avLst/>
            </a:prstGeom>
            <a:solidFill>
              <a:srgbClr val="9CD5F9"/>
            </a:solidFill>
            <a:ln w="25400" cap="flat" cmpd="sng" algn="ctr">
              <a:solidFill>
                <a:srgbClr val="9CD5F9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$</a:t>
              </a:r>
            </a:p>
          </p:txBody>
        </p:sp>
        <p:grpSp>
          <p:nvGrpSpPr>
            <p:cNvPr id="58" name="Grupo 49"/>
            <p:cNvGrpSpPr>
              <a:grpSpLocks/>
            </p:cNvGrpSpPr>
            <p:nvPr/>
          </p:nvGrpSpPr>
          <p:grpSpPr bwMode="auto">
            <a:xfrm>
              <a:off x="2485861" y="2143125"/>
              <a:ext cx="5626637" cy="4328206"/>
              <a:chOff x="2485861" y="2143125"/>
              <a:chExt cx="5626637" cy="4328206"/>
            </a:xfrm>
          </p:grpSpPr>
          <p:grpSp>
            <p:nvGrpSpPr>
              <p:cNvPr id="59" name="Grupo 33"/>
              <p:cNvGrpSpPr>
                <a:grpSpLocks/>
              </p:cNvGrpSpPr>
              <p:nvPr/>
            </p:nvGrpSpPr>
            <p:grpSpPr bwMode="auto">
              <a:xfrm>
                <a:off x="5143502" y="2143125"/>
                <a:ext cx="2286001" cy="1285875"/>
                <a:chOff x="5286380" y="3071810"/>
                <a:chExt cx="2286016" cy="1285884"/>
              </a:xfrm>
            </p:grpSpPr>
            <p:sp>
              <p:nvSpPr>
                <p:cNvPr id="61" name="CaixaDeTexto 60"/>
                <p:cNvSpPr txBox="1"/>
                <p:nvPr/>
              </p:nvSpPr>
              <p:spPr>
                <a:xfrm>
                  <a:off x="5643571" y="3157536"/>
                  <a:ext cx="1928825" cy="12001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marL="90488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D2015"/>
                      </a:solidFill>
                      <a:effectLst/>
                      <a:uLnTx/>
                      <a:uFillTx/>
                    </a:rPr>
                    <a:t>  Automação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endParaRPr>
                </a:p>
                <a:p>
                  <a:pPr marL="271463" marR="0" lvl="0" indent="-180975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80975" algn="l"/>
                    </a:tabLst>
                    <a:defRPr/>
                  </a:pPr>
                  <a:r>
                    <a:rPr kumimoji="0" lang="pt-BR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D2015"/>
                      </a:solidFill>
                      <a:effectLst/>
                      <a:uLnTx/>
                      <a:uFillTx/>
                    </a:rPr>
                    <a:t>  Engenharia    Industrial</a:t>
                  </a:r>
                </a:p>
              </p:txBody>
            </p:sp>
            <p:sp>
              <p:nvSpPr>
                <p:cNvPr id="62" name="Chave esquerda 61"/>
                <p:cNvSpPr/>
                <p:nvPr/>
              </p:nvSpPr>
              <p:spPr>
                <a:xfrm>
                  <a:off x="5286380" y="3071810"/>
                  <a:ext cx="285752" cy="1214447"/>
                </a:xfrm>
                <a:prstGeom prst="leftBrace">
                  <a:avLst/>
                </a:prstGeom>
                <a:noFill/>
                <a:ln w="9525" cap="flat" cmpd="sng" algn="ctr">
                  <a:solidFill>
                    <a:srgbClr val="2D2015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 noProof="0">
                    <a:ln>
                      <a:solidFill>
                        <a:sysClr val="windowText" lastClr="000000"/>
                      </a:solidFill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endParaRPr>
                </a:p>
              </p:txBody>
            </p:sp>
            <p:sp>
              <p:nvSpPr>
                <p:cNvPr id="63" name="Seta para cima 62"/>
                <p:cNvSpPr/>
                <p:nvPr/>
              </p:nvSpPr>
              <p:spPr>
                <a:xfrm>
                  <a:off x="5500695" y="3143249"/>
                  <a:ext cx="357189" cy="357189"/>
                </a:xfrm>
                <a:prstGeom prst="upArrow">
                  <a:avLst/>
                </a:prstGeom>
                <a:solidFill>
                  <a:srgbClr val="9CD5F9"/>
                </a:solidFill>
                <a:ln w="25400" cap="flat" cmpd="sng" algn="ctr">
                  <a:solidFill>
                    <a:srgbClr val="9CD5F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2D2015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/>
                    </a:rPr>
                    <a:t>$</a:t>
                  </a:r>
                </a:p>
              </p:txBody>
            </p:sp>
          </p:grpSp>
          <p:sp>
            <p:nvSpPr>
              <p:cNvPr id="60" name="Retângulo 43"/>
              <p:cNvSpPr>
                <a:spLocks noChangeArrowheads="1"/>
              </p:cNvSpPr>
              <p:nvPr/>
            </p:nvSpPr>
            <p:spPr bwMode="auto">
              <a:xfrm>
                <a:off x="2485861" y="6194332"/>
                <a:ext cx="5626637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dirty="0">
                    <a:solidFill>
                      <a:srgbClr val="2D2015"/>
                    </a:solidFill>
                  </a:rPr>
                  <a:t>Cooper e Kaplan (1988), Kaplan e Anderson (2007) e </a:t>
                </a:r>
                <a:r>
                  <a:rPr lang="en-US" sz="1200" kern="0" dirty="0" err="1">
                    <a:solidFill>
                      <a:srgbClr val="2D2015"/>
                    </a:solidFill>
                  </a:rPr>
                  <a:t>Saraiva</a:t>
                </a:r>
                <a:r>
                  <a:rPr lang="en-US" sz="1200" kern="0" dirty="0">
                    <a:solidFill>
                      <a:srgbClr val="2D2015"/>
                    </a:solidFill>
                  </a:rPr>
                  <a:t> Jr. (2010)</a:t>
                </a:r>
                <a:endParaRPr lang="pt-BR" sz="1200" kern="0" dirty="0">
                  <a:solidFill>
                    <a:srgbClr val="2D2015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(Origens)</a:t>
            </a:r>
          </a:p>
        </p:txBody>
      </p:sp>
      <p:sp>
        <p:nvSpPr>
          <p:cNvPr id="27" name="Retângulo 26"/>
          <p:cNvSpPr>
            <a:spLocks noChangeArrowheads="1"/>
          </p:cNvSpPr>
          <p:nvPr/>
        </p:nvSpPr>
        <p:spPr bwMode="auto">
          <a:xfrm>
            <a:off x="195263" y="1008018"/>
            <a:ext cx="8712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“Increasingly, </a:t>
            </a:r>
            <a:r>
              <a:rPr kumimoji="0" lang="en-US" sz="2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overhead</a:t>
            </a: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(most of it considered ‘fixed’) </a:t>
            </a:r>
            <a:r>
              <a:rPr kumimoji="0" lang="en-US" sz="2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is becoming a larger share of total manufacturing costs</a:t>
            </a: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. In addition, the </a:t>
            </a:r>
            <a:r>
              <a:rPr kumimoji="0" lang="en-US" sz="26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plants</a:t>
            </a: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we examined </a:t>
            </a:r>
            <a:r>
              <a:rPr kumimoji="0" lang="en-US" sz="2600" b="1" i="1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are being asked to produce an increasing variety of products </a:t>
            </a:r>
            <a:r>
              <a:rPr kumimoji="0" lang="en-US" sz="2600" b="0" i="1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that make quite different demands on equipment and support departments”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. (COOPER; KAPLAN, 1988, p. 22).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  <p:sp>
        <p:nvSpPr>
          <p:cNvPr id="28" name="Retângulo 27"/>
          <p:cNvSpPr>
            <a:spLocks noChangeArrowheads="1"/>
          </p:cNvSpPr>
          <p:nvPr/>
        </p:nvSpPr>
        <p:spPr bwMode="auto">
          <a:xfrm>
            <a:off x="195263" y="3717032"/>
            <a:ext cx="8712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“Traditional systems that assign costs to products using a single volume-related base seriously distort product costs. The distortion is systematic. 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Low-volume products are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undercosted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 and high-volume products are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overcosted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.”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(COOPER; KAPLAN, 1988, p. 25)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(Origens)</a:t>
            </a: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95263" y="949365"/>
            <a:ext cx="8712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Com essa mudança na composição dos custos das organizações, </a:t>
            </a: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a APROPRIAÇÃO dos custos indiretos passou a requerer um método com maior acurácia</a:t>
            </a: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pois a distribuição dos custos indiretos a partir da simples adoção de critérios arbitrários (ex: bases de rateio abalizadas no tempo de mão de obra direta e nas horas-máquina de produção) estava acarretando </a:t>
            </a: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distorções consideráveis no cálculo dos custos dos produtos</a:t>
            </a:r>
            <a:r>
              <a:rPr kumimoji="0" lang="pt-B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em especial nos ambientes de manufatura em que os custos indiretos representam uma porção significativa do custo total. </a:t>
            </a:r>
            <a:endParaRPr kumimoji="0" lang="en-CA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55576" y="6165304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Cooper e Kaplan (1990);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Shank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Govindarajan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(1993); Jones e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Dudgale</a:t>
            </a: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(2002)</a:t>
            </a:r>
            <a:endParaRPr kumimoji="0" lang="en-CA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79512" y="4154304"/>
            <a:ext cx="8712200" cy="20005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Então, surge o Custeio Baseado em Atividades (do inglês, </a:t>
            </a:r>
            <a:r>
              <a:rPr kumimoji="0" lang="pt-BR" sz="2800" b="1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Activity</a:t>
            </a:r>
            <a:r>
              <a:rPr kumimoji="0" lang="pt-BR" sz="2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pt-BR" sz="2800" b="1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Based</a:t>
            </a:r>
            <a:r>
              <a:rPr kumimoji="0" lang="pt-BR" sz="2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pt-BR" sz="2800" b="1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Costing</a:t>
            </a:r>
            <a:r>
              <a:rPr kumimoji="0" lang="pt-BR" sz="2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- ABC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) com premissas desenvolvidas por um consórcio internacional de pesquisa sediado nos Estados Unidos (</a:t>
            </a:r>
            <a:r>
              <a:rPr kumimoji="0" lang="pt-BR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Consortium for </a:t>
            </a:r>
            <a:r>
              <a:rPr kumimoji="0" lang="pt-BR" sz="24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Advanced</a:t>
            </a:r>
            <a:r>
              <a:rPr kumimoji="0" lang="pt-BR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pt-BR" sz="24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Manufacturing</a:t>
            </a:r>
            <a:r>
              <a:rPr kumimoji="0" lang="pt-BR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, </a:t>
            </a:r>
            <a:r>
              <a:rPr kumimoji="0" lang="pt-BR" sz="2400" b="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International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- CAM-I).</a:t>
            </a: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(Origens)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0938" y="980728"/>
            <a:ext cx="4921030" cy="5138390"/>
          </a:xfrm>
          <a:prstGeom prst="rect">
            <a:avLst/>
          </a:prstGeom>
          <a:noFill/>
          <a:ln w="9525">
            <a:solidFill>
              <a:srgbClr val="2D2015"/>
            </a:solidFill>
            <a:miter lim="800000"/>
            <a:headEnd/>
            <a:tailEnd/>
          </a:ln>
        </p:spPr>
      </p:pic>
      <p:grpSp>
        <p:nvGrpSpPr>
          <p:cNvPr id="20" name="Grupo 22"/>
          <p:cNvGrpSpPr>
            <a:grpSpLocks/>
          </p:cNvGrpSpPr>
          <p:nvPr/>
        </p:nvGrpSpPr>
        <p:grpSpPr bwMode="auto">
          <a:xfrm>
            <a:off x="971600" y="3356993"/>
            <a:ext cx="6894164" cy="1902787"/>
            <a:chOff x="165422" y="3645036"/>
            <a:chExt cx="6893863" cy="1902940"/>
          </a:xfrm>
        </p:grpSpPr>
        <p:grpSp>
          <p:nvGrpSpPr>
            <p:cNvPr id="21" name="Grupo 21"/>
            <p:cNvGrpSpPr>
              <a:grpSpLocks/>
            </p:cNvGrpSpPr>
            <p:nvPr/>
          </p:nvGrpSpPr>
          <p:grpSpPr bwMode="auto">
            <a:xfrm>
              <a:off x="962313" y="4602563"/>
              <a:ext cx="4859292" cy="945413"/>
              <a:chOff x="803171" y="4602254"/>
              <a:chExt cx="4858680" cy="945384"/>
            </a:xfrm>
          </p:grpSpPr>
          <p:sp>
            <p:nvSpPr>
              <p:cNvPr id="24" name="Seta para a direita 23"/>
              <p:cNvSpPr/>
              <p:nvPr/>
            </p:nvSpPr>
            <p:spPr bwMode="auto">
              <a:xfrm rot="8830695">
                <a:off x="5233298" y="4602254"/>
                <a:ext cx="428553" cy="285764"/>
              </a:xfrm>
              <a:prstGeom prst="rightArrow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25" name="Seta para a direita 24"/>
              <p:cNvSpPr/>
              <p:nvPr/>
            </p:nvSpPr>
            <p:spPr bwMode="auto">
              <a:xfrm rot="2967849">
                <a:off x="731698" y="5190464"/>
                <a:ext cx="428647" cy="285702"/>
              </a:xfrm>
              <a:prstGeom prst="rightArrow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pic>
          <p:nvPicPr>
            <p:cNvPr id="22" name="Picture 22" descr="http://www.valuebasedmanagement.net/images/picture_kapl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25810" y="3645036"/>
              <a:ext cx="1133475" cy="140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4" descr="Robin Coop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5422" y="3822673"/>
              <a:ext cx="11049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Retângulo 25"/>
          <p:cNvSpPr/>
          <p:nvPr/>
        </p:nvSpPr>
        <p:spPr>
          <a:xfrm>
            <a:off x="3347864" y="6093296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Composição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do CAM-I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2500313" y="6492875"/>
            <a:ext cx="1143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/>
              <a:t>22/04/2012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9D483-57B7-48B4-BF0E-BAC92891619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/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14313" y="115888"/>
            <a:ext cx="585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Custeio Baseado em Atividades</a:t>
            </a:r>
          </a:p>
          <a:p>
            <a:r>
              <a:rPr lang="pt-BR" sz="2000" b="1" dirty="0">
                <a:solidFill>
                  <a:schemeClr val="bg1"/>
                </a:solidFill>
                <a:latin typeface="Verdana" pitchFamily="34" charset="0"/>
              </a:rPr>
              <a:t>(Conceitos)</a:t>
            </a:r>
          </a:p>
        </p:txBody>
      </p:sp>
      <p:sp>
        <p:nvSpPr>
          <p:cNvPr id="51" name="Retângulo 50"/>
          <p:cNvSpPr>
            <a:spLocks noChangeArrowheads="1"/>
          </p:cNvSpPr>
          <p:nvPr/>
        </p:nvSpPr>
        <p:spPr bwMode="auto">
          <a:xfrm>
            <a:off x="107504" y="948497"/>
            <a:ext cx="89487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O ABC não pode ser visto apenas como uma forma de custear objetos de custos, mas também como uma metodologia de gestão de processos e de atividades. </a:t>
            </a:r>
            <a:r>
              <a:rPr kumimoji="0" lang="pt-B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Nakagawa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(2001, p. 69) argumenta que o ABC pode ser dividido conceitualmente em duas visões: </a:t>
            </a:r>
          </a:p>
          <a:p>
            <a:pPr marL="514350" marR="0" lvl="0" indent="-5143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“visão de aperfeiçoamento de processos”; </a:t>
            </a:r>
          </a:p>
          <a:p>
            <a:pPr marL="514350" marR="0" lvl="0" indent="-5143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“visão econômica e de custeio”. </a:t>
            </a:r>
          </a:p>
        </p:txBody>
      </p:sp>
      <p:grpSp>
        <p:nvGrpSpPr>
          <p:cNvPr id="52" name="Group 2"/>
          <p:cNvGrpSpPr>
            <a:grpSpLocks/>
          </p:cNvGrpSpPr>
          <p:nvPr/>
        </p:nvGrpSpPr>
        <p:grpSpPr bwMode="auto">
          <a:xfrm>
            <a:off x="1187624" y="2276872"/>
            <a:ext cx="6768752" cy="4104456"/>
            <a:chOff x="3611" y="6869"/>
            <a:chExt cx="6023" cy="5126"/>
          </a:xfrm>
          <a:noFill/>
        </p:grpSpPr>
        <p:sp>
          <p:nvSpPr>
            <p:cNvPr id="53" name="AutoShape 3"/>
            <p:cNvSpPr>
              <a:spLocks noChangeArrowheads="1"/>
            </p:cNvSpPr>
            <p:nvPr/>
          </p:nvSpPr>
          <p:spPr bwMode="auto">
            <a:xfrm rot="16200000">
              <a:off x="4033" y="8425"/>
              <a:ext cx="5126" cy="2013"/>
            </a:xfrm>
            <a:prstGeom prst="leftArrow">
              <a:avLst>
                <a:gd name="adj1" fmla="val 91241"/>
                <a:gd name="adj2" fmla="val 1860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AutoShape 4"/>
            <p:cNvSpPr>
              <a:spLocks noChangeArrowheads="1"/>
            </p:cNvSpPr>
            <p:nvPr/>
          </p:nvSpPr>
          <p:spPr bwMode="auto">
            <a:xfrm rot="10800000">
              <a:off x="3732" y="8605"/>
              <a:ext cx="5902" cy="1209"/>
            </a:xfrm>
            <a:prstGeom prst="leftArrow">
              <a:avLst>
                <a:gd name="adj1" fmla="val 91241"/>
                <a:gd name="adj2" fmla="val 35664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AutoShape 5"/>
            <p:cNvSpPr>
              <a:spLocks noChangeArrowheads="1"/>
            </p:cNvSpPr>
            <p:nvPr/>
          </p:nvSpPr>
          <p:spPr bwMode="auto">
            <a:xfrm>
              <a:off x="4067" y="8918"/>
              <a:ext cx="1440" cy="597"/>
            </a:xfrm>
            <a:prstGeom prst="roundRect">
              <a:avLst>
                <a:gd name="adj" fmla="val 16667"/>
              </a:avLst>
            </a:prstGeom>
            <a:grp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Direcionadores de Custos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5905" y="8974"/>
              <a:ext cx="1407" cy="475"/>
            </a:xfrm>
            <a:prstGeom prst="rect">
              <a:avLst/>
            </a:prstGeom>
            <a:grp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Atividades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7662" y="8918"/>
              <a:ext cx="1589" cy="597"/>
            </a:xfrm>
            <a:prstGeom prst="rect">
              <a:avLst/>
            </a:prstGeom>
            <a:grp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Medidas de Desempenho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AutoShape 8"/>
            <p:cNvCxnSpPr>
              <a:cxnSpLocks noChangeShapeType="1"/>
            </p:cNvCxnSpPr>
            <p:nvPr/>
          </p:nvCxnSpPr>
          <p:spPr bwMode="auto">
            <a:xfrm>
              <a:off x="5507" y="9202"/>
              <a:ext cx="36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9"/>
            <p:cNvCxnSpPr>
              <a:cxnSpLocks noChangeShapeType="1"/>
            </p:cNvCxnSpPr>
            <p:nvPr/>
          </p:nvCxnSpPr>
          <p:spPr bwMode="auto">
            <a:xfrm>
              <a:off x="7312" y="9202"/>
              <a:ext cx="36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5804" y="7813"/>
              <a:ext cx="1589" cy="799"/>
            </a:xfrm>
            <a:prstGeom prst="rect">
              <a:avLst/>
            </a:prstGeom>
            <a:grp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Direcionamento dos Custos dos Recursos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5692" y="8648"/>
              <a:ext cx="1814" cy="87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</p:txBody>
        </p:sp>
        <p:grpSp>
          <p:nvGrpSpPr>
            <p:cNvPr id="62" name="Group 12"/>
            <p:cNvGrpSpPr>
              <a:grpSpLocks/>
            </p:cNvGrpSpPr>
            <p:nvPr/>
          </p:nvGrpSpPr>
          <p:grpSpPr bwMode="auto">
            <a:xfrm>
              <a:off x="5804" y="7006"/>
              <a:ext cx="1589" cy="796"/>
              <a:chOff x="5804" y="7775"/>
              <a:chExt cx="1589" cy="796"/>
            </a:xfrm>
            <a:grpFill/>
          </p:grpSpPr>
          <p:sp>
            <p:nvSpPr>
              <p:cNvPr id="79" name="Rectangle 13"/>
              <p:cNvSpPr>
                <a:spLocks noChangeArrowheads="1"/>
              </p:cNvSpPr>
              <p:nvPr/>
            </p:nvSpPr>
            <p:spPr bwMode="auto">
              <a:xfrm>
                <a:off x="5804" y="7775"/>
                <a:ext cx="1589" cy="435"/>
              </a:xfrm>
              <a:prstGeom prst="rect">
                <a:avLst/>
              </a:prstGeom>
              <a:grp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6000" tIns="36000" rIns="3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  <a:latin typeface="Times New Roman" pitchFamily="18" charset="0"/>
                    <a:cs typeface="Arial" pitchFamily="34" charset="0"/>
                  </a:rPr>
                  <a:t>Recursos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0" name="AutoShape 14"/>
              <p:cNvCxnSpPr>
                <a:cxnSpLocks noChangeShapeType="1"/>
              </p:cNvCxnSpPr>
              <p:nvPr/>
            </p:nvCxnSpPr>
            <p:spPr bwMode="auto">
              <a:xfrm>
                <a:off x="6607" y="8210"/>
                <a:ext cx="0" cy="361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63" name="AutoShape 15"/>
            <p:cNvCxnSpPr>
              <a:cxnSpLocks noChangeShapeType="1"/>
            </p:cNvCxnSpPr>
            <p:nvPr/>
          </p:nvCxnSpPr>
          <p:spPr bwMode="auto">
            <a:xfrm>
              <a:off x="6607" y="8605"/>
              <a:ext cx="0" cy="36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5804" y="9815"/>
              <a:ext cx="1589" cy="855"/>
            </a:xfrm>
            <a:prstGeom prst="rect">
              <a:avLst/>
            </a:prstGeom>
            <a:grp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Direcionamento dos Custos das Atividades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5804" y="11045"/>
              <a:ext cx="1589" cy="500"/>
            </a:xfrm>
            <a:prstGeom prst="rect">
              <a:avLst/>
            </a:prstGeom>
            <a:grp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Objetos de Custos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AutoShape 18"/>
            <p:cNvCxnSpPr>
              <a:cxnSpLocks noChangeShapeType="1"/>
            </p:cNvCxnSpPr>
            <p:nvPr/>
          </p:nvCxnSpPr>
          <p:spPr bwMode="auto">
            <a:xfrm>
              <a:off x="6607" y="10672"/>
              <a:ext cx="0" cy="36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5692" y="9680"/>
              <a:ext cx="1814" cy="87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endParaRPr>
            </a:p>
          </p:txBody>
        </p:sp>
        <p:cxnSp>
          <p:nvCxnSpPr>
            <p:cNvPr id="68" name="AutoShape 20"/>
            <p:cNvCxnSpPr>
              <a:cxnSpLocks noChangeShapeType="1"/>
            </p:cNvCxnSpPr>
            <p:nvPr/>
          </p:nvCxnSpPr>
          <p:spPr bwMode="auto">
            <a:xfrm>
              <a:off x="6607" y="9453"/>
              <a:ext cx="0" cy="36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1"/>
            <p:cNvCxnSpPr>
              <a:cxnSpLocks noChangeShapeType="1"/>
            </p:cNvCxnSpPr>
            <p:nvPr/>
          </p:nvCxnSpPr>
          <p:spPr bwMode="auto">
            <a:xfrm>
              <a:off x="3732" y="8521"/>
              <a:ext cx="1757" cy="1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611" y="7741"/>
              <a:ext cx="1697" cy="812"/>
            </a:xfrm>
            <a:prstGeom prst="rect">
              <a:avLst/>
            </a:prstGeom>
            <a:grpFill/>
            <a:ln w="1587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1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Visão de Aperfeiçoamento do Processo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1" name="AutoShape 23"/>
            <p:cNvCxnSpPr>
              <a:cxnSpLocks noChangeShapeType="1"/>
            </p:cNvCxnSpPr>
            <p:nvPr/>
          </p:nvCxnSpPr>
          <p:spPr bwMode="auto">
            <a:xfrm>
              <a:off x="5524" y="9899"/>
              <a:ext cx="0" cy="1543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2" name="Rectangle 24"/>
            <p:cNvSpPr>
              <a:spLocks noChangeArrowheads="1"/>
            </p:cNvSpPr>
            <p:nvPr/>
          </p:nvSpPr>
          <p:spPr bwMode="auto">
            <a:xfrm>
              <a:off x="3869" y="10034"/>
              <a:ext cx="1662" cy="740"/>
            </a:xfrm>
            <a:prstGeom prst="rect">
              <a:avLst/>
            </a:prstGeom>
            <a:grpFill/>
            <a:ln w="15875">
              <a:noFill/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1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rPr>
                <a:t>Visão Econômica e de Custeio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" name="Group 25"/>
            <p:cNvGrpSpPr>
              <a:grpSpLocks/>
            </p:cNvGrpSpPr>
            <p:nvPr/>
          </p:nvGrpSpPr>
          <p:grpSpPr bwMode="auto">
            <a:xfrm>
              <a:off x="7393" y="7932"/>
              <a:ext cx="1714" cy="597"/>
              <a:chOff x="7393" y="7932"/>
              <a:chExt cx="1714" cy="597"/>
            </a:xfrm>
            <a:grpFill/>
          </p:grpSpPr>
          <p:sp>
            <p:nvSpPr>
              <p:cNvPr id="77" name="AutoShape 26"/>
              <p:cNvSpPr>
                <a:spLocks noChangeArrowheads="1"/>
              </p:cNvSpPr>
              <p:nvPr/>
            </p:nvSpPr>
            <p:spPr bwMode="auto">
              <a:xfrm>
                <a:off x="7790" y="7932"/>
                <a:ext cx="1317" cy="59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  <a:latin typeface="Times New Roman" pitchFamily="18" charset="0"/>
                    <a:cs typeface="Arial" pitchFamily="34" charset="0"/>
                  </a:rPr>
                  <a:t>Direcionadores de Recursos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8" name="AutoShape 27"/>
              <p:cNvCxnSpPr>
                <a:cxnSpLocks noChangeShapeType="1"/>
              </p:cNvCxnSpPr>
              <p:nvPr/>
            </p:nvCxnSpPr>
            <p:spPr bwMode="auto">
              <a:xfrm flipH="1">
                <a:off x="7393" y="8233"/>
                <a:ext cx="371" cy="1"/>
              </a:xfrm>
              <a:prstGeom prst="straightConnector1">
                <a:avLst/>
              </a:prstGeom>
              <a:grpFill/>
              <a:ln w="9525">
                <a:solidFill>
                  <a:srgbClr val="7F7F7F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74" name="Group 28"/>
            <p:cNvGrpSpPr>
              <a:grpSpLocks/>
            </p:cNvGrpSpPr>
            <p:nvPr/>
          </p:nvGrpSpPr>
          <p:grpSpPr bwMode="auto">
            <a:xfrm>
              <a:off x="7393" y="9976"/>
              <a:ext cx="1714" cy="597"/>
              <a:chOff x="7393" y="7932"/>
              <a:chExt cx="1714" cy="597"/>
            </a:xfrm>
            <a:grpFill/>
          </p:grpSpPr>
          <p:sp>
            <p:nvSpPr>
              <p:cNvPr id="75" name="AutoShape 29"/>
              <p:cNvSpPr>
                <a:spLocks noChangeArrowheads="1"/>
              </p:cNvSpPr>
              <p:nvPr/>
            </p:nvSpPr>
            <p:spPr bwMode="auto">
              <a:xfrm>
                <a:off x="7790" y="7932"/>
                <a:ext cx="1317" cy="59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  <a:latin typeface="Times New Roman" pitchFamily="18" charset="0"/>
                    <a:cs typeface="Arial" pitchFamily="34" charset="0"/>
                  </a:rPr>
                  <a:t>Direcionadores de Atividades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6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7393" y="8233"/>
                <a:ext cx="371" cy="1"/>
              </a:xfrm>
              <a:prstGeom prst="straightConnector1">
                <a:avLst/>
              </a:prstGeom>
              <a:grpFill/>
              <a:ln w="9525">
                <a:solidFill>
                  <a:srgbClr val="7F7F7F"/>
                </a:solidFill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2587</Words>
  <Application>Microsoft Macintosh PowerPoint</Application>
  <PresentationFormat>On-screen Show (4:3)</PresentationFormat>
  <Paragraphs>434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Verdana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</dc:creator>
  <cp:lastModifiedBy>Reinaldo Pacheco da Costa</cp:lastModifiedBy>
  <cp:revision>47</cp:revision>
  <dcterms:created xsi:type="dcterms:W3CDTF">2008-04-10T21:22:02Z</dcterms:created>
  <dcterms:modified xsi:type="dcterms:W3CDTF">2020-05-04T16:11:29Z</dcterms:modified>
</cp:coreProperties>
</file>