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98" r:id="rId5"/>
    <p:sldId id="261" r:id="rId6"/>
    <p:sldId id="297" r:id="rId7"/>
    <p:sldId id="264" r:id="rId8"/>
    <p:sldId id="284" r:id="rId9"/>
    <p:sldId id="285" r:id="rId10"/>
    <p:sldId id="287" r:id="rId11"/>
    <p:sldId id="288" r:id="rId12"/>
    <p:sldId id="289" r:id="rId13"/>
    <p:sldId id="290" r:id="rId14"/>
    <p:sldId id="293" r:id="rId15"/>
    <p:sldId id="294" r:id="rId16"/>
    <p:sldId id="295" r:id="rId17"/>
    <p:sldId id="296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9E500-E361-4C8C-ABAC-7497916AE84D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E2F8-8078-4769-80CD-267B7FFC0AD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9724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B220-ED26-4A5D-BD08-CF5FFB0817FE}" type="datetimeFigureOut">
              <a:rPr lang="pt-BR" smtClean="0"/>
              <a:pPr/>
              <a:t>25/02/2022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3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5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5536" y="3914472"/>
            <a:ext cx="8568952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e Automação</a:t>
            </a:r>
            <a:endParaRPr lang="pt-BR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95736" y="488135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Aula 1 - Introdução  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83768" y="573325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Prof. Dr. Fábio Batista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816424" cy="30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210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129.WAV">
            <a:hlinkClick r:id="" action="ppaction://media"/>
          </p:cNvPr>
          <p:cNvPicPr>
            <a:picLocks noRot="1" noChangeAspect="1"/>
          </p:cNvPicPr>
          <p:nvPr>
            <a:wavAudioFile r:embed="rId1" name="~PP2129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262389"/>
            <a:ext cx="7560840" cy="67710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sistema de controle</a:t>
            </a:r>
            <a:endParaRPr lang="pt-BR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957844" y="1340768"/>
            <a:ext cx="3816424" cy="7200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Controle de Processo</a:t>
            </a:r>
            <a:endParaRPr lang="pt-BR" sz="2800" b="1" dirty="0"/>
          </a:p>
        </p:txBody>
      </p:sp>
      <p:cxnSp>
        <p:nvCxnSpPr>
          <p:cNvPr id="36" name="Conector reto 35"/>
          <p:cNvCxnSpPr/>
          <p:nvPr/>
        </p:nvCxnSpPr>
        <p:spPr>
          <a:xfrm>
            <a:off x="4860032" y="2060848"/>
            <a:ext cx="0" cy="576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1835696" y="2636912"/>
            <a:ext cx="5544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de cantos arredondados 39"/>
          <p:cNvSpPr/>
          <p:nvPr/>
        </p:nvSpPr>
        <p:spPr>
          <a:xfrm>
            <a:off x="755576" y="3284984"/>
            <a:ext cx="2160240" cy="720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Manual</a:t>
            </a:r>
            <a:endParaRPr lang="pt-BR" sz="2800" b="1" dirty="0"/>
          </a:p>
        </p:txBody>
      </p:sp>
      <p:sp>
        <p:nvSpPr>
          <p:cNvPr id="41" name="Retângulo de cantos arredondados 40"/>
          <p:cNvSpPr/>
          <p:nvPr/>
        </p:nvSpPr>
        <p:spPr>
          <a:xfrm>
            <a:off x="6300192" y="3284984"/>
            <a:ext cx="2160240" cy="720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Automático</a:t>
            </a:r>
            <a:endParaRPr lang="pt-BR" sz="2800" b="1" dirty="0"/>
          </a:p>
        </p:txBody>
      </p:sp>
      <p:cxnSp>
        <p:nvCxnSpPr>
          <p:cNvPr id="43" name="Conector reto 42"/>
          <p:cNvCxnSpPr/>
          <p:nvPr/>
        </p:nvCxnSpPr>
        <p:spPr>
          <a:xfrm>
            <a:off x="1835696" y="2636912"/>
            <a:ext cx="0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endCxn id="41" idx="0"/>
          </p:cNvCxnSpPr>
          <p:nvPr/>
        </p:nvCxnSpPr>
        <p:spPr>
          <a:xfrm>
            <a:off x="7380312" y="2636912"/>
            <a:ext cx="0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de cantos arredondados 45"/>
          <p:cNvSpPr/>
          <p:nvPr/>
        </p:nvSpPr>
        <p:spPr>
          <a:xfrm>
            <a:off x="5868144" y="4509120"/>
            <a:ext cx="3024336" cy="720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pt-BR" sz="2000" b="1" dirty="0" smtClean="0"/>
              <a:t> Proc. Rápido e Complexo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b="1" dirty="0" smtClean="0"/>
              <a:t> Operações Perigosas</a:t>
            </a:r>
            <a:endParaRPr lang="pt-BR" sz="2000" b="1" dirty="0"/>
          </a:p>
        </p:txBody>
      </p:sp>
      <p:sp>
        <p:nvSpPr>
          <p:cNvPr id="47" name="Retângulo de cantos arredondados 46"/>
          <p:cNvSpPr/>
          <p:nvPr/>
        </p:nvSpPr>
        <p:spPr>
          <a:xfrm>
            <a:off x="5868144" y="5691228"/>
            <a:ext cx="3024336" cy="720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pt-BR" sz="2000" b="1" dirty="0" smtClean="0"/>
              <a:t> Mais eficiente</a:t>
            </a:r>
          </a:p>
          <a:p>
            <a:pPr algn="just">
              <a:buFont typeface="Arial" pitchFamily="34" charset="0"/>
              <a:buChar char="•"/>
            </a:pPr>
            <a:r>
              <a:rPr lang="pt-BR" sz="2000" b="1" dirty="0" smtClean="0"/>
              <a:t> Maior investimento</a:t>
            </a:r>
            <a:endParaRPr lang="pt-BR" sz="2000" b="1" dirty="0"/>
          </a:p>
        </p:txBody>
      </p:sp>
      <p:cxnSp>
        <p:nvCxnSpPr>
          <p:cNvPr id="50" name="Conector reto 49"/>
          <p:cNvCxnSpPr>
            <a:stCxn id="41" idx="2"/>
            <a:endCxn id="46" idx="0"/>
          </p:cNvCxnSpPr>
          <p:nvPr/>
        </p:nvCxnSpPr>
        <p:spPr>
          <a:xfrm>
            <a:off x="7380312" y="4005064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>
            <a:stCxn id="46" idx="2"/>
            <a:endCxn id="47" idx="0"/>
          </p:cNvCxnSpPr>
          <p:nvPr/>
        </p:nvCxnSpPr>
        <p:spPr>
          <a:xfrm>
            <a:off x="7380312" y="5229200"/>
            <a:ext cx="0" cy="462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79512" y="4289028"/>
            <a:ext cx="54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Controle é a modificação da relação entrada/saída de forma a fazer com que o processo atenda a certos requisitos desejados.</a:t>
            </a:r>
          </a:p>
        </p:txBody>
      </p:sp>
      <p:pic>
        <p:nvPicPr>
          <p:cNvPr id="17" name="~PP3530.WAV">
            <a:hlinkClick r:id="" action="ppaction://media"/>
          </p:cNvPr>
          <p:cNvPicPr>
            <a:picLocks noRot="1" noChangeAspect="1"/>
          </p:cNvPicPr>
          <p:nvPr>
            <a:wavAudioFile r:embed="rId1" name="~PP353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Sistema de Controle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052736"/>
            <a:ext cx="88924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Manual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Pouco utilizado na indústria. Baixa precisão. O próprio operador atua sobre uma determinada VM objetivando controlar outra variável. Ex: Controle de um chuveiro.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689176"/>
            <a:ext cx="3941121" cy="36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4303287" y="2689176"/>
            <a:ext cx="444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Objetivo</a:t>
            </a:r>
            <a:r>
              <a:rPr lang="pt-BR" sz="2000" dirty="0" smtClean="0"/>
              <a:t>: Regular a temperatura da água</a:t>
            </a:r>
            <a:endParaRPr lang="pt-BR" sz="20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601857" y="3398827"/>
            <a:ext cx="1313707" cy="4912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smtClean="0">
                <a:solidFill>
                  <a:srgbClr val="FF0000"/>
                </a:solidFill>
              </a:rPr>
              <a:t>Processo</a:t>
            </a:r>
            <a:endParaRPr lang="pt-BR" sz="2200" b="1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0"/>
          <p:cNvCxnSpPr>
            <a:stCxn id="10" idx="1"/>
          </p:cNvCxnSpPr>
          <p:nvPr/>
        </p:nvCxnSpPr>
        <p:spPr>
          <a:xfrm flipH="1" flipV="1">
            <a:off x="3049294" y="3180473"/>
            <a:ext cx="1552563" cy="464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de cantos arredondados 11"/>
          <p:cNvSpPr/>
          <p:nvPr/>
        </p:nvSpPr>
        <p:spPr>
          <a:xfrm>
            <a:off x="4780999" y="4436010"/>
            <a:ext cx="1313707" cy="4912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smtClean="0">
                <a:solidFill>
                  <a:srgbClr val="FF0000"/>
                </a:solidFill>
              </a:rPr>
              <a:t>Sensor</a:t>
            </a:r>
            <a:endParaRPr lang="pt-BR" sz="2200" b="1" dirty="0">
              <a:solidFill>
                <a:srgbClr val="FF0000"/>
              </a:solidFill>
            </a:endParaRPr>
          </a:p>
        </p:txBody>
      </p:sp>
      <p:cxnSp>
        <p:nvCxnSpPr>
          <p:cNvPr id="13" name="Conector de seta reta 12"/>
          <p:cNvCxnSpPr>
            <a:stCxn id="12" idx="1"/>
          </p:cNvCxnSpPr>
          <p:nvPr/>
        </p:nvCxnSpPr>
        <p:spPr>
          <a:xfrm flipH="1" flipV="1">
            <a:off x="3228436" y="4217656"/>
            <a:ext cx="1552563" cy="464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4780999" y="5036485"/>
            <a:ext cx="1591201" cy="4912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 smtClean="0">
                <a:solidFill>
                  <a:srgbClr val="FF0000"/>
                </a:solidFill>
              </a:rPr>
              <a:t>Controlador</a:t>
            </a:r>
            <a:endParaRPr lang="pt-BR" sz="2100" b="1" dirty="0">
              <a:solidFill>
                <a:srgbClr val="FF0000"/>
              </a:solidFill>
            </a:endParaRPr>
          </a:p>
        </p:txBody>
      </p:sp>
      <p:cxnSp>
        <p:nvCxnSpPr>
          <p:cNvPr id="15" name="Forma 14"/>
          <p:cNvCxnSpPr>
            <a:stCxn id="14" idx="1"/>
          </p:cNvCxnSpPr>
          <p:nvPr/>
        </p:nvCxnSpPr>
        <p:spPr>
          <a:xfrm rot="10800000">
            <a:off x="4482429" y="4599784"/>
            <a:ext cx="298570" cy="682351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611560" y="4981896"/>
            <a:ext cx="1601739" cy="4912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 smtClean="0">
                <a:solidFill>
                  <a:srgbClr val="FF0000"/>
                </a:solidFill>
              </a:rPr>
              <a:t>Atuadores</a:t>
            </a:r>
            <a:endParaRPr lang="pt-BR" sz="2200" b="1" dirty="0">
              <a:solidFill>
                <a:srgbClr val="FF0000"/>
              </a:solidFill>
            </a:endParaRPr>
          </a:p>
        </p:txBody>
      </p:sp>
      <p:cxnSp>
        <p:nvCxnSpPr>
          <p:cNvPr id="17" name="Conector de seta reta 16"/>
          <p:cNvCxnSpPr>
            <a:stCxn id="16" idx="0"/>
          </p:cNvCxnSpPr>
          <p:nvPr/>
        </p:nvCxnSpPr>
        <p:spPr>
          <a:xfrm flipV="1">
            <a:off x="1412430" y="4490600"/>
            <a:ext cx="681441" cy="4912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>
            <a:stCxn id="16" idx="0"/>
          </p:cNvCxnSpPr>
          <p:nvPr/>
        </p:nvCxnSpPr>
        <p:spPr>
          <a:xfrm flipV="1">
            <a:off x="1412430" y="2962119"/>
            <a:ext cx="1398008" cy="20197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4482429" y="5691548"/>
            <a:ext cx="2985698" cy="30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VC</a:t>
            </a:r>
            <a:r>
              <a:rPr lang="pt-BR" sz="2000" dirty="0" smtClean="0"/>
              <a:t>: Temperatura da Água</a:t>
            </a:r>
            <a:endParaRPr lang="pt-BR" sz="20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482429" y="6105490"/>
            <a:ext cx="4482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VM</a:t>
            </a:r>
            <a:r>
              <a:rPr lang="pt-BR" sz="2000" dirty="0" smtClean="0"/>
              <a:t>: Vazão de Água e Resistência do chuveiro</a:t>
            </a:r>
            <a:endParaRPr lang="pt-BR" sz="2000" dirty="0"/>
          </a:p>
        </p:txBody>
      </p:sp>
      <p:pic>
        <p:nvPicPr>
          <p:cNvPr id="21" name="~PP87.WAV">
            <a:hlinkClick r:id="" action="ppaction://media"/>
          </p:cNvPr>
          <p:cNvPicPr>
            <a:picLocks noRot="1" noChangeAspect="1"/>
          </p:cNvPicPr>
          <p:nvPr>
            <a:wavAudioFile r:embed="rId2" name="~PP87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9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12" grpId="0" animBg="1"/>
      <p:bldP spid="14" grpId="0" animBg="1"/>
      <p:bldP spid="16" grpId="0" animBg="1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Sistema de Controle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052736"/>
            <a:ext cx="88924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Automático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Obrigatoriamente apresenta a presença de 3 elementos: 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Sensor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: Dispositivo que gera um sinal representativo da variável que se mede ou de alguma outra relacionada a ela.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Controlador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: Dispositivo inteligente da malha de controle. Determina o sinal de controle a ser aplicado ao processo (VM) em função do sinal atuante (sinal do sensor). O sinal de controle esta sempre relacionado com o erro (E = Valor desejado – Valor medido).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Atuador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: Elemento final de controle que atua sobre a variável manipulada.</a:t>
            </a:r>
          </a:p>
        </p:txBody>
      </p:sp>
      <p:pic>
        <p:nvPicPr>
          <p:cNvPr id="6" name="~PP3889.WAV">
            <a:hlinkClick r:id="" action="ppaction://media"/>
          </p:cNvPr>
          <p:cNvPicPr>
            <a:picLocks noRot="1" noChangeAspect="1"/>
          </p:cNvPicPr>
          <p:nvPr>
            <a:wavAudioFile r:embed="rId1" name="~PP388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9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Sistema de Controle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052736"/>
            <a:ext cx="88924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Automático de Temperatura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990" y="1772816"/>
            <a:ext cx="38299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4139952" y="1844824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 smtClean="0">
                <a:solidFill>
                  <a:srgbClr val="C00000"/>
                </a:solidFill>
              </a:rPr>
              <a:t>Objetivo</a:t>
            </a:r>
            <a:r>
              <a:rPr lang="pt-BR" sz="2200" dirty="0" smtClean="0"/>
              <a:t>: Controlar a temperatura (T) do reator, manipulando a vazão de vapor (Q)</a:t>
            </a:r>
            <a:endParaRPr lang="pt-BR" sz="2200" dirty="0"/>
          </a:p>
        </p:txBody>
      </p:sp>
      <p:sp>
        <p:nvSpPr>
          <p:cNvPr id="8" name="Seta para baixo 7"/>
          <p:cNvSpPr/>
          <p:nvPr/>
        </p:nvSpPr>
        <p:spPr>
          <a:xfrm>
            <a:off x="6156176" y="2924944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385956" y="3789040"/>
            <a:ext cx="388843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Variável </a:t>
            </a:r>
            <a:r>
              <a:rPr lang="pt-BR" sz="2400" b="1" dirty="0" smtClean="0">
                <a:solidFill>
                  <a:srgbClr val="00B050"/>
                </a:solidFill>
              </a:rPr>
              <a:t>Controlada</a:t>
            </a:r>
            <a:r>
              <a:rPr lang="pt-BR" sz="2400" b="1" dirty="0" smtClean="0">
                <a:solidFill>
                  <a:schemeClr val="tx1"/>
                </a:solidFill>
              </a:rPr>
              <a:t> – T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Variável </a:t>
            </a:r>
            <a:r>
              <a:rPr lang="pt-BR" sz="2400" b="1" dirty="0" smtClean="0">
                <a:solidFill>
                  <a:srgbClr val="00B050"/>
                </a:solidFill>
              </a:rPr>
              <a:t>Manipulada</a:t>
            </a:r>
            <a:r>
              <a:rPr lang="pt-BR" sz="2400" b="1" dirty="0" smtClean="0">
                <a:solidFill>
                  <a:schemeClr val="tx1"/>
                </a:solidFill>
              </a:rPr>
              <a:t> - Q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6156176" y="4797152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732240" y="48691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Ação</a:t>
            </a:r>
            <a:endParaRPr lang="pt-BR" sz="2400" b="1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398004" y="5661248"/>
            <a:ext cx="388843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 T &gt; </a:t>
            </a:r>
            <a:r>
              <a:rPr lang="pt-BR" sz="2400" b="1" dirty="0" err="1" smtClean="0">
                <a:solidFill>
                  <a:schemeClr val="tx1"/>
                </a:solidFill>
              </a:rPr>
              <a:t>T</a:t>
            </a:r>
            <a:r>
              <a:rPr lang="pt-BR" sz="2400" b="1" baseline="-25000" dirty="0" err="1" smtClean="0">
                <a:solidFill>
                  <a:schemeClr val="tx1"/>
                </a:solidFill>
              </a:rPr>
              <a:t>set</a:t>
            </a:r>
            <a:r>
              <a:rPr lang="pt-BR" sz="2400" b="1" dirty="0" smtClean="0">
                <a:solidFill>
                  <a:schemeClr val="tx1"/>
                </a:solidFill>
              </a:rPr>
              <a:t>  → </a:t>
            </a:r>
            <a:r>
              <a:rPr lang="pt-BR" sz="2400" b="1" dirty="0" smtClean="0">
                <a:solidFill>
                  <a:srgbClr val="00B050"/>
                </a:solidFill>
              </a:rPr>
              <a:t>Diminui</a:t>
            </a:r>
            <a:r>
              <a:rPr lang="pt-BR" sz="2400" b="1" dirty="0" smtClean="0">
                <a:solidFill>
                  <a:schemeClr val="tx1"/>
                </a:solidFill>
              </a:rPr>
              <a:t> Q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 T &lt; </a:t>
            </a:r>
            <a:r>
              <a:rPr lang="pt-BR" sz="2400" b="1" dirty="0" err="1" smtClean="0">
                <a:solidFill>
                  <a:schemeClr val="tx1"/>
                </a:solidFill>
              </a:rPr>
              <a:t>T</a:t>
            </a:r>
            <a:r>
              <a:rPr lang="pt-BR" sz="2400" b="1" baseline="-25000" dirty="0" err="1" smtClean="0">
                <a:solidFill>
                  <a:schemeClr val="tx1"/>
                </a:solidFill>
              </a:rPr>
              <a:t>set</a:t>
            </a:r>
            <a:r>
              <a:rPr lang="pt-BR" sz="2400" b="1" dirty="0" smtClean="0">
                <a:solidFill>
                  <a:schemeClr val="tx1"/>
                </a:solidFill>
              </a:rPr>
              <a:t>  → </a:t>
            </a:r>
            <a:r>
              <a:rPr lang="pt-BR" sz="2400" b="1" dirty="0" smtClean="0">
                <a:solidFill>
                  <a:srgbClr val="00B050"/>
                </a:solidFill>
              </a:rPr>
              <a:t>Aumenta</a:t>
            </a:r>
            <a:r>
              <a:rPr lang="pt-BR" sz="2400" b="1" dirty="0" smtClean="0">
                <a:solidFill>
                  <a:schemeClr val="tx1"/>
                </a:solidFill>
              </a:rPr>
              <a:t> Q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13" name="~PP3971.WAV">
            <a:hlinkClick r:id="" action="ppaction://media"/>
          </p:cNvPr>
          <p:cNvPicPr>
            <a:picLocks noRot="1" noChangeAspect="1"/>
          </p:cNvPicPr>
          <p:nvPr>
            <a:wavAudioFile r:embed="rId2" name="~PP3971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9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Malha de Controle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4016" y="1052736"/>
            <a:ext cx="8892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em Malha Aberta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Aplica-se um sinal de controle pré-determinado ao processo, com o objetivo de se provocar na saída um determinado valor ou comportamento esperado.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Não existe realimentação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Operações realizadas em sequência  ao longo do tempo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latin typeface="Arial" pitchFamily="34" charset="0"/>
                <a:cs typeface="Arial" pitchFamily="34" charset="0"/>
              </a:rPr>
              <a:t>Incapacidade de compensar distúrbios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 – Principal </a:t>
            </a: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Caract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187624" y="4437112"/>
          <a:ext cx="698477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40324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Vantagens</a:t>
                      </a:r>
                      <a:endParaRPr lang="pt-BR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Desvantagens</a:t>
                      </a:r>
                      <a:endParaRPr lang="pt-BR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Simples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200" dirty="0" smtClean="0"/>
                        <a:t>Impreciso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Barato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200" dirty="0" smtClean="0"/>
                        <a:t>Não se adapta (s/ realimentação)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200" dirty="0" smtClean="0"/>
                        <a:t>Sensível a variações externas</a:t>
                      </a:r>
                      <a:endParaRPr lang="pt-BR" sz="2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~PP4078.WAV">
            <a:hlinkClick r:id="" action="ppaction://media"/>
          </p:cNvPr>
          <p:cNvPicPr>
            <a:picLocks noRot="1" noChangeAspect="1"/>
          </p:cNvPicPr>
          <p:nvPr>
            <a:wavAudioFile r:embed="rId1" name="~PP407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Tipos de Malha de Controle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4016" y="1124744"/>
            <a:ext cx="8892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em Malha Fechada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Utiliza-se o sinal de saída na determinação do sinal de controle, através de uma realimentação.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Gera-se um sinal de erro. Erro = Saída -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SetPoint</a:t>
            </a: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Só há ação do controlador quando o erro é diferente de 0.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O controlador utiliza o sinal de erro para calcular o sinal de controle.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Realimentação e adaptabilidade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– Principais Características.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44016" y="4361264"/>
          <a:ext cx="889248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008"/>
                <a:gridCol w="42484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Vantagens</a:t>
                      </a:r>
                      <a:endParaRPr lang="pt-BR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Desvantagens</a:t>
                      </a:r>
                      <a:endParaRPr lang="pt-BR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Preciso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Complexo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Pouco sensível a perturbações externas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Caro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Maior</a:t>
                      </a:r>
                      <a:r>
                        <a:rPr lang="pt-BR" sz="2200" baseline="0" dirty="0" smtClean="0"/>
                        <a:t> Estabilidade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Maior Instrumentação</a:t>
                      </a:r>
                      <a:endParaRPr lang="pt-BR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Maior conhecimento do processo</a:t>
                      </a:r>
                      <a:endParaRPr lang="pt-BR" sz="2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~PP1488.WAV">
            <a:hlinkClick r:id="" action="ppaction://media"/>
          </p:cNvPr>
          <p:cNvPicPr>
            <a:picLocks noRot="1" noChangeAspect="1"/>
          </p:cNvPicPr>
          <p:nvPr>
            <a:wavAudioFile r:embed="rId1" name="~PP148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6155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Principais Estratégias de Controle</a:t>
            </a:r>
            <a:endParaRPr lang="pt-B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4016" y="1196752"/>
            <a:ext cx="88924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Controladores Feedback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A ação de controle se dá pela determinação do sinal de erro através da diferença entre o valor da VC e o SP.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O sinal de controle é proporcional ao erro e atuará sobre a VM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Não é necessário saber quais distúrbios podem afetar o processo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Não é necessário estabelecer a relação entre os distúrbios e os efeitos sobre o processo, devido a presença da realimentação.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Mais utilizado industrialmente. 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O controlador responde ao efeito gerado pela perturbação</a:t>
            </a:r>
          </a:p>
        </p:txBody>
      </p:sp>
      <p:pic>
        <p:nvPicPr>
          <p:cNvPr id="7" name="~PP3813.WAV">
            <a:hlinkClick r:id="" action="ppaction://media"/>
          </p:cNvPr>
          <p:cNvPicPr>
            <a:picLocks noRot="1" noChangeAspect="1"/>
          </p:cNvPicPr>
          <p:nvPr>
            <a:wavAudioFile r:embed="rId1" name="~PP381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6155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Principais Estratégias de Controle</a:t>
            </a:r>
            <a:endParaRPr lang="pt-B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4016" y="1052736"/>
            <a:ext cx="889248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Controladores </a:t>
            </a:r>
            <a:r>
              <a:rPr lang="pt-BR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Feedforward</a:t>
            </a: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t-BR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antecipativo</a:t>
            </a: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→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O controlador responde diretamente à perturbação e não ao efeito causado por ela.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 É necessário saber quais distúrbios afetam o processo e a relação entre esses distúrbios e os efeitos causados sobre o processo.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 Essa relação é necessária com o intuito de se determinar a melhor ação sobre a variável manipulada.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 Pouco utilizado por ser mais caro e complexo.</a:t>
            </a:r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Sempre utilizado em conjunto com controle feedback </a:t>
            </a:r>
          </a:p>
        </p:txBody>
      </p:sp>
      <p:pic>
        <p:nvPicPr>
          <p:cNvPr id="7" name="~PP4015.WAV">
            <a:hlinkClick r:id="" action="ppaction://media"/>
          </p:cNvPr>
          <p:cNvPicPr>
            <a:picLocks noRot="1" noChangeAspect="1"/>
          </p:cNvPicPr>
          <p:nvPr>
            <a:wavAudioFile r:embed="rId1" name="~PP401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3528" y="1916832"/>
            <a:ext cx="842493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Apresentar a teoria clássica do controle automático dinâmico de processos para análise de projetos de sistemas de controle </a:t>
            </a:r>
            <a:r>
              <a:rPr lang="pt-BR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feedback e automação de processos.</a:t>
            </a:r>
            <a:endParaRPr lang="pt-BR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~PP2537.WAV">
            <a:hlinkClick r:id="" action="ppaction://media"/>
          </p:cNvPr>
          <p:cNvPicPr>
            <a:picLocks noRot="1" noChangeAspect="1"/>
          </p:cNvPicPr>
          <p:nvPr>
            <a:wavAudioFile r:embed="rId1" name="~PP253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Bibliografia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750" y="1628801"/>
            <a:ext cx="860673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STHEPANOPOULOS, G. Chemical Process Control: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An Introduction to Theory and Practice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 Englewood Cliffs, N.J.: Prentice Hall, 1984.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Seborg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D. E.; EDGAR, T. F.; MELLICHAMP, D. A.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Process Dynamics and Control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 2 ed. New York: John Wiley &amp; Sons, 2003.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COUGHANOWR, D. R.; KOPPEL, L. B. Análise e Controle de Processos. Rio de Janeiro: Guanabara Dois, 1978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KWONG, W. H. Introdução ao Controle de Processos Químicos com MATLAB. Vols. 1 e 2. São Carlos: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EdUFScar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 2002.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OGATA, K. Engenharia de Controle Moderno. 5ª ed. São Paulo: Pearson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Prentice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Hall, 2011.  </a:t>
            </a:r>
          </a:p>
        </p:txBody>
      </p:sp>
      <p:pic>
        <p:nvPicPr>
          <p:cNvPr id="6" name="~PP1372.WAV">
            <a:hlinkClick r:id="" action="ppaction://media"/>
          </p:cNvPr>
          <p:cNvPicPr>
            <a:picLocks noRot="1" noChangeAspect="1"/>
          </p:cNvPicPr>
          <p:nvPr>
            <a:wavAudioFile r:embed="rId1" name="~PP137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Origem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124744"/>
            <a:ext cx="88924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Grécia antiga – Sec. 3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a.C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Ktesibius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36480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068960"/>
            <a:ext cx="38290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ta entalhada para a direita 8"/>
          <p:cNvSpPr/>
          <p:nvPr/>
        </p:nvSpPr>
        <p:spPr>
          <a:xfrm>
            <a:off x="4283968" y="3356992"/>
            <a:ext cx="936104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~PP1977.WAV">
            <a:hlinkClick r:id="" action="ppaction://media"/>
          </p:cNvPr>
          <p:cNvPicPr>
            <a:picLocks noRot="1" noChangeAspect="1"/>
          </p:cNvPicPr>
          <p:nvPr>
            <a:wavAudioFile r:embed="rId1" name="~PP1977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9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Introdução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268760"/>
            <a:ext cx="8892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Definição de Controle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: Controlar um processo significa atuar sobre o mesmo, ou sobre as condições a que o processo está sujeito, de modo a atingir algum objetivo - por exemplo, manter o processo sempre próximo de um determinado estado estacionário, mesmo que efeitos externos tentem desviá-lo desta condição. Este estado estacionário pode ter sido escolhido por atender melhor aos requisitos de qualidade e segurança do processo</a:t>
            </a:r>
          </a:p>
        </p:txBody>
      </p:sp>
      <p:sp>
        <p:nvSpPr>
          <p:cNvPr id="22" name="Texto explicativo em forma de nuvem 21"/>
          <p:cNvSpPr/>
          <p:nvPr/>
        </p:nvSpPr>
        <p:spPr>
          <a:xfrm>
            <a:off x="3059832" y="4194570"/>
            <a:ext cx="3240360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Mas porque controlar ??</a:t>
            </a:r>
            <a:endParaRPr lang="pt-BR" sz="2400" b="1" dirty="0"/>
          </a:p>
        </p:txBody>
      </p:sp>
      <p:pic>
        <p:nvPicPr>
          <p:cNvPr id="18433" name="Picture 1" descr="C:\Users\Fabio\AppData\Local\Microsoft\Windows\INetCache\IE\RPAA1VPI\business-man-295169_64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5346698"/>
            <a:ext cx="852056" cy="1394670"/>
          </a:xfrm>
          <a:prstGeom prst="rect">
            <a:avLst/>
          </a:prstGeom>
          <a:noFill/>
        </p:spPr>
      </p:pic>
      <p:pic>
        <p:nvPicPr>
          <p:cNvPr id="9" name="~PP1416.WAV">
            <a:hlinkClick r:id="" action="ppaction://media"/>
          </p:cNvPr>
          <p:cNvPicPr>
            <a:picLocks noRot="1" noChangeAspect="1"/>
          </p:cNvPicPr>
          <p:nvPr>
            <a:wavAudioFile r:embed="rId2" name="~PP1416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5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Objetivos do S.C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196752"/>
            <a:ext cx="889248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Segurança do processo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Redução do Impacto Ambiental</a:t>
            </a:r>
          </a:p>
          <a:p>
            <a:pPr marL="179388" indent="-179388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Adaptação às restrições inerentes (equipamentos, matéria prima,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Buscar estabilidade operacional.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Garantir a qualidade do produto final.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Otimização do processo.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 Aumento da lucratividade.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~PP3944.WAV">
            <a:hlinkClick r:id="" action="ppaction://media"/>
          </p:cNvPr>
          <p:cNvPicPr>
            <a:picLocks noRot="1" noChangeAspect="1"/>
          </p:cNvPicPr>
          <p:nvPr>
            <a:wavAudioFile r:embed="rId1" name="~PP394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Conceitos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268760"/>
            <a:ext cx="889248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Processo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Define-se processo como qualquer operação ou conjunto de operações coordenadas que provocam transformações químicas e/ou físicas num material ou numa mistura de materiais.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Objetivo do processo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O objetivo dos </a:t>
            </a:r>
            <a:r>
              <a:rPr lang="pt-BR" sz="2400" b="1" smtClean="0">
                <a:latin typeface="Arial" pitchFamily="34" charset="0"/>
                <a:cs typeface="Arial" pitchFamily="34" charset="0"/>
              </a:rPr>
              <a:t>processos é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a obtenção de produtos de interesse a partir de matérias-primas selecionadas ou disponíveis para tal.</a:t>
            </a:r>
          </a:p>
          <a:p>
            <a:pPr algn="just">
              <a:lnSpc>
                <a:spcPct val="150000"/>
              </a:lnSpc>
              <a:defRPr/>
            </a:pPr>
            <a:endParaRPr lang="pt-BR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~PP8.WAV">
            <a:hlinkClick r:id="" action="ppaction://media"/>
          </p:cNvPr>
          <p:cNvPicPr>
            <a:picLocks noRot="1" noChangeAspect="1"/>
          </p:cNvPicPr>
          <p:nvPr>
            <a:wavAudioFile r:embed="rId1" name="~PP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Conceitos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196752"/>
            <a:ext cx="889248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Sistema de Controle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Subsistemas de um processo global, reunidos com o propósito de regular as saídas de um processo.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Variável de processo (VP) ou controlada (VC)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Qualquer quantidade, propriedade ou condição física que possa ser medida visando o controle do processo. É o que se controla.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Variável Manipulada (VM)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É a grandeza que é manipulada com a finalidade de manter a variável controlada no valor desejado. Também conhecida como variável de controle.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Set Point (SP) ou Referência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É um valor estabelecido previamente como referência de controle, no qual a variável controlada deve permanecer.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~PP3949.WAV">
            <a:hlinkClick r:id="" action="ppaction://media"/>
          </p:cNvPr>
          <p:cNvPicPr>
            <a:picLocks noRot="1" noChangeAspect="1"/>
          </p:cNvPicPr>
          <p:nvPr>
            <a:wavAudioFile r:embed="rId1" name="~PP394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624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116632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Conceitos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4016" y="1268760"/>
            <a:ext cx="8892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Distúrbio (ruído ou perturbação)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Sinal externo ou interno ao processo que afeta negativamente a variável controlada. Pode ser:</a:t>
            </a:r>
          </a:p>
          <a:p>
            <a:pPr marL="914400" lvl="1" indent="-457200" algn="just">
              <a:lnSpc>
                <a:spcPct val="150000"/>
              </a:lnSpc>
              <a:buAutoNum type="alphaLcParenR"/>
              <a:defRPr/>
            </a:pPr>
            <a:r>
              <a:rPr lang="pt-BR" sz="2000" u="sng" dirty="0" smtClean="0">
                <a:latin typeface="Arial" pitchFamily="34" charset="0"/>
                <a:cs typeface="Arial" pitchFamily="34" charset="0"/>
              </a:rPr>
              <a:t>Distúrbio de Set </a:t>
            </a:r>
            <a:r>
              <a:rPr lang="pt-BR" sz="2000" u="sng" dirty="0" err="1" smtClean="0">
                <a:latin typeface="Arial" pitchFamily="34" charset="0"/>
                <a:cs typeface="Arial" pitchFamily="34" charset="0"/>
              </a:rPr>
              <a:t>Point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: Utilizado para mudar as condições de operação. Altera-se o SP e a VM é ajustada para que a VC alcance a nova condição operacional. Conhecido como </a:t>
            </a:r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SERVO. </a:t>
            </a: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 algn="just">
              <a:lnSpc>
                <a:spcPct val="150000"/>
              </a:lnSpc>
              <a:buAutoNum type="alphaLcParenR"/>
              <a:defRPr/>
            </a:pPr>
            <a:r>
              <a:rPr lang="pt-BR" sz="2000" u="sng" dirty="0" smtClean="0">
                <a:latin typeface="Arial" pitchFamily="34" charset="0"/>
                <a:cs typeface="Arial" pitchFamily="34" charset="0"/>
              </a:rPr>
              <a:t>Distúrbio na Carga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: Alterações inerentes ao comportamento dinâmico do processo. O controlador deve ser capaz de retornar a VC ao seu valor de SP. Conhecido como </a:t>
            </a:r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REGULATÓRIO.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Desvio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Diferença entre o SP e o valor atual da VC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t-B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Ganho →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É o quociente entre a taxa de mudança na saída pela taxa de mudança na entrada que a causou.</a:t>
            </a:r>
          </a:p>
          <a:p>
            <a:pPr algn="just">
              <a:lnSpc>
                <a:spcPct val="150000"/>
              </a:lnSpc>
              <a:defRPr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~PP434.WAV">
            <a:hlinkClick r:id="" action="ppaction://media"/>
          </p:cNvPr>
          <p:cNvPicPr>
            <a:picLocks noRot="1" noChangeAspect="1"/>
          </p:cNvPicPr>
          <p:nvPr>
            <a:wavAudioFile r:embed="rId1" name="~PP43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2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2|11.5|28|17.5|69.5|8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13930</TotalTime>
  <Words>1226</Words>
  <Application>Microsoft Office PowerPoint</Application>
  <PresentationFormat>Apresentação na tela (4:3)</PresentationFormat>
  <Paragraphs>111</Paragraphs>
  <Slides>17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Fabio Rodolfo Miguel Batista (RA008630)</dc:creator>
  <cp:lastModifiedBy>Fabio</cp:lastModifiedBy>
  <cp:revision>132</cp:revision>
  <dcterms:created xsi:type="dcterms:W3CDTF">2015-07-07T20:02:54Z</dcterms:created>
  <dcterms:modified xsi:type="dcterms:W3CDTF">2022-02-25T16:50:31Z</dcterms:modified>
</cp:coreProperties>
</file>