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3427F5-6FD7-4518-B74B-70CC189F6B15}" v="1" dt="2020-10-28T11:26:10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112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16/11/20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16/11/20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A opsonização é um fenómeno celular aumenta a eficiência de fagocitose 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9.jpe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paho.org/bra/index.php?option=com_content&amp;view=article&amp;id=5357:oms-publica-lista-de-bacterias-para-as-quais-se-necessitam-novos-antibioticos-urgentemente&amp;Itemid=81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jornal.usp.br/ciencias/ciencias-biologicas/bacteria-staphylococcus-aureus-consegue-sobreviver-na-agua-potavel/" TargetMode="Externa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Forma, Ícone&#10;&#10;Descrição gerada automaticamente">
            <a:extLst>
              <a:ext uri="{FF2B5EF4-FFF2-40B4-BE49-F238E27FC236}">
                <a16:creationId xmlns:a16="http://schemas.microsoft.com/office/drawing/2014/main" xmlns="" id="{026938B5-8787-41D1-9825-71D4C1A3C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859361" y="3679462"/>
            <a:ext cx="10569279" cy="296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62"/>
              </a:lnSpc>
            </a:pPr>
            <a:r>
              <a:rPr lang="en-US" sz="10432" spc="302">
                <a:solidFill>
                  <a:srgbClr val="000000"/>
                </a:solidFill>
                <a:latin typeface="AC Diary Girl Italics"/>
              </a:rPr>
              <a:t>Staphilococcus</a:t>
            </a:r>
          </a:p>
          <a:p>
            <a:pPr algn="ctr">
              <a:lnSpc>
                <a:spcPts val="11162"/>
              </a:lnSpc>
            </a:pPr>
            <a:r>
              <a:rPr lang="en-US" sz="10432" spc="302">
                <a:solidFill>
                  <a:srgbClr val="000000"/>
                </a:solidFill>
                <a:latin typeface="AC Diary Girl Italics"/>
              </a:rPr>
              <a:t>aureus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96395" y="8103790"/>
            <a:ext cx="10462905" cy="158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160"/>
              </a:lnSpc>
              <a:spcBef>
                <a:spcPct val="0"/>
              </a:spcBef>
            </a:pPr>
            <a:r>
              <a:rPr lang="en-US" sz="3000" u="none" dirty="0">
                <a:solidFill>
                  <a:srgbClr val="000000"/>
                </a:solidFill>
                <a:latin typeface="Open Sans"/>
              </a:rPr>
              <a:t>Bianca Vieira da Silva</a:t>
            </a:r>
          </a:p>
          <a:p>
            <a:pPr marL="0" lvl="0" indent="0" algn="r">
              <a:lnSpc>
                <a:spcPts val="4160"/>
              </a:lnSpc>
              <a:spcBef>
                <a:spcPct val="0"/>
              </a:spcBef>
            </a:pPr>
            <a:r>
              <a:rPr lang="en-US" sz="3000" u="none" dirty="0">
                <a:solidFill>
                  <a:srgbClr val="000000"/>
                </a:solidFill>
                <a:latin typeface="Open Sans"/>
              </a:rPr>
              <a:t>Dilênia Costa Gomes</a:t>
            </a:r>
          </a:p>
          <a:p>
            <a:pPr marL="0" lvl="0" indent="0" algn="r">
              <a:lnSpc>
                <a:spcPts val="4160"/>
              </a:lnSpc>
              <a:spcBef>
                <a:spcPct val="0"/>
              </a:spcBef>
            </a:pPr>
            <a:r>
              <a:rPr lang="en-US" sz="3000" u="none" dirty="0">
                <a:solidFill>
                  <a:srgbClr val="000000"/>
                </a:solidFill>
                <a:latin typeface="Open Sans"/>
              </a:rPr>
              <a:t>Julia Diziró de Sant'Anna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979383">
            <a:off x="11981483" y="5303381"/>
            <a:ext cx="873516" cy="96666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952500"/>
            <a:ext cx="7249364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200">
                <a:solidFill>
                  <a:srgbClr val="000000"/>
                </a:solidFill>
                <a:latin typeface="AC Diary Girl"/>
              </a:rPr>
              <a:t>Microbiota oportunista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979383">
            <a:off x="5349327" y="5303381"/>
            <a:ext cx="873516" cy="9666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Forma, Círculo&#10;&#10;Descrição gerada automaticamente">
            <a:extLst>
              <a:ext uri="{FF2B5EF4-FFF2-40B4-BE49-F238E27FC236}">
                <a16:creationId xmlns:a16="http://schemas.microsoft.com/office/drawing/2014/main" xmlns="" id="{DD108D81-E357-471F-B59E-D20BCFAEC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3841" y="2802255"/>
            <a:ext cx="17669229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 Bold"/>
              </a:rPr>
              <a:t>Segundo passo: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 Coloração de Gram. As bactérias pertencentes ao gênero </a:t>
            </a:r>
            <a:r>
              <a:rPr lang="en-US" sz="2800">
                <a:solidFill>
                  <a:srgbClr val="000000"/>
                </a:solidFill>
                <a:latin typeface="Open Sans Italics"/>
              </a:rPr>
              <a:t>Staphylococcus 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apresentarão uma coloração azul-violeta.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57" t="447" r="890" b="922"/>
          <a:stretch>
            <a:fillRect/>
          </a:stretch>
        </p:blipFill>
        <p:spPr>
          <a:xfrm>
            <a:off x="13072450" y="4565005"/>
            <a:ext cx="4970619" cy="49367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01048" y="79375"/>
            <a:ext cx="5085904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Diagnóstico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3841" y="1377950"/>
            <a:ext cx="17669229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 Bold"/>
              </a:rPr>
              <a:t>Primeiro passo: 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Coleta da amostra, seguido de incubação por 24 horas a 37°C, em meio de cultura Ágar-Manitol salino (NaCl a 6,5-7,5%), com indicador de pH vermelho de fenol; a fermentação de manitol, com formação de halo amarelo, é positiva para o gênero </a:t>
            </a:r>
            <a:r>
              <a:rPr lang="en-US" sz="2800">
                <a:solidFill>
                  <a:srgbClr val="000000"/>
                </a:solidFill>
                <a:latin typeface="Open Sans Italics"/>
              </a:rPr>
              <a:t>Staphylococcus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3841" y="3817650"/>
            <a:ext cx="12400770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 Bold"/>
              </a:rPr>
              <a:t>Terceiro passo: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 Teste da Catalase (usado na diferenciação entre as famílias </a:t>
            </a:r>
            <a:r>
              <a:rPr lang="en-US" sz="2800">
                <a:solidFill>
                  <a:srgbClr val="000000"/>
                </a:solidFill>
                <a:latin typeface="Open Sans Italics"/>
              </a:rPr>
              <a:t>Staphylococcaceae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 e a </a:t>
            </a:r>
            <a:r>
              <a:rPr lang="en-US" sz="2800">
                <a:solidFill>
                  <a:srgbClr val="000000"/>
                </a:solidFill>
                <a:latin typeface="Open Sans Italics"/>
              </a:rPr>
              <a:t>Streptococcaceae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799965"/>
            <a:ext cx="11629892" cy="3948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Em lâmina ou placa de Petri, fazer o esfregaço da amostra da colônia a ser identificada; faça o teste em um meio sem sangue, para evitar falso-positivo;</a:t>
            </a:r>
          </a:p>
          <a:p>
            <a:pPr marL="604520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Adicionar uma gota de uma solução de peróxido de hidrogênio a 3%;</a:t>
            </a:r>
          </a:p>
          <a:p>
            <a:pPr marL="604520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Observar se há formação de bolhas, sinal de que há presença de catalase, enzima que decompõe o peróxido de hidrogênio em água e oxigênio;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752" y="8691245"/>
            <a:ext cx="12658592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Open Sans Bold"/>
              </a:rPr>
              <a:t>Leitura: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 Caso haja formação de bolhas, temos um resultado positivo, para a família </a:t>
            </a:r>
            <a:r>
              <a:rPr lang="en-US" sz="2800">
                <a:solidFill>
                  <a:srgbClr val="000000"/>
                </a:solidFill>
                <a:latin typeface="Open Sans Italics"/>
              </a:rPr>
              <a:t>Staphylococcaceae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; caso não haja bolhas, temos um resultado negativo, que identifica a família </a:t>
            </a:r>
            <a:r>
              <a:rPr lang="en-US" sz="2800">
                <a:solidFill>
                  <a:srgbClr val="000000"/>
                </a:solidFill>
                <a:latin typeface="Open Sans Italics"/>
              </a:rPr>
              <a:t>Streptococcaceae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14721" y="9473148"/>
            <a:ext cx="502834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Open Sans"/>
              </a:rPr>
              <a:t>Imagem 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orma, Círculo&#10;&#10;Descrição gerada automaticamente">
            <a:extLst>
              <a:ext uri="{FF2B5EF4-FFF2-40B4-BE49-F238E27FC236}">
                <a16:creationId xmlns:a16="http://schemas.microsoft.com/office/drawing/2014/main" xmlns="" id="{1F9CAC49-AF53-468B-9BB3-5F556AF7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601123" y="153194"/>
            <a:ext cx="5085755" cy="125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Diagnóstico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1150" y="1504156"/>
            <a:ext cx="1732295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Quarto passo: </a:t>
            </a:r>
            <a:r>
              <a:rPr lang="en-US" sz="3200">
                <a:solidFill>
                  <a:srgbClr val="000000"/>
                </a:solidFill>
                <a:latin typeface="Open Sans"/>
              </a:rPr>
              <a:t>Teste da Bacitracina (diferenciação entre </a:t>
            </a:r>
            <a:r>
              <a:rPr lang="en-US" sz="3200">
                <a:solidFill>
                  <a:srgbClr val="000000"/>
                </a:solidFill>
                <a:latin typeface="Open Sans Italics"/>
              </a:rPr>
              <a:t>Staphylococcus spp. </a:t>
            </a:r>
            <a:r>
              <a:rPr lang="en-US" sz="3200">
                <a:solidFill>
                  <a:srgbClr val="000000"/>
                </a:solidFill>
                <a:latin typeface="Open Sans"/>
              </a:rPr>
              <a:t>e </a:t>
            </a:r>
            <a:r>
              <a:rPr lang="en-US" sz="3200">
                <a:solidFill>
                  <a:srgbClr val="000000"/>
                </a:solidFill>
                <a:latin typeface="Open Sans Italics"/>
              </a:rPr>
              <a:t>Micrococcus spp.</a:t>
            </a:r>
            <a:r>
              <a:rPr lang="en-US" sz="3200">
                <a:solidFill>
                  <a:srgbClr val="000000"/>
                </a:solidFill>
                <a:latin typeface="Open Sans"/>
              </a:rPr>
              <a:t>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8795" y="2715394"/>
            <a:ext cx="1710393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Motivo: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tanto os </a:t>
            </a:r>
            <a:r>
              <a:rPr lang="en-US" sz="3000">
                <a:solidFill>
                  <a:srgbClr val="000000"/>
                </a:solidFill>
                <a:latin typeface="Open Sans Italics"/>
              </a:rPr>
              <a:t>Staphylococcus spp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como os </a:t>
            </a:r>
            <a:r>
              <a:rPr lang="en-US" sz="3000">
                <a:solidFill>
                  <a:srgbClr val="000000"/>
                </a:solidFill>
                <a:latin typeface="Open Sans Italics"/>
              </a:rPr>
              <a:t>Micrococcus spp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apresentam resultado positivo no teste da catalase, entretanto a sensibilidade que apresentam a bacitracina (antibiótico poplipeptídico) é diferente.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7370" y="4324350"/>
            <a:ext cx="1710393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Procedimento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: em lâmina/placa com meio Ágar Mueller Hinton, fazer os esfregaço da colônia, e depois depositar um ou dois disco de bacitracina 0,04 UI sobre o esfregaço. Incubar por 24 horas a 35°C. Posteriormente, fazer a leitura do diâmetro do halo de inibição formado.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6895" y="6015471"/>
            <a:ext cx="1710393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Leitura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: </a:t>
            </a:r>
            <a:r>
              <a:rPr lang="en-US" sz="3000">
                <a:solidFill>
                  <a:srgbClr val="000000"/>
                </a:solidFill>
                <a:latin typeface="Open Sans Italics"/>
              </a:rPr>
              <a:t>Staphylococcus spp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são resistentes a bacitracina apresentando um halo menor que 9 mm em volta do disco, enquanto </a:t>
            </a:r>
            <a:r>
              <a:rPr lang="en-US" sz="3000">
                <a:solidFill>
                  <a:srgbClr val="000000"/>
                </a:solidFill>
                <a:latin typeface="Open Sans Italics"/>
              </a:rPr>
              <a:t>Micrococcus spp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são sensíveis a bacitracina, apresentando um halo de inibição maior que 10 mm.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8795" y="8741410"/>
            <a:ext cx="17103930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Testes alternativos para o de coagulase, que diferenciam </a:t>
            </a:r>
            <a:r>
              <a:rPr lang="en-US" sz="2800">
                <a:solidFill>
                  <a:srgbClr val="000000"/>
                </a:solidFill>
                <a:latin typeface="Open Sans Italics"/>
              </a:rPr>
              <a:t>Staphylococcus aureus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2800">
                <a:solidFill>
                  <a:srgbClr val="000000"/>
                </a:solidFill>
                <a:latin typeface="Open Sans Italics"/>
              </a:rPr>
              <a:t>Staphylococcus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 coagulase negativos: Teste de DNase com azul de toluidina O; Teste de DNase com HCl 1N;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8795" y="7634721"/>
            <a:ext cx="17103930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Alternativa para o teste de bacitracina: Teste de Furazolidona, para o qual </a:t>
            </a:r>
            <a:r>
              <a:rPr lang="en-US" sz="2800">
                <a:solidFill>
                  <a:srgbClr val="000000"/>
                </a:solidFill>
                <a:latin typeface="Open Sans Italics"/>
              </a:rPr>
              <a:t>Staphylococcus spp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. é sensível (d ≥ 15 mm), e </a:t>
            </a:r>
            <a:r>
              <a:rPr lang="en-US" sz="2800">
                <a:solidFill>
                  <a:srgbClr val="000000"/>
                </a:solidFill>
                <a:latin typeface="Open Sans Italics"/>
              </a:rPr>
              <a:t>Micrococcus spp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. é resistente (d ≤ 14 mm).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EDBE36E5-3D20-42CB-B2F8-940516DDC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774651" y="3836700"/>
            <a:ext cx="6838116" cy="584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</a:rPr>
              <a:t>Colocar 0,5 mL de plasma de coelho com EDTA em um tubo de ensaio;</a:t>
            </a:r>
          </a:p>
          <a:p>
            <a:pPr marL="474980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</a:rPr>
              <a:t>Adicionar uma alçada da colônia de </a:t>
            </a:r>
            <a:r>
              <a:rPr lang="en-US" sz="2200">
                <a:solidFill>
                  <a:srgbClr val="000000"/>
                </a:solidFill>
                <a:latin typeface="Open Sans Italics"/>
              </a:rPr>
              <a:t>Staphylococcus 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a ser identificada;</a:t>
            </a:r>
          </a:p>
          <a:p>
            <a:pPr marL="474980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</a:rPr>
              <a:t>Incubar por 4 horas a 35 ± 2ºC, em estufa ou banho-maria; em caso de não formação de coágulo, incubar por 24 horas. </a:t>
            </a:r>
          </a:p>
          <a:p>
            <a:pPr algn="just">
              <a:lnSpc>
                <a:spcPts val="3079"/>
              </a:lnSpc>
            </a:pPr>
            <a:endParaRPr lang="en-US" sz="220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3079"/>
              </a:lnSpc>
            </a:pPr>
            <a:r>
              <a:rPr lang="en-US" sz="2200">
                <a:solidFill>
                  <a:srgbClr val="000000"/>
                </a:solidFill>
                <a:latin typeface="Open Sans"/>
              </a:rPr>
              <a:t>  Formação de coágulo observada pela inclinação               </a:t>
            </a:r>
            <a:r>
              <a:rPr lang="en-US" sz="2200">
                <a:solidFill>
                  <a:srgbClr val="FBE3FC"/>
                </a:solidFill>
                <a:latin typeface="Open Sans"/>
              </a:rPr>
              <a:t>s  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suave do tubo de ensaio.</a:t>
            </a:r>
          </a:p>
          <a:p>
            <a:pPr algn="just">
              <a:lnSpc>
                <a:spcPts val="3079"/>
              </a:lnSpc>
            </a:pPr>
            <a:endParaRPr lang="en-US" sz="2200">
              <a:solidFill>
                <a:srgbClr val="000000"/>
              </a:solidFill>
              <a:latin typeface="Open Sans"/>
            </a:endParaRPr>
          </a:p>
          <a:p>
            <a:pPr marL="474980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</a:rPr>
              <a:t>Formação de coágulo inteiro ou parcial, identifica </a:t>
            </a:r>
            <a:r>
              <a:rPr lang="en-US" sz="2200">
                <a:solidFill>
                  <a:srgbClr val="000000"/>
                </a:solidFill>
                <a:latin typeface="Open Sans Italics"/>
              </a:rPr>
              <a:t>Staphylococcus aureus;</a:t>
            </a:r>
          </a:p>
          <a:p>
            <a:pPr marL="474980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</a:rPr>
              <a:t>Não formação de coágulo, identifica espécies de </a:t>
            </a:r>
            <a:r>
              <a:rPr lang="en-US" sz="2200">
                <a:solidFill>
                  <a:srgbClr val="000000"/>
                </a:solidFill>
                <a:latin typeface="Open Sans Italics"/>
              </a:rPr>
              <a:t>Staphylococcus</a:t>
            </a:r>
            <a:r>
              <a:rPr lang="en-US" sz="2200">
                <a:solidFill>
                  <a:srgbClr val="000000"/>
                </a:solidFill>
                <a:latin typeface="Open Sans"/>
              </a:rPr>
              <a:t> com coagulase negativa.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60219" y="3836700"/>
            <a:ext cx="6917493" cy="584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</a:rPr>
              <a:t>Colocar duas gotas de salina em uma placa com meio de cultura, que de preferência NÃO seja ágar-manitol;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ns"/>
              </a:rPr>
              <a:t>Emulsionar uma colônia isolada a ser testada;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ns"/>
              </a:rPr>
              <a:t>Colocar uma gota de plasma de coelho e misturar.</a:t>
            </a:r>
          </a:p>
          <a:p>
            <a:pPr algn="just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Open Sans"/>
              </a:rPr>
              <a:t>   Formação de coágulos ou grumos em 10 segundos</a:t>
            </a:r>
          </a:p>
          <a:p>
            <a:pPr algn="just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Open Sans"/>
            </a:endParaRP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ns"/>
              </a:rPr>
              <a:t>Formação de coágulo ou grumos, identifica </a:t>
            </a:r>
            <a:r>
              <a:rPr lang="en-US" sz="2199">
                <a:solidFill>
                  <a:srgbClr val="000000"/>
                </a:solidFill>
                <a:latin typeface="Open Sans Italics"/>
              </a:rPr>
              <a:t>Staphylococcus aureus</a:t>
            </a:r>
            <a:r>
              <a:rPr lang="en-US" sz="2199">
                <a:solidFill>
                  <a:srgbClr val="000000"/>
                </a:solidFill>
                <a:latin typeface="Open Sans"/>
              </a:rPr>
              <a:t>;</a:t>
            </a:r>
          </a:p>
          <a:p>
            <a:pPr marL="474980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ns"/>
              </a:rPr>
              <a:t>Não formação de coágulo ou grumo, identifica </a:t>
            </a:r>
            <a:r>
              <a:rPr lang="en-US" sz="2199">
                <a:solidFill>
                  <a:srgbClr val="000000"/>
                </a:solidFill>
                <a:latin typeface="Open Sans Italics"/>
              </a:rPr>
              <a:t>Staphylococcus </a:t>
            </a:r>
            <a:r>
              <a:rPr lang="en-US" sz="2199">
                <a:solidFill>
                  <a:srgbClr val="000000"/>
                </a:solidFill>
                <a:latin typeface="Open Sans"/>
              </a:rPr>
              <a:t>com coagulase negativa.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05490" y="251752"/>
            <a:ext cx="2072222" cy="286422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74545" y="1795145"/>
            <a:ext cx="13305157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50"/>
              </a:lnSpc>
            </a:pPr>
            <a:r>
              <a:rPr lang="en-US" sz="2500">
                <a:solidFill>
                  <a:srgbClr val="000000"/>
                </a:solidFill>
                <a:latin typeface="Open Sans Bold"/>
              </a:rPr>
              <a:t>OBJETIVO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: Verificar se a bactéria possui a coagulase, seja na forma livre e/ou ligada a superfície da parede celular. A coagulase converte fibrogênio em fibrina, causando a formação de coágulos.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01048" y="-25400"/>
            <a:ext cx="5085904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Diagnóstico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1534" y="1282700"/>
            <a:ext cx="14473806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ctr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 Bold"/>
              </a:rPr>
              <a:t>Quinto passo: </a:t>
            </a:r>
            <a:r>
              <a:rPr lang="en-US" sz="2700">
                <a:solidFill>
                  <a:srgbClr val="000000"/>
                </a:solidFill>
                <a:latin typeface="Open Sans"/>
              </a:rPr>
              <a:t>Teste de Coagulase (diferenciação dentro do gênero </a:t>
            </a:r>
            <a:r>
              <a:rPr lang="en-US" sz="2700">
                <a:solidFill>
                  <a:srgbClr val="000000"/>
                </a:solidFill>
                <a:latin typeface="Open Sans Italics"/>
              </a:rPr>
              <a:t>Staphylococcus</a:t>
            </a:r>
            <a:r>
              <a:rPr lang="en-US" sz="2700">
                <a:solidFill>
                  <a:srgbClr val="000000"/>
                </a:solidFill>
                <a:latin typeface="Open Sans"/>
              </a:rPr>
              <a:t>):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21340" y="3011200"/>
            <a:ext cx="314473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Open Sans"/>
              </a:rPr>
              <a:t>EM TUBO: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98102" y="3011200"/>
            <a:ext cx="344172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Open Sans"/>
              </a:rPr>
              <a:t>EM PLACA: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55420" y="3918543"/>
            <a:ext cx="284351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Procedimento: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5420" y="6796720"/>
            <a:ext cx="145494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Leitura: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5420" y="8087097"/>
            <a:ext cx="273799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Interpretação: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Gráfico&#10;&#10;Descrição gerada automaticamente">
            <a:extLst>
              <a:ext uri="{FF2B5EF4-FFF2-40B4-BE49-F238E27FC236}">
                <a16:creationId xmlns:a16="http://schemas.microsoft.com/office/drawing/2014/main" xmlns="" id="{A09FFC20-B2B5-41FE-BA97-AA87D60F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97" t="4282" r="342" b="4369"/>
          <a:stretch>
            <a:fillRect/>
          </a:stretch>
        </p:blipFill>
        <p:spPr>
          <a:xfrm>
            <a:off x="2407866" y="7540050"/>
            <a:ext cx="13479834" cy="1807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64" t="14920" r="8676" b="19855"/>
          <a:stretch>
            <a:fillRect/>
          </a:stretch>
        </p:blipFill>
        <p:spPr>
          <a:xfrm>
            <a:off x="2439892" y="1537524"/>
            <a:ext cx="13408215" cy="55736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363173" y="9667127"/>
            <a:ext cx="156165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Tabelas 2 e 3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3255" y="1350963"/>
            <a:ext cx="8200757" cy="502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As recomendações do CLSI para detecção de cepas de S. aureus resistentes a oxacilina e vancomicina, incluem os seguintes antibiogramas:</a:t>
            </a:r>
          </a:p>
          <a:p>
            <a:pPr marL="561340" lvl="1" indent="-280670" algn="just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Teste de sensibilidade por disco de difusão</a:t>
            </a:r>
          </a:p>
          <a:p>
            <a:pPr marL="561340" lvl="1" indent="-280670" algn="just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Teste com ágar screening para oxacilina</a:t>
            </a:r>
          </a:p>
          <a:p>
            <a:pPr marL="561340" lvl="1" indent="-280670" algn="just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Teste com ágar screening para vancomicina</a:t>
            </a:r>
          </a:p>
          <a:p>
            <a:pPr marL="561340" lvl="1" indent="-280670" algn="just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E determinação da concentração miníma inibitória por diluição </a:t>
            </a: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Os parâmetros para determinar sensibilidade ou resistência são os presentes na tabela ao lado.</a:t>
            </a:r>
          </a:p>
          <a:p>
            <a:pPr algn="just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45798" y="1558925"/>
            <a:ext cx="9003523" cy="40360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04012" y="5826843"/>
            <a:ext cx="4912415" cy="392993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35745" y="41275"/>
            <a:ext cx="14845010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Diagnóstico de cepas resistentes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52917" y="1209675"/>
            <a:ext cx="99640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</a:rPr>
              <a:t>Tabela 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71604" y="9766463"/>
            <a:ext cx="117723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</a:rPr>
              <a:t>Imagem 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255" y="6057900"/>
            <a:ext cx="7812528" cy="410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just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Outro teste para detecção de resistência é o </a:t>
            </a: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D-Test, usado para detectar resistência induzida a clindamicina por eritromicina.</a:t>
            </a: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O disco de eritromicina é colocado próximo ao disco de clindamicina no antibiograma. A eritromicina difunde-se através do ágar, induzindo a resistência a clindamicina, formando uma zona de inibição achatada, em formato de 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76145" y="9766463"/>
            <a:ext cx="117723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</a:rPr>
              <a:t>Imagem 6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18276" t="6740" r="10110"/>
          <a:stretch>
            <a:fillRect/>
          </a:stretch>
        </p:blipFill>
        <p:spPr>
          <a:xfrm>
            <a:off x="13852937" y="5884156"/>
            <a:ext cx="4023646" cy="39299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Forma, Padrão do plano de fundo, Círculo&#10;&#10;Descrição gerada automaticamente">
            <a:extLst>
              <a:ext uri="{FF2B5EF4-FFF2-40B4-BE49-F238E27FC236}">
                <a16:creationId xmlns:a16="http://schemas.microsoft.com/office/drawing/2014/main" xmlns="" id="{77ECFEB8-31C6-4475-9EC8-0492721FD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96230" y="5659788"/>
            <a:ext cx="18480460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Open Sans Light Bold"/>
              </a:rPr>
              <a:t>20% das pessoas são consideradas portadoras permanentes, e 60% são portadoras intermitentes.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414734"/>
            <a:ext cx="182880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 Bold"/>
              </a:rPr>
              <a:t>Stapylococcus aureus </a:t>
            </a:r>
            <a:r>
              <a:rPr lang="en-US" sz="3400" dirty="0" err="1">
                <a:solidFill>
                  <a:srgbClr val="000000"/>
                </a:solidFill>
                <a:latin typeface="Open Sans Light Bold"/>
              </a:rPr>
              <a:t>são</a:t>
            </a:r>
            <a:r>
              <a:rPr lang="en-US" sz="34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Open Sans Light Bold"/>
              </a:rPr>
              <a:t>encontradas</a:t>
            </a:r>
            <a:r>
              <a:rPr lang="en-US" sz="34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Open Sans Light Bold"/>
              </a:rPr>
              <a:t>na</a:t>
            </a:r>
            <a:r>
              <a:rPr lang="en-US" sz="3400" dirty="0">
                <a:solidFill>
                  <a:srgbClr val="000000"/>
                </a:solidFill>
                <a:latin typeface="Open Sans Light Bold"/>
              </a:rPr>
              <a:t> microbiota </a:t>
            </a:r>
            <a:r>
              <a:rPr lang="en-US" sz="3400" dirty="0" err="1">
                <a:solidFill>
                  <a:srgbClr val="000000"/>
                </a:solidFill>
                <a:latin typeface="Open Sans Light Bold"/>
              </a:rPr>
              <a:t>humana</a:t>
            </a:r>
            <a:r>
              <a:rPr lang="en-US" sz="3400" dirty="0">
                <a:solidFill>
                  <a:srgbClr val="000000"/>
                </a:solidFill>
                <a:latin typeface="Open Sans Light Bold"/>
              </a:rPr>
              <a:t> e no </a:t>
            </a:r>
            <a:r>
              <a:rPr lang="en-US" sz="3400" dirty="0" err="1">
                <a:solidFill>
                  <a:srgbClr val="000000"/>
                </a:solidFill>
                <a:latin typeface="Open Sans Light Bold"/>
              </a:rPr>
              <a:t>ambiente</a:t>
            </a:r>
            <a:r>
              <a:rPr lang="en-US" sz="3400" dirty="0">
                <a:solidFill>
                  <a:srgbClr val="000000"/>
                </a:solidFill>
                <a:latin typeface="Open Sans Light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7631229"/>
            <a:ext cx="8575939" cy="236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Open Sans"/>
              </a:rPr>
              <a:t>Indivíduos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com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dermatite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atópica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mulheres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que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utilizam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anticoncepcionais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usuários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insulina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ou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drogas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injetáveis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, e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homens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são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portadores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mais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frequentes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ao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passo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que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fumantes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possuem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menor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</a:rPr>
              <a:t>incidência</a:t>
            </a:r>
            <a:r>
              <a:rPr lang="en-US" sz="2700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4871" y="2213640"/>
            <a:ext cx="7387175" cy="332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São responsáveis por grande parte das infecções comuns, e possuem importância especial em infecções hospitalares e cirúrgicas.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O aparecimento de cepas ultra-resistentes a antibióticos é alvo de inúmeros estudos epidemiológicos.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60219" y="2297430"/>
            <a:ext cx="7524011" cy="284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Sabe-se que há um desequilíbrio em indivíduos com dermatite atópica, com alta prevalência de </a:t>
            </a:r>
            <a:r>
              <a:rPr lang="en-US" sz="2700">
                <a:solidFill>
                  <a:srgbClr val="000000"/>
                </a:solidFill>
                <a:latin typeface="Open Sans Italics"/>
              </a:rPr>
              <a:t>S. Aureus </a:t>
            </a:r>
            <a:r>
              <a:rPr lang="en-US" sz="2700">
                <a:solidFill>
                  <a:srgbClr val="000000"/>
                </a:solidFill>
                <a:latin typeface="Open Sans"/>
              </a:rPr>
              <a:t>nas lesões (80-100%) em relação a outras bactérias, o que pode tanto ser consequência da doença quanto exarcebar sua gravidade.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68061" y="50082"/>
            <a:ext cx="5815757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Epidemiologia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12392" y="7995916"/>
            <a:ext cx="5809394" cy="219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Não se sabe se elas possuem uma função positiva na microbiota, mas o processo de remoção causa mais danos que benefícios, e não costuma durar por muito tempo.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m 64" descr="Padrão do plano de fundo, Retângulo&#10;&#10;Descrição gerada automaticamente">
            <a:extLst>
              <a:ext uri="{FF2B5EF4-FFF2-40B4-BE49-F238E27FC236}">
                <a16:creationId xmlns:a16="http://schemas.microsoft.com/office/drawing/2014/main" xmlns="" id="{A16259ED-7DDA-480D-958E-3E6224439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3179623">
            <a:off x="2875885" y="5234650"/>
            <a:ext cx="964049" cy="29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1773">
                <a:solidFill>
                  <a:srgbClr val="000000"/>
                </a:solidFill>
                <a:latin typeface="Open Sans Light Bold"/>
              </a:rPr>
              <a:t>1930</a:t>
            </a:r>
          </a:p>
        </p:txBody>
      </p:sp>
      <p:sp>
        <p:nvSpPr>
          <p:cNvPr id="9" name="TextBox 9"/>
          <p:cNvSpPr txBox="1"/>
          <p:nvPr/>
        </p:nvSpPr>
        <p:spPr>
          <a:xfrm rot="-3179623">
            <a:off x="4812885" y="5234650"/>
            <a:ext cx="964049" cy="29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1773">
                <a:solidFill>
                  <a:srgbClr val="000000"/>
                </a:solidFill>
                <a:latin typeface="Open Sans Light Bold"/>
              </a:rPr>
              <a:t>1940</a:t>
            </a:r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1725864" y="4390819"/>
            <a:ext cx="2525887" cy="401643"/>
            <a:chOff x="0" y="0"/>
            <a:chExt cx="3594100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535036" y="3160480"/>
            <a:ext cx="876712" cy="87671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02975" y="3215068"/>
            <a:ext cx="572162" cy="76753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2302393" y="7265530"/>
            <a:ext cx="2525887" cy="401643"/>
            <a:chOff x="0" y="0"/>
            <a:chExt cx="3594100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171717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127230" y="7958825"/>
            <a:ext cx="876712" cy="87671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95169" y="8013414"/>
            <a:ext cx="572162" cy="767535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 rot="5400000">
            <a:off x="3664282" y="4399040"/>
            <a:ext cx="2525887" cy="401643"/>
            <a:chOff x="0" y="0"/>
            <a:chExt cx="3594100" cy="571500"/>
          </a:xfrm>
        </p:grpSpPr>
        <p:sp>
          <p:nvSpPr>
            <p:cNvPr id="21" name="Freeform 21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444648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90420" y="3168701"/>
            <a:ext cx="876712" cy="876712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 rot="5400000">
            <a:off x="4252209" y="7265530"/>
            <a:ext cx="2525887" cy="401643"/>
            <a:chOff x="0" y="0"/>
            <a:chExt cx="3594100" cy="571500"/>
          </a:xfrm>
        </p:grpSpPr>
        <p:sp>
          <p:nvSpPr>
            <p:cNvPr id="24" name="Freeform 24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444648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76797" y="8000628"/>
            <a:ext cx="876712" cy="876712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5400000">
            <a:off x="6755482" y="4390819"/>
            <a:ext cx="2525887" cy="401643"/>
            <a:chOff x="0" y="0"/>
            <a:chExt cx="3594100" cy="571500"/>
          </a:xfrm>
        </p:grpSpPr>
        <p:sp>
          <p:nvSpPr>
            <p:cNvPr id="27" name="Freeform 2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7580318" y="3164590"/>
            <a:ext cx="876712" cy="876712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48258" y="3219179"/>
            <a:ext cx="572162" cy="767535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6791142" y="2073627"/>
            <a:ext cx="1913538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Descoberta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da vancomicina</a:t>
            </a:r>
          </a:p>
        </p:txBody>
      </p:sp>
      <p:grpSp>
        <p:nvGrpSpPr>
          <p:cNvPr id="32" name="Group 32"/>
          <p:cNvGrpSpPr/>
          <p:nvPr/>
        </p:nvGrpSpPr>
        <p:grpSpPr>
          <a:xfrm rot="5400000">
            <a:off x="7733070" y="7265530"/>
            <a:ext cx="2525887" cy="401643"/>
            <a:chOff x="0" y="0"/>
            <a:chExt cx="3594100" cy="571500"/>
          </a:xfrm>
        </p:grpSpPr>
        <p:sp>
          <p:nvSpPr>
            <p:cNvPr id="33" name="Freeform 3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737373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8557658" y="7962936"/>
            <a:ext cx="876712" cy="876712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25597" y="8017525"/>
            <a:ext cx="572162" cy="767535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 rot="5400000">
            <a:off x="7916096" y="4390819"/>
            <a:ext cx="2525887" cy="401643"/>
            <a:chOff x="0" y="0"/>
            <a:chExt cx="3594100" cy="571500"/>
          </a:xfrm>
        </p:grpSpPr>
        <p:sp>
          <p:nvSpPr>
            <p:cNvPr id="38" name="Freeform 38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848484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8685320" y="1979920"/>
            <a:ext cx="1574298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Cepas resistentes à meticilina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56597" y="3138196"/>
            <a:ext cx="876712" cy="876712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 rot="5400000">
            <a:off x="14736469" y="4381760"/>
            <a:ext cx="2555707" cy="406384"/>
            <a:chOff x="0" y="0"/>
            <a:chExt cx="3594100" cy="571500"/>
          </a:xfrm>
        </p:grpSpPr>
        <p:sp>
          <p:nvSpPr>
            <p:cNvPr id="42" name="Freeform 42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560551" y="3172812"/>
            <a:ext cx="876712" cy="876712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1859756" y="307975"/>
            <a:ext cx="14568488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Tratamento e controle da doença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469434" y="1406515"/>
            <a:ext cx="7349133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8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AC Diary Girl"/>
              </a:rPr>
              <a:t>Antibioticoterapia &amp; Resistência</a:t>
            </a:r>
          </a:p>
        </p:txBody>
      </p:sp>
      <p:sp>
        <p:nvSpPr>
          <p:cNvPr id="46" name="TextBox 46"/>
          <p:cNvSpPr txBox="1"/>
          <p:nvPr/>
        </p:nvSpPr>
        <p:spPr>
          <a:xfrm rot="-3179623">
            <a:off x="10591799" y="5234650"/>
            <a:ext cx="964049" cy="29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1773">
                <a:solidFill>
                  <a:srgbClr val="000000"/>
                </a:solidFill>
                <a:latin typeface="Open Sans Light Bold"/>
              </a:rPr>
              <a:t>1970</a:t>
            </a:r>
          </a:p>
        </p:txBody>
      </p:sp>
      <p:sp>
        <p:nvSpPr>
          <p:cNvPr id="47" name="TextBox 47"/>
          <p:cNvSpPr txBox="1"/>
          <p:nvPr/>
        </p:nvSpPr>
        <p:spPr>
          <a:xfrm rot="-3179623">
            <a:off x="12462908" y="5242872"/>
            <a:ext cx="964049" cy="29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1773">
                <a:solidFill>
                  <a:srgbClr val="000000"/>
                </a:solidFill>
                <a:latin typeface="Open Sans Light Bold"/>
              </a:rPr>
              <a:t>1980</a:t>
            </a:r>
          </a:p>
        </p:txBody>
      </p:sp>
      <p:sp>
        <p:nvSpPr>
          <p:cNvPr id="48" name="TextBox 48"/>
          <p:cNvSpPr txBox="1"/>
          <p:nvPr/>
        </p:nvSpPr>
        <p:spPr>
          <a:xfrm rot="-3179623">
            <a:off x="14430466" y="5242872"/>
            <a:ext cx="964049" cy="29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1773">
                <a:solidFill>
                  <a:srgbClr val="000000"/>
                </a:solidFill>
                <a:latin typeface="Open Sans Light Bold"/>
              </a:rPr>
              <a:t>1990</a:t>
            </a:r>
          </a:p>
        </p:txBody>
      </p:sp>
      <p:sp>
        <p:nvSpPr>
          <p:cNvPr id="49" name="TextBox 49"/>
          <p:cNvSpPr txBox="1"/>
          <p:nvPr/>
        </p:nvSpPr>
        <p:spPr>
          <a:xfrm rot="-3179623">
            <a:off x="6714552" y="5234650"/>
            <a:ext cx="964049" cy="29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1773">
                <a:solidFill>
                  <a:srgbClr val="000000"/>
                </a:solidFill>
                <a:latin typeface="Open Sans Light Bold"/>
              </a:rPr>
              <a:t>1950</a:t>
            </a:r>
          </a:p>
        </p:txBody>
      </p:sp>
      <p:sp>
        <p:nvSpPr>
          <p:cNvPr id="50" name="TextBox 50"/>
          <p:cNvSpPr txBox="1"/>
          <p:nvPr/>
        </p:nvSpPr>
        <p:spPr>
          <a:xfrm rot="-3179623">
            <a:off x="16370240" y="5242872"/>
            <a:ext cx="964049" cy="29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1773">
                <a:solidFill>
                  <a:srgbClr val="000000"/>
                </a:solidFill>
                <a:latin typeface="Open Sans Light Bold"/>
              </a:rPr>
              <a:t>2000</a:t>
            </a:r>
          </a:p>
        </p:txBody>
      </p:sp>
      <p:sp>
        <p:nvSpPr>
          <p:cNvPr id="51" name="TextBox 51"/>
          <p:cNvSpPr txBox="1"/>
          <p:nvPr/>
        </p:nvSpPr>
        <p:spPr>
          <a:xfrm rot="-3179623">
            <a:off x="931193" y="5242872"/>
            <a:ext cx="964049" cy="29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1773">
                <a:solidFill>
                  <a:srgbClr val="000000"/>
                </a:solidFill>
                <a:latin typeface="Open Sans Light Bold"/>
              </a:rPr>
              <a:t>1920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135083" y="2455763"/>
            <a:ext cx="159888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Descoberta da penicilina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592182" y="8856136"/>
            <a:ext cx="194631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Descoberta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das sulfonamidas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026532" y="1979920"/>
            <a:ext cx="1804487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Cepas resistentes às sulfonamidas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608412" y="8856136"/>
            <a:ext cx="1813481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Cepas resistentes à penicilina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135078" y="8856136"/>
            <a:ext cx="1721872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Descoberta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da meticilina</a:t>
            </a:r>
          </a:p>
        </p:txBody>
      </p:sp>
      <p:sp>
        <p:nvSpPr>
          <p:cNvPr id="57" name="TextBox 57"/>
          <p:cNvSpPr txBox="1"/>
          <p:nvPr/>
        </p:nvSpPr>
        <p:spPr>
          <a:xfrm rot="-3179623">
            <a:off x="8659090" y="5234650"/>
            <a:ext cx="964049" cy="29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1773">
                <a:solidFill>
                  <a:srgbClr val="000000"/>
                </a:solidFill>
                <a:latin typeface="Open Sans Light Bold"/>
              </a:rPr>
              <a:t>1960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4885170" y="2455763"/>
            <a:ext cx="2227475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Cepas resistentes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"/>
              </a:rPr>
              <a:t>à vancomicina</a:t>
            </a:r>
          </a:p>
        </p:txBody>
      </p:sp>
      <p:pic>
        <p:nvPicPr>
          <p:cNvPr id="59" name="Picture 59"/>
          <p:cNvPicPr>
            <a:picLocks noChangeAspect="1"/>
          </p:cNvPicPr>
          <p:nvPr/>
        </p:nvPicPr>
        <p:blipFill>
          <a:blip r:embed="rId9"/>
          <a:srcRect l="420" t="15916" r="1632" b="16745"/>
          <a:stretch>
            <a:fillRect/>
          </a:stretch>
        </p:blipFill>
        <p:spPr>
          <a:xfrm rot="295341">
            <a:off x="11237606" y="6592176"/>
            <a:ext cx="5059746" cy="3478576"/>
          </a:xfrm>
          <a:prstGeom prst="rect">
            <a:avLst/>
          </a:prstGeom>
        </p:spPr>
      </p:pic>
      <p:sp>
        <p:nvSpPr>
          <p:cNvPr id="60" name="TextBox 60"/>
          <p:cNvSpPr txBox="1"/>
          <p:nvPr/>
        </p:nvSpPr>
        <p:spPr>
          <a:xfrm rot="295341">
            <a:off x="11773788" y="7861387"/>
            <a:ext cx="2160356" cy="114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19"/>
              </a:lnSpc>
              <a:spcBef>
                <a:spcPct val="0"/>
              </a:spcBef>
            </a:pPr>
            <a:r>
              <a:rPr lang="en-US" sz="1168">
                <a:solidFill>
                  <a:srgbClr val="000000"/>
                </a:solidFill>
                <a:latin typeface="Open Sans Bold"/>
              </a:rPr>
              <a:t>Em uma revisão de casos no início da década de 1940, a mortalidade entre 122 pacientes foi de 82% e naqueles com idade acima de 50 anos foi de 98% </a:t>
            </a:r>
          </a:p>
        </p:txBody>
      </p:sp>
      <p:sp>
        <p:nvSpPr>
          <p:cNvPr id="61" name="TextBox 61"/>
          <p:cNvSpPr txBox="1"/>
          <p:nvPr/>
        </p:nvSpPr>
        <p:spPr>
          <a:xfrm rot="295341">
            <a:off x="11663204" y="7012489"/>
            <a:ext cx="3883091" cy="425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1"/>
              </a:lnSpc>
              <a:spcBef>
                <a:spcPct val="0"/>
              </a:spcBef>
            </a:pPr>
            <a:r>
              <a:rPr lang="en-US" sz="2547">
                <a:solidFill>
                  <a:srgbClr val="000000"/>
                </a:solidFill>
                <a:latin typeface="Gagalin"/>
              </a:rPr>
              <a:t>NA ERA PRÉ-ANTIBIÓTICA...</a:t>
            </a:r>
          </a:p>
        </p:txBody>
      </p:sp>
      <p:sp>
        <p:nvSpPr>
          <p:cNvPr id="62" name="TextBox 62"/>
          <p:cNvSpPr txBox="1"/>
          <p:nvPr/>
        </p:nvSpPr>
        <p:spPr>
          <a:xfrm rot="295341">
            <a:off x="11747991" y="7535448"/>
            <a:ext cx="3675131" cy="164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6"/>
              </a:lnSpc>
              <a:spcBef>
                <a:spcPct val="0"/>
              </a:spcBef>
            </a:pPr>
            <a:r>
              <a:rPr lang="en-US" sz="1128">
                <a:solidFill>
                  <a:srgbClr val="000000"/>
                </a:solidFill>
                <a:latin typeface="Open Sans Bold"/>
              </a:rPr>
              <a:t>BACTEREMIA POR </a:t>
            </a:r>
            <a:r>
              <a:rPr lang="en-US" sz="1128">
                <a:solidFill>
                  <a:srgbClr val="000000"/>
                </a:solidFill>
                <a:latin typeface="Open Sans Bold Italics"/>
              </a:rPr>
              <a:t>S. AUREUS</a:t>
            </a:r>
            <a:r>
              <a:rPr lang="en-US" sz="1128">
                <a:solidFill>
                  <a:srgbClr val="000000"/>
                </a:solidFill>
                <a:latin typeface="Open Sans Bold"/>
              </a:rPr>
              <a:t> COSTUMAVA SER FATAL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Ícone&#10;&#10;Descrição gerada automaticamente">
            <a:extLst>
              <a:ext uri="{FF2B5EF4-FFF2-40B4-BE49-F238E27FC236}">
                <a16:creationId xmlns:a16="http://schemas.microsoft.com/office/drawing/2014/main" xmlns="" id="{D74540A1-1731-4AFE-81CF-FC55E8180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85746" y="2990586"/>
            <a:ext cx="8220536" cy="515230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736255" y="2825182"/>
            <a:ext cx="8523045" cy="5434903"/>
            <a:chOff x="0" y="0"/>
            <a:chExt cx="2883104" cy="1838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3104" cy="1838473"/>
            </a:xfrm>
            <a:custGeom>
              <a:avLst/>
              <a:gdLst/>
              <a:ahLst/>
              <a:cxnLst/>
              <a:rect l="l" t="t" r="r" b="b"/>
              <a:pathLst>
                <a:path w="2883104" h="1838473">
                  <a:moveTo>
                    <a:pt x="0" y="0"/>
                  </a:moveTo>
                  <a:lnTo>
                    <a:pt x="0" y="1838473"/>
                  </a:lnTo>
                  <a:lnTo>
                    <a:pt x="2883104" y="1838473"/>
                  </a:lnTo>
                  <a:lnTo>
                    <a:pt x="2883104" y="0"/>
                  </a:lnTo>
                  <a:lnTo>
                    <a:pt x="0" y="0"/>
                  </a:lnTo>
                  <a:close/>
                  <a:moveTo>
                    <a:pt x="2822144" y="1777513"/>
                  </a:moveTo>
                  <a:lnTo>
                    <a:pt x="59690" y="1777513"/>
                  </a:lnTo>
                  <a:lnTo>
                    <a:pt x="59690" y="59690"/>
                  </a:lnTo>
                  <a:lnTo>
                    <a:pt x="2822144" y="59690"/>
                  </a:lnTo>
                  <a:lnTo>
                    <a:pt x="2822144" y="1777513"/>
                  </a:lnTo>
                  <a:close/>
                </a:path>
              </a:pathLst>
            </a:custGeom>
            <a:solidFill>
              <a:srgbClr val="FBE3FC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2638161"/>
            <a:ext cx="7472739" cy="349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Inibidoras competitivas da enzima </a:t>
            </a:r>
            <a:r>
              <a:rPr lang="en-US" sz="2500">
                <a:solidFill>
                  <a:srgbClr val="000000"/>
                </a:solidFill>
                <a:latin typeface="Open Sans Bold"/>
              </a:rPr>
              <a:t>sintetase de dihidroperoato (gihydropteroate synthase - DHPS)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, pois é um análogo do substrato dessa enzima, o </a:t>
            </a:r>
            <a:r>
              <a:rPr lang="en-US" sz="2500">
                <a:solidFill>
                  <a:srgbClr val="000000"/>
                </a:solidFill>
                <a:latin typeface="Open Sans Bold"/>
              </a:rPr>
              <a:t>ácido para-aminobenzoico (para-aminobenzoic acid -PABA).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DHPS é uma</a:t>
            </a:r>
            <a:r>
              <a:rPr lang="en-US" sz="250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enzima envolvida na síntese de </a:t>
            </a:r>
            <a:r>
              <a:rPr lang="en-US" sz="2500">
                <a:solidFill>
                  <a:srgbClr val="000000"/>
                </a:solidFill>
                <a:latin typeface="Open Sans Bold"/>
              </a:rPr>
              <a:t>ácido fólico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, que por sua vez é importante na síntese de precursores de DNA e RNA nas bactérias.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6267651"/>
            <a:ext cx="3205113" cy="2062125"/>
            <a:chOff x="0" y="0"/>
            <a:chExt cx="813582" cy="5234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3582" cy="523448"/>
            </a:xfrm>
            <a:custGeom>
              <a:avLst/>
              <a:gdLst/>
              <a:ahLst/>
              <a:cxnLst/>
              <a:rect l="l" t="t" r="r" b="b"/>
              <a:pathLst>
                <a:path w="813582" h="523448">
                  <a:moveTo>
                    <a:pt x="0" y="0"/>
                  </a:moveTo>
                  <a:lnTo>
                    <a:pt x="0" y="523448"/>
                  </a:lnTo>
                  <a:lnTo>
                    <a:pt x="813582" y="523448"/>
                  </a:lnTo>
                  <a:lnTo>
                    <a:pt x="813582" y="0"/>
                  </a:lnTo>
                  <a:lnTo>
                    <a:pt x="0" y="0"/>
                  </a:lnTo>
                  <a:close/>
                  <a:moveTo>
                    <a:pt x="752622" y="462488"/>
                  </a:moveTo>
                  <a:lnTo>
                    <a:pt x="59690" y="462488"/>
                  </a:lnTo>
                  <a:lnTo>
                    <a:pt x="59690" y="59690"/>
                  </a:lnTo>
                  <a:lnTo>
                    <a:pt x="752622" y="59690"/>
                  </a:lnTo>
                  <a:lnTo>
                    <a:pt x="752622" y="462488"/>
                  </a:lnTo>
                  <a:close/>
                </a:path>
              </a:pathLst>
            </a:custGeom>
            <a:solidFill>
              <a:srgbClr val="FBE3FC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9871" t="38878" r="52757" b="20048"/>
          <a:stretch>
            <a:fillRect/>
          </a:stretch>
        </p:blipFill>
        <p:spPr>
          <a:xfrm>
            <a:off x="1141749" y="6363664"/>
            <a:ext cx="2973900" cy="18376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096869" y="1387465"/>
            <a:ext cx="4094262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8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AC Diary Girl"/>
              </a:rPr>
              <a:t>Antibioticoterapia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193026"/>
            <a:ext cx="2869555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Sulfonamidas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66395" y="8338666"/>
            <a:ext cx="1459238" cy="316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Open Sans"/>
              </a:rPr>
              <a:t>Imagem</a:t>
            </a:r>
            <a:r>
              <a:rPr lang="en-US" sz="2000" dirty="0">
                <a:solidFill>
                  <a:srgbClr val="000000"/>
                </a:solidFill>
                <a:latin typeface="Open Sans"/>
              </a:rPr>
              <a:t>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87922" y="8338666"/>
            <a:ext cx="1841078" cy="383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300" dirty="0" err="1">
                <a:solidFill>
                  <a:srgbClr val="000000"/>
                </a:solidFill>
                <a:latin typeface="Open Sans Light"/>
              </a:rPr>
              <a:t>Sulfanilamida</a:t>
            </a:r>
            <a:endParaRPr lang="en-US" sz="2300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151519" y="8283839"/>
            <a:ext cx="70455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300">
                <a:solidFill>
                  <a:srgbClr val="000000"/>
                </a:solidFill>
                <a:latin typeface="Open Sans Light"/>
              </a:rPr>
              <a:t>PABA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59756" y="307975"/>
            <a:ext cx="14568488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Tratamento e controle da doença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2115" y="8935085"/>
            <a:ext cx="7745909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"/>
              </a:rPr>
              <a:t>Moléculas desenhadas através do programa ChemDraw Professional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969358" y="6251424"/>
            <a:ext cx="3068875" cy="2062125"/>
            <a:chOff x="0" y="0"/>
            <a:chExt cx="779000" cy="52344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79000" cy="523448"/>
            </a:xfrm>
            <a:custGeom>
              <a:avLst/>
              <a:gdLst/>
              <a:ahLst/>
              <a:cxnLst/>
              <a:rect l="l" t="t" r="r" b="b"/>
              <a:pathLst>
                <a:path w="779000" h="523448">
                  <a:moveTo>
                    <a:pt x="0" y="0"/>
                  </a:moveTo>
                  <a:lnTo>
                    <a:pt x="0" y="523448"/>
                  </a:lnTo>
                  <a:lnTo>
                    <a:pt x="779000" y="523448"/>
                  </a:lnTo>
                  <a:lnTo>
                    <a:pt x="779000" y="0"/>
                  </a:lnTo>
                  <a:lnTo>
                    <a:pt x="0" y="0"/>
                  </a:lnTo>
                  <a:close/>
                  <a:moveTo>
                    <a:pt x="718040" y="462488"/>
                  </a:moveTo>
                  <a:lnTo>
                    <a:pt x="59690" y="462488"/>
                  </a:lnTo>
                  <a:lnTo>
                    <a:pt x="59690" y="59690"/>
                  </a:lnTo>
                  <a:lnTo>
                    <a:pt x="718040" y="59690"/>
                  </a:lnTo>
                  <a:lnTo>
                    <a:pt x="718040" y="462488"/>
                  </a:lnTo>
                  <a:close/>
                </a:path>
              </a:pathLst>
            </a:custGeom>
            <a:solidFill>
              <a:srgbClr val="FBE3FC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l="59491" t="36837" r="3666" b="21149"/>
          <a:stretch>
            <a:fillRect/>
          </a:stretch>
        </p:blipFill>
        <p:spPr>
          <a:xfrm>
            <a:off x="5070706" y="6363664"/>
            <a:ext cx="2866179" cy="183764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8799A1A8-886E-4840-BB6A-AAE47EF05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0892" t="2881" b="79029"/>
          <a:stretch>
            <a:fillRect/>
          </a:stretch>
        </p:blipFill>
        <p:spPr>
          <a:xfrm>
            <a:off x="1969748" y="4131904"/>
            <a:ext cx="3863483" cy="1229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2375" t="23614" r="31312" b="60136"/>
          <a:stretch>
            <a:fillRect/>
          </a:stretch>
        </p:blipFill>
        <p:spPr>
          <a:xfrm>
            <a:off x="7987238" y="4137998"/>
            <a:ext cx="2441545" cy="11043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10089" t="45893" r="13243" b="37080"/>
          <a:stretch>
            <a:fillRect/>
          </a:stretch>
        </p:blipFill>
        <p:spPr>
          <a:xfrm>
            <a:off x="12792243" y="4137998"/>
            <a:ext cx="3324073" cy="11570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9582" t="59411" r="586" b="17739"/>
          <a:stretch>
            <a:fillRect/>
          </a:stretch>
        </p:blipFill>
        <p:spPr>
          <a:xfrm>
            <a:off x="1973562" y="6332630"/>
            <a:ext cx="3894874" cy="15528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9910" t="84481" r="6969"/>
          <a:stretch>
            <a:fillRect/>
          </a:stretch>
        </p:blipFill>
        <p:spPr>
          <a:xfrm>
            <a:off x="7991052" y="6668395"/>
            <a:ext cx="3603878" cy="10546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l="72184" t="21096" r="854" b="53953"/>
          <a:stretch>
            <a:fillRect/>
          </a:stretch>
        </p:blipFill>
        <p:spPr>
          <a:xfrm>
            <a:off x="13094468" y="6093753"/>
            <a:ext cx="2180022" cy="3164547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859756" y="307975"/>
            <a:ext cx="14568488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Tratamento e controle da doença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406005"/>
            <a:ext cx="809965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Inibidores da síntese da </a:t>
            </a:r>
            <a:r>
              <a:rPr lang="en-US" sz="2700">
                <a:solidFill>
                  <a:srgbClr val="000000"/>
                </a:solidFill>
                <a:latin typeface="Open Sans Bold"/>
              </a:rPr>
              <a:t>parede celular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1970395"/>
            <a:ext cx="4994851" cy="50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160"/>
              </a:lnSpc>
              <a:spcBef>
                <a:spcPct val="0"/>
              </a:spcBef>
            </a:pPr>
            <a:r>
              <a:rPr lang="pt-BR" sz="3200" u="none" dirty="0">
                <a:solidFill>
                  <a:srgbClr val="000000"/>
                </a:solidFill>
                <a:latin typeface="Open Sans Bold"/>
              </a:rPr>
              <a:t>Penicilina e </a:t>
            </a:r>
            <a:r>
              <a:rPr lang="pt-BR" sz="3200" u="none" dirty="0" err="1">
                <a:solidFill>
                  <a:srgbClr val="000000"/>
                </a:solidFill>
                <a:latin typeface="Open Sans Bold"/>
              </a:rPr>
              <a:t>Meticilina</a:t>
            </a:r>
            <a:endParaRPr lang="pt-BR" sz="3200" u="none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471627" y="2958506"/>
            <a:ext cx="11787673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700" u="none">
                <a:solidFill>
                  <a:srgbClr val="000000"/>
                </a:solidFill>
                <a:latin typeface="Open Sans"/>
              </a:rPr>
              <a:t>agem na síntese do </a:t>
            </a:r>
            <a:r>
              <a:rPr lang="en-US" sz="2700" u="none">
                <a:solidFill>
                  <a:srgbClr val="000000"/>
                </a:solidFill>
                <a:latin typeface="Open Sans Bold"/>
              </a:rPr>
              <a:t>peptideoglicano</a:t>
            </a:r>
            <a:r>
              <a:rPr lang="en-US" sz="2700" u="none">
                <a:solidFill>
                  <a:srgbClr val="000000"/>
                </a:solidFill>
                <a:latin typeface="Open Sans"/>
              </a:rPr>
              <a:t>, inibindo a ligação β-1,4 entre NAG (N-acetilglucosamina) e NAM (ácido N-acetilmurâmico)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645432" y="9239250"/>
            <a:ext cx="1078093" cy="25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8"/>
              </a:lnSpc>
              <a:spcBef>
                <a:spcPct val="0"/>
              </a:spcBef>
            </a:pPr>
            <a:r>
              <a:rPr lang="en-US" sz="1621">
                <a:solidFill>
                  <a:srgbClr val="000000"/>
                </a:solidFill>
                <a:latin typeface="Open Sans"/>
              </a:rPr>
              <a:t>Imagem 8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69748" y="5443838"/>
            <a:ext cx="15289552" cy="941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pt-BR" sz="2400" dirty="0">
                <a:solidFill>
                  <a:srgbClr val="000000"/>
                </a:solidFill>
                <a:latin typeface="Open Sans"/>
              </a:rPr>
              <a:t>Proteína de ligação à penicilina (</a:t>
            </a:r>
            <a:r>
              <a:rPr lang="pt-BR" sz="2400" dirty="0" err="1">
                <a:solidFill>
                  <a:srgbClr val="000000"/>
                </a:solidFill>
                <a:latin typeface="Open Sans"/>
              </a:rPr>
              <a:t>Penicillin</a:t>
            </a:r>
            <a:r>
              <a:rPr lang="pt-BR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pt-BR" sz="2400" dirty="0" err="1">
                <a:solidFill>
                  <a:srgbClr val="000000"/>
                </a:solidFill>
                <a:latin typeface="Open Sans"/>
              </a:rPr>
              <a:t>binding</a:t>
            </a:r>
            <a:r>
              <a:rPr lang="pt-BR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pt-BR" sz="2400" dirty="0" err="1">
                <a:solidFill>
                  <a:srgbClr val="000000"/>
                </a:solidFill>
                <a:latin typeface="Open Sans"/>
              </a:rPr>
              <a:t>protein</a:t>
            </a:r>
            <a:r>
              <a:rPr lang="pt-BR" sz="2400" dirty="0">
                <a:solidFill>
                  <a:srgbClr val="000000"/>
                </a:solidFill>
                <a:latin typeface="Open Sans"/>
              </a:rPr>
              <a:t> - PBP) retira D-alanina do precursor de </a:t>
            </a:r>
            <a:r>
              <a:rPr lang="pt-BR" sz="2400" dirty="0" err="1">
                <a:solidFill>
                  <a:srgbClr val="000000"/>
                </a:solidFill>
                <a:latin typeface="Open Sans"/>
              </a:rPr>
              <a:t>peptideoglicano</a:t>
            </a:r>
            <a:endParaRPr lang="pt-BR" sz="24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969747" y="8196967"/>
            <a:ext cx="10822495" cy="444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pt-BR" sz="2400" dirty="0">
                <a:solidFill>
                  <a:srgbClr val="000000"/>
                </a:solidFill>
                <a:latin typeface="Open Sans"/>
              </a:rPr>
              <a:t>β-lactâmicos (como a penicilina e a </a:t>
            </a:r>
            <a:r>
              <a:rPr lang="pt-BR" sz="2400" dirty="0" err="1">
                <a:solidFill>
                  <a:srgbClr val="000000"/>
                </a:solidFill>
                <a:latin typeface="Open Sans"/>
              </a:rPr>
              <a:t>meticilina</a:t>
            </a:r>
            <a:r>
              <a:rPr lang="pt-BR" sz="2400" dirty="0">
                <a:solidFill>
                  <a:srgbClr val="000000"/>
                </a:solidFill>
                <a:latin typeface="Open Sans"/>
              </a:rPr>
              <a:t>)  ligam-se à PBP, inibindo-a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6869" y="1387465"/>
            <a:ext cx="4256932" cy="583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680"/>
              </a:lnSpc>
              <a:spcBef>
                <a:spcPct val="0"/>
              </a:spcBef>
            </a:pPr>
            <a:r>
              <a:rPr lang="pt-BR" sz="3600" u="none" dirty="0">
                <a:solidFill>
                  <a:srgbClr val="000000"/>
                </a:solidFill>
                <a:latin typeface="AC Diary Girl"/>
              </a:rPr>
              <a:t>Antibioticoterapia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9487D65B-1077-4005-870A-9EBB8C1AA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5184" t="13914" r="14744" b="35582"/>
          <a:stretch>
            <a:fillRect/>
          </a:stretch>
        </p:blipFill>
        <p:spPr>
          <a:xfrm>
            <a:off x="1617461" y="4477446"/>
            <a:ext cx="12670512" cy="31248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59756" y="307975"/>
            <a:ext cx="14568488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Tratamento e controle da doença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501255"/>
            <a:ext cx="809965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Inibidor da síntese da </a:t>
            </a:r>
            <a:r>
              <a:rPr lang="en-US" sz="2700">
                <a:solidFill>
                  <a:srgbClr val="000000"/>
                </a:solidFill>
                <a:latin typeface="Open Sans Bold"/>
              </a:rPr>
              <a:t>parede celular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19252" y="2958506"/>
            <a:ext cx="11740048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700" u="none">
                <a:solidFill>
                  <a:srgbClr val="000000"/>
                </a:solidFill>
                <a:latin typeface="Open Sans"/>
              </a:rPr>
              <a:t>agem na síntese do </a:t>
            </a:r>
            <a:r>
              <a:rPr lang="en-US" sz="2700" u="none">
                <a:solidFill>
                  <a:srgbClr val="000000"/>
                </a:solidFill>
                <a:latin typeface="Open Sans Bold"/>
              </a:rPr>
              <a:t>peptideoglicano</a:t>
            </a:r>
            <a:r>
              <a:rPr lang="en-US" sz="2700" u="none">
                <a:solidFill>
                  <a:srgbClr val="000000"/>
                </a:solidFill>
                <a:latin typeface="Open Sans"/>
              </a:rPr>
              <a:t>, inibindo a ligação β-1,4 entre NAG (N-acetilglucosamina) e NAM (ácido N-acetilmurâmico)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218205" y="7592815"/>
            <a:ext cx="941933" cy="24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Open Sans"/>
              </a:rPr>
              <a:t>Imagem 9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85095" t="30460" r="100" b="5374"/>
          <a:stretch>
            <a:fillRect/>
          </a:stretch>
        </p:blipFill>
        <p:spPr>
          <a:xfrm>
            <a:off x="14678333" y="4449382"/>
            <a:ext cx="1992206" cy="295473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28700" y="8007059"/>
            <a:ext cx="16230600" cy="189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Nunca se tornou a primeira linha de tratamento para</a:t>
            </a:r>
            <a:r>
              <a:rPr lang="en-US" sz="2700">
                <a:solidFill>
                  <a:srgbClr val="000000"/>
                </a:solidFill>
                <a:latin typeface="Open Sans Italics"/>
              </a:rPr>
              <a:t> S. aureus </a:t>
            </a:r>
            <a:r>
              <a:rPr lang="en-US" sz="2700">
                <a:solidFill>
                  <a:srgbClr val="000000"/>
                </a:solidFill>
                <a:latin typeface="Open Sans"/>
              </a:rPr>
              <a:t>devido a </a:t>
            </a:r>
            <a:r>
              <a:rPr lang="en-US" sz="2700">
                <a:solidFill>
                  <a:srgbClr val="000000"/>
                </a:solidFill>
                <a:latin typeface="Open Sans Bold"/>
              </a:rPr>
              <a:t>baixa biodisponibilidade oral </a:t>
            </a:r>
            <a:r>
              <a:rPr lang="en-US" sz="2700">
                <a:solidFill>
                  <a:srgbClr val="000000"/>
                </a:solidFill>
                <a:latin typeface="Open Sans"/>
              </a:rPr>
              <a:t>(administração intravenosa para a maioria das infecções); </a:t>
            </a:r>
            <a:r>
              <a:rPr lang="en-US" sz="2700">
                <a:solidFill>
                  <a:srgbClr val="000000"/>
                </a:solidFill>
                <a:latin typeface="Open Sans Bold"/>
              </a:rPr>
              <a:t>β-lactâmicos resistentes à β-lactamase, </a:t>
            </a:r>
            <a:r>
              <a:rPr lang="en-US" sz="2700">
                <a:solidFill>
                  <a:srgbClr val="000000"/>
                </a:solidFill>
                <a:latin typeface="Open Sans"/>
              </a:rPr>
              <a:t>como a meticilina, serem </a:t>
            </a:r>
            <a:r>
              <a:rPr lang="en-US" sz="2700">
                <a:solidFill>
                  <a:srgbClr val="000000"/>
                </a:solidFill>
                <a:latin typeface="Open Sans Bold"/>
              </a:rPr>
              <a:t>mais eficientes</a:t>
            </a:r>
            <a:r>
              <a:rPr lang="en-US" sz="2700">
                <a:solidFill>
                  <a:srgbClr val="000000"/>
                </a:solidFill>
                <a:latin typeface="Open Sans"/>
              </a:rPr>
              <a:t> contra bactérias não resistentes; por apresentarem </a:t>
            </a:r>
            <a:r>
              <a:rPr lang="en-US" sz="2700">
                <a:solidFill>
                  <a:srgbClr val="000000"/>
                </a:solidFill>
                <a:latin typeface="Open Sans Bold"/>
              </a:rPr>
              <a:t>efeitos nefrotóxicos e ototóxicos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96868" y="1387465"/>
            <a:ext cx="4333131" cy="583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680"/>
              </a:lnSpc>
              <a:spcBef>
                <a:spcPct val="0"/>
              </a:spcBef>
            </a:pPr>
            <a:r>
              <a:rPr lang="en-US" sz="3600" u="none" dirty="0" err="1">
                <a:solidFill>
                  <a:srgbClr val="000000"/>
                </a:solidFill>
                <a:latin typeface="AC Diary Girl"/>
              </a:rPr>
              <a:t>Antibioticoterapia</a:t>
            </a:r>
            <a:endParaRPr lang="en-US" sz="3600" u="none" dirty="0">
              <a:solidFill>
                <a:srgbClr val="000000"/>
              </a:solidFill>
              <a:latin typeface="AC Diary Gir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2046595"/>
            <a:ext cx="2705100" cy="50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160"/>
              </a:lnSpc>
              <a:spcBef>
                <a:spcPct val="0"/>
              </a:spcBef>
            </a:pPr>
            <a:r>
              <a:rPr lang="en-US" sz="3200" u="none" dirty="0" err="1">
                <a:solidFill>
                  <a:srgbClr val="000000"/>
                </a:solidFill>
                <a:latin typeface="Open Sans Bold"/>
              </a:rPr>
              <a:t>Vancomicida</a:t>
            </a:r>
            <a:endParaRPr lang="en-US" sz="3200" u="none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, Padrão do plano de fundo&#10;&#10;Descrição gerada automaticamente">
            <a:extLst>
              <a:ext uri="{FF2B5EF4-FFF2-40B4-BE49-F238E27FC236}">
                <a16:creationId xmlns:a16="http://schemas.microsoft.com/office/drawing/2014/main" xmlns="" id="{4F630A28-7E7F-4ECA-A450-17D525F97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501407" y="2743992"/>
            <a:ext cx="7757893" cy="551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0" lvl="1" indent="-367030" algn="l">
              <a:lnSpc>
                <a:spcPts val="4420"/>
              </a:lnSpc>
              <a:buFont typeface="Arial"/>
              <a:buChar char="•"/>
            </a:pPr>
            <a:r>
              <a:rPr lang="en-US" sz="3400" u="none">
                <a:solidFill>
                  <a:srgbClr val="000000"/>
                </a:solidFill>
                <a:latin typeface="Open Sans"/>
              </a:rPr>
              <a:t>Cocos</a:t>
            </a:r>
          </a:p>
          <a:p>
            <a:pPr marL="734060" lvl="1" indent="-367030" algn="l">
              <a:lnSpc>
                <a:spcPts val="4420"/>
              </a:lnSpc>
              <a:buFont typeface="Arial"/>
              <a:buChar char="•"/>
            </a:pPr>
            <a:r>
              <a:rPr lang="en-US" sz="3400" u="none">
                <a:solidFill>
                  <a:srgbClr val="000000"/>
                </a:solidFill>
                <a:latin typeface="Open Sans"/>
              </a:rPr>
              <a:t>Gram-positivos</a:t>
            </a:r>
          </a:p>
          <a:p>
            <a:pPr marL="734060" lvl="1" indent="-367030" algn="l">
              <a:lnSpc>
                <a:spcPts val="4420"/>
              </a:lnSpc>
              <a:buFont typeface="Arial"/>
              <a:buChar char="•"/>
            </a:pPr>
            <a:r>
              <a:rPr lang="en-US" sz="3400" u="none">
                <a:solidFill>
                  <a:srgbClr val="000000"/>
                </a:solidFill>
                <a:latin typeface="Open Sans"/>
              </a:rPr>
              <a:t>0,5 a 1,5 µm de diâmetro</a:t>
            </a:r>
          </a:p>
          <a:p>
            <a:pPr marL="734060" lvl="1" indent="-367030" algn="l">
              <a:lnSpc>
                <a:spcPts val="4420"/>
              </a:lnSpc>
              <a:buFont typeface="Arial"/>
              <a:buChar char="•"/>
            </a:pPr>
            <a:r>
              <a:rPr lang="en-US" sz="3400" u="none">
                <a:solidFill>
                  <a:srgbClr val="000000"/>
                </a:solidFill>
                <a:latin typeface="Open Sans"/>
              </a:rPr>
              <a:t>Imóveis</a:t>
            </a:r>
          </a:p>
          <a:p>
            <a:pPr marL="734060" lvl="1" indent="-367030" algn="l">
              <a:lnSpc>
                <a:spcPts val="4420"/>
              </a:lnSpc>
              <a:buFont typeface="Arial"/>
              <a:buChar char="•"/>
            </a:pPr>
            <a:r>
              <a:rPr lang="en-US" sz="3400" u="none">
                <a:solidFill>
                  <a:srgbClr val="000000"/>
                </a:solidFill>
                <a:latin typeface="Open Sans"/>
              </a:rPr>
              <a:t>Não-esporulados</a:t>
            </a:r>
          </a:p>
          <a:p>
            <a:pPr marL="734060" lvl="1" indent="-367030" algn="l">
              <a:lnSpc>
                <a:spcPts val="4420"/>
              </a:lnSpc>
              <a:buFont typeface="Arial"/>
              <a:buChar char="•"/>
            </a:pPr>
            <a:r>
              <a:rPr lang="en-US" sz="3400" u="none">
                <a:solidFill>
                  <a:srgbClr val="000000"/>
                </a:solidFill>
                <a:latin typeface="Open Sans"/>
              </a:rPr>
              <a:t>Geralmente não encapsulados</a:t>
            </a:r>
          </a:p>
          <a:p>
            <a:pPr marL="734060" lvl="1" indent="-367030" algn="l">
              <a:lnSpc>
                <a:spcPts val="4420"/>
              </a:lnSpc>
              <a:buFont typeface="Arial"/>
              <a:buChar char="•"/>
            </a:pPr>
            <a:r>
              <a:rPr lang="en-US" sz="3400" u="none">
                <a:solidFill>
                  <a:srgbClr val="000000"/>
                </a:solidFill>
                <a:latin typeface="Open Sans"/>
              </a:rPr>
              <a:t>Diversas formas: isoladas, aos pares, cadeias curtas  ou um agrupamento irregular (cacho de uva)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801" y="2782092"/>
            <a:ext cx="7494199" cy="58173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87766" y="307975"/>
            <a:ext cx="4512469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 err="1">
                <a:solidFill>
                  <a:srgbClr val="000000"/>
                </a:solidFill>
                <a:latin typeface="AC Diary Girl"/>
              </a:rPr>
              <a:t>Morfologia</a:t>
            </a:r>
            <a:endParaRPr lang="en-US" sz="7000" dirty="0">
              <a:solidFill>
                <a:srgbClr val="000000"/>
              </a:solidFill>
              <a:latin typeface="AC Diary Gir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456783" y="1656032"/>
            <a:ext cx="7374434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AC Diary Girl"/>
              </a:rPr>
              <a:t>Gênero</a:t>
            </a:r>
            <a:r>
              <a:rPr lang="en-US" sz="5000" dirty="0">
                <a:solidFill>
                  <a:srgbClr val="000000"/>
                </a:solidFill>
                <a:latin typeface="AC Diary Girl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C Diary Girl Italics"/>
              </a:rPr>
              <a:t>Staphylococcus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07956" y="8431188"/>
            <a:ext cx="5746017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  <a:spcBef>
                <a:spcPct val="0"/>
              </a:spcBef>
            </a:pPr>
            <a:r>
              <a:rPr lang="en-US" sz="3200" u="none">
                <a:solidFill>
                  <a:srgbClr val="000000"/>
                </a:solidFill>
                <a:latin typeface="Open Sans"/>
              </a:rPr>
              <a:t>Divisão celular em 3 planos perpendiculares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49801" y="8677480"/>
            <a:ext cx="7494199" cy="21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>
                <a:solidFill>
                  <a:srgbClr val="000000"/>
                </a:solidFill>
                <a:latin typeface="Open Sans"/>
              </a:rPr>
              <a:t>Imagem 1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71676" y="8385861"/>
            <a:ext cx="1199603" cy="8724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DACEF4F8-A3D8-46E1-B505-DDC35DED2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71027" y="2537909"/>
            <a:ext cx="8237478" cy="384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Associada ao hospital (HA-MRSA)</a:t>
            </a:r>
          </a:p>
          <a:p>
            <a:pPr marL="626110" lvl="1" indent="-313055">
              <a:lnSpc>
                <a:spcPts val="377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</a:rPr>
              <a:t>Multi-resistência a antibióticos</a:t>
            </a:r>
          </a:p>
          <a:p>
            <a:pPr marL="626110" lvl="1" indent="-313055">
              <a:lnSpc>
                <a:spcPts val="377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</a:rPr>
              <a:t>Alto risco em pacientes hospitalizados e funcionários</a:t>
            </a:r>
          </a:p>
          <a:p>
            <a:pPr marL="626110" lvl="1" indent="-313055">
              <a:lnSpc>
                <a:spcPts val="377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</a:rPr>
              <a:t>Primeira observação em 1961</a:t>
            </a:r>
          </a:p>
          <a:p>
            <a:pPr marL="626110" lvl="1" indent="-313055">
              <a:lnSpc>
                <a:spcPts val="377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</a:rPr>
              <a:t>Causa bacteremia, infecções urinárias e respiratórias, em feridas e pele, entre outros.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14949" y="2509334"/>
            <a:ext cx="8267145" cy="575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Associada à comunidade (CA-MRSA)</a:t>
            </a:r>
          </a:p>
          <a:p>
            <a:pPr marL="626110" lvl="1" indent="-313055">
              <a:lnSpc>
                <a:spcPts val="377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</a:rPr>
              <a:t>Perfil genético diferente da HA-MRSA</a:t>
            </a:r>
          </a:p>
          <a:p>
            <a:pPr marL="626110" lvl="1" indent="-313055">
              <a:lnSpc>
                <a:spcPts val="377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</a:rPr>
              <a:t>Resistente usualmente apenas à beta-lactâmios</a:t>
            </a:r>
          </a:p>
          <a:p>
            <a:pPr marL="626110" lvl="1" indent="-313055">
              <a:lnSpc>
                <a:spcPts val="377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</a:rPr>
              <a:t>Tornou-se relevante em 1990</a:t>
            </a:r>
          </a:p>
          <a:p>
            <a:pPr marL="626110" lvl="1" indent="-313055">
              <a:lnSpc>
                <a:spcPts val="377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</a:rPr>
              <a:t>Responsável principalmente por IPTM</a:t>
            </a:r>
          </a:p>
          <a:p>
            <a:pPr marL="626110" lvl="1" indent="-313055">
              <a:lnSpc>
                <a:spcPts val="377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</a:rPr>
              <a:t>Cepas são mais virulentas; 95% possuem o gene codificante de PVL</a:t>
            </a:r>
          </a:p>
          <a:p>
            <a:pPr marL="626110" lvl="1" indent="-313055">
              <a:lnSpc>
                <a:spcPts val="377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</a:rPr>
              <a:t>Taxa de crescimento superior à cepas de HA-MRSA</a:t>
            </a:r>
            <a:r>
              <a:rPr lang="en-US" sz="290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900">
                <a:solidFill>
                  <a:srgbClr val="000000"/>
                </a:solidFill>
                <a:latin typeface="Open Sans"/>
              </a:rPr>
              <a:t>leva a uma vantagem adaptativa, culminando na gradual substituição das cepas em hospitais.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67932" y="246756"/>
            <a:ext cx="9952137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S. aureus resistentes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1469131"/>
            <a:ext cx="1828800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MRSA = Methicillin-resistant Staphylococcus aureus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13246" y="7492365"/>
            <a:ext cx="7864104" cy="255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900">
                <a:solidFill>
                  <a:srgbClr val="000000"/>
                </a:solidFill>
                <a:latin typeface="Open Sans"/>
              </a:rPr>
              <a:t>A transmissão de cepas tem tornado a distinção cada vez mais difícil, já que há troca de material genético e casos de infecções em ambiente hospitalar por CA-MRSA, e vice-versa.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1595" y="7430339"/>
            <a:ext cx="801045" cy="58257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1E990FC5-8B2E-48E7-92E7-46ED05FD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12567" y="6569800"/>
            <a:ext cx="8473821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u="none">
                <a:solidFill>
                  <a:srgbClr val="000000"/>
                </a:solidFill>
                <a:latin typeface="Open Sans Bold"/>
              </a:rPr>
              <a:t>VRSA = Vancomycin-resistant Staphylococcus aureus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4237" y="2830057"/>
            <a:ext cx="7886700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Primeira aparição no Japão, em 1996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Necessita de 8 a 16 microgramas por mililitro de vancomicina para tratamento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HVISA: cepas com menor resistência (entre 1 e 4 microgramas por mililitro).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77469" y="-3223"/>
            <a:ext cx="9952137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S. aureus resistentes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4237" y="1722707"/>
            <a:ext cx="8473821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u="none">
                <a:solidFill>
                  <a:srgbClr val="000000"/>
                </a:solidFill>
                <a:latin typeface="Open Sans Bold"/>
              </a:rPr>
              <a:t>VISA = Vancomycin-intermediate Staphylococcus aureus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4237" y="7677150"/>
            <a:ext cx="7656385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Primeira aparição nos EUA, em 2002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Mínimo de 32 microgramas por mililitro de antibiótico para tratamento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68058" y="2234789"/>
            <a:ext cx="6321530" cy="485461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168058" y="7184216"/>
            <a:ext cx="632153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</a:rPr>
              <a:t>Imagem 10. Sob uma ampliação de 20.000x, esta micrografia eletrônica de varredura mostra uma cepa da bactéria </a:t>
            </a:r>
            <a:r>
              <a:rPr lang="en-US" sz="2000">
                <a:solidFill>
                  <a:srgbClr val="000000"/>
                </a:solidFill>
                <a:latin typeface="Open Sans Italics"/>
              </a:rPr>
              <a:t>Staphylococcus aureus </a:t>
            </a:r>
            <a:r>
              <a:rPr lang="en-US" sz="2000">
                <a:solidFill>
                  <a:srgbClr val="000000"/>
                </a:solidFill>
                <a:latin typeface="Open Sans"/>
              </a:rPr>
              <a:t>retirada de uma cultura de resistência intermediária à vancomicina (VISA).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99454" y="1905587"/>
            <a:ext cx="632153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Imagem 10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14D2E341-BEBF-4C9B-8E6B-46D0A71B1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49962" t="18556" r="11721" b="23491"/>
          <a:stretch>
            <a:fillRect/>
          </a:stretch>
        </p:blipFill>
        <p:spPr>
          <a:xfrm>
            <a:off x="241200" y="1831998"/>
            <a:ext cx="6653560" cy="565789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29110" y="307975"/>
            <a:ext cx="14429780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 err="1">
                <a:solidFill>
                  <a:srgbClr val="000000"/>
                </a:solidFill>
                <a:latin typeface="AC Diary Girl"/>
              </a:rPr>
              <a:t>Epidemiologia</a:t>
            </a:r>
            <a:r>
              <a:rPr lang="en-US" sz="7000" dirty="0">
                <a:solidFill>
                  <a:srgbClr val="000000"/>
                </a:solidFill>
                <a:latin typeface="AC Diary Girl"/>
              </a:rPr>
              <a:t>: </a:t>
            </a:r>
            <a:r>
              <a:rPr lang="en-US" sz="7000" dirty="0" err="1">
                <a:solidFill>
                  <a:srgbClr val="000000"/>
                </a:solidFill>
                <a:latin typeface="AC Diary Girl"/>
              </a:rPr>
              <a:t>cepas</a:t>
            </a:r>
            <a:r>
              <a:rPr lang="en-US" sz="7000" dirty="0">
                <a:solidFill>
                  <a:srgbClr val="000000"/>
                </a:solidFill>
                <a:latin typeface="AC Diary Girl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AC Diary Girl"/>
              </a:rPr>
              <a:t>resistentes</a:t>
            </a:r>
            <a:endParaRPr lang="en-US" sz="7000" dirty="0">
              <a:solidFill>
                <a:srgbClr val="000000"/>
              </a:solidFill>
              <a:latin typeface="AC Diary Gir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139238" y="465232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2523" y="2831936"/>
            <a:ext cx="70632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49605" y="1985924"/>
            <a:ext cx="1245125" cy="37353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159601" y="2415858"/>
            <a:ext cx="2355958" cy="525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Gráfico demonstra aumento de IPTM  causadas por MRSA com o passar dos anos, na América do Norte (preto), América Latina (branco) e Europa (cinza)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50342" y="7933399"/>
            <a:ext cx="7808841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Até 2010, não haviam casos de transmissão ampla da cepas CA-MRSA como a USA300 para a Europa, ou de cepas européias como a ST80 para o EUA. As razões desse fenômeno são desconhecidas.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779279">
            <a:off x="406138" y="7803780"/>
            <a:ext cx="1245125" cy="373537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860219" y="6823974"/>
            <a:ext cx="7129443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O Centers for Disease Control and Prevention (CDC) dos Estados Unidos informa que, em 2010, as infecções por MRSA representam 63% das infecções estafilocócicas nos EUA; em 1974, eram apenas 2%.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00641" y="1890429"/>
            <a:ext cx="801045" cy="58257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45267" y="6778126"/>
            <a:ext cx="911792" cy="66312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713420" y="1972668"/>
            <a:ext cx="7253046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Open Sans Bold"/>
              </a:rPr>
              <a:t>Grupos de alto risco para HA-MRSA: 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Funcionários e pacientes hospitalares; dependentes de diálise ou tratamentos intravenosos; ala de UTI e neonatal.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72947" y="4192588"/>
            <a:ext cx="7293518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Open Sans Bold"/>
              </a:rPr>
              <a:t>Grupos de alto risco para CA-MRSA: 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Crianças, detentos, atletas, militares, pessoas de baixa renda; ou seja, populações com alto rico de co-infecção.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263579" y="1453794"/>
            <a:ext cx="235595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300">
                <a:solidFill>
                  <a:srgbClr val="000000"/>
                </a:solidFill>
                <a:latin typeface="Open Sans Light"/>
              </a:rPr>
              <a:t>Imagem 11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213B1E93-854F-41A6-A540-3437662C8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4762" y="136046"/>
            <a:ext cx="18288000" cy="248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 err="1">
                <a:solidFill>
                  <a:srgbClr val="000000"/>
                </a:solidFill>
                <a:latin typeface="AC Diary Girl"/>
              </a:rPr>
              <a:t>Epidemiologia</a:t>
            </a:r>
            <a:r>
              <a:rPr lang="en-US" sz="7000" dirty="0">
                <a:solidFill>
                  <a:srgbClr val="000000"/>
                </a:solidFill>
                <a:latin typeface="AC Diary Girl"/>
              </a:rPr>
              <a:t>: </a:t>
            </a:r>
            <a:r>
              <a:rPr lang="en-US" sz="7000" dirty="0" err="1">
                <a:solidFill>
                  <a:srgbClr val="000000"/>
                </a:solidFill>
                <a:latin typeface="AC Diary Girl"/>
              </a:rPr>
              <a:t>cepas</a:t>
            </a:r>
            <a:r>
              <a:rPr lang="en-US" sz="7000" dirty="0">
                <a:solidFill>
                  <a:srgbClr val="000000"/>
                </a:solidFill>
                <a:latin typeface="AC Diary Girl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AC Diary Girl"/>
              </a:rPr>
              <a:t>resistentes</a:t>
            </a:r>
            <a:r>
              <a:rPr lang="en-US" sz="7000" dirty="0">
                <a:solidFill>
                  <a:srgbClr val="000000"/>
                </a:solidFill>
                <a:latin typeface="AC Diary Girl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AC Diary Girl"/>
              </a:rPr>
              <a:t>na</a:t>
            </a:r>
            <a:r>
              <a:rPr lang="en-US" sz="7000" dirty="0">
                <a:solidFill>
                  <a:srgbClr val="000000"/>
                </a:solidFill>
                <a:latin typeface="AC Diary Girl"/>
              </a:rPr>
              <a:t> América Latina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65232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2523" y="2831936"/>
            <a:ext cx="70632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0381952" y="2898611"/>
            <a:ext cx="7746438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Um estudo brasileiro feito em um hospital do Rio de Janeiro, de 1997 a 1999, identificou que 93% dos 255 neonatos infectados por </a:t>
            </a:r>
            <a:r>
              <a:rPr lang="en-US" sz="3000">
                <a:solidFill>
                  <a:srgbClr val="000000"/>
                </a:solidFill>
                <a:latin typeface="Open Sans Italics"/>
              </a:rPr>
              <a:t>S. Aureus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possuíam cepas HA-MRSA.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2050" y="2870036"/>
            <a:ext cx="7977188" cy="395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O estudo feito pela PAHO (Organização Pan-Americana da Saúde) em 2004 avaliou a prevalência de MRSA em infecções nosocomiais em 15 países, e resultou em 80% dos 1407 casos no Peru, 64% de 1.483 na Guatemala, e 59% de 1431 no Uruguai. O país avaliado com menor prevalência foi Cuba (6% de 80).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62902" y="6137735"/>
            <a:ext cx="7746438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No estudo Tigecycline Evaluation and Surveillance Trial (T.E.S.T.) (Estudo de Avaliação e Vigilância de Tigeciclina), no qual foram coletados dados de 33 centros em 11 países, a prevalência geral de MRSA entre isolados de S. aureus foi de 48,3% em 2004-2007.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5850" y="7179497"/>
            <a:ext cx="8257254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O primeiro relato de CA-MRSA teve origem no Uruguai, em 2001.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O primeiro relato de MRSA com sensibilidade reduzida à vancomicina na ocorreu no Brasil em 2001.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7655" y="2732661"/>
            <a:ext cx="801045" cy="582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897" y="7141397"/>
            <a:ext cx="801045" cy="5825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58300" y="2846961"/>
            <a:ext cx="801045" cy="58257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28829" y="6068883"/>
            <a:ext cx="801045" cy="58257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4F274774-5854-4F6A-8852-ABD5D469C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50000" t="39024" r="22995" b="17260"/>
          <a:stretch>
            <a:fillRect/>
          </a:stretch>
        </p:blipFill>
        <p:spPr>
          <a:xfrm>
            <a:off x="8968075" y="4868391"/>
            <a:ext cx="5793383" cy="52726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512226" y="177800"/>
            <a:ext cx="4338791" cy="807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AC Diary Girl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AC Diary Girl"/>
              </a:rPr>
              <a:t>mecanismo</a:t>
            </a:r>
            <a:r>
              <a:rPr lang="en-US" sz="5000" dirty="0">
                <a:solidFill>
                  <a:srgbClr val="000000"/>
                </a:solidFill>
                <a:latin typeface="AC Diary Girl"/>
              </a:rPr>
              <a:t>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7349" y="5849520"/>
            <a:ext cx="8095619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Resistência a penicilina e outros antibióticos beta-lactâmios: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Se dá por genes responsáveis pela produção de enzimas beta-lactamase, que são encontrados em plasmídeos e portanto possuem fácil transmissão entre cepas.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7349" y="1264847"/>
            <a:ext cx="17846132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Resistência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metilicilina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: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O gene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mecA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é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carreado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por um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elemento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genético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móvel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chamado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cassete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cromossômico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estafilocócico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SCCmec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), e leva à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baixa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afinidade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meticilina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pela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parede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celular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devido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à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produção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proteínas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ligadora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penicilina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PPB2a.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Open Sans"/>
              </a:rPr>
              <a:t>Mais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raramente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pode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ocorrer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resistência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pela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hiper-produção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de B-lactamase (BORSA) e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alteração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outras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PPB (MODSA).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37230" y="4747578"/>
            <a:ext cx="1741982" cy="52259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7270" y="-33728"/>
            <a:ext cx="5364956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 Resistência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39238" y="465232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5065589" y="5425123"/>
            <a:ext cx="2579404" cy="458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0"/>
              </a:lnSpc>
            </a:pPr>
            <a:r>
              <a:rPr lang="en-US" sz="2407">
                <a:solidFill>
                  <a:srgbClr val="000000"/>
                </a:solidFill>
                <a:latin typeface="Open Sans"/>
              </a:rPr>
              <a:t>Gráfico demonstra a porcentagem de cepas de origem hospitalar (preenchido) e comunitária (vazado) com resistência a penicilina com o passar dos anos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71378" y="4442506"/>
            <a:ext cx="146625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300">
                <a:solidFill>
                  <a:srgbClr val="000000"/>
                </a:solidFill>
                <a:latin typeface="Open Sans Light"/>
              </a:rPr>
              <a:t>Imagem 12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CF298266-3986-47D0-ABF4-87945D865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19477" y="1785899"/>
            <a:ext cx="8884262" cy="7474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Resistência a vancomicina: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Em VRSA se dá pela transmissão do gene resistente VAN, presente em </a:t>
            </a:r>
            <a:r>
              <a:rPr lang="en-US" sz="3200">
                <a:solidFill>
                  <a:srgbClr val="000000"/>
                </a:solidFill>
                <a:latin typeface="Open Sans Italics"/>
              </a:rPr>
              <a:t>Streptococus </a:t>
            </a:r>
            <a:r>
              <a:rPr lang="en-US" sz="3200">
                <a:solidFill>
                  <a:srgbClr val="000000"/>
                </a:solidFill>
                <a:latin typeface="Open Sans"/>
              </a:rPr>
              <a:t>(VRE), para </a:t>
            </a:r>
            <a:r>
              <a:rPr lang="en-US" sz="3200">
                <a:solidFill>
                  <a:srgbClr val="000000"/>
                </a:solidFill>
                <a:latin typeface="Open Sans Italics"/>
              </a:rPr>
              <a:t>S. Aureus</a:t>
            </a:r>
            <a:r>
              <a:rPr lang="en-US" sz="3200">
                <a:solidFill>
                  <a:srgbClr val="000000"/>
                </a:solidFill>
                <a:latin typeface="Open Sans"/>
              </a:rPr>
              <a:t>, por meio de plasmídeos.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O mecanismo exato em VISA e HVISA não é conhecido, mas há diversas hipóteses. 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Em VISA, não há genes VAN; acredita-se que a resistência se dá pelo espessamento da parede celular bacteriana, mediada por outros fatores, que dificulta a penetração dos glicopeptídeos.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Em HVISA se basearia em mecanismos de espessamento da parede e ultra-expressão de PPB.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32289" y="1843049"/>
            <a:ext cx="7961667" cy="6069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7270" y="-33728"/>
            <a:ext cx="5364956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 Resistência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39238" y="465232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10132289" y="7851172"/>
            <a:ext cx="7961667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</a:rPr>
              <a:t>Imagem 13. Modelo esquemático que ilustra a aquisição e o mecanismo molecular da resistência à vancomicina do tipo vanA em </a:t>
            </a:r>
            <a:r>
              <a:rPr lang="en-US" sz="2000">
                <a:solidFill>
                  <a:srgbClr val="000000"/>
                </a:solidFill>
                <a:latin typeface="Open Sans Italics"/>
              </a:rPr>
              <a:t>S. aureus.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xmlns="" id="{50E53826-333C-44FA-851D-289BC5F22100}"/>
              </a:ext>
            </a:extLst>
          </p:cNvPr>
          <p:cNvSpPr txBox="1"/>
          <p:nvPr/>
        </p:nvSpPr>
        <p:spPr>
          <a:xfrm>
            <a:off x="5512226" y="177800"/>
            <a:ext cx="4338791" cy="807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AC Diary Girl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AC Diary Girl"/>
              </a:rPr>
              <a:t>mecanismo</a:t>
            </a:r>
            <a:r>
              <a:rPr lang="en-US" sz="5000" dirty="0">
                <a:solidFill>
                  <a:srgbClr val="000000"/>
                </a:solidFill>
                <a:latin typeface="AC Diary Girl"/>
              </a:rPr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4682C89F-877E-4079-A4D9-65A27D54B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7490" y="-30893"/>
            <a:ext cx="17966466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 Resistência: MLSB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65232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1054263" y="3230926"/>
            <a:ext cx="7233737" cy="345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Open Sans Bold Italics"/>
              </a:rPr>
              <a:t>Porque isso é relevante?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"/>
              </a:rPr>
              <a:t>Porque a clindamicina é um dos antibióticos preferidos para o tratamento de IPTM's, devido ao baixo preço, alta biodisponibilidade (90%) e distribuição uniforme na pele, independente da quantidade de bactérias.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933" y="1162907"/>
            <a:ext cx="1826206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MLSB é o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nome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do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grupo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bactérias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resistentes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macrolídeos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eritromicina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),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estreptograminas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B (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usadas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no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tratamento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de VRSA e VRE) e 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lincosamidas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Open Sans Light Bold"/>
              </a:rPr>
              <a:t>clindamicina</a:t>
            </a:r>
            <a:r>
              <a:rPr lang="en-US" sz="3200" dirty="0">
                <a:solidFill>
                  <a:srgbClr val="000000"/>
                </a:solidFill>
                <a:latin typeface="Open Sans Light Bold"/>
              </a:rPr>
              <a:t>).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7655" y="2500672"/>
            <a:ext cx="801045" cy="58257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84229" y="2529251"/>
            <a:ext cx="8868696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A resistência MLSB se dá pelos genes </a:t>
            </a:r>
            <a:r>
              <a:rPr lang="en-US" sz="2500">
                <a:solidFill>
                  <a:srgbClr val="000000"/>
                </a:solidFill>
                <a:latin typeface="Open Sans Italics"/>
              </a:rPr>
              <a:t>erm,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 usualmente A ou C, que ao serem transcritos resultam na metilação do ribossomo e impedimento da ligação dos antibióticos.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7655" y="3935493"/>
            <a:ext cx="801045" cy="58257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17947" y="4028766"/>
            <a:ext cx="8868696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Na MLSBc (constitutiva), a bactéria possui mutações que causam a transcrição desses genes antes do contato com antibióticos. Na MLSBi (indutiva), a resistência se dá inicialmente apenas contra os grupos 14 e 15 de macrolídeos, mas pode se estender a LS após contato com esses compostos.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49241" y="6802905"/>
            <a:ext cx="4742024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Tratar pacientes infectados por MLSBi com clindamicina tem resultados mistos na literatura; </a:t>
            </a:r>
          </a:p>
          <a:p>
            <a:pPr>
              <a:lnSpc>
                <a:spcPts val="3500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é 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mais seguro considerar essas cepas resistentes, em caso positivo no Teste-D.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667959" y="8297695"/>
            <a:ext cx="6006346" cy="189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Os resultados epidemiológicos variam significativamente a depender de região e ambiente (hospital, clínica) em que se testa.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 l="15264" t="17292" r="8638" b="3019"/>
          <a:stretch>
            <a:fillRect/>
          </a:stretch>
        </p:blipFill>
        <p:spPr>
          <a:xfrm>
            <a:off x="358149" y="6667139"/>
            <a:ext cx="3603292" cy="333725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549562">
            <a:off x="4138986" y="9545565"/>
            <a:ext cx="1741982" cy="522595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 rot="5400000">
            <a:off x="3404994" y="7234018"/>
            <a:ext cx="1449173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Imagem 14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Interface gráfica do usuário&#10;&#10;Descrição gerada automaticamente">
            <a:hlinkClick r:id="rId2"/>
            <a:extLst>
              <a:ext uri="{FF2B5EF4-FFF2-40B4-BE49-F238E27FC236}">
                <a16:creationId xmlns:a16="http://schemas.microsoft.com/office/drawing/2014/main" xmlns="" id="{C2424D46-20CE-4ED3-B201-BDD4B2846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6664506" y="-2738812"/>
            <a:ext cx="5109875" cy="14557573"/>
            <a:chOff x="0" y="0"/>
            <a:chExt cx="6881986" cy="196061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881986" cy="19606158"/>
            </a:xfrm>
            <a:custGeom>
              <a:avLst/>
              <a:gdLst/>
              <a:ahLst/>
              <a:cxnLst/>
              <a:rect l="l" t="t" r="r" b="b"/>
              <a:pathLst>
                <a:path w="6881986" h="19606158">
                  <a:moveTo>
                    <a:pt x="6175866" y="17106026"/>
                  </a:moveTo>
                  <a:lnTo>
                    <a:pt x="6175866" y="0"/>
                  </a:lnTo>
                  <a:lnTo>
                    <a:pt x="0" y="0"/>
                  </a:lnTo>
                  <a:lnTo>
                    <a:pt x="0" y="19606158"/>
                  </a:lnTo>
                  <a:lnTo>
                    <a:pt x="6175866" y="19606158"/>
                  </a:lnTo>
                  <a:lnTo>
                    <a:pt x="6175866" y="17711319"/>
                  </a:lnTo>
                  <a:lnTo>
                    <a:pt x="6881986" y="17420489"/>
                  </a:lnTo>
                  <a:lnTo>
                    <a:pt x="6175866" y="1710602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116479" y="2051712"/>
            <a:ext cx="14189693" cy="441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20"/>
              </a:lnSpc>
            </a:pPr>
            <a:r>
              <a:rPr lang="en-US" sz="3400">
                <a:solidFill>
                  <a:srgbClr val="000000"/>
                </a:solidFill>
                <a:latin typeface="Open Sans"/>
              </a:rPr>
              <a:t>Em fevereiro de 2017, a OMS lançou uma lista de agentes patogênicos para os quais é prioridade desenvolver novos antibióticos. As bactérias elencadas foram classificadas em três níveis de prioridade: crítica, alta e média. </a:t>
            </a:r>
          </a:p>
          <a:p>
            <a:pPr algn="just">
              <a:lnSpc>
                <a:spcPts val="4420"/>
              </a:lnSpc>
              <a:spcBef>
                <a:spcPct val="0"/>
              </a:spcBef>
            </a:pPr>
            <a:r>
              <a:rPr lang="en-US" sz="3400">
                <a:solidFill>
                  <a:srgbClr val="000000"/>
                </a:solidFill>
                <a:latin typeface="Open Sans"/>
              </a:rPr>
              <a:t>A </a:t>
            </a:r>
            <a:r>
              <a:rPr lang="en-US" sz="3400">
                <a:solidFill>
                  <a:srgbClr val="000000"/>
                </a:solidFill>
                <a:latin typeface="Open Sans Italics"/>
              </a:rPr>
              <a:t>Staphylococcus aureus </a:t>
            </a:r>
            <a:r>
              <a:rPr lang="en-US" sz="3400">
                <a:solidFill>
                  <a:srgbClr val="000000"/>
                </a:solidFill>
                <a:latin typeface="Open Sans"/>
              </a:rPr>
              <a:t>foi classificada como </a:t>
            </a:r>
            <a:r>
              <a:rPr lang="en-US" sz="3400">
                <a:solidFill>
                  <a:srgbClr val="000000"/>
                </a:solidFill>
                <a:latin typeface="Open Sans Bold"/>
              </a:rPr>
              <a:t>prioridade alta</a:t>
            </a:r>
            <a:r>
              <a:rPr lang="en-US" sz="3400">
                <a:solidFill>
                  <a:srgbClr val="000000"/>
                </a:solidFill>
                <a:latin typeface="Open Sans"/>
              </a:rPr>
              <a:t>, devido a sua resistência à meticilina e outros betalactâmicos, e sua sensibilidade intermediária e/ou resistência à vancomicina e outros glicopeptídeos.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60635" y="6787359"/>
            <a:ext cx="3660631" cy="323050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594872" y="307975"/>
            <a:ext cx="5098256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 err="1">
                <a:solidFill>
                  <a:srgbClr val="000000"/>
                </a:solidFill>
                <a:latin typeface="AC Diary Girl"/>
              </a:rPr>
              <a:t>Resistência</a:t>
            </a:r>
            <a:endParaRPr lang="en-US" sz="7000" dirty="0">
              <a:solidFill>
                <a:srgbClr val="000000"/>
              </a:solidFill>
              <a:latin typeface="AC Diary Gir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Forma, Retângulo&#10;&#10;Descrição gerada automaticamente">
            <a:extLst>
              <a:ext uri="{FF2B5EF4-FFF2-40B4-BE49-F238E27FC236}">
                <a16:creationId xmlns:a16="http://schemas.microsoft.com/office/drawing/2014/main" xmlns="" id="{783EB3AE-6216-49E2-9ECE-7BE75BCC9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538973" y="1274057"/>
            <a:ext cx="11124329" cy="7476774"/>
            <a:chOff x="0" y="0"/>
            <a:chExt cx="2847584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47584" cy="1913890"/>
            </a:xfrm>
            <a:custGeom>
              <a:avLst/>
              <a:gdLst/>
              <a:ahLst/>
              <a:cxnLst/>
              <a:rect l="l" t="t" r="r" b="b"/>
              <a:pathLst>
                <a:path w="2847584" h="1913890">
                  <a:moveTo>
                    <a:pt x="0" y="0"/>
                  </a:moveTo>
                  <a:lnTo>
                    <a:pt x="0" y="1913890"/>
                  </a:lnTo>
                  <a:lnTo>
                    <a:pt x="2847584" y="1913890"/>
                  </a:lnTo>
                  <a:lnTo>
                    <a:pt x="2847584" y="0"/>
                  </a:lnTo>
                  <a:lnTo>
                    <a:pt x="0" y="0"/>
                  </a:lnTo>
                  <a:close/>
                  <a:moveTo>
                    <a:pt x="2786624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2786624" y="59690"/>
                  </a:lnTo>
                  <a:lnTo>
                    <a:pt x="2786624" y="1852930"/>
                  </a:lnTo>
                  <a:close/>
                </a:path>
              </a:pathLst>
            </a:custGeom>
            <a:solidFill>
              <a:srgbClr val="FBE3FC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09208" y="1429051"/>
            <a:ext cx="11039819" cy="73598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19727" t="21827" r="27092" b="27459"/>
          <a:stretch>
            <a:fillRect/>
          </a:stretch>
        </p:blipFill>
        <p:spPr>
          <a:xfrm>
            <a:off x="13878844" y="7421509"/>
            <a:ext cx="611543" cy="108499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043825" y="2195277"/>
            <a:ext cx="5383393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>
                <a:solidFill>
                  <a:srgbClr val="000000"/>
                </a:solidFill>
                <a:latin typeface="AC Diary Girl"/>
              </a:rPr>
              <a:t>Cortem-lhe o princípio ativo!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68220" y="8741305"/>
            <a:ext cx="295155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League Gothic"/>
              </a:rPr>
              <a:t> O reinado de S.aureus, a resistente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07048"/>
            <a:ext cx="10592208" cy="94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600">
                <a:solidFill>
                  <a:srgbClr val="000000"/>
                </a:solidFill>
                <a:latin typeface="AC Diary Girl"/>
              </a:rPr>
              <a:t>Referências imagens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455102"/>
            <a:ext cx="16230600" cy="8527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1 -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Crédito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da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foto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Janice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Carr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. Provedores de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conteúdo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CDC / Matthew J. Arduino, DRPH; Janice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Carr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-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Esta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mídia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vem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da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Biblioteca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de Imagens de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Saúde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Pública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do Centro para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Controle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Prevenção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Doenças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(PHIL), com o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número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identificação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# 6486. 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https://en.wikipedia.org/wiki/File:Staphylococcus_aureus_01.jpg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2 -  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Staphylococcus aureus.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http://www.diariodecontagem.com.br/Materia/5596/17/staphylococcus-aureus-e-o-risco-de-infeccao/ 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3-  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Dr. Jekyll and Mr. Hide: How </a:t>
            </a:r>
            <a:r>
              <a:rPr lang="en-US" sz="1599" dirty="0">
                <a:solidFill>
                  <a:srgbClr val="000000"/>
                </a:solidFill>
                <a:latin typeface="Open Sans Italics"/>
              </a:rPr>
              <a:t>Enterococcus faecalis 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Subverts the Host Immune Response to Cause Infection.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https://doi.org/10.1016/j.jmb.2019.05.030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4 -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Teste de Catalase.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https://www.google.com/url?sa=t&amp;source=web&amp;rct=j&amp;url=http://probac.com.br/Anexos/Bulas/Isentos/Teste%2520de%2520Catalase%2520Rev%252000.pdf&amp;ved=2ahUKEwiA7-Huuc7sAhUUGLkGHXj-DQwQFjAKegQIARAB&amp;usg=AOvVaw1kS2bdGNn2hq-jauQT2gG4 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5 -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Quadro 2-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Recomendações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do CLSI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relacionados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ao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>
                <a:solidFill>
                  <a:srgbClr val="000000"/>
                </a:solidFill>
                <a:latin typeface="Open Sans Italics"/>
              </a:rPr>
              <a:t>Staphylococcus aureus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http://www.anvisa.gov.br/servicosaude/controle/rede_rm/cursos/rm_controle/opas_web/modulo3/gramp_staphylo6.htm 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6 - 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D-Test Antibiogram.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http://tmedweb.tulane.edu/pharmwiki/doku.php/the_d_test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7  -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CC BY-SA 3.0, 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https://commons.wikimedia.org/w/index.php?curid=89023803 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8  -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Mcstrother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-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próprio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, CC BY 3.0, 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https://commons.wikimedia.org/w/index.php?curid=14510741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9  -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Mcstrother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-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próprio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, CC BY 3.0,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https://commons.wikimedia.org/w/index.php?curid=14858186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10 -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>
                <a:solidFill>
                  <a:srgbClr val="000000"/>
                </a:solidFill>
                <a:latin typeface="Open Sans Italics"/>
              </a:rPr>
              <a:t>Staphylococcus aureus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VISA.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 https://commons.wikimedia.org/wiki/File:Staphylococcus_aureus_VISA_2.jpg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11 -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https://www.sciencedirect.com/science/article/pii/S0924857909705448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12 -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https://www.ncbi.nlm.nih.gov/pmc/articles/PMC2631711/pdf/11294701.pdf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13 -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Vancomycin Resistance in Staphylococcus aureus - Scientific Figure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ResearchGate.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https://www.researchgate.net/figure/Schematic-model-illustrating-the-acquisition-and-molecular-mechanism-of-vanA-type_fig2_318012332</a:t>
            </a:r>
          </a:p>
          <a:p>
            <a:pPr>
              <a:lnSpc>
                <a:spcPts val="1919"/>
              </a:lnSpc>
            </a:pPr>
            <a:endParaRPr lang="en-US" sz="15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20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Imagem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 14 -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Apresentação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do D-teste.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Observa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-se o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efeito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da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eritromicina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reduzindo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o halo de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sensibilidade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à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clindamicina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resultando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um halo com forma de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letra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D</a:t>
            </a:r>
            <a:r>
              <a:rPr lang="en-US" sz="1599" dirty="0">
                <a:solidFill>
                  <a:srgbClr val="000000"/>
                </a:solidFill>
                <a:latin typeface="Open Sans Bold"/>
              </a:rPr>
              <a:t>.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599" dirty="0">
                <a:solidFill>
                  <a:srgbClr val="000000"/>
                </a:solidFill>
                <a:latin typeface="Open Sans"/>
              </a:rPr>
              <a:t>: http://www.saocamilo-sp.br/pdf/mundo_saude/70/401a405.pdf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9331AFA6-DC73-4124-A312-A30A9AA48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15895" y="1681808"/>
            <a:ext cx="974372" cy="708634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43585" y="2075170"/>
            <a:ext cx="6595514" cy="659548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6553" r="-1344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4136380" y="307975"/>
            <a:ext cx="10015240" cy="119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6500" dirty="0">
                <a:solidFill>
                  <a:srgbClr val="000000"/>
                </a:solidFill>
                <a:latin typeface="AC Diary Girl Italics"/>
              </a:rPr>
              <a:t>Stapylococcus aureus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07274" y="1729724"/>
            <a:ext cx="7549766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Aurum</a:t>
            </a:r>
            <a:r>
              <a:rPr lang="en-US" sz="3600" u="none">
                <a:solidFill>
                  <a:srgbClr val="000000"/>
                </a:solidFill>
                <a:latin typeface="Open Sans"/>
              </a:rPr>
              <a:t> = ouro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47833" y="8661132"/>
            <a:ext cx="4427764" cy="24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2" indent="0" algn="ctr">
              <a:lnSpc>
                <a:spcPts val="208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Open Sans"/>
              </a:rPr>
              <a:t>Imagem 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69598" y="2920097"/>
            <a:ext cx="9789702" cy="575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81761" lvl="2" indent="-460587" algn="l">
              <a:lnSpc>
                <a:spcPts val="416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Coloração varia de</a:t>
            </a:r>
            <a:r>
              <a:rPr lang="en-US" sz="3200">
                <a:solidFill>
                  <a:srgbClr val="000000"/>
                </a:solidFill>
                <a:latin typeface="Open Sans Bold"/>
              </a:rPr>
              <a:t> acinzentado a amarelo ouro</a:t>
            </a:r>
          </a:p>
          <a:p>
            <a:pPr marL="1381761" lvl="2" indent="-460587" algn="l">
              <a:lnSpc>
                <a:spcPts val="416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>
                <a:solidFill>
                  <a:srgbClr val="000000"/>
                </a:solidFill>
                <a:latin typeface="Open Sans Bold"/>
              </a:rPr>
              <a:t>Anaeróbios facultativos</a:t>
            </a:r>
          </a:p>
          <a:p>
            <a:pPr marL="1381760" lvl="2" indent="-460587" algn="l">
              <a:lnSpc>
                <a:spcPts val="416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>
                <a:solidFill>
                  <a:srgbClr val="000000"/>
                </a:solidFill>
                <a:latin typeface="Open Sans"/>
              </a:rPr>
              <a:t>Cepas crescem em</a:t>
            </a:r>
            <a:r>
              <a:rPr lang="en-US" sz="3200" u="none">
                <a:solidFill>
                  <a:srgbClr val="000000"/>
                </a:solidFill>
                <a:latin typeface="Open Sans Bold"/>
              </a:rPr>
              <a:t> meios comuns, caldo ou ágar simples</a:t>
            </a:r>
            <a:r>
              <a:rPr lang="en-US" sz="3200" u="none">
                <a:solidFill>
                  <a:srgbClr val="000000"/>
                </a:solidFill>
                <a:latin typeface="Open Sans"/>
              </a:rPr>
              <a:t>, em </a:t>
            </a:r>
            <a:r>
              <a:rPr lang="en-US" sz="3200" u="none">
                <a:solidFill>
                  <a:srgbClr val="000000"/>
                </a:solidFill>
                <a:latin typeface="Open Sans Bold"/>
              </a:rPr>
              <a:t>pH=7</a:t>
            </a:r>
            <a:r>
              <a:rPr lang="en-US" sz="3200" u="none">
                <a:solidFill>
                  <a:srgbClr val="000000"/>
                </a:solidFill>
                <a:latin typeface="Open Sans"/>
              </a:rPr>
              <a:t>, temperatura ótima</a:t>
            </a:r>
            <a:r>
              <a:rPr lang="en-US" sz="3200" u="none">
                <a:solidFill>
                  <a:srgbClr val="000000"/>
                </a:solidFill>
                <a:latin typeface="Open Sans Bold"/>
              </a:rPr>
              <a:t> 37°C</a:t>
            </a:r>
          </a:p>
          <a:p>
            <a:pPr marL="1381760" lvl="2" indent="-460587" algn="l">
              <a:lnSpc>
                <a:spcPts val="416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>
                <a:solidFill>
                  <a:srgbClr val="000000"/>
                </a:solidFill>
                <a:latin typeface="Open Sans Bold"/>
              </a:rPr>
              <a:t>Ágar manitol-sal </a:t>
            </a:r>
            <a:r>
              <a:rPr lang="en-US" sz="3200" u="none">
                <a:solidFill>
                  <a:srgbClr val="000000"/>
                </a:solidFill>
                <a:latin typeface="Open Sans"/>
              </a:rPr>
              <a:t>= seletivo para esse espécie (fermenta manitol à ácido lático)</a:t>
            </a:r>
          </a:p>
          <a:p>
            <a:pPr marL="1381760" lvl="2" indent="-460587" algn="l">
              <a:lnSpc>
                <a:spcPts val="416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>
                <a:solidFill>
                  <a:srgbClr val="000000"/>
                </a:solidFill>
                <a:latin typeface="Open Sans Bold"/>
              </a:rPr>
              <a:t>7,5% NaCl </a:t>
            </a:r>
            <a:r>
              <a:rPr lang="en-US" sz="3200" u="none">
                <a:solidFill>
                  <a:srgbClr val="000000"/>
                </a:solidFill>
                <a:latin typeface="Open Sans"/>
              </a:rPr>
              <a:t>à produção de coagulase (coagulase é usada em um dos métodos de identificação)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07048"/>
            <a:ext cx="10592208" cy="94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600">
                <a:solidFill>
                  <a:srgbClr val="000000"/>
                </a:solidFill>
                <a:latin typeface="AC Diary Girl"/>
              </a:rPr>
              <a:t>Referências tabelas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455102"/>
            <a:ext cx="1623060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>
                <a:solidFill>
                  <a:srgbClr val="000000"/>
                </a:solidFill>
                <a:latin typeface="Open Sans Bold"/>
              </a:rPr>
              <a:t>Tabela 1 -</a:t>
            </a:r>
            <a:r>
              <a:rPr lang="en-US" sz="1600">
                <a:solidFill>
                  <a:srgbClr val="000000"/>
                </a:solidFill>
                <a:latin typeface="Open Sans"/>
              </a:rPr>
              <a:t> Disponível em: </a:t>
            </a:r>
            <a:r>
              <a:rPr lang="en-US" sz="1600" u="sng">
                <a:solidFill>
                  <a:srgbClr val="000000"/>
                </a:solidFill>
                <a:latin typeface="Open Sans"/>
              </a:rPr>
              <a:t>https://www.scielo.br/pdf/bjid/v14s2/pt_v14s2a05.pdf</a:t>
            </a:r>
          </a:p>
          <a:p>
            <a:pPr>
              <a:lnSpc>
                <a:spcPts val="1920"/>
              </a:lnSpc>
            </a:pPr>
            <a:endParaRPr lang="en-US" sz="1600" u="sng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20"/>
              </a:lnSpc>
            </a:pPr>
            <a:r>
              <a:rPr lang="en-US" sz="1600">
                <a:solidFill>
                  <a:srgbClr val="000000"/>
                </a:solidFill>
                <a:latin typeface="Open Sans Bold"/>
              </a:rPr>
              <a:t>Tabelas 2 e 3 - </a:t>
            </a:r>
            <a:r>
              <a:rPr lang="en-US" sz="1600">
                <a:solidFill>
                  <a:srgbClr val="000000"/>
                </a:solidFill>
                <a:latin typeface="Open Sans"/>
              </a:rPr>
              <a:t>Disponível em: </a:t>
            </a:r>
            <a:r>
              <a:rPr lang="en-US" sz="1600" u="sng">
                <a:solidFill>
                  <a:srgbClr val="000000"/>
                </a:solidFill>
                <a:latin typeface="Open Sans"/>
              </a:rPr>
              <a:t>http://www.anvisa.gov.br/servicosaude/controle/rede_rm/cursos/boas_praticas/modulo4/id_sta10.htm</a:t>
            </a:r>
          </a:p>
          <a:p>
            <a:pPr>
              <a:lnSpc>
                <a:spcPts val="1920"/>
              </a:lnSpc>
            </a:pPr>
            <a:endParaRPr lang="en-US" sz="1600" u="sng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20"/>
              </a:lnSpc>
            </a:pPr>
            <a:r>
              <a:rPr lang="en-US" sz="1600">
                <a:solidFill>
                  <a:srgbClr val="000000"/>
                </a:solidFill>
                <a:latin typeface="Open Sans Bold"/>
              </a:rPr>
              <a:t>Tabela 4 -</a:t>
            </a:r>
            <a:r>
              <a:rPr lang="en-US" sz="1600">
                <a:solidFill>
                  <a:srgbClr val="000000"/>
                </a:solidFill>
                <a:latin typeface="Open Sans"/>
              </a:rPr>
              <a:t> Disponível em: </a:t>
            </a:r>
            <a:r>
              <a:rPr lang="en-US" sz="1600" u="sng">
                <a:solidFill>
                  <a:srgbClr val="000000"/>
                </a:solidFill>
                <a:latin typeface="Open Sans"/>
              </a:rPr>
              <a:t>http://www.anvisa.gov.br/servicosaude/controle/rede_rm/cursos/rm_controle/opas_web/modulo3/gramp_staphylo6.htm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926745"/>
            <a:ext cx="10592208" cy="94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600">
                <a:solidFill>
                  <a:srgbClr val="000000"/>
                </a:solidFill>
                <a:latin typeface="AC Diary Girl"/>
              </a:rPr>
              <a:t>Referências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874800"/>
            <a:ext cx="16230600" cy="571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en-US" sz="1600">
                <a:solidFill>
                  <a:srgbClr val="000000"/>
                </a:solidFill>
                <a:latin typeface="Open Sans"/>
              </a:rPr>
              <a:t>ANVISA (Brasil).</a:t>
            </a:r>
            <a:r>
              <a:rPr lang="en-US" sz="1600">
                <a:solidFill>
                  <a:srgbClr val="000000"/>
                </a:solidFill>
                <a:latin typeface="Open Sans Italics"/>
              </a:rPr>
              <a:t> </a:t>
            </a:r>
            <a:r>
              <a:rPr lang="en-US" sz="1600">
                <a:solidFill>
                  <a:srgbClr val="000000"/>
                </a:solidFill>
                <a:latin typeface="Open Sans Bold Italics"/>
              </a:rPr>
              <a:t>Staphylococcus spp:</a:t>
            </a:r>
            <a:r>
              <a:rPr lang="en-US" sz="1600">
                <a:solidFill>
                  <a:srgbClr val="000000"/>
                </a:solidFill>
                <a:latin typeface="Open Sans Bold"/>
              </a:rPr>
              <a:t> 1.Introdução/ 2.Importância/ 3.Isolamento/ 4.Identificação/ 5.Armazenamento/ 6.Resistência/ 7.Fluxograma. </a:t>
            </a:r>
            <a:r>
              <a:rPr lang="en-US" sz="1600">
                <a:solidFill>
                  <a:srgbClr val="000000"/>
                </a:solidFill>
                <a:latin typeface="Open Sans"/>
              </a:rPr>
              <a:t>MÓDULO 4 - Gram-positivos, Internet, p. 1-23, 31 dez. 2008. Disponível em: http://www.anvisa.gov.br/servicosaude/controle/rede_rm/cursos/boas_praticas/modulo4/intr_sta.htm. Acesso em: 27 out. 2020.</a:t>
            </a:r>
          </a:p>
          <a:p>
            <a:pPr>
              <a:lnSpc>
                <a:spcPts val="1919"/>
              </a:lnSpc>
            </a:pPr>
            <a:endParaRPr lang="en-US" sz="160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ANVISA (Brasil). </a:t>
            </a:r>
            <a:r>
              <a:rPr lang="en-US" sz="1599">
                <a:solidFill>
                  <a:srgbClr val="000000"/>
                </a:solidFill>
                <a:latin typeface="Open Sans Bold"/>
              </a:rPr>
              <a:t>Estafilococos, estreptococos, enterococos e outros cocos gram-positivos. </a:t>
            </a:r>
            <a:r>
              <a:rPr lang="en-US" sz="1599">
                <a:solidFill>
                  <a:srgbClr val="000000"/>
                </a:solidFill>
                <a:latin typeface="Open Sans"/>
              </a:rPr>
              <a:t>Detecção e Identificação de Bactérias de Importância Médica: Módulo V, [s. l.], p. 1-9, 2004. Disponível em: http://www.anvisa.gov.br/servicosaude/microbiologia/mod_5_2004.pdf. Acesso em: 27 out. 2020.</a:t>
            </a:r>
          </a:p>
          <a:p>
            <a:pPr>
              <a:lnSpc>
                <a:spcPts val="1919"/>
              </a:lnSpc>
            </a:pPr>
            <a:endParaRPr lang="en-US" sz="1599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ANVISA (Brasil). II. </a:t>
            </a:r>
            <a:r>
              <a:rPr lang="en-US" sz="1599">
                <a:solidFill>
                  <a:srgbClr val="000000"/>
                </a:solidFill>
                <a:latin typeface="Open Sans Bold"/>
              </a:rPr>
              <a:t>Gram-positivos - Resistência aos antimicrobianos: Staphylococcus aureus. </a:t>
            </a:r>
            <a:r>
              <a:rPr lang="en-US" sz="1599">
                <a:solidFill>
                  <a:srgbClr val="000000"/>
                </a:solidFill>
                <a:latin typeface="Open Sans"/>
              </a:rPr>
              <a:t>MÓDULO 3: Resistência Microbiana - Mecanismos e impacto clínico, [S. l.], p. 1-7, 30 dez. 2007. Disponível em: http://www.anvisa.gov.br/servicosaude/controle/rede_rm/cursos/rm_controle/opas_web/modulo3/gramp_staphylo.htm. Acesso em: 27 out. 2020.</a:t>
            </a:r>
          </a:p>
          <a:p>
            <a:pPr>
              <a:lnSpc>
                <a:spcPts val="1919"/>
              </a:lnSpc>
            </a:pPr>
            <a:endParaRPr lang="en-US" sz="1599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BARONE, Alessandra; FERNANDES, Archangelo.</a:t>
            </a:r>
            <a:r>
              <a:rPr lang="en-US" sz="1599">
                <a:solidFill>
                  <a:srgbClr val="000000"/>
                </a:solidFill>
                <a:latin typeface="Open Sans Bold"/>
              </a:rPr>
              <a:t> Identificação de cocos gram-positivos. Análises Clínicas II </a:t>
            </a:r>
            <a:r>
              <a:rPr lang="en-US" sz="1599">
                <a:solidFill>
                  <a:srgbClr val="000000"/>
                </a:solidFill>
                <a:latin typeface="Open Sans"/>
              </a:rPr>
              <a:t>, ProfBIO, p. 4-33, 18 ago. 2018. Disponível em: ttp://www.profbio.com.br/aulas/ac2_02.pdf. Acesso em: 27 out. 2020.</a:t>
            </a:r>
          </a:p>
          <a:p>
            <a:pPr>
              <a:lnSpc>
                <a:spcPts val="1919"/>
              </a:lnSpc>
            </a:pPr>
            <a:endParaRPr lang="en-US" sz="1599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BASSETI, Matteo; et al. </a:t>
            </a:r>
            <a:r>
              <a:rPr lang="en-US" sz="1599">
                <a:solidFill>
                  <a:srgbClr val="000000"/>
                </a:solidFill>
                <a:latin typeface="Open Sans Bold"/>
              </a:rPr>
              <a:t>Why is community-associated MRSA spreading across the world and how will it change clinical practice?</a:t>
            </a:r>
            <a:r>
              <a:rPr lang="en-US" sz="1599">
                <a:solidFill>
                  <a:srgbClr val="000000"/>
                </a:solidFill>
                <a:latin typeface="Open Sans"/>
              </a:rPr>
              <a:t>. International journal of antimicrobial agents, vol. 34, p. 515-519, Jul. 2009. DOI: https://doi.org/10.1016/S0924-8579(09)70544-8. Acesso em: 27 de out. 2020</a:t>
            </a:r>
          </a:p>
          <a:p>
            <a:pPr>
              <a:lnSpc>
                <a:spcPts val="1919"/>
              </a:lnSpc>
            </a:pPr>
            <a:endParaRPr lang="en-US" sz="1599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BOSWIHI, Samar S. e  UDO, Edet E.  </a:t>
            </a:r>
            <a:r>
              <a:rPr lang="en-US" sz="1599">
                <a:solidFill>
                  <a:srgbClr val="000000"/>
                </a:solidFill>
                <a:latin typeface="Open Sans Bold"/>
              </a:rPr>
              <a:t>Methicillin-resistant Staphylococcus Aureus: An update on the epidemiology, treatment options and infection control.</a:t>
            </a:r>
            <a:r>
              <a:rPr lang="en-US" sz="1599">
                <a:solidFill>
                  <a:srgbClr val="000000"/>
                </a:solidFill>
                <a:latin typeface="Open Sans"/>
              </a:rPr>
              <a:t> Current</a:t>
            </a:r>
          </a:p>
          <a:p>
            <a:pPr>
              <a:lnSpc>
                <a:spcPts val="191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Medicine Research and Practice, vol. 8, p. 18-24, jan–feb 2018. Disponível em: https://www.sciencedirect.com/science/article/abs/pii/S2352081717301708.</a:t>
            </a:r>
          </a:p>
          <a:p>
            <a:pPr>
              <a:lnSpc>
                <a:spcPts val="191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DOI: https://doi.org/10.1016/j.cmrp.2018.01.001. Acesso em: 25 de out. 2020</a:t>
            </a:r>
          </a:p>
          <a:p>
            <a:pPr>
              <a:lnSpc>
                <a:spcPts val="1919"/>
              </a:lnSpc>
            </a:pPr>
            <a:endParaRPr lang="en-US" sz="1599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1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CHAMBERS, Henry F.</a:t>
            </a:r>
            <a:r>
              <a:rPr lang="en-US" sz="1599">
                <a:solidFill>
                  <a:srgbClr val="000000"/>
                </a:solidFill>
                <a:latin typeface="Open Sans Bold"/>
              </a:rPr>
              <a:t> The Changing Epidemiology of Staphylococcus aureus?. Emerging Infectious Diseases,</a:t>
            </a:r>
            <a:r>
              <a:rPr lang="en-US" sz="1599">
                <a:solidFill>
                  <a:srgbClr val="000000"/>
                </a:solidFill>
                <a:latin typeface="Open Sans"/>
              </a:rPr>
              <a:t> vol. 7, n. 2, p. 178-182, mar–abr 2001. Disponível em: https://www.ncbi.nlm.nih.gov/pmc/articles/PMC2631711/pdf/11294701.pdf. Acesso em: 25 de out. 2020</a:t>
            </a:r>
          </a:p>
          <a:p>
            <a:pPr>
              <a:lnSpc>
                <a:spcPts val="1920"/>
              </a:lnSpc>
            </a:pPr>
            <a:endParaRPr lang="en-US" sz="1599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4845" y="0"/>
            <a:ext cx="7249364" cy="94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600" dirty="0" err="1">
                <a:solidFill>
                  <a:srgbClr val="000000"/>
                </a:solidFill>
                <a:latin typeface="AC Diary Girl"/>
              </a:rPr>
              <a:t>Referências</a:t>
            </a:r>
            <a:endParaRPr lang="en-US" sz="5600" dirty="0">
              <a:solidFill>
                <a:srgbClr val="000000"/>
              </a:solidFill>
              <a:latin typeface="AC Diary Girl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14845" y="958446"/>
            <a:ext cx="16230600" cy="849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56"/>
              </a:lnSpc>
            </a:pPr>
            <a:r>
              <a:rPr lang="en-US" sz="1630" dirty="0">
                <a:solidFill>
                  <a:srgbClr val="000000"/>
                </a:solidFill>
                <a:latin typeface="Open Sans"/>
              </a:rPr>
              <a:t>DAUM, Robert S.; DAVID, Michael Z. 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Community-Associated Methicillin-Resistant </a:t>
            </a:r>
            <a:r>
              <a:rPr lang="en-US" sz="1630" dirty="0">
                <a:solidFill>
                  <a:srgbClr val="000000"/>
                </a:solidFill>
                <a:latin typeface="Open Sans Bold Italics"/>
              </a:rPr>
              <a:t>Staphylococcus aureus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: Epidemiology and Clinical Consequences of an Emerging Epidemic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. Clinical Microbiology Reviews, vol. 23, n. 3, p. 616-687, Jul. 2010.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https://cmr.asm.org/content/23/3/616.full#sec-32. DOI: https://doi.org/10.1128/CMR.00081-09.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Acesso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25 de out. 2020</a:t>
            </a:r>
          </a:p>
          <a:p>
            <a:pPr algn="just">
              <a:lnSpc>
                <a:spcPts val="1956"/>
              </a:lnSpc>
            </a:pPr>
            <a:endParaRPr lang="en-US" sz="163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956"/>
              </a:lnSpc>
            </a:pPr>
            <a:r>
              <a:rPr lang="en-US" sz="1630" dirty="0">
                <a:solidFill>
                  <a:srgbClr val="000000"/>
                </a:solidFill>
                <a:latin typeface="Open Sans"/>
              </a:rPr>
              <a:t>LAUX C, PESCHEL A, KRISMER B. </a:t>
            </a:r>
            <a:r>
              <a:rPr lang="en-US" sz="1630" dirty="0">
                <a:solidFill>
                  <a:srgbClr val="000000"/>
                </a:solidFill>
                <a:latin typeface="Open Sans Bold Italics"/>
              </a:rPr>
              <a:t>Staphylococcus aureus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 Colonization of the Human Nose and Interaction with Other Microbiome Members.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Microbiol Spectrum 7(2):GPP3-0029-2018. 2019.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https://www.asmscience.org/content/journal/microbiolspec/10.1128/microbiolspec.GPP3-0029-2018  DOI: 10.1128/microbiolspec.GPP3-0029-2018.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Acesso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27 de out. 2020</a:t>
            </a:r>
          </a:p>
          <a:p>
            <a:pPr algn="just">
              <a:lnSpc>
                <a:spcPts val="1956"/>
              </a:lnSpc>
            </a:pPr>
            <a:endParaRPr lang="en-US" sz="163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956"/>
              </a:lnSpc>
            </a:pPr>
            <a:r>
              <a:rPr lang="en-US" sz="1630" dirty="0">
                <a:solidFill>
                  <a:srgbClr val="000000"/>
                </a:solidFill>
                <a:latin typeface="Open Sans"/>
              </a:rPr>
              <a:t>LEWIS, James S.; JORGENSEN, James H. 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Inducible Clindamycin Resistance in Staphylococci: Should Clinicians and Microbiologists be Concerned?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. Clinical Infectious Diseases, vol. 40, p. 280–285, Jan. 2005.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https://academic.oup.com/cid/article/40/2/280/357374. DOI: https://doi.org/10.1086/426894.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Acesso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26 de out. 2020</a:t>
            </a:r>
          </a:p>
          <a:p>
            <a:pPr algn="just">
              <a:lnSpc>
                <a:spcPts val="1956"/>
              </a:lnSpc>
            </a:pPr>
            <a:endParaRPr lang="en-US" sz="163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956"/>
              </a:lnSpc>
            </a:pPr>
            <a:r>
              <a:rPr lang="en-US" sz="1630" dirty="0">
                <a:solidFill>
                  <a:srgbClr val="000000"/>
                </a:solidFill>
                <a:latin typeface="Open Sans"/>
              </a:rPr>
              <a:t>LICITRA, Giancarlo. </a:t>
            </a:r>
            <a:r>
              <a:rPr lang="en-US" sz="1630" dirty="0" err="1">
                <a:solidFill>
                  <a:srgbClr val="000000"/>
                </a:solidFill>
                <a:latin typeface="Open Sans Bold"/>
              </a:rPr>
              <a:t>Etymologia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: Staphylococcus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. Emerging Infectious Diseases, Internet, v. 19, p.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Única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, 1 set. 2013. DOI 10.3201 / eid1909.ET1909.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https://www.ncbi.nlm.nih.gov/pmc/articles/PMC3810938/.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Acesso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27 out. 2020.</a:t>
            </a:r>
          </a:p>
          <a:p>
            <a:pPr algn="just">
              <a:lnSpc>
                <a:spcPts val="1956"/>
              </a:lnSpc>
            </a:pPr>
            <a:endParaRPr lang="en-US" sz="163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956"/>
              </a:lnSpc>
            </a:pPr>
            <a:r>
              <a:rPr lang="en-US" sz="1630" dirty="0">
                <a:solidFill>
                  <a:srgbClr val="000000"/>
                </a:solidFill>
                <a:latin typeface="Open Sans"/>
              </a:rPr>
              <a:t>LIU, Catherine; CHAMBERS, Henry F. </a:t>
            </a:r>
            <a:r>
              <a:rPr lang="en-US" sz="1630" dirty="0">
                <a:solidFill>
                  <a:srgbClr val="000000"/>
                </a:solidFill>
                <a:latin typeface="Open Sans Bold Italics"/>
              </a:rPr>
              <a:t>Staphylococcus aureus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 with Heterogeneous Resistance to Vancomycin: Epidemiology, Clinical Significance, and Critical Assessment of Diagnostic Methods.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Antimicrobial Agents and Chemotherapy, vol. 47, n. 10, p. 3040-3045, Set. 2003.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https://aac.asm.org/content/47/10/3040.short#sec-2. DOI: https://doi.org/10.1128/AAC.47.10.3040-3045.2003.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Acesso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25 de out. 2020</a:t>
            </a:r>
          </a:p>
          <a:p>
            <a:pPr algn="just">
              <a:lnSpc>
                <a:spcPts val="1956"/>
              </a:lnSpc>
            </a:pPr>
            <a:endParaRPr lang="en-US" sz="163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956"/>
              </a:lnSpc>
            </a:pPr>
            <a:r>
              <a:rPr lang="en-US" sz="1630" dirty="0">
                <a:solidFill>
                  <a:srgbClr val="000000"/>
                </a:solidFill>
                <a:latin typeface="Open Sans"/>
              </a:rPr>
              <a:t>LOUREIRO, Marcio M.; et al . 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Study of multi-drug resistant microorganisms isolated from blood cultures of hospitalized newborns in Rio de Janeiro city, Brazil.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Revista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brasileira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Microbiologia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, São Paulo, v. 33, n. 1, p. 73-78,  Jan.  2002.  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http://www.scielo.br/scielo.php?script=sci_arttext&amp;pid=S1517-83822002000100015&amp;lng=en&amp;nrm=iso. DOI:</a:t>
            </a:r>
          </a:p>
          <a:p>
            <a:pPr algn="just">
              <a:lnSpc>
                <a:spcPts val="1956"/>
              </a:lnSpc>
            </a:pPr>
            <a:r>
              <a:rPr lang="en-US" sz="1630" dirty="0">
                <a:solidFill>
                  <a:srgbClr val="000000"/>
                </a:solidFill>
                <a:latin typeface="Open Sans"/>
              </a:rPr>
              <a:t>https://doi.org/10.1590/S1517-83822002000100015.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Acesso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27 de out. 2020</a:t>
            </a:r>
          </a:p>
          <a:p>
            <a:pPr algn="just">
              <a:lnSpc>
                <a:spcPts val="1956"/>
              </a:lnSpc>
            </a:pPr>
            <a:endParaRPr lang="en-US" sz="163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956"/>
              </a:lnSpc>
            </a:pPr>
            <a:r>
              <a:rPr lang="en-US" sz="1630" dirty="0">
                <a:solidFill>
                  <a:srgbClr val="000000"/>
                </a:solidFill>
                <a:latin typeface="Open Sans"/>
              </a:rPr>
              <a:t>MEDIAVILLA, José R.; et al. 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Global epidemiology of community-associated methicillin resistant</a:t>
            </a:r>
            <a:r>
              <a:rPr lang="en-US" sz="1630" dirty="0">
                <a:solidFill>
                  <a:srgbClr val="000000"/>
                </a:solidFill>
                <a:latin typeface="Open Sans Bold Italics"/>
              </a:rPr>
              <a:t> Staphylococcus aureus 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(CA-MRSA).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Current Opinion in Microbiology, vol. 15, p. 588-595, Out. 2012.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https://www.sciencedirect.com/science/article/abs/pii/S136952741200118X. DOI: https://doi.org/10.1016/j.mib.2012.08.003.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Acesso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27 de out. 2020</a:t>
            </a:r>
          </a:p>
          <a:p>
            <a:pPr algn="just">
              <a:lnSpc>
                <a:spcPts val="1956"/>
              </a:lnSpc>
            </a:pPr>
            <a:endParaRPr lang="en-US" sz="163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956"/>
              </a:lnSpc>
            </a:pPr>
            <a:r>
              <a:rPr lang="en-US" sz="1630" dirty="0">
                <a:solidFill>
                  <a:srgbClr val="000000"/>
                </a:solidFill>
                <a:latin typeface="Open Sans"/>
              </a:rPr>
              <a:t>MEJIA, Carlos; ZURITA,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Jeannete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; GUZMAN-BLANCO, Manuel. 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Epidemiology and surveillance of methicillin-resistant </a:t>
            </a:r>
            <a:r>
              <a:rPr lang="en-US" sz="1630" dirty="0">
                <a:solidFill>
                  <a:srgbClr val="000000"/>
                </a:solidFill>
                <a:latin typeface="Open Sans Bold Italics"/>
              </a:rPr>
              <a:t>Staphylococcus Aureus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 in Latin America.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Brazian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Journal of Infective Diseases,  Salvador,  vol. 14,  p. 79-86,  Dec 2010.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http://www.scielo.br/scielo.php?script=sci_arttext&amp;pid=S1413-86702010000800003&amp;lng=en&amp;nrm=iso. DOI: http://dx.doi.org/10.1590/S1413-86702010000800003.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Acesso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27 de out. 2020</a:t>
            </a:r>
          </a:p>
          <a:p>
            <a:pPr algn="just">
              <a:lnSpc>
                <a:spcPts val="1956"/>
              </a:lnSpc>
            </a:pPr>
            <a:endParaRPr lang="en-US" sz="163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956"/>
              </a:lnSpc>
            </a:pPr>
            <a:r>
              <a:rPr lang="en-US" sz="1630" dirty="0">
                <a:solidFill>
                  <a:srgbClr val="000000"/>
                </a:solidFill>
                <a:latin typeface="Open Sans"/>
              </a:rPr>
              <a:t>MILLAR, BC; et al. 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Proposed definitions of community-associated </a:t>
            </a:r>
            <a:r>
              <a:rPr lang="en-US" sz="1630" dirty="0" err="1">
                <a:solidFill>
                  <a:srgbClr val="000000"/>
                </a:solidFill>
                <a:latin typeface="Open Sans Bold"/>
              </a:rPr>
              <a:t>meticillin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-resistant </a:t>
            </a:r>
            <a:r>
              <a:rPr lang="en-US" sz="1630" dirty="0">
                <a:solidFill>
                  <a:srgbClr val="000000"/>
                </a:solidFill>
                <a:latin typeface="Open Sans Bold Italics"/>
              </a:rPr>
              <a:t>Staphylococcus aureus</a:t>
            </a:r>
            <a:r>
              <a:rPr lang="en-US" sz="1630" dirty="0">
                <a:solidFill>
                  <a:srgbClr val="000000"/>
                </a:solidFill>
                <a:latin typeface="Open Sans Bold"/>
              </a:rPr>
              <a:t> (CA-MRSA).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 Journal of Hospital Infections, vol. 67, n. 2, p.109-113, Out. 2007.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Disponível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https://www.sciencedirect.com/science/article/abs/pii/S0195670107001892#bib4. DOI: https://doi.org/10.1016/j.jhin.2007.06.003..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Acesso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63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1630" dirty="0">
                <a:solidFill>
                  <a:srgbClr val="000000"/>
                </a:solidFill>
                <a:latin typeface="Open Sans"/>
              </a:rPr>
              <a:t>: 25 de out. 2020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-95250"/>
            <a:ext cx="7249364" cy="94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600">
                <a:solidFill>
                  <a:srgbClr val="000000"/>
                </a:solidFill>
                <a:latin typeface="AC Diary Girl"/>
              </a:rPr>
              <a:t>Referências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852805"/>
            <a:ext cx="16230600" cy="904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PINTALHÃO, Mariana; AIRES SILVA, Ana. </a:t>
            </a:r>
            <a:r>
              <a:rPr lang="en-US" sz="1620">
                <a:solidFill>
                  <a:srgbClr val="000000"/>
                </a:solidFill>
                <a:latin typeface="Open Sans Bold"/>
              </a:rPr>
              <a:t>Staphylococcus.</a:t>
            </a:r>
            <a:r>
              <a:rPr lang="en-US" sz="1620">
                <a:solidFill>
                  <a:srgbClr val="000000"/>
                </a:solidFill>
                <a:latin typeface="Open Sans"/>
              </a:rPr>
              <a:t> Microbiologia 2006/2007, Faculdade de Medicina da Universidade do Porto, p. 1-21, 10 out. 2006. Disponível em: https://users.med.up.pt/~cc04-10/Microdesgravadas/4_Staphylococcus.pdf. Acesso em: 27 out. 2020.</a:t>
            </a:r>
          </a:p>
          <a:p>
            <a:pPr>
              <a:lnSpc>
                <a:spcPts val="1943"/>
              </a:lnSpc>
            </a:pPr>
            <a:endParaRPr lang="en-US" sz="162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OMS (Brasil). OPAS. OMS publica lista de bactérias para as quais se necessitam novos antibióticos urgentemente. OPAS/OMS Brasil, [S. l.], p. Única, 27 fev. 2017. Disponível em: https://www.paho.org/bra/index.php?option=com_content&amp;view=article&amp;id=5357:oms-publica-lista-de-bacterias-para-as-quais-se-necessitam-novos-antibioticos-urgentemente&amp;Itemid=812. Acesso em: 27 out. 2020.</a:t>
            </a:r>
          </a:p>
          <a:p>
            <a:pPr>
              <a:lnSpc>
                <a:spcPts val="1943"/>
              </a:lnSpc>
            </a:pPr>
            <a:endParaRPr lang="en-US" sz="162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SANTOS, André Luis dos et al .</a:t>
            </a:r>
            <a:r>
              <a:rPr lang="en-US" sz="1620">
                <a:solidFill>
                  <a:srgbClr val="000000"/>
                </a:solidFill>
                <a:latin typeface="Open Sans Italics"/>
              </a:rPr>
              <a:t> </a:t>
            </a:r>
            <a:r>
              <a:rPr lang="en-US" sz="1620">
                <a:solidFill>
                  <a:srgbClr val="000000"/>
                </a:solidFill>
                <a:latin typeface="Open Sans Bold Italics"/>
              </a:rPr>
              <a:t>Staphylococcus aureus:</a:t>
            </a:r>
            <a:r>
              <a:rPr lang="en-US" sz="1620">
                <a:solidFill>
                  <a:srgbClr val="000000"/>
                </a:solidFill>
                <a:latin typeface="Open Sans Bold"/>
              </a:rPr>
              <a:t> visitando uma cepa de importância hospitalar.</a:t>
            </a:r>
            <a:r>
              <a:rPr lang="en-US" sz="1620">
                <a:solidFill>
                  <a:srgbClr val="000000"/>
                </a:solidFill>
                <a:latin typeface="Open Sans"/>
              </a:rPr>
              <a:t> J. Bras. Patol. Med. Lab.,  Rio de Janeiro ,  v. 43, n. 6, p. 413-423,  Dec.  2007 .   Disponível em: http://www.scielo.br/scielo.php?script=sci_arttext&amp;pid=S1676-24442007000600005&amp;lng=en&amp;nrm=iso DOI: https://doi.org/10.1590/S1676-24442007000600005. Acesso em: 27 de out. 2020</a:t>
            </a:r>
          </a:p>
          <a:p>
            <a:pPr>
              <a:lnSpc>
                <a:spcPts val="1943"/>
              </a:lnSpc>
            </a:pPr>
            <a:endParaRPr lang="en-US" sz="162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STEFANI, Stefania; et al. </a:t>
            </a:r>
            <a:r>
              <a:rPr lang="en-US" sz="1620">
                <a:solidFill>
                  <a:srgbClr val="000000"/>
                </a:solidFill>
                <a:latin typeface="Open Sans Bold"/>
              </a:rPr>
              <a:t>Meticillin-resistant </a:t>
            </a:r>
            <a:r>
              <a:rPr lang="en-US" sz="1620">
                <a:solidFill>
                  <a:srgbClr val="000000"/>
                </a:solidFill>
                <a:latin typeface="Open Sans Bold Italics"/>
              </a:rPr>
              <a:t>Staphylococcus aureus </a:t>
            </a:r>
            <a:r>
              <a:rPr lang="en-US" sz="1620">
                <a:solidFill>
                  <a:srgbClr val="000000"/>
                </a:solidFill>
                <a:latin typeface="Open Sans Bold"/>
              </a:rPr>
              <a:t>(MRSA): global epidemiology and harmonisation of typing methods. </a:t>
            </a:r>
            <a:r>
              <a:rPr lang="en-US" sz="1620">
                <a:solidFill>
                  <a:srgbClr val="000000"/>
                </a:solidFill>
                <a:latin typeface="Open Sans"/>
              </a:rPr>
              <a:t>International Journal of Antimicrobial Agents, vol. 39, p. 273-282, Abr. 2012. Disponível em: https://www.sciencedirect.com/science/article/abs/pii/S0924857911004687#bib0290.</a:t>
            </a:r>
          </a:p>
          <a:p>
            <a:pPr>
              <a:lnSpc>
                <a:spcPts val="1944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DOI: https://doi.org/10.1016/j.ijantimicag.2011.09.030. Acesso em: 27 de out. 2020</a:t>
            </a:r>
          </a:p>
          <a:p>
            <a:pPr>
              <a:lnSpc>
                <a:spcPts val="1944"/>
              </a:lnSpc>
            </a:pPr>
            <a:endParaRPr lang="en-US" sz="162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44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SILVA E. P.; CARREIRO M. A.; GOMES R. C.</a:t>
            </a:r>
            <a:r>
              <a:rPr lang="en-US" sz="1620">
                <a:solidFill>
                  <a:srgbClr val="000000"/>
                </a:solidFill>
                <a:latin typeface="Open Sans Bold"/>
              </a:rPr>
              <a:t> Metodologia para a identificação de Staphylococcus sp. na superfície do colchão da maca no pronto socorro.</a:t>
            </a:r>
            <a:r>
              <a:rPr lang="en-US" sz="1620">
                <a:solidFill>
                  <a:srgbClr val="000000"/>
                </a:solidFill>
                <a:latin typeface="Open Sans"/>
              </a:rPr>
              <a:t> Revista</a:t>
            </a:r>
          </a:p>
          <a:p>
            <a:pPr>
              <a:lnSpc>
                <a:spcPts val="1944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Pró-UniverSUS, vol. 07, n. 3, p. 15-19, Jul-Dez 2016. Disponível em: </a:t>
            </a:r>
            <a:r>
              <a:rPr lang="en-US" sz="1620" u="sng">
                <a:solidFill>
                  <a:srgbClr val="000000"/>
                </a:solidFill>
                <a:latin typeface="Open Sans"/>
              </a:rPr>
              <a:t>http://editora.universidadedevassouras.edu.br/index.php/RPU/article/view/658.</a:t>
            </a:r>
          </a:p>
          <a:p>
            <a:pPr>
              <a:lnSpc>
                <a:spcPts val="1944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Último acesso: 27 out. 2020.</a:t>
            </a:r>
          </a:p>
          <a:p>
            <a:pPr>
              <a:lnSpc>
                <a:spcPts val="1943"/>
              </a:lnSpc>
            </a:pPr>
            <a:endParaRPr lang="en-US" sz="162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SKINNER D.; KEEFER C. S.  </a:t>
            </a:r>
            <a:r>
              <a:rPr lang="en-US" sz="1620">
                <a:solidFill>
                  <a:srgbClr val="000000"/>
                </a:solidFill>
                <a:latin typeface="Open Sans Bold"/>
              </a:rPr>
              <a:t>Significance of bacteremia caused by</a:t>
            </a:r>
            <a:r>
              <a:rPr lang="en-US" sz="1620">
                <a:solidFill>
                  <a:srgbClr val="000000"/>
                </a:solidFill>
                <a:latin typeface="Open Sans Bold Italics"/>
              </a:rPr>
              <a:t> Staphylococcus aureus:</a:t>
            </a:r>
            <a:r>
              <a:rPr lang="en-US" sz="1620">
                <a:solidFill>
                  <a:srgbClr val="000000"/>
                </a:solidFill>
                <a:latin typeface="Open Sans Bold"/>
              </a:rPr>
              <a:t> a study of one hundred and twenty-two cases and a review of the literatire concerned with experimental infection in animals.</a:t>
            </a:r>
            <a:r>
              <a:rPr lang="en-US" sz="1620">
                <a:solidFill>
                  <a:srgbClr val="000000"/>
                </a:solidFill>
                <a:latin typeface="Open Sans"/>
              </a:rPr>
              <a:t> Arch Intern Med (Chic), vol. 68, n. 5, p. 851-875, Nov. 1941. Disponível em: https://jamanetwork.com/journals/jamainternalmedicine/article-abstract/547726. DOI: https://doi.org/10.1001/archinte.1941.00200110003001.  Acesso em: 27 out. 2020.</a:t>
            </a:r>
          </a:p>
          <a:p>
            <a:pPr>
              <a:lnSpc>
                <a:spcPts val="1944"/>
              </a:lnSpc>
            </a:pPr>
            <a:endParaRPr lang="en-US" sz="162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WILLIAMS, M. R.; GALLO, R. L. </a:t>
            </a:r>
            <a:r>
              <a:rPr lang="en-US" sz="1620">
                <a:solidFill>
                  <a:srgbClr val="000000"/>
                </a:solidFill>
                <a:latin typeface="Open Sans Bold"/>
              </a:rPr>
              <a:t>The Role of the Skin Microbiome in Atopic Dermatitis.</a:t>
            </a:r>
            <a:r>
              <a:rPr lang="en-US" sz="1620">
                <a:solidFill>
                  <a:srgbClr val="000000"/>
                </a:solidFill>
                <a:latin typeface="Open Sans"/>
              </a:rPr>
              <a:t> Current Allergy and Asthma Reports, vol. 15, n. 11, Nov. 2015. Disponível</a:t>
            </a: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em: https://link.springer.com/article/10.1007/s11882-015-0567-4. DOI: https://doi.org/10.1007/s11882-015-0567-4. Acesso em: 24 de out. 2020</a:t>
            </a:r>
          </a:p>
          <a:p>
            <a:pPr>
              <a:lnSpc>
                <a:spcPts val="1943"/>
              </a:lnSpc>
            </a:pPr>
            <a:endParaRPr lang="en-US" sz="162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WIKIPEDIA. Sulfonamides (medicine). Disponível em: https://en.wikipedia.org/wiki/Sulfonamide_(medicine)</a:t>
            </a: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Penicillin. Disponível em: https://en.wikipedia.org/wiki/Penicillin#Mechanism_of_action</a:t>
            </a: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Methicillin. Disponível em: https://en.wikipedia.org/wiki/Methicillin</a:t>
            </a: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Penicillin-binding protein. Disponível em: https://en.wikipedia.org/wiki/Penicillin-binding_proteins</a:t>
            </a: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Vancomycin. Disponível em: https://en.wikipedia.org/wiki/Vancomycin</a:t>
            </a: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Lincosamides. Disponível em: https://en.wikipedia.org/wiki/Lincosamides</a:t>
            </a: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Streptogramin. Disponível em: https://en.wikipedia.org/wiki/Streptogramin</a:t>
            </a: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Clindamycin. Disponível em: https://en.wikipedia.org/wiki/Clindamycin#:~:text=It%20is%20obtained%20by%207,on%20the%20market%20since%201968.</a:t>
            </a: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Acesso em: 24 de out. 2020</a:t>
            </a:r>
          </a:p>
          <a:p>
            <a:pPr>
              <a:lnSpc>
                <a:spcPts val="1943"/>
              </a:lnSpc>
            </a:pPr>
            <a:endParaRPr lang="en-US" sz="162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943"/>
              </a:lnSpc>
            </a:pPr>
            <a:r>
              <a:rPr lang="en-US" sz="1620">
                <a:solidFill>
                  <a:srgbClr val="000000"/>
                </a:solidFill>
                <a:latin typeface="Open Sans"/>
              </a:rPr>
              <a:t>ZURITA, Jeannete; MEJIA, Carlos; GUZMÁN-BLANCO, Manuel. </a:t>
            </a:r>
            <a:r>
              <a:rPr lang="en-US" sz="1620">
                <a:solidFill>
                  <a:srgbClr val="000000"/>
                </a:solidFill>
                <a:latin typeface="Open Sans Bold"/>
              </a:rPr>
              <a:t>Diagnóstico e teste de sensibilidade para </a:t>
            </a:r>
            <a:r>
              <a:rPr lang="en-US" sz="1620">
                <a:solidFill>
                  <a:srgbClr val="000000"/>
                </a:solidFill>
                <a:latin typeface="Open Sans Bold Italics"/>
              </a:rPr>
              <a:t>Staphylococcus aureus</a:t>
            </a:r>
            <a:r>
              <a:rPr lang="en-US" sz="1620">
                <a:solidFill>
                  <a:srgbClr val="000000"/>
                </a:solidFill>
                <a:latin typeface="Open Sans Bold"/>
              </a:rPr>
              <a:t> resistente à meticilina na América Latina. </a:t>
            </a:r>
            <a:r>
              <a:rPr lang="en-US" sz="1620">
                <a:solidFill>
                  <a:srgbClr val="000000"/>
                </a:solidFill>
                <a:latin typeface="Open Sans"/>
              </a:rPr>
              <a:t>Brazilian Journal Infectious Disease, v. 14, n. 2, 2010. Disponível em: https://www.scielo.br/pdf/bjid/v14s2/pt_v14s2a05.pdf. Acesso em: 27 out. 2020.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Texto&#10;&#10;Descrição gerada automaticamente">
            <a:hlinkClick r:id="rId2"/>
            <a:extLst>
              <a:ext uri="{FF2B5EF4-FFF2-40B4-BE49-F238E27FC236}">
                <a16:creationId xmlns:a16="http://schemas.microsoft.com/office/drawing/2014/main" xmlns="" id="{DAD4FEB1-024D-467C-AB9C-E8C0F0C5D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358384" y="307975"/>
            <a:ext cx="5571232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Transmissão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xmlns="" id="{6D8FDF7C-CD72-4AE1-A978-28E0995CE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358384" y="165100"/>
            <a:ext cx="5571232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Transmissão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61946" y="2104233"/>
            <a:ext cx="11025039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"/>
              </a:rPr>
              <a:t>Significativamente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capaz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resistir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à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dessecação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ao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frio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1550" y="1568450"/>
            <a:ext cx="9925050" cy="511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Distribuição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de S. aureus é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muito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ampla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061946" y="2625568"/>
            <a:ext cx="10358654" cy="50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"/>
              </a:rPr>
              <a:t>Viável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por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longos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períodos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partículas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poeira</a:t>
            </a:r>
            <a:endParaRPr lang="en-US" sz="32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71550" y="3342693"/>
            <a:ext cx="9121973" cy="50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Principal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reservatório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: o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próprio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ser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humano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947671" y="3930332"/>
            <a:ext cx="7706083" cy="260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Microbiota:</a:t>
            </a: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pele</a:t>
            </a: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intestino</a:t>
            </a: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garganta</a:t>
            </a:r>
          </a:p>
          <a:p>
            <a:pPr marL="690880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fossas nasais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72947" y="3486272"/>
            <a:ext cx="6718074" cy="374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"/>
              </a:rPr>
              <a:t>"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Desses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sítios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anatômicos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, as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narinas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possuem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maior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índice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pt-BR" sz="3200" dirty="0">
                <a:solidFill>
                  <a:srgbClr val="000000"/>
                </a:solidFill>
                <a:latin typeface="Open Sans"/>
              </a:rPr>
              <a:t>colonização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cuja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prevalência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é de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cerca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de 40%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na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população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adulta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podendo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ser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ainda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maior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dentro de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hospitais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"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"/>
              </a:rPr>
              <a:t>SANTOS, André Luis dos et al.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1550" y="6658157"/>
            <a:ext cx="8753914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60"/>
              </a:lnSpc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Carreamento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nasal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assintomático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087516" y="7121327"/>
            <a:ext cx="7426394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60"/>
              </a:lnSpc>
              <a:spcBef>
                <a:spcPct val="0"/>
              </a:spcBef>
            </a:pPr>
            <a:r>
              <a:rPr lang="en-US" sz="3200" u="none">
                <a:solidFill>
                  <a:srgbClr val="000000"/>
                </a:solidFill>
                <a:latin typeface="Open Sans"/>
              </a:rPr>
              <a:t>Disseminação aérea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87516" y="7604562"/>
            <a:ext cx="12146666" cy="49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87"/>
              </a:lnSpc>
            </a:pPr>
            <a:r>
              <a:rPr lang="en-US" sz="3067">
                <a:solidFill>
                  <a:srgbClr val="000000"/>
                </a:solidFill>
                <a:latin typeface="Open Sans"/>
              </a:rPr>
              <a:t>Por contato (mãos, superfícies e objetos contaminados)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1550" y="8983634"/>
            <a:ext cx="7041356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Ferimentos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e/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ou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lesões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purulentas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71550" y="8309349"/>
            <a:ext cx="8753913" cy="50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Ingestão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alimentos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contaminados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orma, Padrão do plano de fundo&#10;&#10;Descrição gerada automaticamente">
            <a:extLst>
              <a:ext uri="{FF2B5EF4-FFF2-40B4-BE49-F238E27FC236}">
                <a16:creationId xmlns:a16="http://schemas.microsoft.com/office/drawing/2014/main" xmlns="" id="{37F23DD9-8697-4212-B887-BC2A57BA6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486" y="3296207"/>
            <a:ext cx="12947028" cy="596209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081246" y="306884"/>
            <a:ext cx="10125509" cy="125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00"/>
              </a:lnSpc>
              <a:spcBef>
                <a:spcPct val="0"/>
              </a:spcBef>
            </a:pPr>
            <a:r>
              <a:rPr lang="en-US" sz="7000" u="none">
                <a:solidFill>
                  <a:srgbClr val="000000"/>
                </a:solidFill>
                <a:latin typeface="AC Diary Girl"/>
              </a:rPr>
              <a:t>Microbiota oportunista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012315"/>
            <a:ext cx="16230600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60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Caso as </a:t>
            </a:r>
            <a:r>
              <a:rPr lang="en-US" sz="3200">
                <a:solidFill>
                  <a:srgbClr val="000000"/>
                </a:solidFill>
                <a:latin typeface="Open Sans Bold"/>
              </a:rPr>
              <a:t>barreiras naturais</a:t>
            </a:r>
            <a:r>
              <a:rPr lang="en-US" sz="3200">
                <a:solidFill>
                  <a:srgbClr val="000000"/>
                </a:solidFill>
                <a:latin typeface="Open Sans"/>
              </a:rPr>
              <a:t> (pele e mucosas) forem comprometidas por </a:t>
            </a:r>
            <a:r>
              <a:rPr lang="en-US" sz="3200">
                <a:solidFill>
                  <a:srgbClr val="000000"/>
                </a:solidFill>
                <a:latin typeface="Open Sans Bold"/>
              </a:rPr>
              <a:t>trauma </a:t>
            </a:r>
            <a:r>
              <a:rPr lang="en-US" sz="3200">
                <a:solidFill>
                  <a:srgbClr val="000000"/>
                </a:solidFill>
                <a:latin typeface="Open Sans"/>
              </a:rPr>
              <a:t>ou</a:t>
            </a:r>
            <a:r>
              <a:rPr lang="en-US" sz="3200">
                <a:solidFill>
                  <a:srgbClr val="000000"/>
                </a:solidFill>
                <a:latin typeface="Open Sans Bold"/>
              </a:rPr>
              <a:t> cirurgia</a:t>
            </a:r>
            <a:r>
              <a:rPr lang="en-US" sz="3200">
                <a:solidFill>
                  <a:srgbClr val="000000"/>
                </a:solidFill>
                <a:latin typeface="Open Sans"/>
              </a:rPr>
              <a:t>, S. aureus pode se alojar no tecido e provocar uma lesão.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70486" y="9248775"/>
            <a:ext cx="12947028" cy="24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Open Sans"/>
              </a:rPr>
              <a:t>Resumo gráfico/ Imagem 3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343D2754-F115-445A-A3B1-DFFD60D05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425601" y="307975"/>
            <a:ext cx="13436798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 err="1">
                <a:solidFill>
                  <a:srgbClr val="000000"/>
                </a:solidFill>
                <a:latin typeface="AC Diary Girl"/>
              </a:rPr>
              <a:t>Mecanismos</a:t>
            </a:r>
            <a:r>
              <a:rPr lang="en-US" sz="7000" dirty="0">
                <a:solidFill>
                  <a:srgbClr val="000000"/>
                </a:solidFill>
                <a:latin typeface="AC Diary Girl"/>
              </a:rPr>
              <a:t> de </a:t>
            </a:r>
            <a:r>
              <a:rPr lang="en-US" sz="7000" dirty="0" err="1">
                <a:solidFill>
                  <a:srgbClr val="000000"/>
                </a:solidFill>
                <a:latin typeface="AC Diary Girl"/>
              </a:rPr>
              <a:t>patogenicidade</a:t>
            </a:r>
            <a:endParaRPr lang="en-US" sz="7000" dirty="0">
              <a:solidFill>
                <a:srgbClr val="000000"/>
              </a:solidFill>
              <a:latin typeface="AC Diary Gir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163327" y="7026425"/>
            <a:ext cx="537850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 Neutralização da fagocitose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0728" y="3048710"/>
            <a:ext cx="2843866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Aderência à pele ou a mucosa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14295" y="6064008"/>
            <a:ext cx="2804631" cy="234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Rompimento das barreiras do epitélio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17247" y="2884245"/>
            <a:ext cx="3557676" cy="208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Sobrevivência e proliferação no organismo hospedeiro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63327" y="5995572"/>
            <a:ext cx="506149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Opsonização do complemento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4956" y="7789547"/>
            <a:ext cx="5511926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Inibição das respostas imunes humoral e celular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805354" y="2563495"/>
            <a:ext cx="2857393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Produção de toxinas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AD3CDC55-9B90-442A-93C8-4A2691AB8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365724" y="307975"/>
            <a:ext cx="9556552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Fatores de virulência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5252" y="5092664"/>
            <a:ext cx="15368108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800">
                <a:solidFill>
                  <a:srgbClr val="000000"/>
                </a:solidFill>
                <a:latin typeface="Open Sans Bold"/>
              </a:rPr>
              <a:t>3. Invasão na célula do hospedeiro e penetração nos tecidos, ou adesão de superfícies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85252" y="1549400"/>
            <a:ext cx="13064151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000000"/>
                </a:solidFill>
                <a:latin typeface="Open Sans Bold"/>
              </a:rPr>
              <a:t>1. Aderência às células do hospedeiro ou  à matriz celular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1873" y="3256435"/>
            <a:ext cx="13542380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Open Sans Bold"/>
              </a:rPr>
              <a:t>2.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>
                <a:solidFill>
                  <a:srgbClr val="000000"/>
                </a:solidFill>
                <a:latin typeface="Open Sans Bold"/>
              </a:rPr>
              <a:t>Evasão da defesa do hospedeiro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10979" y="2039642"/>
            <a:ext cx="13542380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Moléculas de fibrinogênio, fibronectina, colágeno</a:t>
            </a:r>
          </a:p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Enzima coagulase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10979" y="3811856"/>
            <a:ext cx="13891769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Open Sans"/>
              </a:rPr>
              <a:t>Enterotoxinas estafilocócicas, toxina da síndrome do choque térmico (TSST), proteína A, lipases e polissacarídeos capsulares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57696" y="2030117"/>
            <a:ext cx="842810" cy="6129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57696" y="5542879"/>
            <a:ext cx="952981" cy="69307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01075" y="3773756"/>
            <a:ext cx="899431" cy="65413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110979" y="5701480"/>
            <a:ext cx="10099923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800" u="none">
                <a:solidFill>
                  <a:srgbClr val="000000"/>
                </a:solidFill>
                <a:latin typeface="Open Sans"/>
              </a:rPr>
              <a:t>Proteínas α, β, γ e δ - hemolisinas, que atuam como toxinas.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5252" y="6638704"/>
            <a:ext cx="1571749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800" u="none">
                <a:solidFill>
                  <a:srgbClr val="000000"/>
                </a:solidFill>
                <a:latin typeface="Open Sans Bold"/>
              </a:rPr>
              <a:t>Outros compostos que contribuem para a patogenicidade desta bactéria: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57696" y="7226541"/>
            <a:ext cx="14037072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800" u="none">
                <a:solidFill>
                  <a:srgbClr val="000000"/>
                </a:solidFill>
                <a:latin typeface="Open Sans Bold"/>
              </a:rPr>
              <a:t>Proteínas:</a:t>
            </a:r>
            <a:r>
              <a:rPr lang="en-US" sz="2800" u="none">
                <a:solidFill>
                  <a:srgbClr val="000000"/>
                </a:solidFill>
                <a:latin typeface="Open Sans"/>
              </a:rPr>
              <a:t> β-lactamases, coagulases, hialuronidases e catalases;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57696" y="7710303"/>
            <a:ext cx="14945052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40"/>
              </a:lnSpc>
              <a:spcBef>
                <a:spcPct val="0"/>
              </a:spcBef>
            </a:pPr>
            <a:r>
              <a:rPr lang="en-US" sz="2800" u="none">
                <a:solidFill>
                  <a:srgbClr val="000000"/>
                </a:solidFill>
                <a:latin typeface="Open Sans Bold"/>
              </a:rPr>
              <a:t>Toxinas: </a:t>
            </a:r>
            <a:r>
              <a:rPr lang="en-US" sz="2800" u="none">
                <a:solidFill>
                  <a:srgbClr val="000000"/>
                </a:solidFill>
                <a:latin typeface="Open Sans"/>
              </a:rPr>
              <a:t>leucocidina, esfoliatina, toxina do choque térmico, enterotoxinas; </a:t>
            </a:r>
          </a:p>
          <a:p>
            <a:pPr marL="0" lvl="0" indent="0" algn="just">
              <a:lnSpc>
                <a:spcPts val="3640"/>
              </a:lnSpc>
              <a:spcBef>
                <a:spcPct val="0"/>
              </a:spcBef>
            </a:pPr>
            <a:r>
              <a:rPr lang="en-US" sz="2800" u="none">
                <a:solidFill>
                  <a:srgbClr val="000000"/>
                </a:solidFill>
                <a:latin typeface="Open Sans"/>
              </a:rPr>
              <a:t>No caso da CA-MRSA, há a toxina Panton Valentine Leucocidine (PVL), que provoca a destruição dos leucócitos humanos e dano tecidual, comum em infecções de pele, tecidos moles e pneumonia necrotizante grave.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79B91B83-30AF-4D7E-A146-40525649C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06973" y="1870377"/>
            <a:ext cx="817311" cy="5944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9505" r="9505"/>
          <a:stretch>
            <a:fillRect/>
          </a:stretch>
        </p:blipFill>
        <p:spPr>
          <a:xfrm>
            <a:off x="14093354" y="4526052"/>
            <a:ext cx="3864873" cy="3514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42778" y="4728814"/>
            <a:ext cx="4448768" cy="29321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 l="1365" r="1365"/>
          <a:stretch>
            <a:fillRect/>
          </a:stretch>
        </p:blipFill>
        <p:spPr>
          <a:xfrm>
            <a:off x="12964674" y="7156482"/>
            <a:ext cx="3802790" cy="29321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75215" y="4093887"/>
            <a:ext cx="8772998" cy="563978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194646" y="-33728"/>
            <a:ext cx="9898707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C Diary Girl"/>
              </a:rPr>
              <a:t>Manifestações clínicas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52258" y="1141022"/>
            <a:ext cx="8783483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4200">
                <a:solidFill>
                  <a:srgbClr val="000000"/>
                </a:solidFill>
                <a:latin typeface="AC Diary Girl"/>
              </a:rPr>
              <a:t>grande variedade de infecções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60219" y="1932655"/>
            <a:ext cx="5951836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principalmente piogênicas (com pus)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266" y="3286665"/>
            <a:ext cx="18025467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pt-BR" sz="3400" dirty="0">
                <a:solidFill>
                  <a:srgbClr val="000000"/>
                </a:solidFill>
                <a:latin typeface="Open Sans"/>
              </a:rPr>
              <a:t>Infecções </a:t>
            </a:r>
            <a:r>
              <a:rPr lang="pt-BR" sz="3400" dirty="0">
                <a:solidFill>
                  <a:srgbClr val="000000"/>
                </a:solidFill>
                <a:latin typeface="Open Sans Bold"/>
              </a:rPr>
              <a:t>leves</a:t>
            </a:r>
            <a:r>
              <a:rPr lang="pt-BR" sz="3400" dirty="0">
                <a:solidFill>
                  <a:srgbClr val="000000"/>
                </a:solidFill>
                <a:latin typeface="Open Sans"/>
              </a:rPr>
              <a:t> de pele e tecidos moles (IPTM) a infecções </a:t>
            </a:r>
            <a:r>
              <a:rPr lang="pt-BR" sz="3400" dirty="0">
                <a:solidFill>
                  <a:srgbClr val="000000"/>
                </a:solidFill>
                <a:latin typeface="Open Sans Bold"/>
              </a:rPr>
              <a:t>graves com risco de vida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91121" y="9735513"/>
            <a:ext cx="1332206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Light"/>
              </a:rPr>
              <a:t>Tabela</a:t>
            </a:r>
            <a:r>
              <a:rPr lang="en-US" sz="2000" dirty="0">
                <a:solidFill>
                  <a:srgbClr val="000000"/>
                </a:solidFill>
                <a:latin typeface="Open Sans Light"/>
              </a:rPr>
              <a:t> 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5847</Words>
  <Application>Microsoft Macintosh PowerPoint</Application>
  <PresentationFormat>Personalizado</PresentationFormat>
  <Paragraphs>359</Paragraphs>
  <Slides>32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4" baseType="lpstr">
      <vt:lpstr>AC Diary Girl</vt:lpstr>
      <vt:lpstr>AC Diary Girl Italics</vt:lpstr>
      <vt:lpstr>Calibri</vt:lpstr>
      <vt:lpstr>Gagalin</vt:lpstr>
      <vt:lpstr>League Gothic</vt:lpstr>
      <vt:lpstr>Open Sans</vt:lpstr>
      <vt:lpstr>Open Sans Bold</vt:lpstr>
      <vt:lpstr>Open Sans Bold Italics</vt:lpstr>
      <vt:lpstr>Open Sans Italics</vt:lpstr>
      <vt:lpstr>Open Sans Light</vt:lpstr>
      <vt:lpstr>Open Sans Light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Staphilococcus Aureus</dc:title>
  <dc:creator>Julia Sant'Anna</dc:creator>
  <cp:lastModifiedBy>Gabriel Padilla</cp:lastModifiedBy>
  <cp:revision>7</cp:revision>
  <dcterms:created xsi:type="dcterms:W3CDTF">2006-08-16T00:00:00Z</dcterms:created>
  <dcterms:modified xsi:type="dcterms:W3CDTF">2020-11-16T18:05:34Z</dcterms:modified>
  <dc:identifier>DAEI_5r8XOI</dc:identifier>
</cp:coreProperties>
</file>