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305" r:id="rId5"/>
    <p:sldId id="311" r:id="rId6"/>
    <p:sldId id="312" r:id="rId7"/>
    <p:sldId id="315" r:id="rId8"/>
    <p:sldId id="316" r:id="rId9"/>
    <p:sldId id="317" r:id="rId10"/>
    <p:sldId id="313" r:id="rId11"/>
    <p:sldId id="318" r:id="rId12"/>
    <p:sldId id="319" r:id="rId13"/>
    <p:sldId id="320" r:id="rId14"/>
    <p:sldId id="321" r:id="rId15"/>
    <p:sldId id="322" r:id="rId16"/>
    <p:sldId id="327" r:id="rId17"/>
    <p:sldId id="323" r:id="rId18"/>
    <p:sldId id="324" r:id="rId19"/>
    <p:sldId id="325" r:id="rId20"/>
    <p:sldId id="326" r:id="rId21"/>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9" d="100"/>
          <a:sy n="79" d="100"/>
        </p:scale>
        <p:origin x="773" y="72"/>
      </p:cViewPr>
      <p:guideLst/>
    </p:cSldViewPr>
  </p:slideViewPr>
  <p:notesTextViewPr>
    <p:cViewPr>
      <p:scale>
        <a:sx n="1" d="1"/>
        <a:sy n="1" d="1"/>
      </p:scale>
      <p:origin x="0" y="0"/>
    </p:cViewPr>
  </p:notesTextViewPr>
  <p:notesViewPr>
    <p:cSldViewPr snapToGrid="0">
      <p:cViewPr varScale="1">
        <p:scale>
          <a:sx n="78" d="100"/>
          <a:sy n="78" d="100"/>
        </p:scale>
        <p:origin x="3494" y="8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F3822-AA20-4C23-9D44-BA254CE39258}" type="datetimeFigureOut">
              <a:rPr lang="pt-BR" smtClean="0"/>
              <a:t>04/10/2023</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7831E-E09A-4AA1-9F2F-ADCD4356D27F}" type="slidenum">
              <a:rPr lang="pt-BR" smtClean="0"/>
              <a:t>‹nº›</a:t>
            </a:fld>
            <a:endParaRPr lang="pt-BR" dirty="0"/>
          </a:p>
        </p:txBody>
      </p:sp>
    </p:spTree>
    <p:extLst>
      <p:ext uri="{BB962C8B-B14F-4D97-AF65-F5344CB8AC3E}">
        <p14:creationId xmlns:p14="http://schemas.microsoft.com/office/powerpoint/2010/main" val="213035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F3F73-B03E-4ADA-9E88-6EE1A0A13B03}" type="datetimeFigureOut">
              <a:rPr lang="pt-BR" smtClean="0"/>
              <a:t>04/10/2023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0BFB9-6BA9-4F0D-BA51-018DC782FD82}" type="slidenum">
              <a:rPr lang="pt-BR" smtClean="0"/>
              <a:t>‹nº›</a:t>
            </a:fld>
            <a:endParaRPr lang="pt-BR" dirty="0"/>
          </a:p>
        </p:txBody>
      </p:sp>
    </p:spTree>
    <p:extLst>
      <p:ext uri="{BB962C8B-B14F-4D97-AF65-F5344CB8AC3E}">
        <p14:creationId xmlns:p14="http://schemas.microsoft.com/office/powerpoint/2010/main" val="259489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a:t>
            </a:fld>
            <a:endParaRPr lang="pt-BR" dirty="0"/>
          </a:p>
        </p:txBody>
      </p:sp>
    </p:spTree>
    <p:extLst>
      <p:ext uri="{BB962C8B-B14F-4D97-AF65-F5344CB8AC3E}">
        <p14:creationId xmlns:p14="http://schemas.microsoft.com/office/powerpoint/2010/main" val="130739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10</a:t>
            </a:fld>
            <a:endParaRPr lang="pt-BR" dirty="0"/>
          </a:p>
        </p:txBody>
      </p:sp>
    </p:spTree>
    <p:extLst>
      <p:ext uri="{BB962C8B-B14F-4D97-AF65-F5344CB8AC3E}">
        <p14:creationId xmlns:p14="http://schemas.microsoft.com/office/powerpoint/2010/main" val="216938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11</a:t>
            </a:fld>
            <a:endParaRPr lang="pt-BR" dirty="0"/>
          </a:p>
        </p:txBody>
      </p:sp>
    </p:spTree>
    <p:extLst>
      <p:ext uri="{BB962C8B-B14F-4D97-AF65-F5344CB8AC3E}">
        <p14:creationId xmlns:p14="http://schemas.microsoft.com/office/powerpoint/2010/main" val="185181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12</a:t>
            </a:fld>
            <a:endParaRPr lang="pt-BR" dirty="0"/>
          </a:p>
        </p:txBody>
      </p:sp>
    </p:spTree>
    <p:extLst>
      <p:ext uri="{BB962C8B-B14F-4D97-AF65-F5344CB8AC3E}">
        <p14:creationId xmlns:p14="http://schemas.microsoft.com/office/powerpoint/2010/main" val="33877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13</a:t>
            </a:fld>
            <a:endParaRPr lang="pt-BR" dirty="0"/>
          </a:p>
        </p:txBody>
      </p:sp>
    </p:spTree>
    <p:extLst>
      <p:ext uri="{BB962C8B-B14F-4D97-AF65-F5344CB8AC3E}">
        <p14:creationId xmlns:p14="http://schemas.microsoft.com/office/powerpoint/2010/main" val="297488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14</a:t>
            </a:fld>
            <a:endParaRPr lang="pt-BR" dirty="0"/>
          </a:p>
        </p:txBody>
      </p:sp>
    </p:spTree>
    <p:extLst>
      <p:ext uri="{BB962C8B-B14F-4D97-AF65-F5344CB8AC3E}">
        <p14:creationId xmlns:p14="http://schemas.microsoft.com/office/powerpoint/2010/main" val="928474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15</a:t>
            </a:fld>
            <a:endParaRPr lang="pt-BR" dirty="0"/>
          </a:p>
        </p:txBody>
      </p:sp>
    </p:spTree>
    <p:extLst>
      <p:ext uri="{BB962C8B-B14F-4D97-AF65-F5344CB8AC3E}">
        <p14:creationId xmlns:p14="http://schemas.microsoft.com/office/powerpoint/2010/main" val="277766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16</a:t>
            </a:fld>
            <a:endParaRPr lang="pt-BR" dirty="0"/>
          </a:p>
        </p:txBody>
      </p:sp>
    </p:spTree>
    <p:extLst>
      <p:ext uri="{BB962C8B-B14F-4D97-AF65-F5344CB8AC3E}">
        <p14:creationId xmlns:p14="http://schemas.microsoft.com/office/powerpoint/2010/main" val="336174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17</a:t>
            </a:fld>
            <a:endParaRPr lang="pt-BR" dirty="0"/>
          </a:p>
        </p:txBody>
      </p:sp>
    </p:spTree>
    <p:extLst>
      <p:ext uri="{BB962C8B-B14F-4D97-AF65-F5344CB8AC3E}">
        <p14:creationId xmlns:p14="http://schemas.microsoft.com/office/powerpoint/2010/main" val="192464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2</a:t>
            </a:fld>
            <a:endParaRPr lang="pt-BR" dirty="0"/>
          </a:p>
        </p:txBody>
      </p:sp>
    </p:spTree>
    <p:extLst>
      <p:ext uri="{BB962C8B-B14F-4D97-AF65-F5344CB8AC3E}">
        <p14:creationId xmlns:p14="http://schemas.microsoft.com/office/powerpoint/2010/main" val="186885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3</a:t>
            </a:fld>
            <a:endParaRPr lang="pt-BR" dirty="0"/>
          </a:p>
        </p:txBody>
      </p:sp>
    </p:spTree>
    <p:extLst>
      <p:ext uri="{BB962C8B-B14F-4D97-AF65-F5344CB8AC3E}">
        <p14:creationId xmlns:p14="http://schemas.microsoft.com/office/powerpoint/2010/main" val="182007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4</a:t>
            </a:fld>
            <a:endParaRPr lang="pt-BR" dirty="0"/>
          </a:p>
        </p:txBody>
      </p:sp>
    </p:spTree>
    <p:extLst>
      <p:ext uri="{BB962C8B-B14F-4D97-AF65-F5344CB8AC3E}">
        <p14:creationId xmlns:p14="http://schemas.microsoft.com/office/powerpoint/2010/main" val="17048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5</a:t>
            </a:fld>
            <a:endParaRPr lang="pt-BR" dirty="0"/>
          </a:p>
        </p:txBody>
      </p:sp>
    </p:spTree>
    <p:extLst>
      <p:ext uri="{BB962C8B-B14F-4D97-AF65-F5344CB8AC3E}">
        <p14:creationId xmlns:p14="http://schemas.microsoft.com/office/powerpoint/2010/main" val="222808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6</a:t>
            </a:fld>
            <a:endParaRPr lang="pt-BR" dirty="0"/>
          </a:p>
        </p:txBody>
      </p:sp>
    </p:spTree>
    <p:extLst>
      <p:ext uri="{BB962C8B-B14F-4D97-AF65-F5344CB8AC3E}">
        <p14:creationId xmlns:p14="http://schemas.microsoft.com/office/powerpoint/2010/main" val="24858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7</a:t>
            </a:fld>
            <a:endParaRPr lang="pt-BR" dirty="0"/>
          </a:p>
        </p:txBody>
      </p:sp>
    </p:spTree>
    <p:extLst>
      <p:ext uri="{BB962C8B-B14F-4D97-AF65-F5344CB8AC3E}">
        <p14:creationId xmlns:p14="http://schemas.microsoft.com/office/powerpoint/2010/main" val="163180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8</a:t>
            </a:fld>
            <a:endParaRPr lang="pt-BR" dirty="0"/>
          </a:p>
        </p:txBody>
      </p:sp>
    </p:spTree>
    <p:extLst>
      <p:ext uri="{BB962C8B-B14F-4D97-AF65-F5344CB8AC3E}">
        <p14:creationId xmlns:p14="http://schemas.microsoft.com/office/powerpoint/2010/main" val="103089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9</a:t>
            </a:fld>
            <a:endParaRPr lang="pt-BR" dirty="0"/>
          </a:p>
        </p:txBody>
      </p:sp>
    </p:spTree>
    <p:extLst>
      <p:ext uri="{BB962C8B-B14F-4D97-AF65-F5344CB8AC3E}">
        <p14:creationId xmlns:p14="http://schemas.microsoft.com/office/powerpoint/2010/main" val="96166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p>
            <a:pPr rtl="0"/>
            <a:fld id="{BA21FF77-7EC1-48ED-95CE-94EB477BCD72}" type="datetime1">
              <a:rPr lang="pt-BR" noProof="0" smtClean="0"/>
              <a:t>04/10/2023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m Panorâmica com Legenda">
    <p:spTree>
      <p:nvGrpSpPr>
        <p:cNvPr id="1" name=""/>
        <p:cNvGrpSpPr/>
        <p:nvPr/>
      </p:nvGrpSpPr>
      <p:grpSpPr>
        <a:xfrm>
          <a:off x="0" y="0"/>
          <a:ext cx="0" cy="0"/>
          <a:chOff x="0" y="0"/>
          <a:chExt cx="0" cy="0"/>
        </a:xfrm>
      </p:grpSpPr>
      <p:pic>
        <p:nvPicPr>
          <p:cNvPr id="16" name="Imagem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ítul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pt-BR" noProof="0"/>
              <a:t>Clique para editar o título Mestre</a:t>
            </a:r>
            <a:endParaRPr lang="pt-BR" noProof="0" dirty="0"/>
          </a:p>
        </p:txBody>
      </p:sp>
      <p:sp>
        <p:nvSpPr>
          <p:cNvPr id="3" name="Espaço Reservado para Imagem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43D73E75-89C1-405A-89FB-106613CBF81C}"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8437"/>
            <a:ext cx="10353762" cy="3534344"/>
          </a:xfrm>
        </p:spPr>
        <p:txBody>
          <a:bodyPr rtlCol="0" anchor="ctr">
            <a:normAutofit/>
          </a:bodyPr>
          <a:lstStyle>
            <a:lvl1pPr>
              <a:defRPr sz="4000"/>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E9A69B2A-E7B3-4A6A-8024-D94867BF0172}"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600"/>
            <a:ext cx="9302752" cy="2992904"/>
          </a:xfrm>
        </p:spPr>
        <p:txBody>
          <a:bodyPr rtlCol="0" anchor="ctr">
            <a:normAutofit/>
          </a:bodyPr>
          <a:lstStyle>
            <a:lvl1pPr>
              <a:defRPr sz="3600"/>
            </a:lvl1pPr>
          </a:lstStyle>
          <a:p>
            <a:pPr rtl="0"/>
            <a:r>
              <a:rPr lang="pt-BR" noProof="0"/>
              <a:t>Clique para editar o título Mestre</a:t>
            </a:r>
            <a:endParaRPr lang="pt-BR" noProof="0" dirty="0"/>
          </a:p>
        </p:txBody>
      </p:sp>
      <p:sp>
        <p:nvSpPr>
          <p:cNvPr id="12" name="Espaço Reservado para Texto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4" name="Espaço reservado para texto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A5245EA1-3172-47A0-8324-4A66BE5C1575}"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
        <p:nvSpPr>
          <p:cNvPr id="11" name="Caixa de texto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pt-BR" sz="8000" noProof="0" dirty="0">
                <a:solidFill>
                  <a:schemeClr val="tx1"/>
                </a:solidFill>
                <a:effectLst/>
              </a:rPr>
              <a:t>"</a:t>
            </a:r>
          </a:p>
        </p:txBody>
      </p:sp>
      <p:sp>
        <p:nvSpPr>
          <p:cNvPr id="13" name="Caixa de texto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t-BR" sz="8000" noProof="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ítulo 1"/>
          <p:cNvSpPr>
            <a:spLocks noGrp="1"/>
          </p:cNvSpPr>
          <p:nvPr>
            <p:ph type="title"/>
          </p:nvPr>
        </p:nvSpPr>
        <p:spPr>
          <a:xfrm>
            <a:off x="913794" y="2126942"/>
            <a:ext cx="10353763" cy="2511835"/>
          </a:xfrm>
        </p:spPr>
        <p:txBody>
          <a:bodyPr rtlCol="0" anchor="b"/>
          <a:lstStyle>
            <a:lvl1pPr>
              <a:defRPr sz="3200"/>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033D63A6-B438-4F70-A441-6589837739E2}"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na 3">
    <p:spTree>
      <p:nvGrpSpPr>
        <p:cNvPr id="1" name=""/>
        <p:cNvGrpSpPr/>
        <p:nvPr/>
      </p:nvGrpSpPr>
      <p:grpSpPr>
        <a:xfrm>
          <a:off x="0" y="0"/>
          <a:ext cx="0" cy="0"/>
          <a:chOff x="0" y="0"/>
          <a:chExt cx="0" cy="0"/>
        </a:xfrm>
      </p:grpSpPr>
      <p:sp>
        <p:nvSpPr>
          <p:cNvPr id="15" name="Título 1"/>
          <p:cNvSpPr>
            <a:spLocks noGrp="1"/>
          </p:cNvSpPr>
          <p:nvPr>
            <p:ph type="title"/>
          </p:nvPr>
        </p:nvSpPr>
        <p:spPr>
          <a:xfrm>
            <a:off x="913795" y="609600"/>
            <a:ext cx="10353762" cy="970450"/>
          </a:xfrm>
        </p:spPr>
        <p:txBody>
          <a:bodyPr rtlCol="0"/>
          <a:lstStyle/>
          <a:p>
            <a:pPr rtl="0"/>
            <a:r>
              <a:rPr lang="pt-BR" noProof="0"/>
              <a:t>Clique para editar o título Mestre</a:t>
            </a:r>
            <a:endParaRPr lang="pt-BR" noProof="0" dirty="0"/>
          </a:p>
        </p:txBody>
      </p:sp>
      <p:sp>
        <p:nvSpPr>
          <p:cNvPr id="7" name="Espaço Reservado para Texto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8" name="Espaço reservado para texto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9" name="Espaço Reservado para Texto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0" name="Espaço reservado para texto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11" name="Espaço reservado para texto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2" name="Espaço reservado para texto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3" name="Espaço Reservado para Data 2"/>
          <p:cNvSpPr>
            <a:spLocks noGrp="1"/>
          </p:cNvSpPr>
          <p:nvPr>
            <p:ph type="dt" sz="half" idx="10"/>
          </p:nvPr>
        </p:nvSpPr>
        <p:spPr/>
        <p:txBody>
          <a:bodyPr rtlCol="0"/>
          <a:lstStyle/>
          <a:p>
            <a:pPr rtl="0"/>
            <a:fld id="{E7BDDB18-5B0C-4542-ACAE-6C6606F8ADB2}" type="datetime1">
              <a:rPr lang="pt-BR" noProof="0" smtClean="0"/>
              <a:t>04/10/2023</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pic>
        <p:nvPicPr>
          <p:cNvPr id="2" name="Imagem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agem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agem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ítulo 1"/>
          <p:cNvSpPr>
            <a:spLocks noGrp="1"/>
          </p:cNvSpPr>
          <p:nvPr>
            <p:ph type="title"/>
          </p:nvPr>
        </p:nvSpPr>
        <p:spPr>
          <a:xfrm>
            <a:off x="913794" y="609600"/>
            <a:ext cx="10353763" cy="970450"/>
          </a:xfrm>
        </p:spPr>
        <p:txBody>
          <a:bodyPr rtlCol="0"/>
          <a:lstStyle/>
          <a:p>
            <a:pPr rtl="0"/>
            <a:r>
              <a:rPr lang="pt-BR" noProof="0"/>
              <a:t>Clique para editar o título Mestre</a:t>
            </a:r>
            <a:endParaRPr lang="pt-BR" noProof="0" dirty="0"/>
          </a:p>
        </p:txBody>
      </p:sp>
      <p:sp>
        <p:nvSpPr>
          <p:cNvPr id="19" name="Espaço Reservado para Texto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0" name="Espaço Reservado para Imagem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21" name="Espaço reservado para texto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22" name="Espaço reservado para texto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3" name="Espaço Reservado para Imagem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24" name="Espaço reservado para texto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25" name="Espaço reservado para texto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6" name="Espaço reservado para imagem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27" name="Espaço reservado para texto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3" name="Espaço Reservado para Data 2"/>
          <p:cNvSpPr>
            <a:spLocks noGrp="1"/>
          </p:cNvSpPr>
          <p:nvPr>
            <p:ph type="dt" sz="half" idx="10"/>
          </p:nvPr>
        </p:nvSpPr>
        <p:spPr/>
        <p:txBody>
          <a:bodyPr rtlCol="0"/>
          <a:lstStyle/>
          <a:p>
            <a:pPr rtl="0"/>
            <a:fld id="{2069C4CB-CA6E-4152-B01B-F140BF747534}" type="datetime1">
              <a:rPr lang="pt-BR" noProof="0" smtClean="0"/>
              <a:t>04/10/2023</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nchor="t"/>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5FE4F289-6D86-4622-B9C9-E53BC3B64BB5}" type="datetime1">
              <a:rPr lang="pt-BR" noProof="0" smtClean="0"/>
              <a:t>04/10/2023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83068" y="609599"/>
            <a:ext cx="2284487" cy="5181601"/>
          </a:xfrm>
        </p:spPr>
        <p:txBody>
          <a:bodyPr vert="eaVert" rtlCol="0"/>
          <a:lstStyle>
            <a:lvl1pPr algn="l">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913796" y="609599"/>
            <a:ext cx="7916872" cy="5181601"/>
          </a:xfrm>
        </p:spPr>
        <p:txBody>
          <a:bodyPr vert="eaVert" rtlCol="0" anchor="t"/>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495A70AB-FD82-42EA-8DF6-FF868B71DA23}" type="datetime1">
              <a:rPr lang="pt-BR" noProof="0" smtClean="0"/>
              <a:t>04/10/2023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858D8743-D45A-4C78-BF11-0D18372C3FC7}" type="datetime1">
              <a:rPr lang="pt-BR" noProof="0" smtClean="0"/>
              <a:t>04/10/2023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295401" y="1761067"/>
            <a:ext cx="9590550" cy="1828813"/>
          </a:xfrm>
        </p:spPr>
        <p:txBody>
          <a:bodyPr rtlCol="0" anchor="b"/>
          <a:lstStyle>
            <a:lvl1pPr algn="ctr">
              <a:defRPr sz="4000" b="0" cap="none"/>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sp>
        <p:nvSpPr>
          <p:cNvPr id="4" name="Espaço Reservado para Data 3"/>
          <p:cNvSpPr>
            <a:spLocks noGrp="1"/>
          </p:cNvSpPr>
          <p:nvPr>
            <p:ph type="dt" sz="half" idx="10"/>
          </p:nvPr>
        </p:nvSpPr>
        <p:spPr/>
        <p:txBody>
          <a:bodyPr rtlCol="0"/>
          <a:lstStyle/>
          <a:p>
            <a:pPr rtl="0"/>
            <a:fld id="{9348E65C-0978-43FC-B521-6D2AC608DB33}" type="datetime1">
              <a:rPr lang="pt-BR" noProof="0" smtClean="0"/>
              <a:t>04/10/2023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353762" cy="1261872"/>
          </a:xfrm>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913795" y="2076450"/>
            <a:ext cx="4856841" cy="3622671"/>
          </a:xfrm>
        </p:spPr>
        <p:txBody>
          <a:bodyPr rtlCol="0" anchor="t">
            <a:normAutofit/>
          </a:body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410716" y="2076451"/>
            <a:ext cx="4856841" cy="3622672"/>
          </a:xfrm>
        </p:spPr>
        <p:txBody>
          <a:bodyPr rtlCol="0" anchor="t">
            <a:normAutofit/>
          </a:body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p:cNvSpPr>
            <a:spLocks noGrp="1"/>
          </p:cNvSpPr>
          <p:nvPr>
            <p:ph type="dt" sz="half" idx="10"/>
          </p:nvPr>
        </p:nvSpPr>
        <p:spPr/>
        <p:txBody>
          <a:bodyPr rtlCol="0"/>
          <a:lstStyle/>
          <a:p>
            <a:pPr rtl="0"/>
            <a:fld id="{EB86465D-2594-49AE-AFF7-908A3E52E5C0}"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Imagem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agem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ítulo 1"/>
          <p:cNvSpPr>
            <a:spLocks noGrp="1"/>
          </p:cNvSpPr>
          <p:nvPr>
            <p:ph type="title"/>
          </p:nvPr>
        </p:nvSpPr>
        <p:spPr>
          <a:xfrm>
            <a:off x="913795" y="609600"/>
            <a:ext cx="10353762" cy="970450"/>
          </a:xfrm>
        </p:spPr>
        <p:txBody>
          <a:bodyPr rtlCol="0"/>
          <a:lstStyle>
            <a:lvl1pPr>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p:cNvSpPr>
            <a:spLocks noGrp="1"/>
          </p:cNvSpPr>
          <p:nvPr>
            <p:ph type="dt" sz="half" idx="10"/>
          </p:nvPr>
        </p:nvSpPr>
        <p:spPr/>
        <p:txBody>
          <a:bodyPr rtlCol="0"/>
          <a:lstStyle/>
          <a:p>
            <a:pPr rtl="0"/>
            <a:fld id="{4A376533-4666-4253-AD2C-15F27E37B27B}" type="datetime1">
              <a:rPr lang="pt-BR" noProof="0" smtClean="0"/>
              <a:t>04/10/2023</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8AB810D2-655A-4C6F-A85C-DB31B1BC6C6D}" type="datetime1">
              <a:rPr lang="pt-BR" noProof="0" smtClean="0"/>
              <a:t>04/10/2023</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F4702573-D544-4AAF-97F1-8234597B84E5}" type="datetime1">
              <a:rPr lang="pt-BR" noProof="0" smtClean="0"/>
              <a:t>04/10/2023</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4855633" y="609600"/>
            <a:ext cx="6411924" cy="5080001"/>
          </a:xfrm>
        </p:spPr>
        <p:txBody>
          <a:bodyPr rtlCol="0">
            <a:normAutofit/>
          </a:body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DF2EA1D0-8AE2-477D-A05B-3F3E0555FA49}"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Imagem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ítulo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pt-BR" noProof="0"/>
              <a:t>Clique para editar o título Mestre</a:t>
            </a:r>
            <a:endParaRPr lang="pt-BR" noProof="0" dirty="0"/>
          </a:p>
        </p:txBody>
      </p:sp>
      <p:sp>
        <p:nvSpPr>
          <p:cNvPr id="3" name="Espaço reservado para imagem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DE0B235D-5F43-431E-B05B-1A52619A9307}" type="datetime1">
              <a:rPr lang="pt-BR" noProof="0" smtClean="0"/>
              <a:t>04/10/2023</a:t>
            </a:fld>
            <a:endParaRPr lang="pt-BR" noProof="0" dirty="0"/>
          </a:p>
        </p:txBody>
      </p:sp>
      <p:sp>
        <p:nvSpPr>
          <p:cNvPr id="6" name="Espaço Reservado para Rodapé 5"/>
          <p:cNvSpPr>
            <a:spLocks noGrp="1"/>
          </p:cNvSpPr>
          <p:nvPr>
            <p:ph type="ftr" sz="quarter" idx="11"/>
          </p:nvPr>
        </p:nvSpPr>
        <p:spPr/>
        <p:txBody>
          <a:bodyPr rtlCol="0"/>
          <a:lstStyle/>
          <a:p>
            <a:pPr algn="l"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DAE88993-6D51-4B00-AAA7-C55D4776FB51}" type="datetime1">
              <a:rPr lang="pt-BR" noProof="0" smtClean="0"/>
              <a:t>04/10/2023</a:t>
            </a:fld>
            <a:endParaRPr lang="pt-BR" noProof="0" dirty="0"/>
          </a:p>
        </p:txBody>
      </p:sp>
      <p:sp>
        <p:nvSpPr>
          <p:cNvPr id="5" name="Espaço Reservado para Rodapé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pt-BR" noProof="0" dirty="0"/>
          </a:p>
        </p:txBody>
      </p:sp>
      <p:sp>
        <p:nvSpPr>
          <p:cNvPr id="6" name="Espaço Reservado para o Número do Slide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6.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openxmlformats.org/officeDocument/2006/relationships/image" Target="../media/image6.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 Id="rId5" Type="http://schemas.openxmlformats.org/officeDocument/2006/relationships/image" Target="../media/image6.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6.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 Id="rId5" Type="http://schemas.openxmlformats.org/officeDocument/2006/relationships/image" Target="../media/image6.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openxmlformats.org/officeDocument/2006/relationships/image" Target="../media/image6.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 Id="rId5" Type="http://schemas.openxmlformats.org/officeDocument/2006/relationships/image" Target="../media/image6.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7.xml"/><Relationship Id="rId5" Type="http://schemas.openxmlformats.org/officeDocument/2006/relationships/image" Target="../media/image6.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6.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6.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6.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6.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6.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51" y="0"/>
            <a:ext cx="1219198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rtlCol="0">
            <a:normAutofit/>
          </a:bodyPr>
          <a:lstStyle/>
          <a:p>
            <a:pPr algn="l"/>
            <a:r>
              <a:rPr lang="pt-BR" sz="3600" dirty="0"/>
              <a:t>Instrumentos utilizados na Atenção Básica à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0" y="4009771"/>
            <a:ext cx="4513633" cy="1244361"/>
          </a:xfrm>
        </p:spPr>
        <p:txBody>
          <a:bodyPr rtlCol="0">
            <a:normAutofit/>
          </a:bodyPr>
          <a:lstStyle/>
          <a:p>
            <a:pPr algn="l" rtl="0"/>
            <a:r>
              <a:rPr lang="pt-BR" sz="1800" dirty="0">
                <a:solidFill>
                  <a:srgbClr val="FC05CB"/>
                </a:solidFill>
              </a:rPr>
              <a:t>Profa. Dra. Regina </a:t>
            </a:r>
            <a:r>
              <a:rPr lang="pt-BR" sz="1800" dirty="0" err="1">
                <a:solidFill>
                  <a:srgbClr val="FC05CB"/>
                </a:solidFill>
              </a:rPr>
              <a:t>Yoneko</a:t>
            </a:r>
            <a:r>
              <a:rPr lang="pt-BR" sz="1800" dirty="0">
                <a:solidFill>
                  <a:srgbClr val="FC05CB"/>
                </a:solidFill>
              </a:rPr>
              <a:t> </a:t>
            </a:r>
            <a:r>
              <a:rPr lang="pt-BR" sz="1800" dirty="0" err="1">
                <a:solidFill>
                  <a:srgbClr val="FC05CB"/>
                </a:solidFill>
              </a:rPr>
              <a:t>Dakuzaku</a:t>
            </a:r>
            <a:r>
              <a:rPr lang="pt-BR" sz="1800" dirty="0">
                <a:solidFill>
                  <a:srgbClr val="FC05CB"/>
                </a:solidFill>
              </a:rPr>
              <a:t> Carretta</a:t>
            </a:r>
          </a:p>
          <a:p>
            <a:pPr algn="l" rtl="0"/>
            <a:r>
              <a:rPr lang="pt-BR" sz="1800" dirty="0">
                <a:solidFill>
                  <a:srgbClr val="FC05CB"/>
                </a:solidFill>
              </a:rPr>
              <a:t>Ms. Elke </a:t>
            </a:r>
            <a:r>
              <a:rPr lang="pt-BR" sz="1800" dirty="0" err="1">
                <a:solidFill>
                  <a:srgbClr val="FC05CB"/>
                </a:solidFill>
              </a:rPr>
              <a:t>Tiegue</a:t>
            </a:r>
            <a:r>
              <a:rPr lang="pt-BR" sz="1800" dirty="0">
                <a:solidFill>
                  <a:srgbClr val="FC05CB"/>
                </a:solidFill>
              </a:rPr>
              <a:t> Baldo</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MATRICIAMENTO - Desafios</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1058085" y="1808297"/>
            <a:ext cx="10583693" cy="1244361"/>
          </a:xfrm>
        </p:spPr>
        <p:txBody>
          <a:bodyPr rtlCol="0">
            <a:noAutofit/>
          </a:bodyPr>
          <a:lstStyle/>
          <a:p>
            <a:pPr algn="l" rtl="0"/>
            <a:r>
              <a:rPr lang="pt-BR" sz="2800" dirty="0"/>
              <a:t>❖NASF,    ❖ NASF-AB,   ❖ E-MULTI ❖ Residência Multiprofissional</a:t>
            </a:r>
          </a:p>
          <a:p>
            <a:pPr algn="l" rtl="0"/>
            <a:r>
              <a:rPr lang="pt-BR" sz="2800" dirty="0"/>
              <a:t>❖ Equipe de Referência</a:t>
            </a:r>
          </a:p>
          <a:p>
            <a:pPr algn="l" rtl="0"/>
            <a:endParaRPr lang="pt-BR" sz="2800" dirty="0"/>
          </a:p>
          <a:p>
            <a:pPr algn="l" rtl="0"/>
            <a:endParaRPr lang="pt-BR" sz="2800" dirty="0"/>
          </a:p>
        </p:txBody>
      </p:sp>
    </p:spTree>
    <p:extLst>
      <p:ext uri="{BB962C8B-B14F-4D97-AF65-F5344CB8AC3E}">
        <p14:creationId xmlns:p14="http://schemas.microsoft.com/office/powerpoint/2010/main" val="394750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MATRICIAMENTO</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1058085" y="1808297"/>
            <a:ext cx="10583693" cy="1244361"/>
          </a:xfrm>
        </p:spPr>
        <p:txBody>
          <a:bodyPr rtlCol="0">
            <a:noAutofit/>
          </a:bodyPr>
          <a:lstStyle/>
          <a:p>
            <a:pPr algn="l" rtl="0"/>
            <a:r>
              <a:rPr lang="pt-BR" sz="2800" dirty="0"/>
              <a:t>https://www.youtube.com/watch?v=nMe1ZErFnuM</a:t>
            </a:r>
          </a:p>
          <a:p>
            <a:pPr algn="l" rtl="0"/>
            <a:endParaRPr lang="pt-BR" sz="2800" dirty="0"/>
          </a:p>
        </p:txBody>
      </p:sp>
    </p:spTree>
    <p:extLst>
      <p:ext uri="{BB962C8B-B14F-4D97-AF65-F5344CB8AC3E}">
        <p14:creationId xmlns:p14="http://schemas.microsoft.com/office/powerpoint/2010/main" val="83257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52179" y="10"/>
            <a:ext cx="83982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GRUPOS NA ATENÇÃO BÁSICA EM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408562" y="914401"/>
            <a:ext cx="11534773" cy="1631640"/>
          </a:xfrm>
        </p:spPr>
        <p:txBody>
          <a:bodyPr rtlCol="0">
            <a:noAutofit/>
          </a:bodyPr>
          <a:lstStyle/>
          <a:p>
            <a:pPr algn="l" rtl="0"/>
            <a:r>
              <a:rPr lang="pt-BR" sz="2800" b="1" dirty="0"/>
              <a:t>NSF 1</a:t>
            </a:r>
          </a:p>
          <a:p>
            <a:pPr algn="l" rtl="0"/>
            <a:r>
              <a:rPr lang="pt-BR" sz="2800" dirty="0"/>
              <a:t>Grupo de vivências - semanal</a:t>
            </a:r>
          </a:p>
          <a:p>
            <a:pPr algn="l" rtl="0"/>
            <a:r>
              <a:rPr lang="pt-BR" sz="2800" dirty="0"/>
              <a:t>Grupo de homens – semanal</a:t>
            </a:r>
          </a:p>
          <a:p>
            <a:pPr algn="l" rtl="0"/>
            <a:r>
              <a:rPr lang="pt-BR" sz="2800" dirty="0"/>
              <a:t>Grupo da memória - aberto - para idosos ativos com queixas de memória  </a:t>
            </a:r>
          </a:p>
          <a:p>
            <a:pPr algn="l" rtl="0"/>
            <a:r>
              <a:rPr lang="pt-BR" sz="2800" dirty="0"/>
              <a:t>Plantar saúde (em organização)</a:t>
            </a:r>
          </a:p>
          <a:p>
            <a:pPr algn="l" rtl="0"/>
            <a:r>
              <a:rPr lang="pt-BR" sz="2800" dirty="0"/>
              <a:t>Grupo da escola - PSE</a:t>
            </a:r>
          </a:p>
        </p:txBody>
      </p:sp>
    </p:spTree>
    <p:extLst>
      <p:ext uri="{BB962C8B-B14F-4D97-AF65-F5344CB8AC3E}">
        <p14:creationId xmlns:p14="http://schemas.microsoft.com/office/powerpoint/2010/main" val="300611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52179" y="10"/>
            <a:ext cx="83982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GRUPOS NA ATENÇÃO BÁSICA EM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408562" y="914401"/>
            <a:ext cx="11534773" cy="1631640"/>
          </a:xfrm>
        </p:spPr>
        <p:txBody>
          <a:bodyPr rtlCol="0">
            <a:noAutofit/>
          </a:bodyPr>
          <a:lstStyle/>
          <a:p>
            <a:pPr algn="l" rtl="0"/>
            <a:r>
              <a:rPr lang="pt-BR" sz="2800" b="1" dirty="0"/>
              <a:t>NSF 2</a:t>
            </a:r>
          </a:p>
          <a:p>
            <a:pPr algn="l" rtl="0"/>
            <a:r>
              <a:rPr lang="pt-BR" sz="2800" dirty="0"/>
              <a:t>Grupo de mulheres – 1x ao mês -  aberto para qualquer faixa etária</a:t>
            </a:r>
          </a:p>
          <a:p>
            <a:pPr algn="l" rtl="0"/>
            <a:r>
              <a:rPr lang="pt-BR" sz="2800" dirty="0"/>
              <a:t>Grupo de homens – 1x mês</a:t>
            </a:r>
          </a:p>
          <a:p>
            <a:pPr algn="l" rtl="0"/>
            <a:r>
              <a:rPr lang="pt-BR" sz="2800" dirty="0"/>
              <a:t>Grupo de dor crônica – quinzenal </a:t>
            </a:r>
          </a:p>
          <a:p>
            <a:pPr algn="l" rtl="0"/>
            <a:r>
              <a:rPr lang="pt-BR" sz="2800" dirty="0"/>
              <a:t>Grupo da memória - aberto - para idosos ativos com queixas de memória  </a:t>
            </a:r>
          </a:p>
          <a:p>
            <a:pPr algn="l" rtl="0"/>
            <a:r>
              <a:rPr lang="pt-BR" sz="2800" dirty="0"/>
              <a:t>Atletas da saúde - aberto - geralmente participam idosos ativos para aumentar a realização de exercícios físicos, mas pode outras idades também</a:t>
            </a:r>
          </a:p>
          <a:p>
            <a:pPr algn="l" rtl="0"/>
            <a:r>
              <a:rPr lang="pt-BR" sz="2800" dirty="0"/>
              <a:t>Grupo da escola - 6 encontros cada turma</a:t>
            </a:r>
          </a:p>
          <a:p>
            <a:pPr algn="l" rtl="0"/>
            <a:r>
              <a:rPr lang="pt-BR" sz="2800" dirty="0"/>
              <a:t>Grupo de artesanato - grupo de convivência aberto, cada participante leva seu material</a:t>
            </a:r>
          </a:p>
        </p:txBody>
      </p:sp>
    </p:spTree>
    <p:extLst>
      <p:ext uri="{BB962C8B-B14F-4D97-AF65-F5344CB8AC3E}">
        <p14:creationId xmlns:p14="http://schemas.microsoft.com/office/powerpoint/2010/main" val="44293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52179" y="10"/>
            <a:ext cx="83982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GRUPOS NA ATENÇÃO BÁSICA EM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328613" y="1797360"/>
            <a:ext cx="11534773" cy="1631640"/>
          </a:xfrm>
        </p:spPr>
        <p:txBody>
          <a:bodyPr rtlCol="0">
            <a:noAutofit/>
          </a:bodyPr>
          <a:lstStyle/>
          <a:p>
            <a:pPr algn="l" rtl="0"/>
            <a:r>
              <a:rPr lang="pt-BR" sz="2800" b="1" dirty="0"/>
              <a:t>NSF 3</a:t>
            </a:r>
          </a:p>
          <a:p>
            <a:pPr algn="l" rtl="0"/>
            <a:r>
              <a:rPr lang="pt-BR" sz="2800" dirty="0"/>
              <a:t>- Grupo da memória - idosos ativos, com queixa de memória </a:t>
            </a:r>
          </a:p>
          <a:p>
            <a:pPr algn="l" rtl="0"/>
            <a:r>
              <a:rPr lang="pt-BR" sz="2800" dirty="0"/>
              <a:t>	e linguagem - aberto </a:t>
            </a:r>
          </a:p>
          <a:p>
            <a:pPr algn="l" rtl="0"/>
            <a:r>
              <a:rPr lang="pt-BR" sz="2800" dirty="0"/>
              <a:t>Grupo de artesanato - idosos com demência e/ou transtorno mental, com alteração cognitiva e dificuldade na socialização - semiaberto- </a:t>
            </a:r>
          </a:p>
          <a:p>
            <a:pPr algn="l" rtl="0"/>
            <a:r>
              <a:rPr lang="pt-BR" sz="2800" dirty="0" err="1"/>
              <a:t>Gupo</a:t>
            </a:r>
            <a:r>
              <a:rPr lang="pt-BR" sz="2800" dirty="0"/>
              <a:t> da esperança - pacientes com dor crônica - aberto</a:t>
            </a:r>
          </a:p>
        </p:txBody>
      </p:sp>
    </p:spTree>
    <p:extLst>
      <p:ext uri="{BB962C8B-B14F-4D97-AF65-F5344CB8AC3E}">
        <p14:creationId xmlns:p14="http://schemas.microsoft.com/office/powerpoint/2010/main" val="377670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52179" y="10"/>
            <a:ext cx="83982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GRUPOS NA ATENÇÃO BÁSICA EM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328613" y="1797360"/>
            <a:ext cx="11534773" cy="1631640"/>
          </a:xfrm>
        </p:spPr>
        <p:txBody>
          <a:bodyPr rtlCol="0">
            <a:noAutofit/>
          </a:bodyPr>
          <a:lstStyle/>
          <a:p>
            <a:pPr algn="l" rtl="0"/>
            <a:r>
              <a:rPr lang="pt-BR" sz="2800" b="1" dirty="0"/>
              <a:t>NSF 4</a:t>
            </a:r>
          </a:p>
          <a:p>
            <a:pPr algn="l" rtl="0"/>
            <a:r>
              <a:rPr lang="pt-BR" sz="2800" dirty="0"/>
              <a:t>Grupo de gestantes e puérperas, aberto para a comunidade </a:t>
            </a:r>
          </a:p>
          <a:p>
            <a:pPr algn="l" rtl="0"/>
            <a:r>
              <a:rPr lang="pt-BR" sz="2800" dirty="0"/>
              <a:t>Grupo da quadra aberto para crianças e pais (toda última sexta do mês)</a:t>
            </a:r>
          </a:p>
          <a:p>
            <a:pPr algn="l" rtl="0"/>
            <a:r>
              <a:rPr lang="pt-BR" sz="2800" dirty="0"/>
              <a:t>Grupo da sala de espera - mensal</a:t>
            </a:r>
          </a:p>
          <a:p>
            <a:pPr algn="l" rtl="0"/>
            <a:r>
              <a:rPr lang="pt-BR" sz="2800" dirty="0"/>
              <a:t>Para iniciar um trabalho junto a ONG do território</a:t>
            </a:r>
          </a:p>
        </p:txBody>
      </p:sp>
    </p:spTree>
    <p:extLst>
      <p:ext uri="{BB962C8B-B14F-4D97-AF65-F5344CB8AC3E}">
        <p14:creationId xmlns:p14="http://schemas.microsoft.com/office/powerpoint/2010/main" val="217420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52179" y="10"/>
            <a:ext cx="83982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GRUPOS NA ATENÇÃO BÁSICA EM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328613" y="992221"/>
            <a:ext cx="11534773" cy="1631640"/>
          </a:xfrm>
        </p:spPr>
        <p:txBody>
          <a:bodyPr rtlCol="0">
            <a:noAutofit/>
          </a:bodyPr>
          <a:lstStyle/>
          <a:p>
            <a:pPr algn="l" rtl="0"/>
            <a:r>
              <a:rPr lang="pt-BR" sz="2800" b="1" dirty="0"/>
              <a:t>NSF 5</a:t>
            </a:r>
          </a:p>
          <a:p>
            <a:pPr algn="l" rtl="0"/>
            <a:r>
              <a:rPr lang="pt-BR" sz="2800" dirty="0"/>
              <a:t>1 -Entrelaçadas (bordados e agora pintura)</a:t>
            </a:r>
          </a:p>
          <a:p>
            <a:pPr algn="l" rtl="0"/>
            <a:r>
              <a:rPr lang="pt-BR" sz="2800" dirty="0"/>
              <a:t>2 - Grupo residência terapêutica (atividades de promoção de saúde).</a:t>
            </a:r>
          </a:p>
          <a:p>
            <a:pPr algn="l" rtl="0"/>
            <a:r>
              <a:rPr lang="pt-BR" sz="2800" dirty="0"/>
              <a:t>3 - Amanhecer com saúde (caminhada e exercícios para idosos). Junto com o núcleo 6</a:t>
            </a:r>
          </a:p>
          <a:p>
            <a:pPr algn="l" rtl="0"/>
            <a:r>
              <a:rPr lang="pt-BR" sz="2800" dirty="0"/>
              <a:t>4 - Dor crônica </a:t>
            </a:r>
          </a:p>
          <a:p>
            <a:pPr algn="l" rtl="0"/>
            <a:r>
              <a:rPr lang="pt-BR" sz="2800" dirty="0"/>
              <a:t>5 – Tabagismo</a:t>
            </a:r>
          </a:p>
          <a:p>
            <a:pPr algn="l" rtl="0"/>
            <a:r>
              <a:rPr lang="pt-BR" sz="2800" dirty="0"/>
              <a:t>6 - Grupo da quadra (junto com o núcleo 4 para crianças e adolescentes)</a:t>
            </a:r>
          </a:p>
          <a:p>
            <a:pPr algn="l" rtl="0"/>
            <a:r>
              <a:rPr lang="pt-BR" sz="2800" dirty="0"/>
              <a:t>7 - Grupo de adolescentes ( saúde mental)</a:t>
            </a:r>
          </a:p>
        </p:txBody>
      </p:sp>
    </p:spTree>
    <p:extLst>
      <p:ext uri="{BB962C8B-B14F-4D97-AF65-F5344CB8AC3E}">
        <p14:creationId xmlns:p14="http://schemas.microsoft.com/office/powerpoint/2010/main" val="426723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52179" y="10"/>
            <a:ext cx="83982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GRUPOS NA ATENÇÃO BÁSICA EM SAÚDE</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328613" y="992221"/>
            <a:ext cx="11534773" cy="1631640"/>
          </a:xfrm>
        </p:spPr>
        <p:txBody>
          <a:bodyPr rtlCol="0">
            <a:noAutofit/>
          </a:bodyPr>
          <a:lstStyle/>
          <a:p>
            <a:pPr algn="l" rtl="0"/>
            <a:r>
              <a:rPr lang="pt-BR" sz="2800" b="1" dirty="0"/>
              <a:t>NSF 6</a:t>
            </a:r>
          </a:p>
          <a:p>
            <a:pPr algn="l" rtl="0"/>
            <a:r>
              <a:rPr lang="pt-BR" sz="2800" dirty="0"/>
              <a:t>- Grupo da memória - idosos ativos com queixas de memória - aberto- </a:t>
            </a:r>
          </a:p>
          <a:p>
            <a:pPr algn="l" rtl="0"/>
            <a:r>
              <a:rPr lang="pt-BR" sz="2800" dirty="0"/>
              <a:t>Grupo de atividade física - comunidade geral - aberto- </a:t>
            </a:r>
          </a:p>
          <a:p>
            <a:pPr algn="l" rtl="0"/>
            <a:r>
              <a:rPr lang="pt-BR" sz="2800" dirty="0"/>
              <a:t>Grupo da RT - moradores da residência terapêutica com transtornos mentais e que viveram longos períodos hospitalizados - fechado- </a:t>
            </a:r>
          </a:p>
          <a:p>
            <a:pPr algn="l" rtl="0"/>
            <a:r>
              <a:rPr lang="pt-BR" sz="2800" dirty="0"/>
              <a:t>Grupo de artesanato - comunidade geral - aberto</a:t>
            </a:r>
          </a:p>
        </p:txBody>
      </p:sp>
    </p:spTree>
    <p:extLst>
      <p:ext uri="{BB962C8B-B14F-4D97-AF65-F5344CB8AC3E}">
        <p14:creationId xmlns:p14="http://schemas.microsoft.com/office/powerpoint/2010/main" val="87602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rtlCol="0">
            <a:normAutofit/>
          </a:bodyPr>
          <a:lstStyle/>
          <a:p>
            <a:r>
              <a:rPr lang="pt-BR" sz="4800" dirty="0"/>
              <a:t>Instrumentos na Atenção Básica:</a:t>
            </a:r>
            <a:endParaRPr lang="pt-BR" dirty="0"/>
          </a:p>
        </p:txBody>
      </p:sp>
      <p:sp>
        <p:nvSpPr>
          <p:cNvPr id="4" name="Espaço Reservado para Conteúdo 3">
            <a:extLst>
              <a:ext uri="{FF2B5EF4-FFF2-40B4-BE49-F238E27FC236}">
                <a16:creationId xmlns:a16="http://schemas.microsoft.com/office/drawing/2014/main" id="{AC7CBE44-220F-F20C-FA38-2F0E5F6305FB}"/>
              </a:ext>
            </a:extLst>
          </p:cNvPr>
          <p:cNvSpPr>
            <a:spLocks noGrp="1"/>
          </p:cNvSpPr>
          <p:nvPr>
            <p:ph idx="1"/>
          </p:nvPr>
        </p:nvSpPr>
        <p:spPr/>
        <p:txBody>
          <a:bodyPr>
            <a:normAutofit/>
          </a:bodyPr>
          <a:lstStyle/>
          <a:p>
            <a:r>
              <a:rPr lang="pt-BR" sz="3200" dirty="0"/>
              <a:t>projeto terapêutico singular, </a:t>
            </a:r>
          </a:p>
          <a:p>
            <a:r>
              <a:rPr lang="pt-BR" sz="3200" dirty="0" err="1"/>
              <a:t>matriciamento</a:t>
            </a:r>
            <a:r>
              <a:rPr lang="pt-BR" sz="3200" dirty="0"/>
              <a:t>, </a:t>
            </a:r>
          </a:p>
          <a:p>
            <a:r>
              <a:rPr lang="pt-BR" sz="3200" dirty="0"/>
              <a:t>grupos na AB.</a:t>
            </a:r>
          </a:p>
        </p:txBody>
      </p:sp>
    </p:spTree>
    <p:extLst>
      <p:ext uri="{BB962C8B-B14F-4D97-AF65-F5344CB8AC3E}">
        <p14:creationId xmlns:p14="http://schemas.microsoft.com/office/powerpoint/2010/main" val="651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1400783"/>
          </a:xfrm>
        </p:spPr>
        <p:txBody>
          <a:bodyPr rtlCol="0">
            <a:normAutofit/>
          </a:bodyPr>
          <a:lstStyle/>
          <a:p>
            <a:pPr algn="l"/>
            <a:r>
              <a:rPr lang="pt-BR" sz="3600" dirty="0"/>
              <a:t>PROJETO TERAPÊUTICO SINGULAR (PTS)</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804153" y="2234190"/>
            <a:ext cx="10583693" cy="1244361"/>
          </a:xfrm>
        </p:spPr>
        <p:txBody>
          <a:bodyPr rtlCol="0">
            <a:noAutofit/>
          </a:bodyPr>
          <a:lstStyle/>
          <a:p>
            <a:pPr algn="l" rtl="0"/>
            <a:r>
              <a:rPr lang="pt-BR" sz="3200" dirty="0"/>
              <a:t>❖O MINISTÉRIO DA SAÚDE (2007) descreve o Projeto Terapêutico como “um conjunto de propostas de condutas terapêuticas articuladas, para um sujeito individual ou coletivo, resultado da discussão coletiva de uma equipe interdisciplinar, com apoio matricial se necessário.”</a:t>
            </a:r>
            <a:endParaRPr lang="pt-BR" sz="3200" dirty="0">
              <a:solidFill>
                <a:srgbClr val="FC05CB"/>
              </a:solidFill>
            </a:endParaRPr>
          </a:p>
        </p:txBody>
      </p:sp>
    </p:spTree>
    <p:extLst>
      <p:ext uri="{BB962C8B-B14F-4D97-AF65-F5344CB8AC3E}">
        <p14:creationId xmlns:p14="http://schemas.microsoft.com/office/powerpoint/2010/main" val="159279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1400783"/>
          </a:xfrm>
        </p:spPr>
        <p:txBody>
          <a:bodyPr rtlCol="0">
            <a:normAutofit/>
          </a:bodyPr>
          <a:lstStyle/>
          <a:p>
            <a:pPr algn="l"/>
            <a:r>
              <a:rPr lang="pt-BR" sz="3600" dirty="0"/>
              <a:t>PROJETO TERAPÊUTICO SINGULAR (PTS)</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804153" y="2234190"/>
            <a:ext cx="10583693" cy="1244361"/>
          </a:xfrm>
        </p:spPr>
        <p:txBody>
          <a:bodyPr rtlCol="0">
            <a:noAutofit/>
          </a:bodyPr>
          <a:lstStyle/>
          <a:p>
            <a:pPr algn="l" rtl="0"/>
            <a:r>
              <a:rPr lang="pt-BR" sz="3200" dirty="0"/>
              <a:t>❖A palavra Projeto, em sua origem, remete a algo que não está fechado, pronto ou estanque, mas atrelado a uma proposta, a algo em aberto e não finalizado, portanto, passível de revisões. ❖Instrumento norteador que auxilia na condução do cuidado; ❖Processo que exige preparo e planejamento;</a:t>
            </a:r>
            <a:endParaRPr lang="pt-BR" sz="3200" dirty="0">
              <a:solidFill>
                <a:srgbClr val="FC05CB"/>
              </a:solidFill>
            </a:endParaRPr>
          </a:p>
        </p:txBody>
      </p:sp>
    </p:spTree>
    <p:extLst>
      <p:ext uri="{BB962C8B-B14F-4D97-AF65-F5344CB8AC3E}">
        <p14:creationId xmlns:p14="http://schemas.microsoft.com/office/powerpoint/2010/main" val="211566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PROJETO TERAPÊUTICO SINGULAR (PTS)</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1731522" y="1127361"/>
            <a:ext cx="10583693" cy="1244361"/>
          </a:xfrm>
        </p:spPr>
        <p:txBody>
          <a:bodyPr rtlCol="0">
            <a:noAutofit/>
          </a:bodyPr>
          <a:lstStyle/>
          <a:p>
            <a:pPr algn="l" rtl="0"/>
            <a:r>
              <a:rPr lang="pt-BR" sz="3200" dirty="0"/>
              <a:t>❖Geralmente parte de uma problematização ou da formulação de um conjunto de problemas; </a:t>
            </a:r>
          </a:p>
          <a:p>
            <a:pPr algn="l" rtl="0"/>
            <a:r>
              <a:rPr lang="pt-BR" sz="3200" dirty="0"/>
              <a:t>❖Em seguida vem a elaboração de hipóteses que levam a um estudo direcionado do que pode estar associado a tal problemática; </a:t>
            </a:r>
          </a:p>
          <a:p>
            <a:pPr algn="l" rtl="0"/>
            <a:r>
              <a:rPr lang="pt-BR" sz="3200" dirty="0"/>
              <a:t>❖A partir dessa elaboração, estabelece-se os objetivos e realiza-se uma ação que visa efeitos/respostas e, se possível, uma solução/conclusão.</a:t>
            </a:r>
            <a:endParaRPr lang="pt-BR" sz="3200" dirty="0">
              <a:solidFill>
                <a:srgbClr val="FC05CB"/>
              </a:solidFill>
            </a:endParaRPr>
          </a:p>
        </p:txBody>
      </p:sp>
    </p:spTree>
    <p:extLst>
      <p:ext uri="{BB962C8B-B14F-4D97-AF65-F5344CB8AC3E}">
        <p14:creationId xmlns:p14="http://schemas.microsoft.com/office/powerpoint/2010/main" val="322538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PROJETO TERAPÊUTICO SINGULAR (PTS)</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1206230" y="1409463"/>
            <a:ext cx="10583693" cy="1244361"/>
          </a:xfrm>
        </p:spPr>
        <p:txBody>
          <a:bodyPr rtlCol="0">
            <a:noAutofit/>
          </a:bodyPr>
          <a:lstStyle/>
          <a:p>
            <a:pPr algn="l" rtl="0"/>
            <a:r>
              <a:rPr lang="pt-BR" sz="3200" dirty="0"/>
              <a:t>❖KINOSHITA (2001) acrescenta que a capacidade de se elaborar projetos numa instituição se mede pela associação de abordagens terapêuticas específicas contextualizadas às ações práticas que podem modificar as condições de vida do usuário, enriquecer sua subjetividade e fortalecer sua autonomia. ❖Projeto Terapêutico Singular  é uma práticas herdada da Reforma Psiquiátrica e comumente utilizados nos CAPS.</a:t>
            </a:r>
            <a:endParaRPr lang="pt-BR" sz="3200" dirty="0">
              <a:solidFill>
                <a:srgbClr val="FC05CB"/>
              </a:solidFill>
            </a:endParaRPr>
          </a:p>
        </p:txBody>
      </p:sp>
    </p:spTree>
    <p:extLst>
      <p:ext uri="{BB962C8B-B14F-4D97-AF65-F5344CB8AC3E}">
        <p14:creationId xmlns:p14="http://schemas.microsoft.com/office/powerpoint/2010/main" val="308535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1400783"/>
          </a:xfrm>
        </p:spPr>
        <p:txBody>
          <a:bodyPr rtlCol="0">
            <a:normAutofit/>
          </a:bodyPr>
          <a:lstStyle/>
          <a:p>
            <a:pPr algn="l"/>
            <a:r>
              <a:rPr lang="pt-BR" sz="3600" dirty="0"/>
              <a:t>PROJETO TERAPÊUTICO SINGULAR (PTS)</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804153" y="2234190"/>
            <a:ext cx="10583693" cy="1244361"/>
          </a:xfrm>
        </p:spPr>
        <p:txBody>
          <a:bodyPr rtlCol="0">
            <a:noAutofit/>
          </a:bodyPr>
          <a:lstStyle/>
          <a:p>
            <a:pPr algn="l" rtl="0"/>
            <a:r>
              <a:rPr lang="pt-BR" sz="3200" dirty="0"/>
              <a:t>https://www.youtube.com/watch?v=dcC7Uh_zc0I</a:t>
            </a:r>
            <a:endParaRPr lang="pt-BR" sz="3200" dirty="0">
              <a:solidFill>
                <a:srgbClr val="FC05CB"/>
              </a:solidFill>
            </a:endParaRPr>
          </a:p>
        </p:txBody>
      </p:sp>
    </p:spTree>
    <p:extLst>
      <p:ext uri="{BB962C8B-B14F-4D97-AF65-F5344CB8AC3E}">
        <p14:creationId xmlns:p14="http://schemas.microsoft.com/office/powerpoint/2010/main" val="296641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MATRICIAMENTO</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1058085" y="1808297"/>
            <a:ext cx="10583693" cy="1244361"/>
          </a:xfrm>
        </p:spPr>
        <p:txBody>
          <a:bodyPr rtlCol="0">
            <a:noAutofit/>
          </a:bodyPr>
          <a:lstStyle/>
          <a:p>
            <a:pPr algn="l" rtl="0"/>
            <a:r>
              <a:rPr lang="pt-BR" sz="3200" dirty="0"/>
              <a:t>❖Foco do trabalho é a </a:t>
            </a:r>
            <a:r>
              <a:rPr lang="pt-BR" sz="3200" dirty="0" err="1"/>
              <a:t>co-responsabilização</a:t>
            </a:r>
            <a:r>
              <a:rPr lang="pt-BR" sz="3200" dirty="0"/>
              <a:t> e resolutividade à atenção em saúde. </a:t>
            </a:r>
          </a:p>
          <a:p>
            <a:pPr algn="l" rtl="0"/>
            <a:r>
              <a:rPr lang="pt-BR" sz="3200" dirty="0"/>
              <a:t>❖Equipes são as responsáveis por realizar o acompanhamento longitudinal do processo saúde/ doença/ intervenção de cada paciente. </a:t>
            </a:r>
          </a:p>
          <a:p>
            <a:pPr algn="l" rtl="0"/>
            <a:r>
              <a:rPr lang="pt-BR" sz="3200" dirty="0"/>
              <a:t>❖Ampliação da clínica X modelo médico dominante.</a:t>
            </a:r>
            <a:endParaRPr lang="pt-BR" sz="3200" dirty="0">
              <a:solidFill>
                <a:srgbClr val="FC05CB"/>
              </a:solidFill>
            </a:endParaRPr>
          </a:p>
        </p:txBody>
      </p:sp>
    </p:spTree>
    <p:extLst>
      <p:ext uri="{BB962C8B-B14F-4D97-AF65-F5344CB8AC3E}">
        <p14:creationId xmlns:p14="http://schemas.microsoft.com/office/powerpoint/2010/main" val="305017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0"/>
            <a:ext cx="2116131"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2256816" y="0"/>
            <a:ext cx="9533107" cy="992221"/>
          </a:xfrm>
        </p:spPr>
        <p:txBody>
          <a:bodyPr rtlCol="0">
            <a:normAutofit/>
          </a:bodyPr>
          <a:lstStyle/>
          <a:p>
            <a:pPr algn="l"/>
            <a:r>
              <a:rPr lang="pt-BR" sz="3600" dirty="0"/>
              <a:t>MATRICIAMENTO</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1058085" y="1808297"/>
            <a:ext cx="10583693" cy="1244361"/>
          </a:xfrm>
        </p:spPr>
        <p:txBody>
          <a:bodyPr rtlCol="0">
            <a:noAutofit/>
          </a:bodyPr>
          <a:lstStyle/>
          <a:p>
            <a:pPr algn="l" rtl="0"/>
            <a:r>
              <a:rPr lang="pt-BR" sz="2800" dirty="0"/>
              <a:t>❖</a:t>
            </a:r>
            <a:r>
              <a:rPr lang="pt-BR" sz="2800" dirty="0" err="1"/>
              <a:t>Matriciador</a:t>
            </a:r>
            <a:r>
              <a:rPr lang="pt-BR" sz="2800" dirty="0"/>
              <a:t> pode participar ativamente da construção do Projeto Terapêutico Singular (PTS). </a:t>
            </a:r>
          </a:p>
          <a:p>
            <a:pPr algn="l" rtl="0"/>
            <a:r>
              <a:rPr lang="pt-BR" sz="2800" dirty="0"/>
              <a:t>❖</a:t>
            </a:r>
            <a:r>
              <a:rPr lang="pt-BR" sz="2800" dirty="0" err="1"/>
              <a:t>Matriciadores</a:t>
            </a:r>
            <a:r>
              <a:rPr lang="pt-BR" sz="2800" dirty="0"/>
              <a:t> podem ser de diferentes especialidades: </a:t>
            </a:r>
          </a:p>
          <a:p>
            <a:pPr algn="l" rtl="0"/>
            <a:r>
              <a:rPr lang="pt-BR" sz="2800" dirty="0"/>
              <a:t>	❖Terapeutas ocupacionais 	❖Psiquiatras 	❖Psicólogos 	❖Fonoaudiólogos 	❖Assistentes sociais 	❖Enfermeiros 	❖Nutricionista </a:t>
            </a:r>
          </a:p>
          <a:p>
            <a:pPr algn="l" rtl="0"/>
            <a:r>
              <a:rPr lang="pt-BR" sz="2800" dirty="0"/>
              <a:t>❖Cada profissional pode contribuir com o seu olhar, com contribuições</a:t>
            </a:r>
          </a:p>
          <a:p>
            <a:pPr algn="l" rtl="0"/>
            <a:r>
              <a:rPr lang="pt-BR" sz="2800" dirty="0"/>
              <a:t>		 do seu núcleo de saber</a:t>
            </a:r>
            <a:endParaRPr lang="pt-BR" sz="2800" dirty="0">
              <a:solidFill>
                <a:srgbClr val="FC05CB"/>
              </a:solidFill>
            </a:endParaRPr>
          </a:p>
        </p:txBody>
      </p:sp>
    </p:spTree>
    <p:extLst>
      <p:ext uri="{BB962C8B-B14F-4D97-AF65-F5344CB8AC3E}">
        <p14:creationId xmlns:p14="http://schemas.microsoft.com/office/powerpoint/2010/main" val="3085521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730_TF00934815.potx" id="{EAA5223A-417E-4E9A-BDEC-9C6998D0C906}" vid="{36B68F35-4136-408F-A480-31242E145BDC}"/>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0.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8.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9.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{68A8E01D-E383-4D2D-8866-AD696169A5EF}tf00934815_win32</Template>
  <TotalTime>40</TotalTime>
  <Words>846</Words>
  <Application>Microsoft Office PowerPoint</Application>
  <PresentationFormat>Widescreen</PresentationFormat>
  <Paragraphs>94</Paragraphs>
  <Slides>17</Slides>
  <Notes>17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Calibri</vt:lpstr>
      <vt:lpstr>Goudy Old Style</vt:lpstr>
      <vt:lpstr>Wingdings 2</vt:lpstr>
      <vt:lpstr>SlateVTI</vt:lpstr>
      <vt:lpstr>Instrumentos utilizados na Atenção Básica à Saúde</vt:lpstr>
      <vt:lpstr>Instrumentos na Atenção Básica:</vt:lpstr>
      <vt:lpstr>PROJETO TERAPÊUTICO SINGULAR (PTS)</vt:lpstr>
      <vt:lpstr>PROJETO TERAPÊUTICO SINGULAR (PTS)</vt:lpstr>
      <vt:lpstr>PROJETO TERAPÊUTICO SINGULAR (PTS)</vt:lpstr>
      <vt:lpstr>PROJETO TERAPÊUTICO SINGULAR (PTS)</vt:lpstr>
      <vt:lpstr>PROJETO TERAPÊUTICO SINGULAR (PTS)</vt:lpstr>
      <vt:lpstr>MATRICIAMENTO</vt:lpstr>
      <vt:lpstr>MATRICIAMENTO</vt:lpstr>
      <vt:lpstr>MATRICIAMENTO - Desafios</vt:lpstr>
      <vt:lpstr>MATRICIAMENTO</vt:lpstr>
      <vt:lpstr>GRUPOS NA ATENÇÃO BÁSICA EM SAÚDE</vt:lpstr>
      <vt:lpstr>GRUPOS NA ATENÇÃO BÁSICA EM SAÚDE</vt:lpstr>
      <vt:lpstr>GRUPOS NA ATENÇÃO BÁSICA EM SAÚDE</vt:lpstr>
      <vt:lpstr>GRUPOS NA ATENÇÃO BÁSICA EM SAÚDE</vt:lpstr>
      <vt:lpstr>GRUPOS NA ATENÇÃO BÁSICA EM SAÚDE</vt:lpstr>
      <vt:lpstr>GRUPOS NA ATENÇÃO BÁSICA EM SAÚDE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Lorem Ipsum</dc:title>
  <dc:creator>Regina Carretta</dc:creator>
  <cp:lastModifiedBy>Regina Carretta</cp:lastModifiedBy>
  <cp:revision>2</cp:revision>
  <dcterms:created xsi:type="dcterms:W3CDTF">2023-10-04T15:50:31Z</dcterms:created>
  <dcterms:modified xsi:type="dcterms:W3CDTF">2023-10-04T16:30:41Z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