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67" r:id="rId5"/>
    <p:sldId id="268" r:id="rId6"/>
    <p:sldId id="269" r:id="rId7"/>
    <p:sldId id="270" r:id="rId8"/>
    <p:sldId id="271" r:id="rId9"/>
    <p:sldId id="272" r:id="rId10"/>
    <p:sldId id="273" r:id="rId11"/>
    <p:sldId id="274" r:id="rId12"/>
    <p:sldId id="275" r:id="rId13"/>
    <p:sldId id="283" r:id="rId14"/>
    <p:sldId id="276" r:id="rId15"/>
    <p:sldId id="277" r:id="rId16"/>
    <p:sldId id="282" r:id="rId17"/>
    <p:sldId id="259" r:id="rId18"/>
    <p:sldId id="260" r:id="rId19"/>
    <p:sldId id="261" r:id="rId20"/>
    <p:sldId id="262" r:id="rId21"/>
    <p:sldId id="264" r:id="rId22"/>
    <p:sldId id="263" r:id="rId23"/>
    <p:sldId id="265" r:id="rId24"/>
    <p:sldId id="279"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óvis Teixeira Filho" initials="CTF" lastIdx="1" clrIdx="0">
    <p:extLst>
      <p:ext uri="{19B8F6BF-5375-455C-9EA6-DF929625EA0E}">
        <p15:presenceInfo xmlns:p15="http://schemas.microsoft.com/office/powerpoint/2012/main" userId="f2a3884d738717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7" d="100"/>
          <a:sy n="77" d="100"/>
        </p:scale>
        <p:origin x="6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20:54:18.875"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5FC78-B3B2-4FA8-A815-ACCF17B11FE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549B30D-ACE2-45D2-8817-2B4D2FDB2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BF39133-01E0-47AA-9E28-95603AF1AFB9}"/>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5" name="Espaço Reservado para Rodapé 4">
            <a:extLst>
              <a:ext uri="{FF2B5EF4-FFF2-40B4-BE49-F238E27FC236}">
                <a16:creationId xmlns:a16="http://schemas.microsoft.com/office/drawing/2014/main" id="{94AE1A15-1754-42F1-BD38-4F5F66104A0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05E5B0F-CEED-4ACC-8B38-F6E52B0606A4}"/>
              </a:ext>
            </a:extLst>
          </p:cNvPr>
          <p:cNvSpPr>
            <a:spLocks noGrp="1"/>
          </p:cNvSpPr>
          <p:nvPr>
            <p:ph type="sldNum" sz="quarter" idx="12"/>
          </p:nvPr>
        </p:nvSpPr>
        <p:spPr/>
        <p:txBody>
          <a:bodyPr/>
          <a:lstStyle/>
          <a:p>
            <a:fld id="{5A52FC26-56C5-43C9-8676-3CC07322A8B9}" type="slidenum">
              <a:rPr lang="pt-BR" smtClean="0"/>
              <a:t>‹nº›</a:t>
            </a:fld>
            <a:endParaRPr lang="pt-BR"/>
          </a:p>
        </p:txBody>
      </p:sp>
      <p:sp>
        <p:nvSpPr>
          <p:cNvPr id="7" name="Retângulo 6">
            <a:extLst>
              <a:ext uri="{FF2B5EF4-FFF2-40B4-BE49-F238E27FC236}">
                <a16:creationId xmlns:a16="http://schemas.microsoft.com/office/drawing/2014/main" id="{ABB55DF1-D04A-4132-BA46-F21408A3AB4A}"/>
              </a:ext>
            </a:extLst>
          </p:cNvPr>
          <p:cNvSpPr/>
          <p:nvPr userDrawn="1"/>
        </p:nvSpPr>
        <p:spPr>
          <a:xfrm>
            <a:off x="-638827" y="0"/>
            <a:ext cx="12983227" cy="6945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riângulo isósceles 7">
            <a:extLst>
              <a:ext uri="{FF2B5EF4-FFF2-40B4-BE49-F238E27FC236}">
                <a16:creationId xmlns:a16="http://schemas.microsoft.com/office/drawing/2014/main" id="{A46A694A-4A68-4CD0-9E0E-C38632F4B66C}"/>
              </a:ext>
            </a:extLst>
          </p:cNvPr>
          <p:cNvSpPr/>
          <p:nvPr userDrawn="1"/>
        </p:nvSpPr>
        <p:spPr>
          <a:xfrm rot="8333208">
            <a:off x="8028430" y="4351005"/>
            <a:ext cx="6650739" cy="41972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Imagem relacionada">
            <a:extLst>
              <a:ext uri="{FF2B5EF4-FFF2-40B4-BE49-F238E27FC236}">
                <a16:creationId xmlns:a16="http://schemas.microsoft.com/office/drawing/2014/main" id="{3137B787-4D99-4AE1-81C9-DDBAF3EE9E9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453274" y="5589486"/>
            <a:ext cx="2376326" cy="7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6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2DED6-3928-4832-A16F-F3CD630C0D8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D9D7DDF-A4CC-4917-9F3E-3F435F34DA2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C5A30F0-7752-4B3C-A99F-798DDF268451}"/>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5" name="Espaço Reservado para Rodapé 4">
            <a:extLst>
              <a:ext uri="{FF2B5EF4-FFF2-40B4-BE49-F238E27FC236}">
                <a16:creationId xmlns:a16="http://schemas.microsoft.com/office/drawing/2014/main" id="{F47DFAA7-0E27-4A31-BD9E-0DBFB5D8BCC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579BF6-6740-4325-97FC-15CA211F4723}"/>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193208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055FF7-4B70-4825-9CE6-8833BDF3642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36685B1-F10C-45D3-BF41-F435D0CB186A}"/>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D1224CF-D776-4E48-A756-0CF5E4F1009A}"/>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5" name="Espaço Reservado para Rodapé 4">
            <a:extLst>
              <a:ext uri="{FF2B5EF4-FFF2-40B4-BE49-F238E27FC236}">
                <a16:creationId xmlns:a16="http://schemas.microsoft.com/office/drawing/2014/main" id="{370B44A0-720E-4E1C-81D0-3A12F1F765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51F313-D5EB-414C-B96A-31F884A7F105}"/>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334989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6244E-7A59-46C3-953D-0D048F948F3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35CB136-0C2B-4071-8007-9886896FD32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E95B9E6-0479-4E0E-85DB-44F9D897064F}"/>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5" name="Espaço Reservado para Rodapé 4">
            <a:extLst>
              <a:ext uri="{FF2B5EF4-FFF2-40B4-BE49-F238E27FC236}">
                <a16:creationId xmlns:a16="http://schemas.microsoft.com/office/drawing/2014/main" id="{05B51931-611D-41F8-B842-E1A1269FB3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6E572C7-3C47-4BBC-BDFE-8E99A808AB1A}"/>
              </a:ext>
            </a:extLst>
          </p:cNvPr>
          <p:cNvSpPr>
            <a:spLocks noGrp="1"/>
          </p:cNvSpPr>
          <p:nvPr>
            <p:ph type="sldNum" sz="quarter" idx="12"/>
          </p:nvPr>
        </p:nvSpPr>
        <p:spPr/>
        <p:txBody>
          <a:bodyPr/>
          <a:lstStyle/>
          <a:p>
            <a:fld id="{5A52FC26-56C5-43C9-8676-3CC07322A8B9}" type="slidenum">
              <a:rPr lang="pt-BR" smtClean="0"/>
              <a:t>‹nº›</a:t>
            </a:fld>
            <a:endParaRPr lang="pt-BR"/>
          </a:p>
        </p:txBody>
      </p:sp>
      <p:pic>
        <p:nvPicPr>
          <p:cNvPr id="7" name="Picture 2" descr="Imagem relacionada">
            <a:extLst>
              <a:ext uri="{FF2B5EF4-FFF2-40B4-BE49-F238E27FC236}">
                <a16:creationId xmlns:a16="http://schemas.microsoft.com/office/drawing/2014/main" id="{004B503A-1985-46E2-8E85-528EF50618D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453274" y="5589486"/>
            <a:ext cx="2376326" cy="7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5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37B09-5763-456B-BEE8-6E5BD0E30C3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136EDA4-CCB0-4E4B-B217-2F7DCA8C9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EF5E9662-CAFF-4406-9CB2-3D5EABC2FD9E}"/>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5" name="Espaço Reservado para Rodapé 4">
            <a:extLst>
              <a:ext uri="{FF2B5EF4-FFF2-40B4-BE49-F238E27FC236}">
                <a16:creationId xmlns:a16="http://schemas.microsoft.com/office/drawing/2014/main" id="{F689FCBA-84CD-4258-AADB-70656E78893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16BAA25-B015-42D7-8F2D-458A305842DF}"/>
              </a:ext>
            </a:extLst>
          </p:cNvPr>
          <p:cNvSpPr>
            <a:spLocks noGrp="1"/>
          </p:cNvSpPr>
          <p:nvPr>
            <p:ph type="sldNum" sz="quarter" idx="12"/>
          </p:nvPr>
        </p:nvSpPr>
        <p:spPr/>
        <p:txBody>
          <a:bodyPr/>
          <a:lstStyle/>
          <a:p>
            <a:fld id="{5A52FC26-56C5-43C9-8676-3CC07322A8B9}" type="slidenum">
              <a:rPr lang="pt-BR" smtClean="0"/>
              <a:t>‹nº›</a:t>
            </a:fld>
            <a:endParaRPr lang="pt-BR"/>
          </a:p>
        </p:txBody>
      </p:sp>
      <p:pic>
        <p:nvPicPr>
          <p:cNvPr id="7" name="Picture 2" descr="Imagem relacionada">
            <a:extLst>
              <a:ext uri="{FF2B5EF4-FFF2-40B4-BE49-F238E27FC236}">
                <a16:creationId xmlns:a16="http://schemas.microsoft.com/office/drawing/2014/main" id="{1DF3ABBB-AF63-4B81-8BE8-4990B552F78A}"/>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453274" y="5589486"/>
            <a:ext cx="2376326" cy="7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3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AD753-178C-42E6-9967-4D8BEBC207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E000211-4BB2-4F1D-A664-4B682A2CAD1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F31AC4B-FFE5-481D-8F97-F7FF76722721}"/>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5FBFC74-5029-41E7-9DBC-3083745D6349}"/>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6" name="Espaço Reservado para Rodapé 5">
            <a:extLst>
              <a:ext uri="{FF2B5EF4-FFF2-40B4-BE49-F238E27FC236}">
                <a16:creationId xmlns:a16="http://schemas.microsoft.com/office/drawing/2014/main" id="{728401D7-B3FB-4CC9-AD96-AA37D9BBCDE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9EC88DB-6771-4BAB-B1AC-A7FDB3B3C6C7}"/>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155221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7E636-1D59-4D5B-B88E-4C16F3AF8AB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4D43260-A1B2-4BE3-8A94-D6EF70925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5393A1D4-8A24-4076-9CF1-60286D69391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C2EE30A-568F-45B5-A97C-C8D58F55C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7036D180-C181-43F6-AC4B-F4190493C1F5}"/>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DD5CFB9-3B8B-4C9D-BEDC-260229BDA775}"/>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8" name="Espaço Reservado para Rodapé 7">
            <a:extLst>
              <a:ext uri="{FF2B5EF4-FFF2-40B4-BE49-F238E27FC236}">
                <a16:creationId xmlns:a16="http://schemas.microsoft.com/office/drawing/2014/main" id="{9142A98D-587B-4D52-B198-7AF1013686F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BAD84B2-1594-4F18-BED3-06093B20A858}"/>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170676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CEC15-57C2-4403-9817-63750CCC047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F374D4B-E056-4F48-A97C-FFC40197C85F}"/>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4" name="Espaço Reservado para Rodapé 3">
            <a:extLst>
              <a:ext uri="{FF2B5EF4-FFF2-40B4-BE49-F238E27FC236}">
                <a16:creationId xmlns:a16="http://schemas.microsoft.com/office/drawing/2014/main" id="{3E2C31C2-B2ED-4C80-BA9A-A0C9FAFA8F2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9A95F07-4C64-426B-876B-99D3BF064C7F}"/>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48916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EF93060-085A-4A50-8CCA-BF0BA1D1CF25}"/>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3" name="Espaço Reservado para Rodapé 2">
            <a:extLst>
              <a:ext uri="{FF2B5EF4-FFF2-40B4-BE49-F238E27FC236}">
                <a16:creationId xmlns:a16="http://schemas.microsoft.com/office/drawing/2014/main" id="{BCA1860A-FA45-4336-836D-B9E2BF1EB7F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13197EB-C7A9-4A0F-9A03-0EC200F2B216}"/>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102925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9E2EA-EE10-4D55-B039-C48BDFB9090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8BB2BDE-31BB-41BF-B3A2-A0C7919C2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E584677-4D92-4297-9A0B-D16234969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5F280CF-65A9-4999-81B9-60EE23D8540F}"/>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6" name="Espaço Reservado para Rodapé 5">
            <a:extLst>
              <a:ext uri="{FF2B5EF4-FFF2-40B4-BE49-F238E27FC236}">
                <a16:creationId xmlns:a16="http://schemas.microsoft.com/office/drawing/2014/main" id="{3ADF3004-C22D-4311-B868-17DE68691CE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D2FE30B-CB07-417D-8654-B1F3073F6D1A}"/>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77425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ED06A9-FDAC-4116-B9DC-F17011FA8B0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1973960-BEF5-4D4C-B0BB-D116BC3C2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E4ED401-8CAB-438C-A3AA-1C997592C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E7728211-0DD4-40BF-B8A9-49B3FDC2ADD7}"/>
              </a:ext>
            </a:extLst>
          </p:cNvPr>
          <p:cNvSpPr>
            <a:spLocks noGrp="1"/>
          </p:cNvSpPr>
          <p:nvPr>
            <p:ph type="dt" sz="half" idx="10"/>
          </p:nvPr>
        </p:nvSpPr>
        <p:spPr/>
        <p:txBody>
          <a:bodyPr/>
          <a:lstStyle/>
          <a:p>
            <a:fld id="{6630B4C8-4F52-41C6-8521-8AC0AB8B0391}" type="datetimeFigureOut">
              <a:rPr lang="pt-BR" smtClean="0"/>
              <a:t>29/06/2018</a:t>
            </a:fld>
            <a:endParaRPr lang="pt-BR"/>
          </a:p>
        </p:txBody>
      </p:sp>
      <p:sp>
        <p:nvSpPr>
          <p:cNvPr id="6" name="Espaço Reservado para Rodapé 5">
            <a:extLst>
              <a:ext uri="{FF2B5EF4-FFF2-40B4-BE49-F238E27FC236}">
                <a16:creationId xmlns:a16="http://schemas.microsoft.com/office/drawing/2014/main" id="{32235B95-004F-4D9D-ACA2-53E12EA951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6A38F06-102F-4FBC-A301-A4AE49325352}"/>
              </a:ext>
            </a:extLst>
          </p:cNvPr>
          <p:cNvSpPr>
            <a:spLocks noGrp="1"/>
          </p:cNvSpPr>
          <p:nvPr>
            <p:ph type="sldNum" sz="quarter" idx="12"/>
          </p:nvPr>
        </p:nvSpPr>
        <p:spPr/>
        <p:txBody>
          <a:bodyPr/>
          <a:lstStyle/>
          <a:p>
            <a:fld id="{5A52FC26-56C5-43C9-8676-3CC07322A8B9}" type="slidenum">
              <a:rPr lang="pt-BR" smtClean="0"/>
              <a:t>‹nº›</a:t>
            </a:fld>
            <a:endParaRPr lang="pt-BR"/>
          </a:p>
        </p:txBody>
      </p:sp>
    </p:spTree>
    <p:extLst>
      <p:ext uri="{BB962C8B-B14F-4D97-AF65-F5344CB8AC3E}">
        <p14:creationId xmlns:p14="http://schemas.microsoft.com/office/powerpoint/2010/main" val="50520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572CCFB-03FD-4087-8BCC-5F14E0769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42D52CD-068F-4335-A922-CF18C770D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D99DB0-24DF-4B47-B9A8-8F926D5E2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0B4C8-4F52-41C6-8521-8AC0AB8B0391}" type="datetimeFigureOut">
              <a:rPr lang="pt-BR" smtClean="0"/>
              <a:t>29/06/2018</a:t>
            </a:fld>
            <a:endParaRPr lang="pt-BR"/>
          </a:p>
        </p:txBody>
      </p:sp>
      <p:sp>
        <p:nvSpPr>
          <p:cNvPr id="5" name="Espaço Reservado para Rodapé 4">
            <a:extLst>
              <a:ext uri="{FF2B5EF4-FFF2-40B4-BE49-F238E27FC236}">
                <a16:creationId xmlns:a16="http://schemas.microsoft.com/office/drawing/2014/main" id="{0CDE3B3B-794B-4949-A935-7DD4D8DFA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8863C87-3F50-4A84-B51F-D553111F6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2FC26-56C5-43C9-8676-3CC07322A8B9}" type="slidenum">
              <a:rPr lang="pt-BR" smtClean="0"/>
              <a:t>‹nº›</a:t>
            </a:fld>
            <a:endParaRPr lang="pt-BR"/>
          </a:p>
        </p:txBody>
      </p:sp>
    </p:spTree>
    <p:extLst>
      <p:ext uri="{BB962C8B-B14F-4D97-AF65-F5344CB8AC3E}">
        <p14:creationId xmlns:p14="http://schemas.microsoft.com/office/powerpoint/2010/main" val="247230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overmundo.com.br/overblog/invisibilidade-social-outra-forma-de-preconceit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statista.com/statistics/264810/number-of-monthly-active-facebook-users-worldwid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29A5C77-7C58-4EBD-97C5-FEB29714BF4F}"/>
              </a:ext>
            </a:extLst>
          </p:cNvPr>
          <p:cNvSpPr>
            <a:spLocks noGrp="1"/>
          </p:cNvSpPr>
          <p:nvPr>
            <p:ph type="subTitle" idx="1"/>
          </p:nvPr>
        </p:nvSpPr>
        <p:spPr>
          <a:xfrm>
            <a:off x="717600" y="2752438"/>
            <a:ext cx="9168000" cy="1655762"/>
          </a:xfrm>
        </p:spPr>
        <p:txBody>
          <a:bodyPr>
            <a:noAutofit/>
          </a:bodyPr>
          <a:lstStyle/>
          <a:p>
            <a:pPr algn="l"/>
            <a:r>
              <a:rPr lang="pt-BR" sz="3300" b="1" dirty="0">
                <a:solidFill>
                  <a:schemeClr val="bg1"/>
                </a:solidFill>
              </a:rPr>
              <a:t>FACEBOOK E ALGORITMO – UMA ANÁLISE A PARTIR DO OLHAR DE TAINA BUCHER</a:t>
            </a:r>
          </a:p>
        </p:txBody>
      </p:sp>
    </p:spTree>
    <p:extLst>
      <p:ext uri="{BB962C8B-B14F-4D97-AF65-F5344CB8AC3E}">
        <p14:creationId xmlns:p14="http://schemas.microsoft.com/office/powerpoint/2010/main" val="325220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4612160" cy="553998"/>
          </a:xfrm>
          <a:prstGeom prst="rect">
            <a:avLst/>
          </a:prstGeom>
          <a:noFill/>
        </p:spPr>
        <p:txBody>
          <a:bodyPr wrap="none" rtlCol="0">
            <a:spAutoFit/>
          </a:bodyPr>
          <a:lstStyle/>
          <a:p>
            <a:r>
              <a:rPr lang="pt-BR" sz="3000" b="1" dirty="0">
                <a:solidFill>
                  <a:schemeClr val="accent1">
                    <a:lumMod val="75000"/>
                  </a:schemeClr>
                </a:solidFill>
              </a:rPr>
              <a:t>Retomando o </a:t>
            </a:r>
            <a:r>
              <a:rPr lang="pt-BR" sz="3000" b="1" dirty="0" err="1">
                <a:solidFill>
                  <a:schemeClr val="accent1">
                    <a:lumMod val="75000"/>
                  </a:schemeClr>
                </a:solidFill>
              </a:rPr>
              <a:t>Panóptico</a:t>
            </a:r>
            <a:endParaRPr lang="pt-BR" sz="3000" b="1" dirty="0">
              <a:solidFill>
                <a:schemeClr val="accent1">
                  <a:lumMod val="75000"/>
                </a:schemeClr>
              </a:solidFill>
            </a:endParaRPr>
          </a:p>
        </p:txBody>
      </p:sp>
      <p:sp>
        <p:nvSpPr>
          <p:cNvPr id="8" name="CaixaDeTexto 7">
            <a:extLst>
              <a:ext uri="{FF2B5EF4-FFF2-40B4-BE49-F238E27FC236}">
                <a16:creationId xmlns:a16="http://schemas.microsoft.com/office/drawing/2014/main" id="{C9125B22-9D5C-4A5E-99F5-46768902047E}"/>
              </a:ext>
            </a:extLst>
          </p:cNvPr>
          <p:cNvSpPr txBox="1"/>
          <p:nvPr/>
        </p:nvSpPr>
        <p:spPr>
          <a:xfrm>
            <a:off x="2393291" y="1223598"/>
            <a:ext cx="7414487" cy="5786199"/>
          </a:xfrm>
          <a:prstGeom prst="rect">
            <a:avLst/>
          </a:prstGeom>
          <a:noFill/>
        </p:spPr>
        <p:txBody>
          <a:bodyPr wrap="square" rtlCol="0">
            <a:spAutoFit/>
          </a:bodyPr>
          <a:lstStyle/>
          <a:p>
            <a:pPr algn="just">
              <a:buClr>
                <a:schemeClr val="accent4"/>
              </a:buClr>
            </a:pPr>
            <a:endParaRPr lang="pt-BR" sz="2800" b="1" dirty="0"/>
          </a:p>
          <a:p>
            <a:pPr algn="just">
              <a:buClr>
                <a:schemeClr val="accent4"/>
              </a:buClr>
            </a:pPr>
            <a:r>
              <a:rPr lang="pt-BR" sz="2800" b="1" dirty="0"/>
              <a:t>“Assim, não conformar-se às regras definidas pela arquitetura do programa é punível. Isto é, não participar no </a:t>
            </a:r>
            <a:r>
              <a:rPr lang="pt-BR" sz="2800" b="1" dirty="0" err="1"/>
              <a:t>Facebook</a:t>
            </a:r>
            <a:r>
              <a:rPr lang="pt-BR" sz="2800" b="1" dirty="0"/>
              <a:t> vai te punir fazendo você ficar invisível.”</a:t>
            </a:r>
          </a:p>
          <a:p>
            <a:pPr>
              <a:buClr>
                <a:schemeClr val="accent4"/>
              </a:buClr>
            </a:pPr>
            <a:endParaRPr lang="pt-BR" b="1" dirty="0"/>
          </a:p>
          <a:p>
            <a:pPr>
              <a:buClr>
                <a:schemeClr val="accent4"/>
              </a:buClr>
            </a:pPr>
            <a:endParaRPr lang="pt-BR" b="1" dirty="0"/>
          </a:p>
          <a:p>
            <a:pPr>
              <a:buClr>
                <a:schemeClr val="accent4"/>
              </a:buClr>
            </a:pPr>
            <a:endParaRPr lang="pt-BR" b="1" dirty="0"/>
          </a:p>
          <a:p>
            <a:pPr>
              <a:buClr>
                <a:schemeClr val="accent4"/>
              </a:buClr>
            </a:pPr>
            <a:r>
              <a:rPr lang="en-US" sz="1600" b="1" i="1" dirty="0"/>
              <a:t>“Not conforming to the rules set out by the architectural program is thus punishable. That is, not participating on Facebook will get you punished by making you invisible (BUCHER, 2012, p.1175</a:t>
            </a:r>
            <a:r>
              <a:rPr lang="en-US" b="1" dirty="0"/>
              <a:t>)”</a:t>
            </a: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spTree>
    <p:extLst>
      <p:ext uri="{BB962C8B-B14F-4D97-AF65-F5344CB8AC3E}">
        <p14:creationId xmlns:p14="http://schemas.microsoft.com/office/powerpoint/2010/main" val="69724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3667992" cy="553998"/>
          </a:xfrm>
          <a:prstGeom prst="rect">
            <a:avLst/>
          </a:prstGeom>
          <a:noFill/>
        </p:spPr>
        <p:txBody>
          <a:bodyPr wrap="none" rtlCol="0">
            <a:spAutoFit/>
          </a:bodyPr>
          <a:lstStyle/>
          <a:p>
            <a:r>
              <a:rPr lang="pt-BR" sz="3000" b="1" dirty="0" err="1">
                <a:solidFill>
                  <a:schemeClr val="accent1">
                    <a:lumMod val="75000"/>
                  </a:schemeClr>
                </a:solidFill>
              </a:rPr>
              <a:t>Panóptico</a:t>
            </a:r>
            <a:r>
              <a:rPr lang="pt-BR" sz="3000" b="1" dirty="0">
                <a:solidFill>
                  <a:schemeClr val="accent1">
                    <a:lumMod val="75000"/>
                  </a:schemeClr>
                </a:solidFill>
              </a:rPr>
              <a:t> Reverso</a:t>
            </a:r>
          </a:p>
        </p:txBody>
      </p:sp>
      <p:pic>
        <p:nvPicPr>
          <p:cNvPr id="9" name="Picture 2" descr="Facebook, Meios De ComunicaÃ§Ã£o Sociais, Ãcone, Sociais">
            <a:extLst>
              <a:ext uri="{FF2B5EF4-FFF2-40B4-BE49-F238E27FC236}">
                <a16:creationId xmlns:a16="http://schemas.microsoft.com/office/drawing/2014/main" id="{232FF64E-3287-4D71-BEAD-117AE8E52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252" y="-117567"/>
            <a:ext cx="3216456" cy="291301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9125B22-9D5C-4A5E-99F5-46768902047E}"/>
              </a:ext>
            </a:extLst>
          </p:cNvPr>
          <p:cNvSpPr txBox="1"/>
          <p:nvPr/>
        </p:nvSpPr>
        <p:spPr>
          <a:xfrm>
            <a:off x="956376" y="1372699"/>
            <a:ext cx="7414487" cy="6740307"/>
          </a:xfrm>
          <a:prstGeom prst="rect">
            <a:avLst/>
          </a:prstGeom>
          <a:noFill/>
        </p:spPr>
        <p:txBody>
          <a:bodyPr wrap="square" rtlCol="0">
            <a:spAutoFit/>
          </a:bodyPr>
          <a:lstStyle/>
          <a:p>
            <a:pPr>
              <a:buClr>
                <a:schemeClr val="accent4"/>
              </a:buClr>
            </a:pPr>
            <a:endParaRPr lang="pt-BR" b="1" dirty="0"/>
          </a:p>
          <a:p>
            <a:pPr marL="285750" indent="-285750">
              <a:buClr>
                <a:schemeClr val="accent4"/>
              </a:buClr>
              <a:buFont typeface="Wingdings" panose="05000000000000000000" pitchFamily="2" charset="2"/>
              <a:buChar char="Ø"/>
            </a:pPr>
            <a:endParaRPr lang="pt-BR" b="1" dirty="0"/>
          </a:p>
          <a:p>
            <a:pPr marL="285750" indent="-285750">
              <a:lnSpc>
                <a:spcPct val="150000"/>
              </a:lnSpc>
              <a:buClr>
                <a:schemeClr val="accent4"/>
              </a:buClr>
              <a:buFont typeface="Wingdings" panose="05000000000000000000" pitchFamily="2" charset="2"/>
              <a:buChar char="Ø"/>
            </a:pPr>
            <a:r>
              <a:rPr lang="pt-BR" b="1" dirty="0" err="1"/>
              <a:t>Facebook</a:t>
            </a:r>
            <a:r>
              <a:rPr lang="pt-BR" b="1" dirty="0"/>
              <a:t> está sempre em desenvolvimento</a:t>
            </a:r>
          </a:p>
          <a:p>
            <a:pPr marL="285750" indent="-285750">
              <a:lnSpc>
                <a:spcPct val="150000"/>
              </a:lnSpc>
              <a:buClr>
                <a:schemeClr val="accent4"/>
              </a:buClr>
              <a:buFont typeface="Wingdings" panose="05000000000000000000" pitchFamily="2" charset="2"/>
              <a:buChar char="Ø"/>
            </a:pPr>
            <a:r>
              <a:rPr lang="pt-BR" b="1" dirty="0"/>
              <a:t>Algoritmos mudam e seus objetivos também</a:t>
            </a:r>
          </a:p>
          <a:p>
            <a:pPr marL="285750" indent="-285750">
              <a:lnSpc>
                <a:spcPct val="150000"/>
              </a:lnSpc>
              <a:buClr>
                <a:schemeClr val="accent4"/>
              </a:buClr>
              <a:buFont typeface="Wingdings" panose="05000000000000000000" pitchFamily="2" charset="2"/>
              <a:buChar char="Ø"/>
            </a:pPr>
            <a:r>
              <a:rPr lang="pt-BR" b="1" dirty="0"/>
              <a:t>Arquitetura (</a:t>
            </a:r>
            <a:r>
              <a:rPr lang="pt-BR" b="1" dirty="0" err="1"/>
              <a:t>im</a:t>
            </a:r>
            <a:r>
              <a:rPr lang="pt-BR" b="1" dirty="0"/>
              <a:t>)material</a:t>
            </a:r>
          </a:p>
          <a:p>
            <a:pPr marL="285750" indent="-285750">
              <a:lnSpc>
                <a:spcPct val="150000"/>
              </a:lnSpc>
              <a:buClr>
                <a:schemeClr val="accent4"/>
              </a:buClr>
              <a:buFont typeface="Wingdings" panose="05000000000000000000" pitchFamily="2" charset="2"/>
              <a:buChar char="Ø"/>
            </a:pPr>
            <a:r>
              <a:rPr lang="pt-BR" b="1" dirty="0" err="1"/>
              <a:t>Edgerank</a:t>
            </a:r>
            <a:r>
              <a:rPr lang="pt-BR" b="1" dirty="0"/>
              <a:t> como técnica disciplinar modifica o comportamento do sujeito para aproximá-lo da normalização.</a:t>
            </a:r>
          </a:p>
          <a:p>
            <a:pPr marL="285750" indent="-285750">
              <a:lnSpc>
                <a:spcPct val="150000"/>
              </a:lnSpc>
              <a:buClr>
                <a:schemeClr val="accent4"/>
              </a:buClr>
              <a:buFont typeface="Wingdings" panose="05000000000000000000" pitchFamily="2" charset="2"/>
              <a:buChar char="Ø"/>
            </a:pPr>
            <a:r>
              <a:rPr lang="pt-BR" b="1" dirty="0"/>
              <a:t>Ameaça de invisibilidade e obsolescência em oposição à ameaça da vigilância.</a:t>
            </a:r>
          </a:p>
          <a:p>
            <a:pPr marL="285750" indent="-285750">
              <a:lnSpc>
                <a:spcPct val="150000"/>
              </a:lnSpc>
              <a:buClr>
                <a:schemeClr val="accent4"/>
              </a:buClr>
              <a:buFont typeface="Wingdings" panose="05000000000000000000" pitchFamily="2" charset="2"/>
              <a:buChar char="Ø"/>
            </a:pPr>
            <a:r>
              <a:rPr lang="pt-BR" b="1" dirty="0"/>
              <a:t>Sistema de recompensa por visibilidade.</a:t>
            </a:r>
          </a:p>
          <a:p>
            <a:pPr marL="285750" indent="-285750">
              <a:lnSpc>
                <a:spcPct val="150000"/>
              </a:lnSpc>
              <a:buClr>
                <a:schemeClr val="accent4"/>
              </a:buClr>
              <a:buFont typeface="Wingdings" panose="05000000000000000000" pitchFamily="2" charset="2"/>
              <a:buChar char="Ø"/>
            </a:pPr>
            <a:r>
              <a:rPr lang="pt-BR" b="1" dirty="0"/>
              <a:t>Indivíduo nunca é privado por completo de sua visão e nunca é plenamente visível.</a:t>
            </a:r>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spTree>
    <p:extLst>
      <p:ext uri="{BB962C8B-B14F-4D97-AF65-F5344CB8AC3E}">
        <p14:creationId xmlns:p14="http://schemas.microsoft.com/office/powerpoint/2010/main" val="374774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7540847" cy="553998"/>
          </a:xfrm>
          <a:prstGeom prst="rect">
            <a:avLst/>
          </a:prstGeom>
          <a:noFill/>
        </p:spPr>
        <p:txBody>
          <a:bodyPr wrap="none" rtlCol="0">
            <a:spAutoFit/>
          </a:bodyPr>
          <a:lstStyle/>
          <a:p>
            <a:r>
              <a:rPr lang="pt-BR" sz="3000" b="1" dirty="0" err="1">
                <a:solidFill>
                  <a:schemeClr val="accent1">
                    <a:lumMod val="75000"/>
                  </a:schemeClr>
                </a:solidFill>
              </a:rPr>
              <a:t>Algorítmos</a:t>
            </a:r>
            <a:r>
              <a:rPr lang="pt-BR" sz="3000" b="1" dirty="0">
                <a:solidFill>
                  <a:schemeClr val="accent1">
                    <a:lumMod val="75000"/>
                  </a:schemeClr>
                </a:solidFill>
              </a:rPr>
              <a:t>: arquiteturas de visibilidade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001" y="1398251"/>
            <a:ext cx="7914999" cy="3671906"/>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8251"/>
            <a:ext cx="5913912" cy="36719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CaixaDeTexto 3"/>
          <p:cNvSpPr txBox="1"/>
          <p:nvPr/>
        </p:nvSpPr>
        <p:spPr>
          <a:xfrm>
            <a:off x="0" y="5075533"/>
            <a:ext cx="6789038" cy="338554"/>
          </a:xfrm>
          <a:prstGeom prst="rect">
            <a:avLst/>
          </a:prstGeom>
          <a:noFill/>
        </p:spPr>
        <p:txBody>
          <a:bodyPr wrap="none" rtlCol="0">
            <a:spAutoFit/>
          </a:bodyPr>
          <a:lstStyle/>
          <a:p>
            <a:r>
              <a:rPr lang="pt-BR" sz="1600" i="1" dirty="0"/>
              <a:t>* presídio modelo obsoleto/desativado em Cuba, La </a:t>
            </a:r>
            <a:r>
              <a:rPr lang="pt-BR" sz="1600" i="1" dirty="0" err="1"/>
              <a:t>Isla</a:t>
            </a:r>
            <a:r>
              <a:rPr lang="pt-BR" sz="1600" i="1" dirty="0"/>
              <a:t> de La </a:t>
            </a:r>
            <a:r>
              <a:rPr lang="pt-BR" sz="1600" i="1" dirty="0" err="1"/>
              <a:t>Juventud</a:t>
            </a:r>
            <a:r>
              <a:rPr lang="pt-BR" sz="1600" i="1" dirty="0"/>
              <a:t>.</a:t>
            </a:r>
          </a:p>
        </p:txBody>
      </p:sp>
    </p:spTree>
    <p:extLst>
      <p:ext uri="{BB962C8B-B14F-4D97-AF65-F5344CB8AC3E}">
        <p14:creationId xmlns:p14="http://schemas.microsoft.com/office/powerpoint/2010/main" val="38753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9001496" y="5142016"/>
            <a:ext cx="3075709" cy="1496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6880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7540847" cy="553998"/>
          </a:xfrm>
          <a:prstGeom prst="rect">
            <a:avLst/>
          </a:prstGeom>
          <a:noFill/>
        </p:spPr>
        <p:txBody>
          <a:bodyPr wrap="none" rtlCol="0">
            <a:spAutoFit/>
          </a:bodyPr>
          <a:lstStyle/>
          <a:p>
            <a:r>
              <a:rPr lang="pt-BR" sz="3000" b="1" dirty="0">
                <a:solidFill>
                  <a:schemeClr val="accent1">
                    <a:lumMod val="75000"/>
                  </a:schemeClr>
                </a:solidFill>
              </a:rPr>
              <a:t>Algoritmos: arquiteturas de visibilidade</a:t>
            </a:r>
          </a:p>
        </p:txBody>
      </p:sp>
      <p:sp>
        <p:nvSpPr>
          <p:cNvPr id="5" name="Retângulo 4"/>
          <p:cNvSpPr/>
          <p:nvPr/>
        </p:nvSpPr>
        <p:spPr>
          <a:xfrm>
            <a:off x="956375" y="2243079"/>
            <a:ext cx="7540847" cy="2862322"/>
          </a:xfrm>
          <a:prstGeom prst="rect">
            <a:avLst/>
          </a:prstGeom>
        </p:spPr>
        <p:txBody>
          <a:bodyPr wrap="square">
            <a:spAutoFit/>
          </a:bodyPr>
          <a:lstStyle/>
          <a:p>
            <a:r>
              <a:rPr lang="pt-BR" dirty="0">
                <a:solidFill>
                  <a:srgbClr val="222222"/>
                </a:solidFill>
                <a:latin typeface="arial" panose="020B0604020202020204" pitchFamily="34" charset="0"/>
              </a:rPr>
              <a:t>Primeiro resultado do </a:t>
            </a:r>
            <a:r>
              <a:rPr lang="pt-BR" dirty="0" err="1">
                <a:solidFill>
                  <a:srgbClr val="222222"/>
                </a:solidFill>
                <a:latin typeface="arial" panose="020B0604020202020204" pitchFamily="34" charset="0"/>
              </a:rPr>
              <a:t>google</a:t>
            </a:r>
            <a:r>
              <a:rPr lang="pt-BR" dirty="0">
                <a:solidFill>
                  <a:srgbClr val="222222"/>
                </a:solidFill>
                <a:latin typeface="arial" panose="020B0604020202020204" pitchFamily="34" charset="0"/>
              </a:rPr>
              <a:t> </a:t>
            </a:r>
            <a:r>
              <a:rPr lang="pt-BR" dirty="0" err="1">
                <a:solidFill>
                  <a:srgbClr val="222222"/>
                </a:solidFill>
                <a:latin typeface="arial" panose="020B0604020202020204" pitchFamily="34" charset="0"/>
              </a:rPr>
              <a:t>PageRank</a:t>
            </a:r>
            <a:r>
              <a:rPr lang="pt-BR" dirty="0">
                <a:solidFill>
                  <a:srgbClr val="222222"/>
                </a:solidFill>
                <a:latin typeface="arial" panose="020B0604020202020204" pitchFamily="34" charset="0"/>
              </a:rPr>
              <a:t> para a busca de: “invisibilidade social”</a:t>
            </a:r>
            <a:endParaRPr lang="pt-BR" dirty="0"/>
          </a:p>
          <a:p>
            <a:endParaRPr lang="pt-BR" b="1" dirty="0">
              <a:solidFill>
                <a:srgbClr val="222222"/>
              </a:solidFill>
              <a:latin typeface="arial" panose="020B0604020202020204" pitchFamily="34" charset="0"/>
            </a:endParaRPr>
          </a:p>
          <a:p>
            <a:r>
              <a:rPr lang="pt-BR" b="1" dirty="0">
                <a:solidFill>
                  <a:srgbClr val="222222"/>
                </a:solidFill>
                <a:latin typeface="arial" panose="020B0604020202020204" pitchFamily="34" charset="0"/>
              </a:rPr>
              <a:t>Invisibilidade social</a:t>
            </a:r>
            <a:r>
              <a:rPr lang="pt-BR" dirty="0">
                <a:solidFill>
                  <a:srgbClr val="222222"/>
                </a:solidFill>
                <a:latin typeface="arial" panose="020B0604020202020204" pitchFamily="34" charset="0"/>
              </a:rPr>
              <a:t>: outra forma de preconceito. Ser invisível é sofrer a indiferença, é não ter importância. Essa maneira de discriminação está cada vez mais inserida na sociedade. A </a:t>
            </a:r>
            <a:r>
              <a:rPr lang="pt-BR" b="1" dirty="0">
                <a:solidFill>
                  <a:srgbClr val="222222"/>
                </a:solidFill>
                <a:latin typeface="arial" panose="020B0604020202020204" pitchFamily="34" charset="0"/>
              </a:rPr>
              <a:t>invisibilidade social</a:t>
            </a:r>
            <a:r>
              <a:rPr lang="pt-BR" dirty="0">
                <a:solidFill>
                  <a:srgbClr val="222222"/>
                </a:solidFill>
                <a:latin typeface="arial" panose="020B0604020202020204" pitchFamily="34" charset="0"/>
              </a:rPr>
              <a:t> é um conceito aplicado a seres socialmente invisíveis, seja pela indiferença ou pelo preconceito</a:t>
            </a:r>
          </a:p>
          <a:p>
            <a:endParaRPr lang="pt-BR" dirty="0">
              <a:solidFill>
                <a:srgbClr val="222222"/>
              </a:solidFill>
              <a:latin typeface="arial" panose="020B0604020202020204" pitchFamily="34" charset="0"/>
            </a:endParaRPr>
          </a:p>
          <a:p>
            <a:r>
              <a:rPr lang="pt-BR" sz="1200" dirty="0">
                <a:solidFill>
                  <a:srgbClr val="222222"/>
                </a:solidFill>
                <a:latin typeface="arial" panose="020B0604020202020204" pitchFamily="34" charset="0"/>
              </a:rPr>
              <a:t>Fonte: </a:t>
            </a:r>
            <a:r>
              <a:rPr lang="pt-BR" sz="1200" dirty="0">
                <a:solidFill>
                  <a:srgbClr val="222222"/>
                </a:solidFill>
                <a:latin typeface="arial" panose="020B0604020202020204" pitchFamily="34" charset="0"/>
                <a:hlinkClick r:id="rId2"/>
              </a:rPr>
              <a:t>http://www.overmundo.com.br/overblog/invisibilidade-social-outra-forma-de-preconceito</a:t>
            </a:r>
            <a:endParaRPr lang="pt-BR" sz="1200" dirty="0"/>
          </a:p>
        </p:txBody>
      </p:sp>
    </p:spTree>
    <p:extLst>
      <p:ext uri="{BB962C8B-B14F-4D97-AF65-F5344CB8AC3E}">
        <p14:creationId xmlns:p14="http://schemas.microsoft.com/office/powerpoint/2010/main" val="404329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931665" cy="553998"/>
          </a:xfrm>
          <a:prstGeom prst="rect">
            <a:avLst/>
          </a:prstGeom>
          <a:noFill/>
        </p:spPr>
        <p:txBody>
          <a:bodyPr wrap="none" rtlCol="0">
            <a:spAutoFit/>
          </a:bodyPr>
          <a:lstStyle/>
          <a:p>
            <a:r>
              <a:rPr lang="pt-BR" sz="3000" b="1" dirty="0">
                <a:solidFill>
                  <a:schemeClr val="accent1">
                    <a:lumMod val="75000"/>
                  </a:schemeClr>
                </a:solidFill>
              </a:rPr>
              <a:t>24/7</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76" y="1223598"/>
            <a:ext cx="6879771" cy="3601130"/>
          </a:xfrm>
          <a:prstGeom prst="rect">
            <a:avLst/>
          </a:prstGeom>
        </p:spPr>
      </p:pic>
      <p:sp>
        <p:nvSpPr>
          <p:cNvPr id="4" name="CaixaDeTexto 3"/>
          <p:cNvSpPr txBox="1"/>
          <p:nvPr/>
        </p:nvSpPr>
        <p:spPr>
          <a:xfrm>
            <a:off x="956376" y="5009394"/>
            <a:ext cx="8395854" cy="369332"/>
          </a:xfrm>
          <a:prstGeom prst="rect">
            <a:avLst/>
          </a:prstGeom>
          <a:noFill/>
        </p:spPr>
        <p:txBody>
          <a:bodyPr wrap="square" rtlCol="0">
            <a:spAutoFit/>
          </a:bodyPr>
          <a:lstStyle/>
          <a:p>
            <a:r>
              <a:rPr lang="pt-BR" dirty="0"/>
              <a:t>https://adespresso.com/blog/top-updates-facebook-monthly-need-know-now/</a:t>
            </a:r>
          </a:p>
        </p:txBody>
      </p:sp>
      <p:sp>
        <p:nvSpPr>
          <p:cNvPr id="7" name="CaixaDeTexto 6"/>
          <p:cNvSpPr txBox="1"/>
          <p:nvPr/>
        </p:nvSpPr>
        <p:spPr>
          <a:xfrm>
            <a:off x="8716488" y="1805049"/>
            <a:ext cx="2550698" cy="2862322"/>
          </a:xfrm>
          <a:prstGeom prst="rect">
            <a:avLst/>
          </a:prstGeom>
          <a:noFill/>
        </p:spPr>
        <p:txBody>
          <a:bodyPr wrap="none" rtlCol="0">
            <a:spAutoFit/>
          </a:bodyPr>
          <a:lstStyle/>
          <a:p>
            <a:r>
              <a:rPr lang="pt-BR" dirty="0" err="1"/>
              <a:t>Dating</a:t>
            </a:r>
            <a:r>
              <a:rPr lang="pt-BR" dirty="0"/>
              <a:t>, </a:t>
            </a:r>
            <a:r>
              <a:rPr lang="pt-BR" dirty="0" err="1"/>
              <a:t>Groups</a:t>
            </a:r>
            <a:r>
              <a:rPr lang="pt-BR" dirty="0"/>
              <a:t> </a:t>
            </a:r>
            <a:r>
              <a:rPr lang="pt-BR" dirty="0" err="1"/>
              <a:t>Tab</a:t>
            </a:r>
            <a:r>
              <a:rPr lang="pt-BR" dirty="0"/>
              <a:t>,</a:t>
            </a:r>
          </a:p>
          <a:p>
            <a:r>
              <a:rPr lang="pt-BR" dirty="0" err="1"/>
              <a:t>Watch</a:t>
            </a:r>
            <a:r>
              <a:rPr lang="pt-BR" dirty="0"/>
              <a:t> </a:t>
            </a:r>
            <a:r>
              <a:rPr lang="pt-BR" dirty="0" err="1"/>
              <a:t>Party</a:t>
            </a:r>
            <a:r>
              <a:rPr lang="pt-BR" dirty="0"/>
              <a:t>...</a:t>
            </a:r>
          </a:p>
          <a:p>
            <a:endParaRPr lang="pt-BR" dirty="0"/>
          </a:p>
          <a:p>
            <a:endParaRPr lang="pt-BR" dirty="0"/>
          </a:p>
          <a:p>
            <a:r>
              <a:rPr lang="pt-BR" dirty="0" err="1"/>
              <a:t>Metrics</a:t>
            </a:r>
            <a:r>
              <a:rPr lang="pt-BR" dirty="0"/>
              <a:t>, </a:t>
            </a:r>
            <a:r>
              <a:rPr lang="pt-BR" dirty="0" err="1"/>
              <a:t>Ads</a:t>
            </a:r>
            <a:r>
              <a:rPr lang="pt-BR" dirty="0"/>
              <a:t>, </a:t>
            </a:r>
            <a:r>
              <a:rPr lang="pt-BR" dirty="0" err="1"/>
              <a:t>Privacy</a:t>
            </a:r>
            <a:r>
              <a:rPr lang="pt-BR" dirty="0"/>
              <a:t>...</a:t>
            </a:r>
          </a:p>
          <a:p>
            <a:endParaRPr lang="pt-BR" dirty="0"/>
          </a:p>
          <a:p>
            <a:endParaRPr lang="pt-BR" dirty="0"/>
          </a:p>
          <a:p>
            <a:r>
              <a:rPr lang="pt-BR" dirty="0"/>
              <a:t>+</a:t>
            </a:r>
            <a:r>
              <a:rPr lang="pt-BR" dirty="0" err="1"/>
              <a:t>Algoritimos</a:t>
            </a:r>
            <a:r>
              <a:rPr lang="pt-BR" dirty="0"/>
              <a:t> Black Box</a:t>
            </a:r>
          </a:p>
          <a:p>
            <a:endParaRPr lang="pt-BR" dirty="0"/>
          </a:p>
          <a:p>
            <a:endParaRPr lang="pt-BR" dirty="0"/>
          </a:p>
        </p:txBody>
      </p:sp>
    </p:spTree>
    <p:extLst>
      <p:ext uri="{BB962C8B-B14F-4D97-AF65-F5344CB8AC3E}">
        <p14:creationId xmlns:p14="http://schemas.microsoft.com/office/powerpoint/2010/main" val="350963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29A5C77-7C58-4EBD-97C5-FEB29714BF4F}"/>
              </a:ext>
            </a:extLst>
          </p:cNvPr>
          <p:cNvSpPr>
            <a:spLocks noGrp="1"/>
          </p:cNvSpPr>
          <p:nvPr>
            <p:ph type="subTitle" idx="1"/>
          </p:nvPr>
        </p:nvSpPr>
        <p:spPr>
          <a:xfrm>
            <a:off x="266662" y="2476865"/>
            <a:ext cx="10073573" cy="1655762"/>
          </a:xfrm>
        </p:spPr>
        <p:txBody>
          <a:bodyPr>
            <a:noAutofit/>
          </a:bodyPr>
          <a:lstStyle/>
          <a:p>
            <a:pPr algn="l"/>
            <a:r>
              <a:rPr lang="en-US" sz="3300" b="1" dirty="0">
                <a:solidFill>
                  <a:schemeClr val="bg1"/>
                </a:solidFill>
              </a:rPr>
              <a:t>The algorithmic imaginary: exploring the ordinary</a:t>
            </a:r>
          </a:p>
          <a:p>
            <a:pPr algn="l"/>
            <a:r>
              <a:rPr lang="pt-BR" sz="3300" b="1" dirty="0" err="1">
                <a:solidFill>
                  <a:schemeClr val="bg1"/>
                </a:solidFill>
              </a:rPr>
              <a:t>affects</a:t>
            </a:r>
            <a:r>
              <a:rPr lang="pt-BR" sz="3300" b="1" dirty="0">
                <a:solidFill>
                  <a:schemeClr val="bg1"/>
                </a:solidFill>
              </a:rPr>
              <a:t> </a:t>
            </a:r>
            <a:r>
              <a:rPr lang="pt-BR" sz="3300" b="1" dirty="0" err="1">
                <a:solidFill>
                  <a:schemeClr val="bg1"/>
                </a:solidFill>
              </a:rPr>
              <a:t>of</a:t>
            </a:r>
            <a:r>
              <a:rPr lang="pt-BR" sz="3300" b="1" dirty="0">
                <a:solidFill>
                  <a:schemeClr val="bg1"/>
                </a:solidFill>
              </a:rPr>
              <a:t> Facebook </a:t>
            </a:r>
            <a:r>
              <a:rPr lang="pt-BR" sz="3300" b="1" dirty="0" err="1">
                <a:solidFill>
                  <a:schemeClr val="bg1"/>
                </a:solidFill>
              </a:rPr>
              <a:t>algorithms</a:t>
            </a:r>
            <a:endParaRPr lang="pt-BR" sz="3300" b="1" dirty="0">
              <a:solidFill>
                <a:schemeClr val="bg1"/>
              </a:solidFill>
            </a:endParaRPr>
          </a:p>
        </p:txBody>
      </p:sp>
    </p:spTree>
    <p:extLst>
      <p:ext uri="{BB962C8B-B14F-4D97-AF65-F5344CB8AC3E}">
        <p14:creationId xmlns:p14="http://schemas.microsoft.com/office/powerpoint/2010/main" val="326209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8C04027-5A18-4B07-8609-FBC04AEBFD22}"/>
              </a:ext>
            </a:extLst>
          </p:cNvPr>
          <p:cNvSpPr txBox="1"/>
          <p:nvPr/>
        </p:nvSpPr>
        <p:spPr>
          <a:xfrm>
            <a:off x="805176" y="655200"/>
            <a:ext cx="4395755" cy="553998"/>
          </a:xfrm>
          <a:prstGeom prst="rect">
            <a:avLst/>
          </a:prstGeom>
          <a:noFill/>
        </p:spPr>
        <p:txBody>
          <a:bodyPr wrap="none" rtlCol="0">
            <a:spAutoFit/>
          </a:bodyPr>
          <a:lstStyle/>
          <a:p>
            <a:r>
              <a:rPr lang="pt-BR" sz="3000" b="1" dirty="0">
                <a:solidFill>
                  <a:schemeClr val="accent1">
                    <a:lumMod val="75000"/>
                  </a:schemeClr>
                </a:solidFill>
              </a:rPr>
              <a:t>CONTEXTUALIZAÇÃO</a:t>
            </a:r>
          </a:p>
        </p:txBody>
      </p:sp>
      <p:sp>
        <p:nvSpPr>
          <p:cNvPr id="2" name="Retângulo 1">
            <a:extLst>
              <a:ext uri="{FF2B5EF4-FFF2-40B4-BE49-F238E27FC236}">
                <a16:creationId xmlns:a16="http://schemas.microsoft.com/office/drawing/2014/main" id="{D6C41F62-3C33-44DA-87B2-BBF27C866C7A}"/>
              </a:ext>
            </a:extLst>
          </p:cNvPr>
          <p:cNvSpPr/>
          <p:nvPr/>
        </p:nvSpPr>
        <p:spPr>
          <a:xfrm>
            <a:off x="805176" y="5003935"/>
            <a:ext cx="6732093" cy="1708160"/>
          </a:xfrm>
          <a:prstGeom prst="rect">
            <a:avLst/>
          </a:prstGeom>
        </p:spPr>
        <p:txBody>
          <a:bodyPr wrap="square">
            <a:spAutoFit/>
          </a:bodyPr>
          <a:lstStyle/>
          <a:p>
            <a:r>
              <a:rPr lang="en-US" sz="1500" b="1" dirty="0" err="1">
                <a:latin typeface="AdvOT46dcae81"/>
              </a:rPr>
              <a:t>Em</a:t>
            </a:r>
            <a:r>
              <a:rPr lang="en-US" sz="1500" b="1" dirty="0">
                <a:latin typeface="AdvOT46dcae81"/>
              </a:rPr>
              <a:t> </a:t>
            </a:r>
            <a:r>
              <a:rPr lang="en-US" sz="1500" b="1" dirty="0" err="1">
                <a:latin typeface="AdvOT46dcae81"/>
              </a:rPr>
              <a:t>quais</a:t>
            </a:r>
            <a:r>
              <a:rPr lang="en-US" sz="1500" b="1" dirty="0">
                <a:latin typeface="AdvOT46dcae81"/>
              </a:rPr>
              <a:t> </a:t>
            </a:r>
            <a:r>
              <a:rPr lang="en-US" sz="1500" b="1" dirty="0" err="1">
                <a:latin typeface="AdvOT46dcae81"/>
              </a:rPr>
              <a:t>situações</a:t>
            </a:r>
            <a:r>
              <a:rPr lang="en-US" sz="1500" b="1" dirty="0">
                <a:latin typeface="AdvOT46dcae81"/>
              </a:rPr>
              <a:t> as </a:t>
            </a:r>
            <a:r>
              <a:rPr lang="en-US" sz="1500" b="1" dirty="0" err="1">
                <a:latin typeface="AdvOT46dcae81"/>
              </a:rPr>
              <a:t>pessoas</a:t>
            </a:r>
            <a:r>
              <a:rPr lang="en-US" sz="1500" b="1" dirty="0">
                <a:latin typeface="AdvOT46dcae81"/>
              </a:rPr>
              <a:t> se </a:t>
            </a:r>
            <a:r>
              <a:rPr lang="en-US" sz="1500" b="1" dirty="0" err="1">
                <a:latin typeface="AdvOT46dcae81"/>
              </a:rPr>
              <a:t>dão</a:t>
            </a:r>
            <a:r>
              <a:rPr lang="en-US" sz="1500" b="1" dirty="0">
                <a:latin typeface="AdvOT46dcae81"/>
              </a:rPr>
              <a:t> </a:t>
            </a:r>
            <a:r>
              <a:rPr lang="en-US" sz="1500" b="1" dirty="0" err="1">
                <a:latin typeface="AdvOT46dcae81"/>
              </a:rPr>
              <a:t>conta</a:t>
            </a:r>
            <a:r>
              <a:rPr lang="en-US" sz="1500" b="1" dirty="0">
                <a:latin typeface="AdvOT46dcae81"/>
              </a:rPr>
              <a:t> do </a:t>
            </a:r>
            <a:r>
              <a:rPr lang="en-US" sz="1500" b="1" dirty="0" err="1">
                <a:latin typeface="AdvOT46dcae81"/>
              </a:rPr>
              <a:t>algortimo</a:t>
            </a:r>
            <a:r>
              <a:rPr lang="en-US" sz="1500" b="1" dirty="0">
                <a:latin typeface="AdvOT46dcae81"/>
              </a:rPr>
              <a:t>? </a:t>
            </a:r>
          </a:p>
          <a:p>
            <a:endParaRPr lang="en-US" sz="1500" b="1" dirty="0">
              <a:latin typeface="AdvOT46dcae81"/>
            </a:endParaRPr>
          </a:p>
          <a:p>
            <a:r>
              <a:rPr lang="en-US" sz="1500" b="1" dirty="0">
                <a:latin typeface="AdvOT46dcae81"/>
              </a:rPr>
              <a:t>Como </a:t>
            </a:r>
            <a:r>
              <a:rPr lang="en-US" sz="1500" b="1" dirty="0" err="1">
                <a:latin typeface="AdvOT46dcae81"/>
              </a:rPr>
              <a:t>elas</a:t>
            </a:r>
            <a:r>
              <a:rPr lang="en-US" sz="1500" b="1" dirty="0">
                <a:latin typeface="AdvOT46dcae81"/>
              </a:rPr>
              <a:t> </a:t>
            </a:r>
            <a:r>
              <a:rPr lang="en-US" sz="1500" b="1" dirty="0" err="1">
                <a:latin typeface="AdvOT46dcae81"/>
              </a:rPr>
              <a:t>experenciam</a:t>
            </a:r>
            <a:r>
              <a:rPr lang="en-US" sz="1500" b="1" dirty="0">
                <a:latin typeface="AdvOT46dcae81"/>
              </a:rPr>
              <a:t> e </a:t>
            </a:r>
            <a:r>
              <a:rPr lang="en-US" sz="1500" b="1" dirty="0" err="1">
                <a:latin typeface="AdvOT46dcae81"/>
              </a:rPr>
              <a:t>dão</a:t>
            </a:r>
            <a:r>
              <a:rPr lang="en-US" sz="1500" b="1" dirty="0">
                <a:latin typeface="AdvOT46dcae81"/>
              </a:rPr>
              <a:t> </a:t>
            </a:r>
            <a:r>
              <a:rPr lang="en-US" sz="1500" b="1" dirty="0" err="1">
                <a:latin typeface="AdvOT46dcae81"/>
              </a:rPr>
              <a:t>sentido</a:t>
            </a:r>
            <a:r>
              <a:rPr lang="en-US" sz="1500" b="1" dirty="0">
                <a:latin typeface="AdvOT46dcae81"/>
              </a:rPr>
              <a:t> </a:t>
            </a:r>
            <a:r>
              <a:rPr lang="en-US" sz="1500" b="1" dirty="0" err="1">
                <a:latin typeface="AdvOT46dcae81"/>
              </a:rPr>
              <a:t>aos</a:t>
            </a:r>
            <a:r>
              <a:rPr lang="en-US" sz="1500" b="1" dirty="0">
                <a:latin typeface="AdvOT46dcae81"/>
              </a:rPr>
              <a:t> </a:t>
            </a:r>
            <a:r>
              <a:rPr lang="en-US" sz="1500" b="1" dirty="0" err="1">
                <a:latin typeface="AdvOT46dcae81"/>
              </a:rPr>
              <a:t>algoritmos</a:t>
            </a:r>
            <a:r>
              <a:rPr lang="en-US" sz="1500" b="1" dirty="0">
                <a:latin typeface="AdvOT46dcae81"/>
              </a:rPr>
              <a:t>, </a:t>
            </a:r>
            <a:r>
              <a:rPr lang="en-US" sz="1500" b="1" dirty="0" err="1">
                <a:latin typeface="AdvOT46dcae81"/>
              </a:rPr>
              <a:t>projetando</a:t>
            </a:r>
            <a:r>
              <a:rPr lang="en-US" sz="1500" b="1" dirty="0">
                <a:latin typeface="AdvOT46dcae81"/>
              </a:rPr>
              <a:t> </a:t>
            </a:r>
            <a:r>
              <a:rPr lang="en-US" sz="1500" b="1" dirty="0" err="1">
                <a:latin typeface="AdvOT46dcae81"/>
              </a:rPr>
              <a:t>visibilidade</a:t>
            </a:r>
            <a:r>
              <a:rPr lang="en-US" sz="1500" b="1" dirty="0">
                <a:latin typeface="AdvOT46dcae81"/>
              </a:rPr>
              <a:t> </a:t>
            </a:r>
            <a:r>
              <a:rPr lang="en-US" sz="1500" b="1" dirty="0" err="1">
                <a:latin typeface="AdvOT46dcae81"/>
              </a:rPr>
              <a:t>ou</a:t>
            </a:r>
            <a:r>
              <a:rPr lang="en-US" sz="1500" b="1" dirty="0">
                <a:latin typeface="AdvOT46dcae81"/>
              </a:rPr>
              <a:t> </a:t>
            </a:r>
            <a:r>
              <a:rPr lang="en-US" sz="1500" b="1" dirty="0" err="1">
                <a:latin typeface="AdvOT46dcae81"/>
              </a:rPr>
              <a:t>não</a:t>
            </a:r>
            <a:r>
              <a:rPr lang="en-US" sz="1500" b="1" dirty="0">
                <a:latin typeface="AdvOT46dcae81"/>
              </a:rPr>
              <a:t> a </a:t>
            </a:r>
            <a:r>
              <a:rPr lang="en-US" sz="1500" b="1" dirty="0" err="1">
                <a:latin typeface="AdvOT46dcae81"/>
              </a:rPr>
              <a:t>ele</a:t>
            </a:r>
            <a:r>
              <a:rPr lang="en-US" sz="1500" b="1" dirty="0">
                <a:latin typeface="AdvOT46dcae81"/>
              </a:rPr>
              <a:t>?  </a:t>
            </a:r>
          </a:p>
          <a:p>
            <a:endParaRPr lang="en-US" sz="1500" b="1" dirty="0">
              <a:latin typeface="AdvOT46dcae81"/>
            </a:endParaRPr>
          </a:p>
          <a:p>
            <a:r>
              <a:rPr lang="en-US" sz="1500" b="1" dirty="0">
                <a:latin typeface="AdvOT46dcae81"/>
              </a:rPr>
              <a:t>Como a </a:t>
            </a:r>
            <a:r>
              <a:rPr lang="en-US" sz="1500" b="1" dirty="0" err="1">
                <a:latin typeface="AdvOT46dcae81"/>
              </a:rPr>
              <a:t>percepção</a:t>
            </a:r>
            <a:r>
              <a:rPr lang="en-US" sz="1500" b="1" dirty="0">
                <a:latin typeface="AdvOT46dcae81"/>
              </a:rPr>
              <a:t> </a:t>
            </a:r>
            <a:r>
              <a:rPr lang="en-US" sz="1500" b="1" dirty="0" err="1">
                <a:latin typeface="AdvOT46dcae81"/>
              </a:rPr>
              <a:t>sobre</a:t>
            </a:r>
            <a:r>
              <a:rPr lang="en-US" sz="1500" b="1" dirty="0">
                <a:latin typeface="AdvOT46dcae81"/>
              </a:rPr>
              <a:t> o </a:t>
            </a:r>
            <a:r>
              <a:rPr lang="en-US" sz="1500" b="1" dirty="0" err="1">
                <a:latin typeface="AdvOT46dcae81"/>
              </a:rPr>
              <a:t>algoritmo</a:t>
            </a:r>
            <a:r>
              <a:rPr lang="en-US" sz="1500" b="1" dirty="0">
                <a:latin typeface="AdvOT46dcae81"/>
              </a:rPr>
              <a:t> </a:t>
            </a:r>
            <a:r>
              <a:rPr lang="en-US" sz="1500" b="1" dirty="0" err="1">
                <a:latin typeface="AdvOT46dcae81"/>
              </a:rPr>
              <a:t>reflete</a:t>
            </a:r>
            <a:r>
              <a:rPr lang="en-US" sz="1500" b="1" dirty="0">
                <a:latin typeface="AdvOT46dcae81"/>
              </a:rPr>
              <a:t> no </a:t>
            </a:r>
            <a:r>
              <a:rPr lang="en-US" sz="1500" b="1" dirty="0" err="1">
                <a:latin typeface="AdvOT46dcae81"/>
              </a:rPr>
              <a:t>comportamento</a:t>
            </a:r>
            <a:r>
              <a:rPr lang="en-US" sz="1500" b="1" dirty="0">
                <a:latin typeface="AdvOT46dcae81"/>
              </a:rPr>
              <a:t> de </a:t>
            </a:r>
            <a:r>
              <a:rPr lang="en-US" sz="1500" b="1" dirty="0" err="1">
                <a:latin typeface="AdvOT46dcae81"/>
              </a:rPr>
              <a:t>uso</a:t>
            </a:r>
            <a:r>
              <a:rPr lang="en-US" sz="1500" b="1" dirty="0">
                <a:latin typeface="AdvOT46dcae81"/>
              </a:rPr>
              <a:t> da </a:t>
            </a:r>
            <a:r>
              <a:rPr lang="en-US" sz="1500" b="1" dirty="0" err="1">
                <a:latin typeface="AdvOT46dcae81"/>
              </a:rPr>
              <a:t>plataforma</a:t>
            </a:r>
            <a:r>
              <a:rPr lang="en-US" sz="1500" b="1" dirty="0">
                <a:latin typeface="AdvOT46dcae81"/>
              </a:rPr>
              <a:t>? </a:t>
            </a:r>
          </a:p>
        </p:txBody>
      </p:sp>
      <p:sp>
        <p:nvSpPr>
          <p:cNvPr id="3" name="CaixaDeTexto 2">
            <a:extLst>
              <a:ext uri="{FF2B5EF4-FFF2-40B4-BE49-F238E27FC236}">
                <a16:creationId xmlns:a16="http://schemas.microsoft.com/office/drawing/2014/main" id="{B679832C-1F06-4E3A-9F24-37698AD99D8C}"/>
              </a:ext>
            </a:extLst>
          </p:cNvPr>
          <p:cNvSpPr txBox="1"/>
          <p:nvPr/>
        </p:nvSpPr>
        <p:spPr>
          <a:xfrm>
            <a:off x="752926" y="1651590"/>
            <a:ext cx="6830064" cy="3554819"/>
          </a:xfrm>
          <a:prstGeom prst="rect">
            <a:avLst/>
          </a:prstGeom>
          <a:noFill/>
        </p:spPr>
        <p:txBody>
          <a:bodyPr wrap="square" rtlCol="0">
            <a:spAutoFit/>
          </a:bodyPr>
          <a:lstStyle/>
          <a:p>
            <a:pPr marL="285750" indent="-285750" algn="just">
              <a:buClr>
                <a:schemeClr val="accent4"/>
              </a:buClr>
              <a:buFont typeface="Wingdings" panose="05000000000000000000" pitchFamily="2" charset="2"/>
              <a:buChar char="Ø"/>
            </a:pPr>
            <a:r>
              <a:rPr lang="pt-BR" sz="1500" b="1" dirty="0"/>
              <a:t>Muito já se fala sobre o poder, </a:t>
            </a:r>
            <a:r>
              <a:rPr lang="pt-BR" sz="1500" dirty="0"/>
              <a:t>relevância e avaliações dos algoritmos, mas pouco se estuda as formas como os usuários percebem os algoritmos</a:t>
            </a:r>
          </a:p>
          <a:p>
            <a:pPr marL="285750" indent="-285750" algn="just">
              <a:buClr>
                <a:schemeClr val="accent4"/>
              </a:buClr>
              <a:buFont typeface="Wingdings" panose="05000000000000000000" pitchFamily="2" charset="2"/>
              <a:buChar char="Ø"/>
            </a:pPr>
            <a:endParaRPr lang="pt-BR" sz="1500" dirty="0"/>
          </a:p>
          <a:p>
            <a:pPr marL="285750" indent="-285750" algn="just">
              <a:buClr>
                <a:schemeClr val="accent4"/>
              </a:buClr>
              <a:buFont typeface="Wingdings" panose="05000000000000000000" pitchFamily="2" charset="2"/>
              <a:buChar char="Ø"/>
            </a:pPr>
            <a:r>
              <a:rPr lang="pt-BR" sz="1500" dirty="0"/>
              <a:t>Traz dados que reforçam uma </a:t>
            </a:r>
            <a:r>
              <a:rPr lang="pt-BR" sz="1500" b="1" dirty="0"/>
              <a:t>visão ainda distorcida de como o Facebook atua</a:t>
            </a:r>
            <a:r>
              <a:rPr lang="pt-BR" sz="1500" dirty="0"/>
              <a:t>, sendo direcionada aos familiares ou amigos a culpa e uma pequena parcela que acredita não ver tudo que acontece na plataforma</a:t>
            </a:r>
          </a:p>
          <a:p>
            <a:pPr marL="285750" indent="-285750" algn="just">
              <a:buClr>
                <a:schemeClr val="accent4"/>
              </a:buClr>
              <a:buFont typeface="Wingdings" panose="05000000000000000000" pitchFamily="2" charset="2"/>
              <a:buChar char="Ø"/>
            </a:pPr>
            <a:endParaRPr lang="pt-BR" sz="1500" dirty="0"/>
          </a:p>
          <a:p>
            <a:pPr marL="285750" indent="-285750" algn="just">
              <a:buClr>
                <a:schemeClr val="accent4"/>
              </a:buClr>
              <a:buFont typeface="Wingdings" panose="05000000000000000000" pitchFamily="2" charset="2"/>
              <a:buChar char="Ø"/>
            </a:pPr>
            <a:r>
              <a:rPr lang="pt-BR" sz="1500" b="1" dirty="0"/>
              <a:t>O objetivo é </a:t>
            </a:r>
            <a:r>
              <a:rPr lang="pt-BR" sz="1500" dirty="0"/>
              <a:t>ajudar a fornecer uma compreensão dos imaginários culturais e dos afetos comuns aos algoritmos, desenvolvendo a noção de </a:t>
            </a:r>
            <a:r>
              <a:rPr lang="pt-BR" sz="1500" b="1" dirty="0"/>
              <a:t>algoritmo imaginário</a:t>
            </a:r>
          </a:p>
          <a:p>
            <a:pPr marL="285750" indent="-285750" algn="just">
              <a:buClr>
                <a:schemeClr val="accent4"/>
              </a:buClr>
              <a:buFont typeface="Wingdings" panose="05000000000000000000" pitchFamily="2" charset="2"/>
              <a:buChar char="Ø"/>
            </a:pPr>
            <a:endParaRPr lang="pt-BR" sz="1500" dirty="0"/>
          </a:p>
          <a:p>
            <a:pPr marL="285750" indent="-285750" algn="just">
              <a:buClr>
                <a:schemeClr val="accent4"/>
              </a:buClr>
              <a:buFont typeface="Wingdings" panose="05000000000000000000" pitchFamily="2" charset="2"/>
              <a:buChar char="Ø"/>
            </a:pPr>
            <a:endParaRPr lang="pt-BR" sz="1500" dirty="0"/>
          </a:p>
          <a:p>
            <a:pPr marL="285750" indent="-285750" algn="just">
              <a:buClr>
                <a:schemeClr val="accent4"/>
              </a:buClr>
              <a:buFont typeface="Wingdings" panose="05000000000000000000" pitchFamily="2" charset="2"/>
              <a:buChar char="Ø"/>
            </a:pPr>
            <a:endParaRPr lang="pt-BR" sz="1500" dirty="0"/>
          </a:p>
          <a:p>
            <a:pPr marL="285750" indent="-285750" algn="just">
              <a:buClr>
                <a:schemeClr val="accent4"/>
              </a:buClr>
              <a:buFont typeface="Wingdings" panose="05000000000000000000" pitchFamily="2" charset="2"/>
              <a:buChar char="Ø"/>
            </a:pPr>
            <a:endParaRPr lang="pt-BR" sz="1500" dirty="0"/>
          </a:p>
        </p:txBody>
      </p:sp>
      <p:pic>
        <p:nvPicPr>
          <p:cNvPr id="8" name="Imagem 7">
            <a:extLst>
              <a:ext uri="{FF2B5EF4-FFF2-40B4-BE49-F238E27FC236}">
                <a16:creationId xmlns:a16="http://schemas.microsoft.com/office/drawing/2014/main" id="{5CFEDD10-A29A-497C-AC85-A5AEB3FA1472}"/>
              </a:ext>
            </a:extLst>
          </p:cNvPr>
          <p:cNvPicPr>
            <a:picLocks noChangeAspect="1"/>
          </p:cNvPicPr>
          <p:nvPr/>
        </p:nvPicPr>
        <p:blipFill>
          <a:blip r:embed="rId2"/>
          <a:stretch>
            <a:fillRect/>
          </a:stretch>
        </p:blipFill>
        <p:spPr>
          <a:xfrm>
            <a:off x="8116595" y="1389399"/>
            <a:ext cx="4266994" cy="2833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342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BBFFB55-3570-4C6B-983D-C61B6DA5509F}"/>
              </a:ext>
            </a:extLst>
          </p:cNvPr>
          <p:cNvSpPr txBox="1"/>
          <p:nvPr/>
        </p:nvSpPr>
        <p:spPr>
          <a:xfrm>
            <a:off x="783576" y="648000"/>
            <a:ext cx="3386953" cy="1015663"/>
          </a:xfrm>
          <a:prstGeom prst="rect">
            <a:avLst/>
          </a:prstGeom>
          <a:noFill/>
        </p:spPr>
        <p:txBody>
          <a:bodyPr wrap="none" rtlCol="0">
            <a:spAutoFit/>
          </a:bodyPr>
          <a:lstStyle/>
          <a:p>
            <a:r>
              <a:rPr lang="pt-BR" sz="3000" b="1" dirty="0">
                <a:solidFill>
                  <a:schemeClr val="accent1">
                    <a:lumMod val="75000"/>
                  </a:schemeClr>
                </a:solidFill>
              </a:rPr>
              <a:t>PROCESSO </a:t>
            </a:r>
          </a:p>
          <a:p>
            <a:r>
              <a:rPr lang="pt-BR" sz="3000" b="1" dirty="0">
                <a:solidFill>
                  <a:schemeClr val="accent1">
                    <a:lumMod val="75000"/>
                  </a:schemeClr>
                </a:solidFill>
              </a:rPr>
              <a:t>METODOLÓGICO</a:t>
            </a:r>
          </a:p>
        </p:txBody>
      </p:sp>
      <p:sp>
        <p:nvSpPr>
          <p:cNvPr id="2" name="CaixaDeTexto 1">
            <a:extLst>
              <a:ext uri="{FF2B5EF4-FFF2-40B4-BE49-F238E27FC236}">
                <a16:creationId xmlns:a16="http://schemas.microsoft.com/office/drawing/2014/main" id="{BFD1319D-2584-4559-9EE9-4FC082C6EA52}"/>
              </a:ext>
            </a:extLst>
          </p:cNvPr>
          <p:cNvSpPr txBox="1"/>
          <p:nvPr/>
        </p:nvSpPr>
        <p:spPr>
          <a:xfrm>
            <a:off x="783576" y="2453928"/>
            <a:ext cx="9464040" cy="4247317"/>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pt-BR" b="1" dirty="0"/>
              <a:t>Acessou pelo Twitter </a:t>
            </a:r>
            <a:r>
              <a:rPr lang="pt-BR" dirty="0"/>
              <a:t>pessoas que mencionaram sobre o algoritmo do Facebook</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r>
              <a:rPr lang="pt-BR" b="1" dirty="0"/>
              <a:t>Durante 9 meses,</a:t>
            </a:r>
            <a:r>
              <a:rPr lang="pt-BR" dirty="0"/>
              <a:t> envolvendo 2014 e 2015, buscando por expressões como: Facebook </a:t>
            </a:r>
            <a:r>
              <a:rPr lang="pt-BR" dirty="0" err="1"/>
              <a:t>algorithm</a:t>
            </a:r>
            <a:r>
              <a:rPr lang="pt-BR" dirty="0"/>
              <a:t>’, ‘</a:t>
            </a:r>
            <a:r>
              <a:rPr lang="pt-BR" dirty="0" err="1"/>
              <a:t>algorithm</a:t>
            </a:r>
            <a:r>
              <a:rPr lang="pt-BR" dirty="0"/>
              <a:t> AND Facebook’, ‘</a:t>
            </a:r>
            <a:r>
              <a:rPr lang="pt-BR" dirty="0" err="1"/>
              <a:t>algorithm</a:t>
            </a:r>
            <a:r>
              <a:rPr lang="pt-BR" dirty="0"/>
              <a:t> AND </a:t>
            </a:r>
            <a:r>
              <a:rPr lang="pt-BR" dirty="0" err="1"/>
              <a:t>weird</a:t>
            </a:r>
            <a:r>
              <a:rPr lang="pt-BR" dirty="0"/>
              <a:t>’, ‘</a:t>
            </a:r>
            <a:r>
              <a:rPr lang="pt-BR" dirty="0" err="1"/>
              <a:t>algorithm</a:t>
            </a:r>
            <a:r>
              <a:rPr lang="pt-BR" dirty="0"/>
              <a:t> AND </a:t>
            </a:r>
            <a:r>
              <a:rPr lang="pt-BR" dirty="0" err="1"/>
              <a:t>creepy</a:t>
            </a:r>
            <a:r>
              <a:rPr lang="pt-BR" dirty="0"/>
              <a:t>’, ‘</a:t>
            </a:r>
            <a:r>
              <a:rPr lang="pt-BR" dirty="0" err="1"/>
              <a:t>algorithm</a:t>
            </a:r>
            <a:r>
              <a:rPr lang="pt-BR" dirty="0"/>
              <a:t> AND </a:t>
            </a:r>
            <a:r>
              <a:rPr lang="pt-BR" dirty="0" err="1"/>
              <a:t>great</a:t>
            </a:r>
            <a:r>
              <a:rPr lang="pt-BR" dirty="0"/>
              <a:t>’</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r>
              <a:rPr lang="pt-BR" b="1" dirty="0"/>
              <a:t>Depois, entrou em contato com 47 pessoas </a:t>
            </a:r>
            <a:r>
              <a:rPr lang="pt-BR" dirty="0"/>
              <a:t>para entrevista e conseguiu confirmar com 25</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r>
              <a:rPr lang="pt-BR" b="1" dirty="0"/>
              <a:t>A entrevista iniciava com a motivação </a:t>
            </a:r>
            <a:r>
              <a:rPr lang="pt-BR" dirty="0"/>
              <a:t>do texto escrito no Twitter e seguia com mais 3 a 4 </a:t>
            </a:r>
            <a:r>
              <a:rPr lang="pt-BR" dirty="0" err="1"/>
              <a:t>perguntos</a:t>
            </a:r>
            <a:r>
              <a:rPr lang="pt-BR" dirty="0"/>
              <a:t> sobre os sentimentos decorrentes do evento </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r>
              <a:rPr lang="pt-BR" b="1" dirty="0"/>
              <a:t>Análise cultural da experiência </a:t>
            </a:r>
            <a:r>
              <a:rPr lang="pt-BR" dirty="0"/>
              <a:t>emocional, separando em categorias</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pic>
        <p:nvPicPr>
          <p:cNvPr id="2050" name="Picture 2" descr="Facebook, Meios De ComunicaÃ§Ã£o Sociais, Ãcone, Sociais">
            <a:extLst>
              <a:ext uri="{FF2B5EF4-FFF2-40B4-BE49-F238E27FC236}">
                <a16:creationId xmlns:a16="http://schemas.microsoft.com/office/drawing/2014/main" id="{3363CD95-BB73-404E-AC08-6035784D2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252" y="-117567"/>
            <a:ext cx="3216456" cy="291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9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7D7F1A2-01E5-49E2-9DD5-D66ED0B8B98B}"/>
              </a:ext>
            </a:extLst>
          </p:cNvPr>
          <p:cNvSpPr txBox="1"/>
          <p:nvPr/>
        </p:nvSpPr>
        <p:spPr>
          <a:xfrm>
            <a:off x="956376" y="669600"/>
            <a:ext cx="2777363" cy="553998"/>
          </a:xfrm>
          <a:prstGeom prst="rect">
            <a:avLst/>
          </a:prstGeom>
          <a:noFill/>
        </p:spPr>
        <p:txBody>
          <a:bodyPr wrap="none" rtlCol="0">
            <a:spAutoFit/>
          </a:bodyPr>
          <a:lstStyle/>
          <a:p>
            <a:r>
              <a:rPr lang="pt-BR" sz="3000" b="1" dirty="0">
                <a:solidFill>
                  <a:schemeClr val="accent1">
                    <a:lumMod val="75000"/>
                  </a:schemeClr>
                </a:solidFill>
              </a:rPr>
              <a:t>RESULTADOS</a:t>
            </a:r>
          </a:p>
        </p:txBody>
      </p:sp>
      <p:sp>
        <p:nvSpPr>
          <p:cNvPr id="3" name="CaixaDeTexto 2">
            <a:extLst>
              <a:ext uri="{FF2B5EF4-FFF2-40B4-BE49-F238E27FC236}">
                <a16:creationId xmlns:a16="http://schemas.microsoft.com/office/drawing/2014/main" id="{C9125B22-9D5C-4A5E-99F5-46768902047E}"/>
              </a:ext>
            </a:extLst>
          </p:cNvPr>
          <p:cNvSpPr txBox="1"/>
          <p:nvPr/>
        </p:nvSpPr>
        <p:spPr>
          <a:xfrm>
            <a:off x="1146832" y="2854761"/>
            <a:ext cx="6506572" cy="2308324"/>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pt-BR" b="1" dirty="0"/>
              <a:t>Categorias de análise: </a:t>
            </a:r>
            <a:r>
              <a:rPr lang="pt-BR" dirty="0"/>
              <a:t>perfil de identidade, momento surpresa, previsões defeituosas, jogo da popularidade, conexões cruéis e amizades ruídas</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r>
              <a:rPr lang="pt-BR" b="1" dirty="0"/>
              <a:t>Para cada categoria: </a:t>
            </a:r>
            <a:r>
              <a:rPr lang="pt-BR" dirty="0"/>
              <a:t>base nos dados coletados e discussão com literatura</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pic>
        <p:nvPicPr>
          <p:cNvPr id="2" name="Imagem 1">
            <a:extLst>
              <a:ext uri="{FF2B5EF4-FFF2-40B4-BE49-F238E27FC236}">
                <a16:creationId xmlns:a16="http://schemas.microsoft.com/office/drawing/2014/main" id="{7074E78F-3B41-4772-BCF9-C5042398C7DE}"/>
              </a:ext>
            </a:extLst>
          </p:cNvPr>
          <p:cNvPicPr>
            <a:picLocks noChangeAspect="1"/>
          </p:cNvPicPr>
          <p:nvPr/>
        </p:nvPicPr>
        <p:blipFill>
          <a:blip r:embed="rId2"/>
          <a:stretch>
            <a:fillRect/>
          </a:stretch>
        </p:blipFill>
        <p:spPr>
          <a:xfrm>
            <a:off x="8561319" y="669600"/>
            <a:ext cx="2411259" cy="2411259"/>
          </a:xfrm>
          <a:prstGeom prst="rect">
            <a:avLst/>
          </a:prstGeom>
        </p:spPr>
      </p:pic>
    </p:spTree>
    <p:extLst>
      <p:ext uri="{BB962C8B-B14F-4D97-AF65-F5344CB8AC3E}">
        <p14:creationId xmlns:p14="http://schemas.microsoft.com/office/powerpoint/2010/main" val="234669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AE9E37B-E122-4D55-B8B9-211D0EAF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4" y="1922729"/>
            <a:ext cx="5071705" cy="2532245"/>
          </a:xfrm>
          <a:prstGeom prst="rect">
            <a:avLst/>
          </a:prstGeom>
        </p:spPr>
      </p:pic>
      <p:pic>
        <p:nvPicPr>
          <p:cNvPr id="11" name="Imagem 10">
            <a:extLst>
              <a:ext uri="{FF2B5EF4-FFF2-40B4-BE49-F238E27FC236}">
                <a16:creationId xmlns:a16="http://schemas.microsoft.com/office/drawing/2014/main" id="{C1AB8448-F1EC-47B7-88CD-62A191460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440" y="655200"/>
            <a:ext cx="5327162" cy="3547802"/>
          </a:xfrm>
          <a:prstGeom prst="rect">
            <a:avLst/>
          </a:prstGeom>
        </p:spPr>
      </p:pic>
      <p:pic>
        <p:nvPicPr>
          <p:cNvPr id="14" name="Imagem 13">
            <a:extLst>
              <a:ext uri="{FF2B5EF4-FFF2-40B4-BE49-F238E27FC236}">
                <a16:creationId xmlns:a16="http://schemas.microsoft.com/office/drawing/2014/main" id="{67BFBB60-496C-4F1C-B661-A219E9CD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644" y="4549304"/>
            <a:ext cx="3781556" cy="2070425"/>
          </a:xfrm>
          <a:prstGeom prst="rect">
            <a:avLst/>
          </a:prstGeom>
        </p:spPr>
      </p:pic>
      <p:sp>
        <p:nvSpPr>
          <p:cNvPr id="15" name="CaixaDeTexto 14">
            <a:extLst>
              <a:ext uri="{FF2B5EF4-FFF2-40B4-BE49-F238E27FC236}">
                <a16:creationId xmlns:a16="http://schemas.microsoft.com/office/drawing/2014/main" id="{32F7B086-3812-4904-A26D-7780377191D6}"/>
              </a:ext>
            </a:extLst>
          </p:cNvPr>
          <p:cNvSpPr txBox="1"/>
          <p:nvPr/>
        </p:nvSpPr>
        <p:spPr>
          <a:xfrm>
            <a:off x="805176" y="655200"/>
            <a:ext cx="3488776" cy="553998"/>
          </a:xfrm>
          <a:prstGeom prst="rect">
            <a:avLst/>
          </a:prstGeom>
          <a:noFill/>
        </p:spPr>
        <p:txBody>
          <a:bodyPr wrap="none" rtlCol="0">
            <a:spAutoFit/>
          </a:bodyPr>
          <a:lstStyle/>
          <a:p>
            <a:r>
              <a:rPr lang="pt-BR" sz="3000" b="1" dirty="0">
                <a:solidFill>
                  <a:schemeClr val="accent1">
                    <a:lumMod val="75000"/>
                  </a:schemeClr>
                </a:solidFill>
              </a:rPr>
              <a:t>APRESENTAÇÃO </a:t>
            </a:r>
          </a:p>
        </p:txBody>
      </p:sp>
      <p:sp>
        <p:nvSpPr>
          <p:cNvPr id="16" name="CaixaDeTexto 15">
            <a:extLst>
              <a:ext uri="{FF2B5EF4-FFF2-40B4-BE49-F238E27FC236}">
                <a16:creationId xmlns:a16="http://schemas.microsoft.com/office/drawing/2014/main" id="{7511AEE9-C58A-4EF5-9465-50194E39EF81}"/>
              </a:ext>
            </a:extLst>
          </p:cNvPr>
          <p:cNvSpPr txBox="1"/>
          <p:nvPr/>
        </p:nvSpPr>
        <p:spPr>
          <a:xfrm>
            <a:off x="6471440" y="4549304"/>
            <a:ext cx="3060000" cy="600164"/>
          </a:xfrm>
          <a:prstGeom prst="rect">
            <a:avLst/>
          </a:prstGeom>
          <a:noFill/>
        </p:spPr>
        <p:txBody>
          <a:bodyPr wrap="square" rtlCol="0">
            <a:spAutoFit/>
          </a:bodyPr>
          <a:lstStyle/>
          <a:p>
            <a:r>
              <a:rPr lang="pt-BR" sz="3300" b="1" dirty="0">
                <a:solidFill>
                  <a:schemeClr val="accent1">
                    <a:lumMod val="75000"/>
                  </a:schemeClr>
                </a:solidFill>
              </a:rPr>
              <a:t>2012 I 2016</a:t>
            </a:r>
          </a:p>
        </p:txBody>
      </p:sp>
    </p:spTree>
    <p:extLst>
      <p:ext uri="{BB962C8B-B14F-4D97-AF65-F5344CB8AC3E}">
        <p14:creationId xmlns:p14="http://schemas.microsoft.com/office/powerpoint/2010/main" val="150371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F56BD48-D8D1-410C-B838-CFA409BF99C6}"/>
              </a:ext>
            </a:extLst>
          </p:cNvPr>
          <p:cNvSpPr txBox="1"/>
          <p:nvPr/>
        </p:nvSpPr>
        <p:spPr>
          <a:xfrm>
            <a:off x="956376" y="669600"/>
            <a:ext cx="2777363" cy="553998"/>
          </a:xfrm>
          <a:prstGeom prst="rect">
            <a:avLst/>
          </a:prstGeom>
          <a:noFill/>
        </p:spPr>
        <p:txBody>
          <a:bodyPr wrap="none" rtlCol="0">
            <a:spAutoFit/>
          </a:bodyPr>
          <a:lstStyle/>
          <a:p>
            <a:r>
              <a:rPr lang="pt-BR" sz="3000" b="1" dirty="0">
                <a:solidFill>
                  <a:schemeClr val="accent1">
                    <a:lumMod val="75000"/>
                  </a:schemeClr>
                </a:solidFill>
              </a:rPr>
              <a:t>RESULTADOS</a:t>
            </a:r>
          </a:p>
        </p:txBody>
      </p:sp>
      <p:sp>
        <p:nvSpPr>
          <p:cNvPr id="2" name="Retângulo 1">
            <a:extLst>
              <a:ext uri="{FF2B5EF4-FFF2-40B4-BE49-F238E27FC236}">
                <a16:creationId xmlns:a16="http://schemas.microsoft.com/office/drawing/2014/main" id="{9A910746-EF95-426D-8527-16D231EC9140}"/>
              </a:ext>
            </a:extLst>
          </p:cNvPr>
          <p:cNvSpPr/>
          <p:nvPr/>
        </p:nvSpPr>
        <p:spPr>
          <a:xfrm>
            <a:off x="1171024" y="1841419"/>
            <a:ext cx="2313454" cy="369332"/>
          </a:xfrm>
          <a:prstGeom prst="rect">
            <a:avLst/>
          </a:prstGeom>
        </p:spPr>
        <p:txBody>
          <a:bodyPr wrap="none">
            <a:spAutoFit/>
          </a:bodyPr>
          <a:lstStyle/>
          <a:p>
            <a:r>
              <a:rPr lang="pt-BR" b="1" dirty="0"/>
              <a:t>Perfil de identidade</a:t>
            </a:r>
          </a:p>
        </p:txBody>
      </p:sp>
      <p:sp>
        <p:nvSpPr>
          <p:cNvPr id="3" name="Retângulo 2">
            <a:extLst>
              <a:ext uri="{FF2B5EF4-FFF2-40B4-BE49-F238E27FC236}">
                <a16:creationId xmlns:a16="http://schemas.microsoft.com/office/drawing/2014/main" id="{B108D410-F48B-4381-9048-BB5D19C10558}"/>
              </a:ext>
            </a:extLst>
          </p:cNvPr>
          <p:cNvSpPr/>
          <p:nvPr/>
        </p:nvSpPr>
        <p:spPr>
          <a:xfrm>
            <a:off x="1171024" y="4346625"/>
            <a:ext cx="2249334" cy="369332"/>
          </a:xfrm>
          <a:prstGeom prst="rect">
            <a:avLst/>
          </a:prstGeom>
        </p:spPr>
        <p:txBody>
          <a:bodyPr wrap="none">
            <a:spAutoFit/>
          </a:bodyPr>
          <a:lstStyle/>
          <a:p>
            <a:r>
              <a:rPr lang="pt-BR" b="1" dirty="0"/>
              <a:t>Momento surpresa</a:t>
            </a:r>
          </a:p>
        </p:txBody>
      </p:sp>
      <p:sp>
        <p:nvSpPr>
          <p:cNvPr id="5" name="Retângulo 4">
            <a:extLst>
              <a:ext uri="{FF2B5EF4-FFF2-40B4-BE49-F238E27FC236}">
                <a16:creationId xmlns:a16="http://schemas.microsoft.com/office/drawing/2014/main" id="{864DAE79-1EDE-4469-A27C-4D74A8FA105F}"/>
              </a:ext>
            </a:extLst>
          </p:cNvPr>
          <p:cNvSpPr/>
          <p:nvPr/>
        </p:nvSpPr>
        <p:spPr>
          <a:xfrm>
            <a:off x="1171025" y="2210751"/>
            <a:ext cx="6764214" cy="1477328"/>
          </a:xfrm>
          <a:prstGeom prst="rect">
            <a:avLst/>
          </a:prstGeom>
        </p:spPr>
        <p:txBody>
          <a:bodyPr wrap="square">
            <a:spAutoFit/>
          </a:bodyPr>
          <a:lstStyle/>
          <a:p>
            <a:r>
              <a:rPr lang="pt-BR" dirty="0">
                <a:solidFill>
                  <a:srgbClr val="000000"/>
                </a:solidFill>
                <a:latin typeface="Segoe UI" panose="020B0502040204020203" pitchFamily="34" charset="0"/>
              </a:rPr>
              <a:t>Cancelou a opção de ser membro da academia, entrou em aplicativo de relacionamento e procurou por presentes para bebês. "grávida, solteira e precisando emagrecer“</a:t>
            </a:r>
          </a:p>
          <a:p>
            <a:endParaRPr lang="pt-BR" dirty="0">
              <a:solidFill>
                <a:srgbClr val="000000"/>
              </a:solidFill>
              <a:latin typeface="Segoe UI" panose="020B0502040204020203" pitchFamily="34" charset="0"/>
            </a:endParaRPr>
          </a:p>
          <a:p>
            <a:r>
              <a:rPr lang="pt-BR" dirty="0">
                <a:solidFill>
                  <a:srgbClr val="000000"/>
                </a:solidFill>
                <a:latin typeface="Segoe UI" panose="020B0502040204020203" pitchFamily="34" charset="0"/>
              </a:rPr>
              <a:t>Vigilância, sensação sobre dados mesmo que certos</a:t>
            </a:r>
            <a:endParaRPr lang="pt-BR" dirty="0"/>
          </a:p>
        </p:txBody>
      </p:sp>
      <p:sp>
        <p:nvSpPr>
          <p:cNvPr id="6" name="Retângulo 5">
            <a:extLst>
              <a:ext uri="{FF2B5EF4-FFF2-40B4-BE49-F238E27FC236}">
                <a16:creationId xmlns:a16="http://schemas.microsoft.com/office/drawing/2014/main" id="{46FDCD6E-8C68-400F-9D71-B1D74E16F161}"/>
              </a:ext>
            </a:extLst>
          </p:cNvPr>
          <p:cNvSpPr/>
          <p:nvPr/>
        </p:nvSpPr>
        <p:spPr>
          <a:xfrm>
            <a:off x="1171024" y="4840348"/>
            <a:ext cx="6096000" cy="1477328"/>
          </a:xfrm>
          <a:prstGeom prst="rect">
            <a:avLst/>
          </a:prstGeom>
        </p:spPr>
        <p:txBody>
          <a:bodyPr>
            <a:spAutoFit/>
          </a:bodyPr>
          <a:lstStyle/>
          <a:p>
            <a:r>
              <a:rPr lang="pt-BR" dirty="0">
                <a:solidFill>
                  <a:srgbClr val="000000"/>
                </a:solidFill>
                <a:latin typeface="Segoe UI" panose="020B0502040204020203" pitchFamily="34" charset="0"/>
              </a:rPr>
              <a:t>A pessoa está bebendo </a:t>
            </a:r>
            <a:r>
              <a:rPr lang="pt-BR" dirty="0" err="1">
                <a:solidFill>
                  <a:srgbClr val="000000"/>
                </a:solidFill>
                <a:latin typeface="Segoe UI" panose="020B0502040204020203" pitchFamily="34" charset="0"/>
              </a:rPr>
              <a:t>nespresso</a:t>
            </a:r>
            <a:r>
              <a:rPr lang="pt-BR" dirty="0">
                <a:solidFill>
                  <a:srgbClr val="000000"/>
                </a:solidFill>
                <a:latin typeface="Segoe UI" panose="020B0502040204020203" pitchFamily="34" charset="0"/>
              </a:rPr>
              <a:t> e pula uma publicidade da marca no face.</a:t>
            </a:r>
          </a:p>
          <a:p>
            <a:endParaRPr lang="pt-BR" dirty="0">
              <a:solidFill>
                <a:srgbClr val="000000"/>
              </a:solidFill>
              <a:latin typeface="Segoe UI" panose="020B0502040204020203" pitchFamily="34" charset="0"/>
            </a:endParaRPr>
          </a:p>
          <a:p>
            <a:r>
              <a:rPr lang="pt-BR" dirty="0">
                <a:solidFill>
                  <a:srgbClr val="000000"/>
                </a:solidFill>
                <a:latin typeface="Segoe UI" panose="020B0502040204020203" pitchFamily="34" charset="0"/>
              </a:rPr>
              <a:t>Quando a pessoa se dá conta de ser encontrada no momento específico do seu dia</a:t>
            </a:r>
            <a:endParaRPr lang="pt-BR" dirty="0"/>
          </a:p>
        </p:txBody>
      </p:sp>
      <p:pic>
        <p:nvPicPr>
          <p:cNvPr id="7" name="Imagem 6">
            <a:extLst>
              <a:ext uri="{FF2B5EF4-FFF2-40B4-BE49-F238E27FC236}">
                <a16:creationId xmlns:a16="http://schemas.microsoft.com/office/drawing/2014/main" id="{FF940930-B502-43EA-958B-894906040764}"/>
              </a:ext>
            </a:extLst>
          </p:cNvPr>
          <p:cNvPicPr>
            <a:picLocks noChangeAspect="1"/>
          </p:cNvPicPr>
          <p:nvPr/>
        </p:nvPicPr>
        <p:blipFill>
          <a:blip r:embed="rId2"/>
          <a:stretch>
            <a:fillRect/>
          </a:stretch>
        </p:blipFill>
        <p:spPr>
          <a:xfrm>
            <a:off x="8116595" y="1389399"/>
            <a:ext cx="4266994" cy="2833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932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0B180A8-EBBA-4827-904E-FFD633640C68}"/>
              </a:ext>
            </a:extLst>
          </p:cNvPr>
          <p:cNvSpPr/>
          <p:nvPr/>
        </p:nvSpPr>
        <p:spPr>
          <a:xfrm>
            <a:off x="1359537" y="1684844"/>
            <a:ext cx="2621230" cy="369332"/>
          </a:xfrm>
          <a:prstGeom prst="rect">
            <a:avLst/>
          </a:prstGeom>
        </p:spPr>
        <p:txBody>
          <a:bodyPr wrap="none">
            <a:spAutoFit/>
          </a:bodyPr>
          <a:lstStyle/>
          <a:p>
            <a:r>
              <a:rPr lang="pt-BR" b="1" dirty="0"/>
              <a:t>Previsões defeituosas</a:t>
            </a:r>
          </a:p>
        </p:txBody>
      </p:sp>
      <p:sp>
        <p:nvSpPr>
          <p:cNvPr id="5" name="Retângulo 4">
            <a:extLst>
              <a:ext uri="{FF2B5EF4-FFF2-40B4-BE49-F238E27FC236}">
                <a16:creationId xmlns:a16="http://schemas.microsoft.com/office/drawing/2014/main" id="{52BED6C2-8899-4D61-9346-ABE689170916}"/>
              </a:ext>
            </a:extLst>
          </p:cNvPr>
          <p:cNvSpPr/>
          <p:nvPr/>
        </p:nvSpPr>
        <p:spPr>
          <a:xfrm>
            <a:off x="1359537" y="3795292"/>
            <a:ext cx="2582758" cy="369332"/>
          </a:xfrm>
          <a:prstGeom prst="rect">
            <a:avLst/>
          </a:prstGeom>
        </p:spPr>
        <p:txBody>
          <a:bodyPr wrap="none">
            <a:spAutoFit/>
          </a:bodyPr>
          <a:lstStyle/>
          <a:p>
            <a:r>
              <a:rPr lang="pt-BR" b="1" dirty="0"/>
              <a:t>Jogo da popularidade</a:t>
            </a:r>
          </a:p>
        </p:txBody>
      </p:sp>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2777363" cy="553998"/>
          </a:xfrm>
          <a:prstGeom prst="rect">
            <a:avLst/>
          </a:prstGeom>
          <a:noFill/>
        </p:spPr>
        <p:txBody>
          <a:bodyPr wrap="none" rtlCol="0">
            <a:spAutoFit/>
          </a:bodyPr>
          <a:lstStyle/>
          <a:p>
            <a:r>
              <a:rPr lang="pt-BR" sz="3000" b="1" dirty="0">
                <a:solidFill>
                  <a:schemeClr val="accent1">
                    <a:lumMod val="75000"/>
                  </a:schemeClr>
                </a:solidFill>
              </a:rPr>
              <a:t>RESULTADOS</a:t>
            </a:r>
          </a:p>
        </p:txBody>
      </p:sp>
      <p:sp>
        <p:nvSpPr>
          <p:cNvPr id="7" name="Retângulo 6">
            <a:extLst>
              <a:ext uri="{FF2B5EF4-FFF2-40B4-BE49-F238E27FC236}">
                <a16:creationId xmlns:a16="http://schemas.microsoft.com/office/drawing/2014/main" id="{FDEC7911-FA81-4128-B663-8B573FBBD9DB}"/>
              </a:ext>
            </a:extLst>
          </p:cNvPr>
          <p:cNvSpPr/>
          <p:nvPr/>
        </p:nvSpPr>
        <p:spPr>
          <a:xfrm>
            <a:off x="1359537" y="2001404"/>
            <a:ext cx="7089268" cy="1477328"/>
          </a:xfrm>
          <a:prstGeom prst="rect">
            <a:avLst/>
          </a:prstGeom>
        </p:spPr>
        <p:txBody>
          <a:bodyPr wrap="square">
            <a:spAutoFit/>
          </a:bodyPr>
          <a:lstStyle/>
          <a:p>
            <a:r>
              <a:rPr lang="pt-BR" dirty="0"/>
              <a:t>Lena não é mais a pessoa que ela costumava ser, nem é</a:t>
            </a:r>
          </a:p>
          <a:p>
            <a:r>
              <a:rPr lang="pt-BR" dirty="0"/>
              <a:t>ela simplesmente um reflexo de suas amigas. Algoritmos têm dificuldade em captar tais nuances existenciais e sociais</a:t>
            </a:r>
          </a:p>
          <a:p>
            <a:endParaRPr lang="pt-BR" dirty="0"/>
          </a:p>
          <a:p>
            <a:r>
              <a:rPr lang="pt-BR" dirty="0"/>
              <a:t>Uma democrata que só enxerga postagens de republicanos </a:t>
            </a:r>
          </a:p>
        </p:txBody>
      </p:sp>
      <p:sp>
        <p:nvSpPr>
          <p:cNvPr id="8" name="Retângulo 7">
            <a:extLst>
              <a:ext uri="{FF2B5EF4-FFF2-40B4-BE49-F238E27FC236}">
                <a16:creationId xmlns:a16="http://schemas.microsoft.com/office/drawing/2014/main" id="{35E253BA-893B-4321-8AC6-BF2F84B62D80}"/>
              </a:ext>
            </a:extLst>
          </p:cNvPr>
          <p:cNvSpPr/>
          <p:nvPr/>
        </p:nvSpPr>
        <p:spPr>
          <a:xfrm>
            <a:off x="1359537" y="4250540"/>
            <a:ext cx="8116404" cy="2308324"/>
          </a:xfrm>
          <a:prstGeom prst="rect">
            <a:avLst/>
          </a:prstGeom>
        </p:spPr>
        <p:txBody>
          <a:bodyPr wrap="square">
            <a:spAutoFit/>
          </a:bodyPr>
          <a:lstStyle/>
          <a:p>
            <a:r>
              <a:rPr lang="pt-PT" dirty="0">
                <a:solidFill>
                  <a:srgbClr val="222222"/>
                </a:solidFill>
                <a:latin typeface="arial" panose="020B0604020202020204" pitchFamily="34" charset="0"/>
              </a:rPr>
              <a:t>“Se o status não gerar buzz (curtidas, comentários, compartilhamentos) nos primeiros 10 minutos ou mais, ele imediatamente começará a descer no feed de notícias e, eventualmente, se perderá“</a:t>
            </a:r>
          </a:p>
          <a:p>
            <a:endParaRPr lang="pt-PT" dirty="0">
              <a:solidFill>
                <a:srgbClr val="222222"/>
              </a:solidFill>
              <a:latin typeface="arial" panose="020B0604020202020204" pitchFamily="34" charset="0"/>
            </a:endParaRPr>
          </a:p>
          <a:p>
            <a:r>
              <a:rPr lang="pt-PT" dirty="0">
                <a:solidFill>
                  <a:srgbClr val="222222"/>
                </a:solidFill>
                <a:latin typeface="arial" panose="020B0604020202020204" pitchFamily="34" charset="0"/>
              </a:rPr>
              <a:t>Estratégias para tentar enganar o algoritmo (horário, expressões positivas, dia da semana, hashtags e fotos)</a:t>
            </a:r>
          </a:p>
          <a:p>
            <a:endParaRPr lang="pt-PT" dirty="0">
              <a:solidFill>
                <a:srgbClr val="222222"/>
              </a:solidFill>
              <a:latin typeface="arial" panose="020B0604020202020204" pitchFamily="34" charset="0"/>
            </a:endParaRPr>
          </a:p>
          <a:p>
            <a:r>
              <a:rPr lang="pt-PT" dirty="0">
                <a:solidFill>
                  <a:srgbClr val="222222"/>
                </a:solidFill>
                <a:latin typeface="arial" panose="020B0604020202020204" pitchFamily="34" charset="0"/>
              </a:rPr>
              <a:t>Para serem reconhecidas as pessoas alteram suas experiências</a:t>
            </a:r>
            <a:endParaRPr lang="pt-BR" dirty="0"/>
          </a:p>
        </p:txBody>
      </p:sp>
      <p:pic>
        <p:nvPicPr>
          <p:cNvPr id="9" name="Picture 2" descr="Facebook, Meios De ComunicaÃ§Ã£o Sociais, Ãcone, Sociais">
            <a:extLst>
              <a:ext uri="{FF2B5EF4-FFF2-40B4-BE49-F238E27FC236}">
                <a16:creationId xmlns:a16="http://schemas.microsoft.com/office/drawing/2014/main" id="{232FF64E-3287-4D71-BEAD-117AE8E52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252" y="-117567"/>
            <a:ext cx="3216456" cy="291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91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42351DD-B4E0-4001-A170-BE90A7B5D135}"/>
              </a:ext>
            </a:extLst>
          </p:cNvPr>
          <p:cNvSpPr txBox="1"/>
          <p:nvPr/>
        </p:nvSpPr>
        <p:spPr>
          <a:xfrm>
            <a:off x="956376" y="669600"/>
            <a:ext cx="2777363" cy="553998"/>
          </a:xfrm>
          <a:prstGeom prst="rect">
            <a:avLst/>
          </a:prstGeom>
          <a:noFill/>
        </p:spPr>
        <p:txBody>
          <a:bodyPr wrap="none" rtlCol="0">
            <a:spAutoFit/>
          </a:bodyPr>
          <a:lstStyle/>
          <a:p>
            <a:r>
              <a:rPr lang="pt-BR" sz="3000" b="1" dirty="0">
                <a:solidFill>
                  <a:schemeClr val="accent1">
                    <a:lumMod val="75000"/>
                  </a:schemeClr>
                </a:solidFill>
              </a:rPr>
              <a:t>RESULTADOS</a:t>
            </a:r>
          </a:p>
        </p:txBody>
      </p:sp>
      <p:sp>
        <p:nvSpPr>
          <p:cNvPr id="2" name="Retângulo 1">
            <a:extLst>
              <a:ext uri="{FF2B5EF4-FFF2-40B4-BE49-F238E27FC236}">
                <a16:creationId xmlns:a16="http://schemas.microsoft.com/office/drawing/2014/main" id="{A1C760C3-74C9-4274-9413-BB848584450C}"/>
              </a:ext>
            </a:extLst>
          </p:cNvPr>
          <p:cNvSpPr/>
          <p:nvPr/>
        </p:nvSpPr>
        <p:spPr>
          <a:xfrm>
            <a:off x="1037573" y="1903336"/>
            <a:ext cx="6096000" cy="646331"/>
          </a:xfrm>
          <a:prstGeom prst="rect">
            <a:avLst/>
          </a:prstGeom>
        </p:spPr>
        <p:txBody>
          <a:bodyPr>
            <a:spAutoFit/>
          </a:bodyPr>
          <a:lstStyle/>
          <a:p>
            <a:pPr>
              <a:buClr>
                <a:schemeClr val="accent4"/>
              </a:buClr>
            </a:pPr>
            <a:r>
              <a:rPr lang="pt-BR" b="1" dirty="0"/>
              <a:t>Conexões cruéis</a:t>
            </a:r>
          </a:p>
          <a:p>
            <a:pPr marL="285750" indent="-285750">
              <a:buClr>
                <a:schemeClr val="accent4"/>
              </a:buClr>
              <a:buFont typeface="Wingdings" panose="05000000000000000000" pitchFamily="2" charset="2"/>
              <a:buChar char="Ø"/>
            </a:pPr>
            <a:endParaRPr lang="pt-BR" b="1" dirty="0"/>
          </a:p>
        </p:txBody>
      </p:sp>
      <p:sp>
        <p:nvSpPr>
          <p:cNvPr id="3" name="Retângulo 2">
            <a:extLst>
              <a:ext uri="{FF2B5EF4-FFF2-40B4-BE49-F238E27FC236}">
                <a16:creationId xmlns:a16="http://schemas.microsoft.com/office/drawing/2014/main" id="{74C8849D-9C81-4337-8D3F-9E4B990D66C0}"/>
              </a:ext>
            </a:extLst>
          </p:cNvPr>
          <p:cNvSpPr/>
          <p:nvPr/>
        </p:nvSpPr>
        <p:spPr>
          <a:xfrm>
            <a:off x="1037573" y="4421220"/>
            <a:ext cx="2018501" cy="369332"/>
          </a:xfrm>
          <a:prstGeom prst="rect">
            <a:avLst/>
          </a:prstGeom>
        </p:spPr>
        <p:txBody>
          <a:bodyPr wrap="none">
            <a:spAutoFit/>
          </a:bodyPr>
          <a:lstStyle/>
          <a:p>
            <a:pPr>
              <a:buClr>
                <a:schemeClr val="accent4"/>
              </a:buClr>
            </a:pPr>
            <a:r>
              <a:rPr lang="pt-BR" b="1" dirty="0"/>
              <a:t>Amizades ruídas</a:t>
            </a:r>
          </a:p>
        </p:txBody>
      </p:sp>
      <p:pic>
        <p:nvPicPr>
          <p:cNvPr id="5" name="Imagem 4">
            <a:extLst>
              <a:ext uri="{FF2B5EF4-FFF2-40B4-BE49-F238E27FC236}">
                <a16:creationId xmlns:a16="http://schemas.microsoft.com/office/drawing/2014/main" id="{D302409D-2082-40BC-B5FA-F879E566527D}"/>
              </a:ext>
            </a:extLst>
          </p:cNvPr>
          <p:cNvPicPr>
            <a:picLocks noChangeAspect="1"/>
          </p:cNvPicPr>
          <p:nvPr/>
        </p:nvPicPr>
        <p:blipFill>
          <a:blip r:embed="rId2"/>
          <a:stretch>
            <a:fillRect/>
          </a:stretch>
        </p:blipFill>
        <p:spPr>
          <a:xfrm>
            <a:off x="8561319" y="669600"/>
            <a:ext cx="2411259" cy="2411259"/>
          </a:xfrm>
          <a:prstGeom prst="rect">
            <a:avLst/>
          </a:prstGeom>
        </p:spPr>
      </p:pic>
      <p:sp>
        <p:nvSpPr>
          <p:cNvPr id="6" name="Retângulo 5">
            <a:extLst>
              <a:ext uri="{FF2B5EF4-FFF2-40B4-BE49-F238E27FC236}">
                <a16:creationId xmlns:a16="http://schemas.microsoft.com/office/drawing/2014/main" id="{AC07C240-D8DF-437E-A5C6-97FA360AEC19}"/>
              </a:ext>
            </a:extLst>
          </p:cNvPr>
          <p:cNvSpPr/>
          <p:nvPr/>
        </p:nvSpPr>
        <p:spPr>
          <a:xfrm>
            <a:off x="1037573" y="2285115"/>
            <a:ext cx="6096000" cy="1754326"/>
          </a:xfrm>
          <a:prstGeom prst="rect">
            <a:avLst/>
          </a:prstGeom>
        </p:spPr>
        <p:txBody>
          <a:bodyPr>
            <a:spAutoFit/>
          </a:bodyPr>
          <a:lstStyle/>
          <a:p>
            <a:r>
              <a:rPr lang="pt-PT" dirty="0">
                <a:solidFill>
                  <a:srgbClr val="222222"/>
                </a:solidFill>
                <a:latin typeface="arial" panose="020B0604020202020204" pitchFamily="34" charset="0"/>
              </a:rPr>
              <a:t>"talvez, não existe um algoritmo</a:t>
            </a:r>
            <a:br>
              <a:rPr lang="pt-PT" dirty="0">
                <a:solidFill>
                  <a:srgbClr val="222222"/>
                </a:solidFill>
                <a:latin typeface="arial" panose="020B0604020202020204" pitchFamily="34" charset="0"/>
              </a:rPr>
            </a:br>
            <a:r>
              <a:rPr lang="pt-PT" dirty="0">
                <a:solidFill>
                  <a:srgbClr val="222222"/>
                </a:solidFill>
                <a:latin typeface="arial" panose="020B0604020202020204" pitchFamily="34" charset="0"/>
              </a:rPr>
              <a:t>capaz de captar a experiência humana?”</a:t>
            </a:r>
          </a:p>
          <a:p>
            <a:endParaRPr lang="pt-PT" dirty="0">
              <a:solidFill>
                <a:srgbClr val="222222"/>
              </a:solidFill>
              <a:latin typeface="arial" panose="020B0604020202020204" pitchFamily="34" charset="0"/>
            </a:endParaRPr>
          </a:p>
          <a:p>
            <a:r>
              <a:rPr lang="pt-PT" dirty="0">
                <a:solidFill>
                  <a:srgbClr val="222222"/>
                </a:solidFill>
                <a:latin typeface="arial" panose="020B0604020202020204" pitchFamily="34" charset="0"/>
              </a:rPr>
              <a:t>Morte da filha </a:t>
            </a:r>
          </a:p>
          <a:p>
            <a:r>
              <a:rPr lang="pt-BR" dirty="0"/>
              <a:t>se o algoritmo não sabe interpretar sentimentos ele não é bom para relacionar as pessoas através deles</a:t>
            </a:r>
          </a:p>
        </p:txBody>
      </p:sp>
      <p:sp>
        <p:nvSpPr>
          <p:cNvPr id="7" name="Retângulo 6">
            <a:extLst>
              <a:ext uri="{FF2B5EF4-FFF2-40B4-BE49-F238E27FC236}">
                <a16:creationId xmlns:a16="http://schemas.microsoft.com/office/drawing/2014/main" id="{15179316-97C7-4451-B10D-249E75FCA46E}"/>
              </a:ext>
            </a:extLst>
          </p:cNvPr>
          <p:cNvSpPr/>
          <p:nvPr/>
        </p:nvSpPr>
        <p:spPr>
          <a:xfrm>
            <a:off x="1037573" y="4947984"/>
            <a:ext cx="6096000" cy="1477328"/>
          </a:xfrm>
          <a:prstGeom prst="rect">
            <a:avLst/>
          </a:prstGeom>
        </p:spPr>
        <p:txBody>
          <a:bodyPr>
            <a:spAutoFit/>
          </a:bodyPr>
          <a:lstStyle/>
          <a:p>
            <a:r>
              <a:rPr lang="pt-BR" dirty="0">
                <a:solidFill>
                  <a:srgbClr val="222222"/>
                </a:solidFill>
                <a:latin typeface="arial" panose="020B0604020202020204" pitchFamily="34" charset="0"/>
              </a:rPr>
              <a:t>Facebook se baseia na amizade</a:t>
            </a:r>
          </a:p>
          <a:p>
            <a:endParaRPr lang="pt-BR" dirty="0">
              <a:solidFill>
                <a:srgbClr val="222222"/>
              </a:solidFill>
              <a:latin typeface="arial" panose="020B0604020202020204" pitchFamily="34" charset="0"/>
            </a:endParaRPr>
          </a:p>
          <a:p>
            <a:r>
              <a:rPr lang="pt-BR" dirty="0">
                <a:solidFill>
                  <a:srgbClr val="222222"/>
                </a:solidFill>
                <a:latin typeface="arial" panose="020B0604020202020204" pitchFamily="34" charset="0"/>
              </a:rPr>
              <a:t>Amizade de tempos é quebrada por perfis recentes do trabalho ou laços fracos com interesse em você, mas não o contrário</a:t>
            </a:r>
          </a:p>
        </p:txBody>
      </p:sp>
    </p:spTree>
    <p:extLst>
      <p:ext uri="{BB962C8B-B14F-4D97-AF65-F5344CB8AC3E}">
        <p14:creationId xmlns:p14="http://schemas.microsoft.com/office/powerpoint/2010/main" val="2691365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D27141A-10F8-48E6-A375-70193175226F}"/>
              </a:ext>
            </a:extLst>
          </p:cNvPr>
          <p:cNvSpPr txBox="1"/>
          <p:nvPr/>
        </p:nvSpPr>
        <p:spPr>
          <a:xfrm>
            <a:off x="956376" y="669600"/>
            <a:ext cx="3581430" cy="553998"/>
          </a:xfrm>
          <a:prstGeom prst="rect">
            <a:avLst/>
          </a:prstGeom>
          <a:noFill/>
        </p:spPr>
        <p:txBody>
          <a:bodyPr wrap="none" rtlCol="0">
            <a:spAutoFit/>
          </a:bodyPr>
          <a:lstStyle/>
          <a:p>
            <a:r>
              <a:rPr lang="pt-BR" sz="3000" b="1" dirty="0">
                <a:solidFill>
                  <a:schemeClr val="accent1">
                    <a:lumMod val="75000"/>
                  </a:schemeClr>
                </a:solidFill>
              </a:rPr>
              <a:t>CONSIDERAÇÕES</a:t>
            </a:r>
          </a:p>
        </p:txBody>
      </p:sp>
      <p:sp>
        <p:nvSpPr>
          <p:cNvPr id="5" name="Retângulo 4">
            <a:extLst>
              <a:ext uri="{FF2B5EF4-FFF2-40B4-BE49-F238E27FC236}">
                <a16:creationId xmlns:a16="http://schemas.microsoft.com/office/drawing/2014/main" id="{95A55101-E772-40FE-A12A-02D80925EFA0}"/>
              </a:ext>
            </a:extLst>
          </p:cNvPr>
          <p:cNvSpPr/>
          <p:nvPr/>
        </p:nvSpPr>
        <p:spPr>
          <a:xfrm>
            <a:off x="1144042" y="4456135"/>
            <a:ext cx="9647129" cy="923330"/>
          </a:xfrm>
          <a:prstGeom prst="rect">
            <a:avLst/>
          </a:prstGeom>
        </p:spPr>
        <p:txBody>
          <a:bodyPr wrap="square">
            <a:spAutoFit/>
          </a:bodyPr>
          <a:lstStyle/>
          <a:p>
            <a:r>
              <a:rPr lang="pt-BR" b="1" dirty="0">
                <a:solidFill>
                  <a:srgbClr val="000000"/>
                </a:solidFill>
                <a:latin typeface="Segoe UI" panose="020B0502040204020203" pitchFamily="34" charset="0"/>
              </a:rPr>
              <a:t>Categorias de identificação </a:t>
            </a:r>
            <a:r>
              <a:rPr lang="pt-BR" dirty="0">
                <a:solidFill>
                  <a:srgbClr val="000000"/>
                </a:solidFill>
                <a:latin typeface="Segoe UI" panose="020B0502040204020203" pitchFamily="34" charset="0"/>
              </a:rPr>
              <a:t>que por si só já partem de um padrão, de um estereótipo, como qualquer classificação. Padrão que por definição digital é binário, mas qual o conflito sobre como os usuários se sentem?</a:t>
            </a:r>
          </a:p>
        </p:txBody>
      </p:sp>
      <p:sp>
        <p:nvSpPr>
          <p:cNvPr id="6" name="Retângulo 5">
            <a:extLst>
              <a:ext uri="{FF2B5EF4-FFF2-40B4-BE49-F238E27FC236}">
                <a16:creationId xmlns:a16="http://schemas.microsoft.com/office/drawing/2014/main" id="{5925FE25-C881-4C57-B5DD-9884B9713E44}"/>
              </a:ext>
            </a:extLst>
          </p:cNvPr>
          <p:cNvSpPr/>
          <p:nvPr/>
        </p:nvSpPr>
        <p:spPr>
          <a:xfrm>
            <a:off x="1144043" y="3440178"/>
            <a:ext cx="9327716" cy="646331"/>
          </a:xfrm>
          <a:prstGeom prst="rect">
            <a:avLst/>
          </a:prstGeom>
        </p:spPr>
        <p:txBody>
          <a:bodyPr wrap="square">
            <a:spAutoFit/>
          </a:bodyPr>
          <a:lstStyle/>
          <a:p>
            <a:r>
              <a:rPr lang="pt-BR" b="1" dirty="0">
                <a:solidFill>
                  <a:srgbClr val="000000"/>
                </a:solidFill>
                <a:latin typeface="Segoe UI" panose="020B0502040204020203" pitchFamily="34" charset="0"/>
              </a:rPr>
              <a:t>“Você gosta da sensação de estar nele, mas não tem a menor ideia do que ele realmente faz para você.”</a:t>
            </a:r>
            <a:endParaRPr lang="pt-BR" b="1" dirty="0">
              <a:solidFill>
                <a:prstClr val="black"/>
              </a:solidFill>
              <a:latin typeface="Segoe UI" panose="020B0502040204020203" pitchFamily="34" charset="0"/>
            </a:endParaRPr>
          </a:p>
        </p:txBody>
      </p:sp>
      <p:sp>
        <p:nvSpPr>
          <p:cNvPr id="7" name="Retângulo 6">
            <a:extLst>
              <a:ext uri="{FF2B5EF4-FFF2-40B4-BE49-F238E27FC236}">
                <a16:creationId xmlns:a16="http://schemas.microsoft.com/office/drawing/2014/main" id="{C1464AF9-A331-44BD-92FD-64F335B9CA43}"/>
              </a:ext>
            </a:extLst>
          </p:cNvPr>
          <p:cNvSpPr/>
          <p:nvPr/>
        </p:nvSpPr>
        <p:spPr>
          <a:xfrm>
            <a:off x="1037571" y="1593224"/>
            <a:ext cx="9647130" cy="1477328"/>
          </a:xfrm>
          <a:prstGeom prst="rect">
            <a:avLst/>
          </a:prstGeom>
        </p:spPr>
        <p:txBody>
          <a:bodyPr wrap="square">
            <a:spAutoFit/>
          </a:bodyPr>
          <a:lstStyle/>
          <a:p>
            <a:r>
              <a:rPr lang="pt-BR" b="1" dirty="0">
                <a:solidFill>
                  <a:srgbClr val="000000"/>
                </a:solidFill>
                <a:latin typeface="Segoe UI" panose="020B0502040204020203" pitchFamily="34" charset="0"/>
              </a:rPr>
              <a:t>Ao contrário da noção de que </a:t>
            </a:r>
            <a:r>
              <a:rPr lang="pt-BR" dirty="0">
                <a:solidFill>
                  <a:srgbClr val="000000"/>
                </a:solidFill>
                <a:latin typeface="Segoe UI" panose="020B0502040204020203" pitchFamily="34" charset="0"/>
              </a:rPr>
              <a:t>“o usuário individual é incapaz de realmente experimentar o efeito que os algoritmos têm na determinação da sua vida, uma vez que os algoritmos raramente, ou nunca, falam com o indivíduo" (Cheney-</a:t>
            </a:r>
            <a:r>
              <a:rPr lang="pt-BR" dirty="0" err="1">
                <a:solidFill>
                  <a:srgbClr val="000000"/>
                </a:solidFill>
                <a:latin typeface="Segoe UI" panose="020B0502040204020203" pitchFamily="34" charset="0"/>
              </a:rPr>
              <a:t>Lippold</a:t>
            </a:r>
            <a:r>
              <a:rPr lang="pt-BR" dirty="0">
                <a:solidFill>
                  <a:srgbClr val="000000"/>
                </a:solidFill>
                <a:latin typeface="Segoe UI" panose="020B0502040204020203" pitchFamily="34" charset="0"/>
              </a:rPr>
              <a:t>, 2011, p. 176), o AI sugere que as pessoas experimentam algoritmos; e, enquanto os algoritmos podem não falar com os indivíduos, eles podem falar através deles.</a:t>
            </a:r>
            <a:endParaRPr lang="pt-BR" dirty="0">
              <a:solidFill>
                <a:prstClr val="black"/>
              </a:solidFill>
              <a:latin typeface="Segoe UI" panose="020B0502040204020203" pitchFamily="34" charset="0"/>
            </a:endParaRPr>
          </a:p>
        </p:txBody>
      </p:sp>
      <p:sp>
        <p:nvSpPr>
          <p:cNvPr id="8" name="Retângulo 7">
            <a:extLst>
              <a:ext uri="{FF2B5EF4-FFF2-40B4-BE49-F238E27FC236}">
                <a16:creationId xmlns:a16="http://schemas.microsoft.com/office/drawing/2014/main" id="{E8833C2A-B955-4DA5-9827-7222BCC58C84}"/>
              </a:ext>
            </a:extLst>
          </p:cNvPr>
          <p:cNvSpPr/>
          <p:nvPr/>
        </p:nvSpPr>
        <p:spPr>
          <a:xfrm>
            <a:off x="1144042" y="5749091"/>
            <a:ext cx="7210818" cy="646331"/>
          </a:xfrm>
          <a:prstGeom prst="rect">
            <a:avLst/>
          </a:prstGeom>
        </p:spPr>
        <p:txBody>
          <a:bodyPr wrap="square">
            <a:spAutoFit/>
          </a:bodyPr>
          <a:lstStyle/>
          <a:p>
            <a:r>
              <a:rPr lang="pt-BR" b="1" dirty="0">
                <a:solidFill>
                  <a:srgbClr val="000000"/>
                </a:solidFill>
                <a:latin typeface="Segoe UI" panose="020B0502040204020203" pitchFamily="34" charset="0"/>
              </a:rPr>
              <a:t>Proposta de entender a questão </a:t>
            </a:r>
            <a:r>
              <a:rPr lang="pt-BR" dirty="0">
                <a:solidFill>
                  <a:srgbClr val="000000"/>
                </a:solidFill>
                <a:latin typeface="Segoe UI" panose="020B0502040204020203" pitchFamily="34" charset="0"/>
              </a:rPr>
              <a:t>não acessando a caixa preta do algoritmo, mas indo atrás das sensações das pessoas</a:t>
            </a:r>
            <a:endParaRPr lang="pt-BR"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13700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6A999847-4D3D-46B8-A839-8371C3502908}"/>
              </a:ext>
            </a:extLst>
          </p:cNvPr>
          <p:cNvSpPr>
            <a:spLocks noGrp="1"/>
          </p:cNvSpPr>
          <p:nvPr>
            <p:ph type="subTitle" idx="1"/>
          </p:nvPr>
        </p:nvSpPr>
        <p:spPr>
          <a:xfrm>
            <a:off x="717600" y="2752438"/>
            <a:ext cx="9168000" cy="1655762"/>
          </a:xfrm>
        </p:spPr>
        <p:txBody>
          <a:bodyPr>
            <a:noAutofit/>
          </a:bodyPr>
          <a:lstStyle/>
          <a:p>
            <a:pPr algn="l"/>
            <a:r>
              <a:rPr lang="pt-BR" sz="3300" b="1" dirty="0">
                <a:solidFill>
                  <a:schemeClr val="bg1"/>
                </a:solidFill>
              </a:rPr>
              <a:t>FACEBOOK E ALGORITMO – UMA ANÁLISE A PARTIR DO OLHAR DE TAINA BUCHER</a:t>
            </a:r>
          </a:p>
        </p:txBody>
      </p:sp>
    </p:spTree>
    <p:extLst>
      <p:ext uri="{BB962C8B-B14F-4D97-AF65-F5344CB8AC3E}">
        <p14:creationId xmlns:p14="http://schemas.microsoft.com/office/powerpoint/2010/main" val="100608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6AB93F2F-3409-469E-8333-FC710DFD817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dirty="0" err="1">
                <a:solidFill>
                  <a:schemeClr val="bg1"/>
                </a:solidFill>
              </a:rPr>
              <a:t>Paper</a:t>
            </a:r>
            <a:r>
              <a:rPr lang="pt-BR" dirty="0">
                <a:solidFill>
                  <a:schemeClr val="bg1"/>
                </a:solidFill>
              </a:rPr>
              <a:t> 2011/2012</a:t>
            </a:r>
          </a:p>
          <a:p>
            <a:pPr algn="l"/>
            <a:endParaRPr lang="pt-BR" dirty="0">
              <a:solidFill>
                <a:schemeClr val="bg1"/>
              </a:solidFill>
            </a:endParaRPr>
          </a:p>
          <a:p>
            <a:pPr algn="l"/>
            <a:r>
              <a:rPr lang="en-US" sz="3200" dirty="0">
                <a:solidFill>
                  <a:schemeClr val="bg1"/>
                </a:solidFill>
              </a:rPr>
              <a:t>Want to be on the top? </a:t>
            </a:r>
          </a:p>
          <a:p>
            <a:pPr algn="l"/>
            <a:r>
              <a:rPr lang="en-US" dirty="0">
                <a:solidFill>
                  <a:schemeClr val="bg1"/>
                </a:solidFill>
              </a:rPr>
              <a:t>Algorithmic power and the threat of invisibility on Facebook</a:t>
            </a:r>
          </a:p>
          <a:p>
            <a:pPr algn="l"/>
            <a:r>
              <a:rPr lang="en-US" sz="2000" dirty="0">
                <a:solidFill>
                  <a:schemeClr val="bg1"/>
                </a:solidFill>
              </a:rPr>
              <a:t>                                                                     </a:t>
            </a:r>
            <a:r>
              <a:rPr lang="en-US" sz="2000" i="1" dirty="0">
                <a:solidFill>
                  <a:schemeClr val="bg1"/>
                </a:solidFill>
              </a:rPr>
              <a:t>   </a:t>
            </a:r>
            <a:r>
              <a:rPr lang="en-US" sz="2000" i="1" dirty="0" err="1">
                <a:solidFill>
                  <a:schemeClr val="bg1"/>
                </a:solidFill>
              </a:rPr>
              <a:t>Taina</a:t>
            </a:r>
            <a:r>
              <a:rPr lang="en-US" sz="2000" i="1" dirty="0">
                <a:solidFill>
                  <a:schemeClr val="bg1"/>
                </a:solidFill>
              </a:rPr>
              <a:t> Bucher</a:t>
            </a:r>
          </a:p>
          <a:p>
            <a:pPr algn="l"/>
            <a:endParaRPr lang="en-US" dirty="0"/>
          </a:p>
          <a:p>
            <a:pPr algn="l"/>
            <a:endParaRPr lang="pt-BR" dirty="0"/>
          </a:p>
        </p:txBody>
      </p:sp>
    </p:spTree>
    <p:extLst>
      <p:ext uri="{BB962C8B-B14F-4D97-AF65-F5344CB8AC3E}">
        <p14:creationId xmlns:p14="http://schemas.microsoft.com/office/powerpoint/2010/main" val="146413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8C04027-5A18-4B07-8609-FBC04AEBFD22}"/>
              </a:ext>
            </a:extLst>
          </p:cNvPr>
          <p:cNvSpPr txBox="1"/>
          <p:nvPr/>
        </p:nvSpPr>
        <p:spPr>
          <a:xfrm>
            <a:off x="805176" y="655200"/>
            <a:ext cx="4395755" cy="553998"/>
          </a:xfrm>
          <a:prstGeom prst="rect">
            <a:avLst/>
          </a:prstGeom>
          <a:noFill/>
        </p:spPr>
        <p:txBody>
          <a:bodyPr wrap="none" rtlCol="0">
            <a:spAutoFit/>
          </a:bodyPr>
          <a:lstStyle/>
          <a:p>
            <a:r>
              <a:rPr lang="pt-BR" sz="3000" b="1" dirty="0">
                <a:solidFill>
                  <a:schemeClr val="accent1">
                    <a:lumMod val="75000"/>
                  </a:schemeClr>
                </a:solidFill>
              </a:rPr>
              <a:t>CONTEXTUALIZAÇÃO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76" y="1209198"/>
            <a:ext cx="5324105" cy="5270864"/>
          </a:xfrm>
          <a:prstGeom prst="rect">
            <a:avLst/>
          </a:prstGeom>
        </p:spPr>
      </p:pic>
      <p:sp>
        <p:nvSpPr>
          <p:cNvPr id="7" name="CaixaDeTexto 6">
            <a:extLst>
              <a:ext uri="{FF2B5EF4-FFF2-40B4-BE49-F238E27FC236}">
                <a16:creationId xmlns:a16="http://schemas.microsoft.com/office/drawing/2014/main" id="{C9125B22-9D5C-4A5E-99F5-46768902047E}"/>
              </a:ext>
            </a:extLst>
          </p:cNvPr>
          <p:cNvSpPr txBox="1"/>
          <p:nvPr/>
        </p:nvSpPr>
        <p:spPr>
          <a:xfrm>
            <a:off x="6129281" y="2189743"/>
            <a:ext cx="6506572" cy="5078313"/>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pt-BR" b="1" dirty="0" err="1"/>
              <a:t>Panóptico</a:t>
            </a:r>
            <a:r>
              <a:rPr lang="pt-BR" b="1" dirty="0"/>
              <a:t> de Foucault: </a:t>
            </a:r>
            <a:r>
              <a:rPr lang="pt-BR" dirty="0"/>
              <a:t>Discipline </a:t>
            </a:r>
            <a:r>
              <a:rPr lang="pt-BR" dirty="0" err="1"/>
              <a:t>and</a:t>
            </a:r>
            <a:r>
              <a:rPr lang="pt-BR" dirty="0"/>
              <a:t> </a:t>
            </a:r>
            <a:r>
              <a:rPr lang="pt-BR" dirty="0" err="1"/>
              <a:t>Punish</a:t>
            </a:r>
            <a:r>
              <a:rPr lang="pt-BR" dirty="0"/>
              <a:t> 1977,</a:t>
            </a:r>
          </a:p>
          <a:p>
            <a:pPr>
              <a:buClr>
                <a:schemeClr val="accent4"/>
              </a:buClr>
            </a:pPr>
            <a:r>
              <a:rPr lang="pt-BR" dirty="0"/>
              <a:t>suporte teórico para  analise das redes sociais </a:t>
            </a:r>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r>
              <a:rPr lang="pt-BR" dirty="0"/>
              <a:t>Jeremy </a:t>
            </a:r>
            <a:r>
              <a:rPr lang="pt-BR" dirty="0" err="1"/>
              <a:t>Bentham</a:t>
            </a:r>
            <a:endParaRPr lang="pt-BR" dirty="0"/>
          </a:p>
          <a:p>
            <a:pPr>
              <a:buClr>
                <a:schemeClr val="accent4"/>
              </a:buClr>
            </a:pPr>
            <a:endParaRPr lang="pt-BR" dirty="0"/>
          </a:p>
          <a:p>
            <a:pPr marL="285750" indent="-285750">
              <a:buClr>
                <a:schemeClr val="accent4"/>
              </a:buClr>
              <a:buFont typeface="Wingdings" panose="05000000000000000000" pitchFamily="2" charset="2"/>
              <a:buChar char="Ø"/>
            </a:pPr>
            <a:r>
              <a:rPr lang="pt-BR" b="1" dirty="0"/>
              <a:t>Regime crescente de visibilidade: </a:t>
            </a:r>
            <a:r>
              <a:rPr lang="pt-BR" dirty="0"/>
              <a:t>Principalmente pós</a:t>
            </a:r>
          </a:p>
          <a:p>
            <a:pPr>
              <a:buClr>
                <a:schemeClr val="accent4"/>
              </a:buClr>
            </a:pPr>
            <a:r>
              <a:rPr lang="pt-BR" dirty="0"/>
              <a:t>Web 2.0 na mudança das páginas estáticas para páginas</a:t>
            </a:r>
          </a:p>
          <a:p>
            <a:pPr>
              <a:buClr>
                <a:schemeClr val="accent4"/>
              </a:buClr>
            </a:pPr>
            <a:r>
              <a:rPr lang="pt-BR" dirty="0"/>
              <a:t>dinâmicas de conteúdo gerado pelo usuário.</a:t>
            </a:r>
          </a:p>
          <a:p>
            <a:pPr>
              <a:buClr>
                <a:schemeClr val="accent4"/>
              </a:buClr>
            </a:pPr>
            <a:endParaRPr lang="pt-BR" dirty="0"/>
          </a:p>
          <a:p>
            <a:pPr marL="285750" indent="-285750">
              <a:buClr>
                <a:schemeClr val="accent4"/>
              </a:buClr>
              <a:buFont typeface="Wingdings" panose="05000000000000000000" pitchFamily="2" charset="2"/>
              <a:buChar char="Ø"/>
            </a:pPr>
            <a:r>
              <a:rPr lang="pt-BR" dirty="0"/>
              <a:t>Computação </a:t>
            </a:r>
            <a:r>
              <a:rPr lang="pt-BR" dirty="0" err="1"/>
              <a:t>Pervasiva</a:t>
            </a:r>
            <a:r>
              <a:rPr lang="pt-BR" dirty="0"/>
              <a:t> / </a:t>
            </a:r>
            <a:r>
              <a:rPr lang="pt-BR" dirty="0" err="1"/>
              <a:t>Ubiquitous</a:t>
            </a:r>
            <a:r>
              <a:rPr lang="pt-BR" dirty="0"/>
              <a:t> </a:t>
            </a:r>
            <a:r>
              <a:rPr lang="pt-BR" dirty="0" err="1"/>
              <a:t>Computing</a:t>
            </a:r>
            <a:endParaRPr lang="pt-BR" dirty="0"/>
          </a:p>
          <a:p>
            <a:pPr>
              <a:buClr>
                <a:schemeClr val="accent4"/>
              </a:buClr>
            </a:pPr>
            <a:r>
              <a:rPr lang="pt-BR" dirty="0"/>
              <a:t>e companhias de Big Data.</a:t>
            </a:r>
          </a:p>
          <a:p>
            <a:pPr marL="285750" indent="-285750">
              <a:buClr>
                <a:schemeClr val="accent4"/>
              </a:buClr>
              <a:buFont typeface="Wingdings" panose="05000000000000000000" pitchFamily="2" charset="2"/>
              <a:buChar char="Ø"/>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p:txBody>
      </p:sp>
    </p:spTree>
    <p:extLst>
      <p:ext uri="{BB962C8B-B14F-4D97-AF65-F5344CB8AC3E}">
        <p14:creationId xmlns:p14="http://schemas.microsoft.com/office/powerpoint/2010/main" val="278202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074E78F-3B41-4772-BCF9-C5042398C7D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2000" contrast="45000"/>
                    </a14:imgEffect>
                  </a14:imgLayer>
                </a14:imgProps>
              </a:ext>
            </a:extLst>
          </a:blip>
          <a:stretch>
            <a:fillRect/>
          </a:stretch>
        </p:blipFill>
        <p:spPr>
          <a:xfrm>
            <a:off x="7683336" y="905367"/>
            <a:ext cx="4605235" cy="3630681"/>
          </a:xfrm>
          <a:prstGeom prst="rect">
            <a:avLst/>
          </a:prstGeom>
          <a:scene3d>
            <a:camera prst="perspectiveRelaxedModerately"/>
            <a:lightRig rig="threePt" dir="t"/>
          </a:scene3d>
        </p:spPr>
      </p:pic>
      <p:sp>
        <p:nvSpPr>
          <p:cNvPr id="4" name="CaixaDeTexto 3">
            <a:extLst>
              <a:ext uri="{FF2B5EF4-FFF2-40B4-BE49-F238E27FC236}">
                <a16:creationId xmlns:a16="http://schemas.microsoft.com/office/drawing/2014/main" id="{27D7F1A2-01E5-49E2-9DD5-D66ED0B8B98B}"/>
              </a:ext>
            </a:extLst>
          </p:cNvPr>
          <p:cNvSpPr txBox="1"/>
          <p:nvPr/>
        </p:nvSpPr>
        <p:spPr>
          <a:xfrm>
            <a:off x="956376" y="669600"/>
            <a:ext cx="5464958" cy="553998"/>
          </a:xfrm>
          <a:prstGeom prst="rect">
            <a:avLst/>
          </a:prstGeom>
          <a:noFill/>
        </p:spPr>
        <p:txBody>
          <a:bodyPr wrap="none" rtlCol="0">
            <a:spAutoFit/>
          </a:bodyPr>
          <a:lstStyle/>
          <a:p>
            <a:r>
              <a:rPr lang="pt-BR" sz="3000" b="1" dirty="0">
                <a:solidFill>
                  <a:schemeClr val="accent1">
                    <a:lumMod val="75000"/>
                  </a:schemeClr>
                </a:solidFill>
              </a:rPr>
              <a:t>VISIBILIDADES NAS MÍDIAS</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336" y="4020176"/>
            <a:ext cx="4702628" cy="632419"/>
          </a:xfrm>
          <a:prstGeom prst="rect">
            <a:avLst/>
          </a:prstGeom>
        </p:spPr>
      </p:pic>
      <p:sp>
        <p:nvSpPr>
          <p:cNvPr id="3" name="CaixaDeTexto 2">
            <a:extLst>
              <a:ext uri="{FF2B5EF4-FFF2-40B4-BE49-F238E27FC236}">
                <a16:creationId xmlns:a16="http://schemas.microsoft.com/office/drawing/2014/main" id="{C9125B22-9D5C-4A5E-99F5-46768902047E}"/>
              </a:ext>
            </a:extLst>
          </p:cNvPr>
          <p:cNvSpPr txBox="1"/>
          <p:nvPr/>
        </p:nvSpPr>
        <p:spPr>
          <a:xfrm>
            <a:off x="956376" y="1372699"/>
            <a:ext cx="7414487" cy="5909310"/>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pt-BR" b="1" dirty="0"/>
              <a:t>Mass Media: </a:t>
            </a:r>
            <a:r>
              <a:rPr lang="pt-BR" dirty="0"/>
              <a:t>Responsável por definir visibilidades nas </a:t>
            </a:r>
          </a:p>
          <a:p>
            <a:pPr>
              <a:buClr>
                <a:schemeClr val="accent4"/>
              </a:buClr>
            </a:pPr>
            <a:r>
              <a:rPr lang="pt-BR" dirty="0"/>
              <a:t>décadas passadas. Estudos referiram-se a este tipo de controle </a:t>
            </a:r>
          </a:p>
          <a:p>
            <a:pPr>
              <a:buClr>
                <a:schemeClr val="accent4"/>
              </a:buClr>
            </a:pPr>
            <a:r>
              <a:rPr lang="pt-BR" dirty="0"/>
              <a:t>sob os conceitos de:</a:t>
            </a:r>
          </a:p>
          <a:p>
            <a:pPr>
              <a:buClr>
                <a:schemeClr val="accent4"/>
              </a:buClr>
            </a:pPr>
            <a:endParaRPr lang="pt-BR" dirty="0"/>
          </a:p>
          <a:p>
            <a:pPr>
              <a:buClr>
                <a:schemeClr val="accent4"/>
              </a:buClr>
            </a:pPr>
            <a:r>
              <a:rPr lang="pt-BR" dirty="0" err="1"/>
              <a:t>Framing</a:t>
            </a:r>
            <a:r>
              <a:rPr lang="pt-BR" dirty="0"/>
              <a:t>             (Entman,1993;Goffman, 1974)</a:t>
            </a:r>
          </a:p>
          <a:p>
            <a:pPr>
              <a:buClr>
                <a:schemeClr val="accent4"/>
              </a:buClr>
            </a:pPr>
            <a:r>
              <a:rPr lang="pt-BR" dirty="0" err="1"/>
              <a:t>Gatekeeping</a:t>
            </a:r>
            <a:r>
              <a:rPr lang="pt-BR" dirty="0"/>
              <a:t>      (Lewin, 1947)</a:t>
            </a:r>
          </a:p>
          <a:p>
            <a:pPr>
              <a:buClr>
                <a:schemeClr val="accent4"/>
              </a:buClr>
            </a:pPr>
            <a:r>
              <a:rPr lang="pt-BR" dirty="0"/>
              <a:t>Agenda Setting  (</a:t>
            </a:r>
            <a:r>
              <a:rPr lang="pt-BR" dirty="0" err="1"/>
              <a:t>McCombs</a:t>
            </a:r>
            <a:r>
              <a:rPr lang="pt-BR" dirty="0"/>
              <a:t> </a:t>
            </a:r>
            <a:r>
              <a:rPr lang="pt-BR" dirty="0" err="1"/>
              <a:t>and</a:t>
            </a:r>
            <a:r>
              <a:rPr lang="pt-BR" dirty="0"/>
              <a:t> Shaw, 1972)</a:t>
            </a:r>
          </a:p>
          <a:p>
            <a:pPr>
              <a:buClr>
                <a:schemeClr val="accent4"/>
              </a:buClr>
            </a:pPr>
            <a:endParaRPr lang="pt-BR" dirty="0"/>
          </a:p>
          <a:p>
            <a:pPr marL="285750" indent="-285750">
              <a:buClr>
                <a:schemeClr val="accent4"/>
              </a:buClr>
              <a:buFont typeface="Wingdings" panose="05000000000000000000" pitchFamily="2" charset="2"/>
              <a:buChar char="Ø"/>
            </a:pPr>
            <a:r>
              <a:rPr lang="pt-BR" b="1" dirty="0"/>
              <a:t>A mídia nunca é neutra: </a:t>
            </a:r>
            <a:r>
              <a:rPr lang="pt-BR" dirty="0"/>
              <a:t>Marshall </a:t>
            </a:r>
            <a:r>
              <a:rPr lang="pt-BR" dirty="0" err="1"/>
              <a:t>MacLuhan</a:t>
            </a:r>
            <a:r>
              <a:rPr lang="pt-BR" dirty="0"/>
              <a:t> (1964) desenvolveu</a:t>
            </a:r>
          </a:p>
          <a:p>
            <a:pPr>
              <a:buClr>
                <a:schemeClr val="accent4"/>
              </a:buClr>
            </a:pPr>
            <a:r>
              <a:rPr lang="pt-BR" dirty="0"/>
              <a:t>este conceito em seus textos. Diferente formatos de Mídia instigam</a:t>
            </a:r>
          </a:p>
          <a:p>
            <a:pPr>
              <a:buClr>
                <a:schemeClr val="accent4"/>
              </a:buClr>
            </a:pPr>
            <a:r>
              <a:rPr lang="pt-BR" dirty="0"/>
              <a:t>formas distintas de visibilidade.</a:t>
            </a:r>
          </a:p>
          <a:p>
            <a:pPr>
              <a:buClr>
                <a:schemeClr val="accent4"/>
              </a:buClr>
            </a:pPr>
            <a:endParaRPr lang="pt-BR" dirty="0"/>
          </a:p>
          <a:p>
            <a:pPr marL="285750" indent="-285750">
              <a:buClr>
                <a:schemeClr val="accent4"/>
              </a:buClr>
              <a:buFont typeface="Wingdings" panose="05000000000000000000" pitchFamily="2" charset="2"/>
              <a:buChar char="Ø"/>
            </a:pPr>
            <a:r>
              <a:rPr lang="pt-BR" b="1" dirty="0" err="1"/>
              <a:t>Facebook</a:t>
            </a:r>
            <a:r>
              <a:rPr lang="pt-BR" b="1" dirty="0"/>
              <a:t>: </a:t>
            </a:r>
            <a:r>
              <a:rPr lang="pt-BR" dirty="0"/>
              <a:t>Gigante que possui seus próprios interesses</a:t>
            </a:r>
          </a:p>
          <a:p>
            <a:pPr>
              <a:buClr>
                <a:schemeClr val="accent4"/>
              </a:buClr>
            </a:pPr>
            <a:r>
              <a:rPr lang="pt-BR" dirty="0"/>
              <a:t>mercadológicos e midiáticos.</a:t>
            </a:r>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spTree>
    <p:extLst>
      <p:ext uri="{BB962C8B-B14F-4D97-AF65-F5344CB8AC3E}">
        <p14:creationId xmlns:p14="http://schemas.microsoft.com/office/powerpoint/2010/main" val="163272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8C04027-5A18-4B07-8609-FBC04AEBFD22}"/>
              </a:ext>
            </a:extLst>
          </p:cNvPr>
          <p:cNvSpPr txBox="1"/>
          <p:nvPr/>
        </p:nvSpPr>
        <p:spPr>
          <a:xfrm>
            <a:off x="805176" y="655200"/>
            <a:ext cx="5991448" cy="553998"/>
          </a:xfrm>
          <a:prstGeom prst="rect">
            <a:avLst/>
          </a:prstGeom>
          <a:noFill/>
        </p:spPr>
        <p:txBody>
          <a:bodyPr wrap="none" rtlCol="0">
            <a:spAutoFit/>
          </a:bodyPr>
          <a:lstStyle/>
          <a:p>
            <a:r>
              <a:rPr lang="pt-BR" sz="3000" b="1" dirty="0">
                <a:solidFill>
                  <a:schemeClr val="accent1">
                    <a:lumMod val="75000"/>
                  </a:schemeClr>
                </a:solidFill>
              </a:rPr>
              <a:t>CRESCIMENTO DO FACEBOOK</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75" y="1209198"/>
            <a:ext cx="7626305" cy="5028699"/>
          </a:xfrm>
          <a:prstGeom prst="rect">
            <a:avLst/>
          </a:prstGeom>
        </p:spPr>
      </p:pic>
      <p:sp>
        <p:nvSpPr>
          <p:cNvPr id="3" name="CaixaDeTexto 2"/>
          <p:cNvSpPr txBox="1"/>
          <p:nvPr/>
        </p:nvSpPr>
        <p:spPr>
          <a:xfrm>
            <a:off x="296883" y="6012266"/>
            <a:ext cx="8906494" cy="307777"/>
          </a:xfrm>
          <a:prstGeom prst="rect">
            <a:avLst/>
          </a:prstGeom>
          <a:noFill/>
        </p:spPr>
        <p:txBody>
          <a:bodyPr wrap="square" rtlCol="0">
            <a:spAutoFit/>
          </a:bodyPr>
          <a:lstStyle/>
          <a:p>
            <a:r>
              <a:rPr lang="pt-BR" sz="1400" dirty="0"/>
              <a:t>Fonte: </a:t>
            </a:r>
            <a:r>
              <a:rPr lang="pt-BR" sz="1400" dirty="0">
                <a:hlinkClick r:id="rId3"/>
              </a:rPr>
              <a:t>https://www.statista.com/statistics/264810/number-of-monthly-active-facebook-users-worldwide/</a:t>
            </a:r>
            <a:endParaRPr lang="pt-BR" sz="1400" dirty="0"/>
          </a:p>
        </p:txBody>
      </p:sp>
      <p:cxnSp>
        <p:nvCxnSpPr>
          <p:cNvPr id="8" name="Conector Angulado 7"/>
          <p:cNvCxnSpPr/>
          <p:nvPr/>
        </p:nvCxnSpPr>
        <p:spPr>
          <a:xfrm flipV="1">
            <a:off x="3716976" y="3598223"/>
            <a:ext cx="5104043" cy="700646"/>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do 9"/>
          <p:cNvCxnSpPr/>
          <p:nvPr/>
        </p:nvCxnSpPr>
        <p:spPr>
          <a:xfrm>
            <a:off x="8156000" y="1947554"/>
            <a:ext cx="665019" cy="344384"/>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C9125B22-9D5C-4A5E-99F5-46768902047E}"/>
              </a:ext>
            </a:extLst>
          </p:cNvPr>
          <p:cNvSpPr txBox="1"/>
          <p:nvPr/>
        </p:nvSpPr>
        <p:spPr>
          <a:xfrm>
            <a:off x="8821019" y="961899"/>
            <a:ext cx="3307973" cy="5355312"/>
          </a:xfrm>
          <a:prstGeom prst="rect">
            <a:avLst/>
          </a:prstGeom>
          <a:noFill/>
        </p:spPr>
        <p:txBody>
          <a:bodyPr wrap="square" rtlCol="0">
            <a:spAutoFit/>
          </a:bodyPr>
          <a:lstStyle/>
          <a:p>
            <a:pPr>
              <a:buClr>
                <a:schemeClr val="accent4"/>
              </a:buClr>
            </a:pPr>
            <a:endParaRPr lang="pt-BR" b="1" dirty="0"/>
          </a:p>
          <a:p>
            <a:pPr>
              <a:buClr>
                <a:schemeClr val="accent4"/>
              </a:buClr>
            </a:pPr>
            <a:r>
              <a:rPr lang="pt-BR" b="1" dirty="0">
                <a:solidFill>
                  <a:srgbClr val="FF0000"/>
                </a:solidFill>
              </a:rPr>
              <a:t>*</a:t>
            </a:r>
            <a:r>
              <a:rPr lang="pt-BR" b="1" dirty="0"/>
              <a:t>28,7% da população  mundial está no </a:t>
            </a:r>
            <a:r>
              <a:rPr lang="pt-BR" b="1" dirty="0" err="1"/>
              <a:t>Facebook</a:t>
            </a:r>
            <a:r>
              <a:rPr lang="pt-BR" b="1" dirty="0"/>
              <a:t>!!!</a:t>
            </a:r>
          </a:p>
          <a:p>
            <a:pPr>
              <a:buClr>
                <a:schemeClr val="accent4"/>
              </a:buClr>
            </a:pPr>
            <a:endParaRPr lang="pt-BR" b="1" dirty="0"/>
          </a:p>
          <a:p>
            <a:pPr>
              <a:buClr>
                <a:schemeClr val="accent4"/>
              </a:buClr>
            </a:pPr>
            <a:r>
              <a:rPr lang="pt-BR" b="1" dirty="0"/>
              <a:t>2.196.000.000</a:t>
            </a:r>
          </a:p>
          <a:p>
            <a:pPr>
              <a:buClr>
                <a:schemeClr val="accent4"/>
              </a:buClr>
            </a:pPr>
            <a:r>
              <a:rPr lang="pt-BR" b="1" dirty="0"/>
              <a:t> </a:t>
            </a:r>
            <a:r>
              <a:rPr lang="pt-BR" dirty="0"/>
              <a:t>Usuários no Q1 de 2018.</a:t>
            </a:r>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r>
              <a:rPr lang="pt-BR" b="1" dirty="0"/>
              <a:t>750.000.000</a:t>
            </a:r>
          </a:p>
          <a:p>
            <a:pPr>
              <a:buClr>
                <a:schemeClr val="accent4"/>
              </a:buClr>
            </a:pPr>
            <a:r>
              <a:rPr lang="pt-BR" dirty="0"/>
              <a:t>Usuários no Q1 de 2018. Reportado em BUCHER,2012.</a:t>
            </a:r>
          </a:p>
          <a:p>
            <a:pPr>
              <a:buClr>
                <a:schemeClr val="accent4"/>
              </a:buClr>
            </a:pPr>
            <a:endParaRPr lang="pt-BR" dirty="0"/>
          </a:p>
          <a:p>
            <a:pPr>
              <a:buClr>
                <a:schemeClr val="accent4"/>
              </a:buClr>
            </a:pPr>
            <a:r>
              <a:rPr lang="pt-BR" b="1" dirty="0"/>
              <a:t>7.629.000.000~</a:t>
            </a:r>
          </a:p>
          <a:p>
            <a:pPr>
              <a:buClr>
                <a:schemeClr val="accent4"/>
              </a:buClr>
            </a:pPr>
            <a:r>
              <a:rPr lang="pt-BR" dirty="0"/>
              <a:t>População mundial atual</a:t>
            </a:r>
          </a:p>
          <a:p>
            <a:pPr>
              <a:buClr>
                <a:schemeClr val="accent4"/>
              </a:buClr>
            </a:pPr>
            <a:endParaRPr lang="pt-BR" b="1"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spTree>
    <p:extLst>
      <p:ext uri="{BB962C8B-B14F-4D97-AF65-F5344CB8AC3E}">
        <p14:creationId xmlns:p14="http://schemas.microsoft.com/office/powerpoint/2010/main" val="363137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0B180A8-EBBA-4827-904E-FFD633640C68}"/>
              </a:ext>
            </a:extLst>
          </p:cNvPr>
          <p:cNvSpPr/>
          <p:nvPr/>
        </p:nvSpPr>
        <p:spPr>
          <a:xfrm>
            <a:off x="1359537" y="1684844"/>
            <a:ext cx="4638899" cy="646331"/>
          </a:xfrm>
          <a:prstGeom prst="rect">
            <a:avLst/>
          </a:prstGeom>
        </p:spPr>
        <p:txBody>
          <a:bodyPr wrap="none">
            <a:spAutoFit/>
          </a:bodyPr>
          <a:lstStyle/>
          <a:p>
            <a:r>
              <a:rPr lang="pt-BR" b="1" dirty="0"/>
              <a:t>Análise do </a:t>
            </a:r>
            <a:r>
              <a:rPr lang="pt-BR" b="1" dirty="0" err="1"/>
              <a:t>Newsfeed</a:t>
            </a:r>
            <a:r>
              <a:rPr lang="pt-BR" b="1" dirty="0"/>
              <a:t> em Agosto de 2011</a:t>
            </a:r>
          </a:p>
          <a:p>
            <a:endParaRPr lang="pt-BR" b="1" dirty="0"/>
          </a:p>
        </p:txBody>
      </p:sp>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4634217" cy="553998"/>
          </a:xfrm>
          <a:prstGeom prst="rect">
            <a:avLst/>
          </a:prstGeom>
          <a:noFill/>
        </p:spPr>
        <p:txBody>
          <a:bodyPr wrap="none" rtlCol="0">
            <a:spAutoFit/>
          </a:bodyPr>
          <a:lstStyle/>
          <a:p>
            <a:r>
              <a:rPr lang="pt-BR" sz="3000" b="1" dirty="0">
                <a:solidFill>
                  <a:schemeClr val="accent1">
                    <a:lumMod val="75000"/>
                  </a:schemeClr>
                </a:solidFill>
              </a:rPr>
              <a:t>Visibilidade Algorítmica</a:t>
            </a:r>
          </a:p>
        </p:txBody>
      </p:sp>
      <p:sp>
        <p:nvSpPr>
          <p:cNvPr id="7" name="Retângulo 6">
            <a:extLst>
              <a:ext uri="{FF2B5EF4-FFF2-40B4-BE49-F238E27FC236}">
                <a16:creationId xmlns:a16="http://schemas.microsoft.com/office/drawing/2014/main" id="{FDEC7911-FA81-4128-B663-8B573FBBD9DB}"/>
              </a:ext>
            </a:extLst>
          </p:cNvPr>
          <p:cNvSpPr/>
          <p:nvPr/>
        </p:nvSpPr>
        <p:spPr>
          <a:xfrm>
            <a:off x="1359537" y="2191404"/>
            <a:ext cx="7089268" cy="3139321"/>
          </a:xfrm>
          <a:prstGeom prst="rect">
            <a:avLst/>
          </a:prstGeom>
        </p:spPr>
        <p:txBody>
          <a:bodyPr wrap="square">
            <a:spAutoFit/>
          </a:bodyPr>
          <a:lstStyle/>
          <a:p>
            <a:r>
              <a:rPr lang="pt-BR" dirty="0"/>
              <a:t>O </a:t>
            </a:r>
            <a:r>
              <a:rPr lang="pt-BR" dirty="0" err="1"/>
              <a:t>Facebook</a:t>
            </a:r>
            <a:r>
              <a:rPr lang="pt-BR" dirty="0"/>
              <a:t> permitia a visualização das publicações segundo dois modos: “</a:t>
            </a:r>
            <a:r>
              <a:rPr lang="pt-BR" dirty="0" err="1"/>
              <a:t>most</a:t>
            </a:r>
            <a:r>
              <a:rPr lang="pt-BR" dirty="0"/>
              <a:t> </a:t>
            </a:r>
            <a:r>
              <a:rPr lang="pt-BR" dirty="0" err="1"/>
              <a:t>recent</a:t>
            </a:r>
            <a:r>
              <a:rPr lang="pt-BR" dirty="0"/>
              <a:t>” e “top </a:t>
            </a:r>
            <a:r>
              <a:rPr lang="pt-BR" dirty="0" err="1"/>
              <a:t>news</a:t>
            </a:r>
            <a:r>
              <a:rPr lang="pt-BR" dirty="0"/>
              <a:t>”. </a:t>
            </a:r>
            <a:r>
              <a:rPr lang="pt-BR" dirty="0" err="1"/>
              <a:t>Bucher</a:t>
            </a:r>
            <a:r>
              <a:rPr lang="pt-BR" dirty="0"/>
              <a:t> se propõe a comparar as duas opções de exibição do </a:t>
            </a:r>
            <a:r>
              <a:rPr lang="pt-BR" dirty="0" err="1"/>
              <a:t>feed</a:t>
            </a:r>
            <a:r>
              <a:rPr lang="pt-BR" dirty="0"/>
              <a:t> analisando sua própria conta. </a:t>
            </a:r>
          </a:p>
          <a:p>
            <a:r>
              <a:rPr lang="pt-BR" dirty="0"/>
              <a:t>A pesquisadora registrou e comparou os conteúdos visíveis em intervalos de tempo iguais para as duas formas de visualização.</a:t>
            </a:r>
          </a:p>
          <a:p>
            <a:endParaRPr lang="pt-BR" dirty="0"/>
          </a:p>
          <a:p>
            <a:r>
              <a:rPr lang="pt-BR" b="1" dirty="0" err="1"/>
              <a:t>Most</a:t>
            </a:r>
            <a:r>
              <a:rPr lang="pt-BR" b="1" dirty="0"/>
              <a:t> </a:t>
            </a:r>
            <a:r>
              <a:rPr lang="pt-BR" b="1" dirty="0" err="1"/>
              <a:t>Recent</a:t>
            </a:r>
            <a:r>
              <a:rPr lang="pt-BR" dirty="0"/>
              <a:t>: filtro estritamente temporal.</a:t>
            </a:r>
          </a:p>
          <a:p>
            <a:endParaRPr lang="pt-BR" dirty="0"/>
          </a:p>
          <a:p>
            <a:r>
              <a:rPr lang="pt-BR" b="1" dirty="0"/>
              <a:t>Top News: </a:t>
            </a:r>
            <a:r>
              <a:rPr lang="pt-BR" dirty="0"/>
              <a:t>algoritmo do Facebook filtra e ordena segundo inputs “conhecidos” e “opacos”. A empresa afirma que o </a:t>
            </a:r>
            <a:r>
              <a:rPr lang="pt-BR" dirty="0" err="1"/>
              <a:t>feed</a:t>
            </a:r>
            <a:r>
              <a:rPr lang="pt-BR" dirty="0"/>
              <a:t> de noticia nesse design vai se comportar como um jornal personalizado.</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805" y="1229583"/>
            <a:ext cx="3462146" cy="2203184"/>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804" y="3530471"/>
            <a:ext cx="3462147" cy="1890514"/>
          </a:xfrm>
          <a:prstGeom prst="rect">
            <a:avLst/>
          </a:prstGeom>
        </p:spPr>
      </p:pic>
    </p:spTree>
    <p:extLst>
      <p:ext uri="{BB962C8B-B14F-4D97-AF65-F5344CB8AC3E}">
        <p14:creationId xmlns:p14="http://schemas.microsoft.com/office/powerpoint/2010/main" val="252015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2044149" cy="553998"/>
          </a:xfrm>
          <a:prstGeom prst="rect">
            <a:avLst/>
          </a:prstGeom>
          <a:noFill/>
        </p:spPr>
        <p:txBody>
          <a:bodyPr wrap="none" rtlCol="0">
            <a:spAutoFit/>
          </a:bodyPr>
          <a:lstStyle/>
          <a:p>
            <a:r>
              <a:rPr lang="pt-BR" sz="3000" b="1" dirty="0">
                <a:solidFill>
                  <a:schemeClr val="accent1">
                    <a:lumMod val="75000"/>
                  </a:schemeClr>
                </a:solidFill>
              </a:rPr>
              <a:t>Resultado</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810" y="2172115"/>
            <a:ext cx="4988872" cy="3340942"/>
          </a:xfrm>
          <a:prstGeom prst="rect">
            <a:avLst/>
          </a:prstGeom>
        </p:spPr>
      </p:pic>
      <p:pic>
        <p:nvPicPr>
          <p:cNvPr id="9" name="Picture 2" descr="Facebook, Meios De ComunicaÃ§Ã£o Sociais, Ãcone, Sociais">
            <a:extLst>
              <a:ext uri="{FF2B5EF4-FFF2-40B4-BE49-F238E27FC236}">
                <a16:creationId xmlns:a16="http://schemas.microsoft.com/office/drawing/2014/main" id="{232FF64E-3287-4D71-BEAD-117AE8E52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252" y="-117567"/>
            <a:ext cx="3216456" cy="291301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9125B22-9D5C-4A5E-99F5-46768902047E}"/>
              </a:ext>
            </a:extLst>
          </p:cNvPr>
          <p:cNvSpPr txBox="1"/>
          <p:nvPr/>
        </p:nvSpPr>
        <p:spPr>
          <a:xfrm>
            <a:off x="956377" y="1372699"/>
            <a:ext cx="5324434" cy="5355312"/>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pt-BR" b="1" dirty="0" err="1"/>
              <a:t>EdgeRank</a:t>
            </a:r>
            <a:r>
              <a:rPr lang="pt-BR" dirty="0"/>
              <a:t> utiliza afinidade, peso e  </a:t>
            </a:r>
            <a:r>
              <a:rPr lang="pt-BR" dirty="0" err="1"/>
              <a:t>recência</a:t>
            </a:r>
            <a:endParaRPr lang="pt-BR" dirty="0"/>
          </a:p>
          <a:p>
            <a:pPr>
              <a:buClr>
                <a:schemeClr val="accent4"/>
              </a:buClr>
            </a:pPr>
            <a:r>
              <a:rPr lang="pt-BR" dirty="0"/>
              <a:t>das publicações para filtrá-las. </a:t>
            </a:r>
          </a:p>
          <a:p>
            <a:pPr>
              <a:buClr>
                <a:schemeClr val="accent4"/>
              </a:buClr>
            </a:pPr>
            <a:r>
              <a:rPr lang="pt-BR" dirty="0"/>
              <a:t>Adicionalmente, publica histórias comunicacionais de amigos que foram curtidos por outros amigos.</a:t>
            </a:r>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r>
              <a:rPr lang="pt-BR" dirty="0"/>
              <a:t>Design Algorítmico</a:t>
            </a:r>
          </a:p>
          <a:p>
            <a:pPr marL="285750" indent="-285750">
              <a:buClr>
                <a:schemeClr val="accent4"/>
              </a:buClr>
              <a:buFont typeface="Wingdings" panose="05000000000000000000" pitchFamily="2" charset="2"/>
              <a:buChar char="Ø"/>
            </a:pPr>
            <a:r>
              <a:rPr lang="pt-BR" dirty="0"/>
              <a:t>Escassez de visibilidade</a:t>
            </a:r>
          </a:p>
          <a:p>
            <a:pPr>
              <a:buClr>
                <a:schemeClr val="accent4"/>
              </a:buClr>
            </a:pPr>
            <a:endParaRPr lang="pt-BR" dirty="0"/>
          </a:p>
          <a:p>
            <a:pPr marL="285750" indent="-285750">
              <a:buClr>
                <a:schemeClr val="accent4"/>
              </a:buClr>
              <a:buFont typeface="Wingdings" panose="05000000000000000000" pitchFamily="2" charset="2"/>
              <a:buChar char="Ø"/>
            </a:pP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4070285804"/>
              </p:ext>
            </p:extLst>
          </p:nvPr>
        </p:nvGraphicFramePr>
        <p:xfrm>
          <a:off x="984678" y="2795450"/>
          <a:ext cx="5052538" cy="2389846"/>
        </p:xfrm>
        <a:graphic>
          <a:graphicData uri="http://schemas.openxmlformats.org/drawingml/2006/table">
            <a:tbl>
              <a:tblPr firstRow="1" bandRow="1">
                <a:tableStyleId>{5C22544A-7EE6-4342-B048-85BDC9FD1C3A}</a:tableStyleId>
              </a:tblPr>
              <a:tblGrid>
                <a:gridCol w="2526269">
                  <a:extLst>
                    <a:ext uri="{9D8B030D-6E8A-4147-A177-3AD203B41FA5}">
                      <a16:colId xmlns:a16="http://schemas.microsoft.com/office/drawing/2014/main" val="814739267"/>
                    </a:ext>
                  </a:extLst>
                </a:gridCol>
                <a:gridCol w="2526269">
                  <a:extLst>
                    <a:ext uri="{9D8B030D-6E8A-4147-A177-3AD203B41FA5}">
                      <a16:colId xmlns:a16="http://schemas.microsoft.com/office/drawing/2014/main" val="145607729"/>
                    </a:ext>
                  </a:extLst>
                </a:gridCol>
              </a:tblGrid>
              <a:tr h="1194923">
                <a:tc>
                  <a:txBody>
                    <a:bodyPr/>
                    <a:lstStyle/>
                    <a:p>
                      <a:pPr algn="ctr"/>
                      <a:r>
                        <a:rPr lang="pt-BR" sz="2800" dirty="0" err="1"/>
                        <a:t>Most</a:t>
                      </a:r>
                      <a:r>
                        <a:rPr lang="pt-BR" sz="2800" dirty="0"/>
                        <a:t> </a:t>
                      </a:r>
                      <a:r>
                        <a:rPr lang="pt-BR" sz="2800" dirty="0" err="1"/>
                        <a:t>Recent</a:t>
                      </a:r>
                      <a:endParaRPr lang="pt-BR" sz="2800" dirty="0"/>
                    </a:p>
                  </a:txBody>
                  <a:tcPr anchor="ctr"/>
                </a:tc>
                <a:tc>
                  <a:txBody>
                    <a:bodyPr/>
                    <a:lstStyle/>
                    <a:p>
                      <a:pPr algn="ctr"/>
                      <a:r>
                        <a:rPr lang="pt-BR" sz="2800" dirty="0"/>
                        <a:t>Top News</a:t>
                      </a:r>
                    </a:p>
                  </a:txBody>
                  <a:tcPr anchor="ctr"/>
                </a:tc>
                <a:extLst>
                  <a:ext uri="{0D108BD9-81ED-4DB2-BD59-A6C34878D82A}">
                    <a16:rowId xmlns:a16="http://schemas.microsoft.com/office/drawing/2014/main" val="3828857538"/>
                  </a:ext>
                </a:extLst>
              </a:tr>
              <a:tr h="1194923">
                <a:tc>
                  <a:txBody>
                    <a:bodyPr/>
                    <a:lstStyle/>
                    <a:p>
                      <a:pPr algn="ctr"/>
                      <a:r>
                        <a:rPr lang="pt-BR" sz="2800" dirty="0"/>
                        <a:t>280 Posts</a:t>
                      </a:r>
                    </a:p>
                  </a:txBody>
                  <a:tcPr anchor="ctr"/>
                </a:tc>
                <a:tc>
                  <a:txBody>
                    <a:bodyPr/>
                    <a:lstStyle/>
                    <a:p>
                      <a:pPr algn="ctr"/>
                      <a:r>
                        <a:rPr lang="pt-BR" sz="2800" dirty="0"/>
                        <a:t>45</a:t>
                      </a:r>
                      <a:r>
                        <a:rPr lang="pt-BR" sz="2800" baseline="0" dirty="0"/>
                        <a:t> Posts</a:t>
                      </a:r>
                      <a:endParaRPr lang="pt-BR" sz="2800" dirty="0"/>
                    </a:p>
                  </a:txBody>
                  <a:tcPr anchor="ctr"/>
                </a:tc>
                <a:extLst>
                  <a:ext uri="{0D108BD9-81ED-4DB2-BD59-A6C34878D82A}">
                    <a16:rowId xmlns:a16="http://schemas.microsoft.com/office/drawing/2014/main" val="3496447133"/>
                  </a:ext>
                </a:extLst>
              </a:tr>
            </a:tbl>
          </a:graphicData>
        </a:graphic>
      </p:graphicFrame>
    </p:spTree>
    <p:extLst>
      <p:ext uri="{BB962C8B-B14F-4D97-AF65-F5344CB8AC3E}">
        <p14:creationId xmlns:p14="http://schemas.microsoft.com/office/powerpoint/2010/main" val="115415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424BDD3-DD85-40F2-8AF5-DA4204D08DAF}"/>
              </a:ext>
            </a:extLst>
          </p:cNvPr>
          <p:cNvSpPr txBox="1"/>
          <p:nvPr/>
        </p:nvSpPr>
        <p:spPr>
          <a:xfrm>
            <a:off x="956376" y="669600"/>
            <a:ext cx="6814686" cy="553998"/>
          </a:xfrm>
          <a:prstGeom prst="rect">
            <a:avLst/>
          </a:prstGeom>
          <a:noFill/>
        </p:spPr>
        <p:txBody>
          <a:bodyPr wrap="none" rtlCol="0">
            <a:spAutoFit/>
          </a:bodyPr>
          <a:lstStyle/>
          <a:p>
            <a:r>
              <a:rPr lang="pt-BR" sz="3000" b="1" dirty="0">
                <a:solidFill>
                  <a:schemeClr val="accent1">
                    <a:lumMod val="75000"/>
                  </a:schemeClr>
                </a:solidFill>
              </a:rPr>
              <a:t>Regime de visibilidade no </a:t>
            </a:r>
            <a:r>
              <a:rPr lang="pt-BR" sz="3000" b="1" dirty="0" err="1">
                <a:solidFill>
                  <a:schemeClr val="accent1">
                    <a:lumMod val="75000"/>
                  </a:schemeClr>
                </a:solidFill>
              </a:rPr>
              <a:t>Facebook</a:t>
            </a:r>
            <a:endParaRPr lang="pt-BR" sz="3000" b="1" dirty="0">
              <a:solidFill>
                <a:schemeClr val="accent1">
                  <a:lumMod val="75000"/>
                </a:schemeClr>
              </a:solidFill>
            </a:endParaRPr>
          </a:p>
        </p:txBody>
      </p:sp>
      <p:pic>
        <p:nvPicPr>
          <p:cNvPr id="9" name="Picture 2" descr="Facebook, Meios De ComunicaÃ§Ã£o Sociais, Ãcone, Sociais">
            <a:extLst>
              <a:ext uri="{FF2B5EF4-FFF2-40B4-BE49-F238E27FC236}">
                <a16:creationId xmlns:a16="http://schemas.microsoft.com/office/drawing/2014/main" id="{232FF64E-3287-4D71-BEAD-117AE8E52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252" y="-117567"/>
            <a:ext cx="3216456" cy="291301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9125B22-9D5C-4A5E-99F5-46768902047E}"/>
              </a:ext>
            </a:extLst>
          </p:cNvPr>
          <p:cNvSpPr txBox="1"/>
          <p:nvPr/>
        </p:nvSpPr>
        <p:spPr>
          <a:xfrm>
            <a:off x="956376" y="1372699"/>
            <a:ext cx="7414487" cy="6186309"/>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pt-BR" b="1" dirty="0"/>
              <a:t>Não há garantia de ser visto.</a:t>
            </a:r>
          </a:p>
          <a:p>
            <a:pPr marL="285750" indent="-285750">
              <a:buClr>
                <a:schemeClr val="accent4"/>
              </a:buClr>
              <a:buFont typeface="Wingdings" panose="05000000000000000000" pitchFamily="2" charset="2"/>
              <a:buChar char="Ø"/>
            </a:pPr>
            <a:endParaRPr lang="pt-BR" b="1" dirty="0"/>
          </a:p>
          <a:p>
            <a:pPr marL="285750" indent="-285750">
              <a:buClr>
                <a:schemeClr val="accent4"/>
              </a:buClr>
              <a:buFont typeface="Wingdings" panose="05000000000000000000" pitchFamily="2" charset="2"/>
              <a:buChar char="Ø"/>
            </a:pPr>
            <a:endParaRPr lang="pt-BR" b="1" dirty="0"/>
          </a:p>
          <a:p>
            <a:pPr marL="285750" indent="-285750">
              <a:buClr>
                <a:schemeClr val="accent4"/>
              </a:buClr>
              <a:buFont typeface="Wingdings" panose="05000000000000000000" pitchFamily="2" charset="2"/>
              <a:buChar char="Ø"/>
            </a:pPr>
            <a:r>
              <a:rPr lang="pt-BR" b="1" dirty="0"/>
              <a:t>Visibilidade como recompensa por seguir as lógicas da plataforma na arquitetura do Facebook.</a:t>
            </a:r>
          </a:p>
          <a:p>
            <a:pPr marL="285750" indent="-285750">
              <a:buClr>
                <a:schemeClr val="accent4"/>
              </a:buClr>
              <a:buFont typeface="Wingdings" panose="05000000000000000000" pitchFamily="2" charset="2"/>
              <a:buChar char="Ø"/>
            </a:pPr>
            <a:endParaRPr lang="pt-BR" b="1" dirty="0"/>
          </a:p>
          <a:p>
            <a:pPr marL="285750" indent="-285750">
              <a:buClr>
                <a:schemeClr val="accent4"/>
              </a:buClr>
              <a:buFont typeface="Wingdings" panose="05000000000000000000" pitchFamily="2" charset="2"/>
              <a:buChar char="Ø"/>
            </a:pPr>
            <a:endParaRPr lang="pt-BR" b="1" dirty="0"/>
          </a:p>
          <a:p>
            <a:pPr marL="285750" indent="-285750">
              <a:buClr>
                <a:schemeClr val="accent4"/>
              </a:buClr>
              <a:buFont typeface="Wingdings" panose="05000000000000000000" pitchFamily="2" charset="2"/>
              <a:buChar char="Ø"/>
            </a:pPr>
            <a:r>
              <a:rPr lang="pt-BR" b="1" dirty="0"/>
              <a:t>Histórias de comunicação com alto grau de interações ocupam até 1/3 do conteúdo. A posição privilegiada desses posts modula as aspirações dos usuários.</a:t>
            </a:r>
          </a:p>
          <a:p>
            <a:pPr marL="285750" indent="-285750">
              <a:buClr>
                <a:schemeClr val="accent4"/>
              </a:buClr>
              <a:buFont typeface="Wingdings" panose="05000000000000000000" pitchFamily="2" charset="2"/>
              <a:buChar char="Ø"/>
            </a:pPr>
            <a:endParaRPr lang="pt-BR" b="1" dirty="0"/>
          </a:p>
          <a:p>
            <a:pPr marL="285750" indent="-285750">
              <a:buClr>
                <a:schemeClr val="accent4"/>
              </a:buClr>
              <a:buFont typeface="Wingdings" panose="05000000000000000000" pitchFamily="2" charset="2"/>
              <a:buChar char="Ø"/>
            </a:pPr>
            <a:endParaRPr lang="pt-BR" b="1" dirty="0"/>
          </a:p>
          <a:p>
            <a:pPr marL="285750" indent="-285750">
              <a:buClr>
                <a:schemeClr val="accent4"/>
              </a:buClr>
              <a:buFont typeface="Wingdings" panose="05000000000000000000" pitchFamily="2" charset="2"/>
              <a:buChar char="Ø"/>
            </a:pPr>
            <a:r>
              <a:rPr lang="pt-BR" b="1" dirty="0" err="1"/>
              <a:t>EdgeRank</a:t>
            </a:r>
            <a:r>
              <a:rPr lang="pt-BR" b="1" dirty="0"/>
              <a:t> pode ser entendido como forma de diagrama disciplinar, estruturando a visibilidade.</a:t>
            </a:r>
          </a:p>
          <a:p>
            <a:pPr marL="285750" indent="-285750">
              <a:buClr>
                <a:schemeClr val="accent4"/>
              </a:buClr>
              <a:buFont typeface="Wingdings" panose="05000000000000000000" pitchFamily="2" charset="2"/>
              <a:buChar char="Ø"/>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a:buClr>
                <a:schemeClr val="accent4"/>
              </a:buClr>
            </a:pPr>
            <a:endParaRPr lang="pt-BR" dirty="0"/>
          </a:p>
          <a:p>
            <a:pPr marL="285750" indent="-285750">
              <a:buClr>
                <a:schemeClr val="accent4"/>
              </a:buClr>
              <a:buFont typeface="Wingdings" panose="05000000000000000000" pitchFamily="2" charset="2"/>
              <a:buChar char="Ø"/>
            </a:pPr>
            <a:endParaRPr lang="pt-BR" dirty="0"/>
          </a:p>
          <a:p>
            <a:pPr marL="285750" indent="-285750">
              <a:buClr>
                <a:schemeClr val="accent4"/>
              </a:buClr>
              <a:buFont typeface="Wingdings" panose="05000000000000000000" pitchFamily="2" charset="2"/>
              <a:buChar char="Ø"/>
            </a:pPr>
            <a:endParaRPr lang="pt-BR" dirty="0"/>
          </a:p>
        </p:txBody>
      </p:sp>
    </p:spTree>
    <p:extLst>
      <p:ext uri="{BB962C8B-B14F-4D97-AF65-F5344CB8AC3E}">
        <p14:creationId xmlns:p14="http://schemas.microsoft.com/office/powerpoint/2010/main" val="152021348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1331</Words>
  <Application>Microsoft Office PowerPoint</Application>
  <PresentationFormat>Widescreen</PresentationFormat>
  <Paragraphs>220</Paragraphs>
  <Slides>24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AdvOT46dcae81</vt:lpstr>
      <vt:lpstr>arial</vt:lpstr>
      <vt:lpstr>arial</vt:lpstr>
      <vt:lpstr>Arial Black</vt:lpstr>
      <vt:lpstr>Segoe UI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Clóvis Teixeira Filho</dc:creator>
  <cp:lastModifiedBy>User</cp:lastModifiedBy>
  <cp:revision>80</cp:revision>
  <dcterms:created xsi:type="dcterms:W3CDTF">2018-06-13T23:26:30Z</dcterms:created>
  <dcterms:modified xsi:type="dcterms:W3CDTF">2018-06-29T20:28:02Z</dcterms:modified>
</cp:coreProperties>
</file>