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6" r:id="rId2"/>
    <p:sldId id="263" r:id="rId3"/>
    <p:sldId id="329" r:id="rId4"/>
    <p:sldId id="267" r:id="rId5"/>
    <p:sldId id="270" r:id="rId6"/>
    <p:sldId id="271" r:id="rId7"/>
    <p:sldId id="309" r:id="rId8"/>
    <p:sldId id="310" r:id="rId9"/>
    <p:sldId id="278" r:id="rId10"/>
    <p:sldId id="269" r:id="rId11"/>
    <p:sldId id="272" r:id="rId12"/>
    <p:sldId id="314" r:id="rId13"/>
    <p:sldId id="312" r:id="rId14"/>
    <p:sldId id="313" r:id="rId15"/>
    <p:sldId id="335" r:id="rId16"/>
    <p:sldId id="281" r:id="rId17"/>
    <p:sldId id="282" r:id="rId18"/>
    <p:sldId id="337" r:id="rId19"/>
    <p:sldId id="338" r:id="rId20"/>
    <p:sldId id="284" r:id="rId21"/>
    <p:sldId id="283" r:id="rId22"/>
    <p:sldId id="259" r:id="rId23"/>
    <p:sldId id="315" r:id="rId24"/>
    <p:sldId id="316" r:id="rId25"/>
    <p:sldId id="317" r:id="rId26"/>
    <p:sldId id="266" r:id="rId27"/>
    <p:sldId id="257" r:id="rId28"/>
    <p:sldId id="306" r:id="rId29"/>
    <p:sldId id="322" r:id="rId30"/>
    <p:sldId id="307" r:id="rId31"/>
    <p:sldId id="291" r:id="rId32"/>
    <p:sldId id="298" r:id="rId33"/>
    <p:sldId id="292" r:id="rId34"/>
    <p:sldId id="293" r:id="rId35"/>
    <p:sldId id="294" r:id="rId36"/>
    <p:sldId id="300" r:id="rId37"/>
    <p:sldId id="301" r:id="rId38"/>
    <p:sldId id="296" r:id="rId39"/>
    <p:sldId id="297" r:id="rId40"/>
    <p:sldId id="325" r:id="rId41"/>
    <p:sldId id="260" r:id="rId42"/>
    <p:sldId id="303" r:id="rId43"/>
    <p:sldId id="262" r:id="rId44"/>
    <p:sldId id="304" r:id="rId45"/>
    <p:sldId id="324" r:id="rId46"/>
    <p:sldId id="326" r:id="rId47"/>
    <p:sldId id="327" r:id="rId48"/>
    <p:sldId id="328" r:id="rId49"/>
    <p:sldId id="330" r:id="rId50"/>
    <p:sldId id="331" r:id="rId51"/>
    <p:sldId id="332" r:id="rId52"/>
    <p:sldId id="318" r:id="rId53"/>
    <p:sldId id="334" r:id="rId54"/>
    <p:sldId id="333" r:id="rId55"/>
    <p:sldId id="280" r:id="rId5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946A39F-0C0E-40FF-AFE1-AC2B362E6B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5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42C3430-4D71-436B-A81F-187EBCCF2B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EE83D-2AFA-43EF-A3CD-A487A3D760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2655F-A432-43FE-8301-F327EA4DAD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399B3-401D-428D-802E-5AB9F0F366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E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7FC0B74-C417-4083-8950-6B21BA6707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6D728-D5C8-4287-B49E-145B059808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tângulo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Elipse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8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AFD40480-856E-4311-A852-E2F1D75563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630E4-08E0-49DB-80BF-B03BF2DFB8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tângulo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49941E-B25F-4AE3-8AA2-221CF4BDD3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E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6" name="Espaço Reservado para Número de Slid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45467E0-47BD-46CF-8A4D-6FB290A3C2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E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6" name="Espaço Reservado para Número de Slid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30AC0-6EF6-4FFA-9ED4-C894ABD492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Data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146FA92-EB3B-41EB-B8A3-1847C1E703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8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39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curtas.org.br/busca/?termo=nosso%20livro" TargetMode="External"/><Relationship Id="rId2" Type="http://schemas.openxmlformats.org/officeDocument/2006/relationships/hyperlink" Target="https://www.youtube.com/watch?v=1BcOZepxGZ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sx5ZQ73cUwA" TargetMode="External"/><Relationship Id="rId4" Type="http://schemas.openxmlformats.org/officeDocument/2006/relationships/hyperlink" Target="http://www.youtube.com/watch?v=4S5QkqeGl1k&amp;feature=related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rio.br/morpheusonline/rosale_souza.htm" TargetMode="External"/><Relationship Id="rId2" Type="http://schemas.openxmlformats.org/officeDocument/2006/relationships/hyperlink" Target="http://www.cinform.ufba.br/vi_anais/docs/ErenildaAmaral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1279525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000" dirty="0" smtClean="0"/>
              <a:t>CBD0268 </a:t>
            </a:r>
            <a:r>
              <a:rPr lang="pt-BR" sz="2000" dirty="0"/>
              <a:t>Documentação </a:t>
            </a:r>
            <a:r>
              <a:rPr lang="pt-BR" sz="2000" dirty="0" smtClean="0"/>
              <a:t>Audiovisual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000" dirty="0" smtClean="0"/>
              <a:t>Profa. </a:t>
            </a:r>
            <a:r>
              <a:rPr lang="pt-BR" sz="2000" dirty="0"/>
              <a:t>Vânia </a:t>
            </a:r>
            <a:r>
              <a:rPr lang="pt-BR" sz="2000" dirty="0" smtClean="0"/>
              <a:t>Lima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000" dirty="0" smtClean="0"/>
              <a:t>2014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 sz="2400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13D39-BF99-4A05-B955-4BAA330B7B15}" type="slidenum">
              <a:rPr lang="pt-BR"/>
              <a:pPr>
                <a:defRPr/>
              </a:pPr>
              <a:t>1</a:t>
            </a:fld>
            <a:endParaRPr lang="pt-BR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836712"/>
            <a:ext cx="74676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  <a:cs typeface="Times New Roman" pitchFamily="18" charset="0"/>
              </a:rPr>
              <a:t>Imagens em </a:t>
            </a:r>
            <a:r>
              <a:rPr lang="pt-BR" sz="3200" b="1" dirty="0" smtClean="0">
                <a:solidFill>
                  <a:schemeClr val="tx1"/>
                </a:solidFill>
                <a:cs typeface="Times New Roman" pitchFamily="18" charset="0"/>
              </a:rPr>
              <a:t>movimento: análise</a:t>
            </a:r>
            <a:r>
              <a:rPr lang="pt-BR" sz="3200" b="1" dirty="0">
                <a:solidFill>
                  <a:schemeClr val="tx1"/>
                </a:solidFill>
                <a:cs typeface="Times New Roman" pitchFamily="18" charset="0"/>
              </a:rPr>
              <a:t>, representação e recuperação</a:t>
            </a:r>
            <a:endParaRPr lang="pt-BR" sz="2400" b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7772400" cy="762000"/>
          </a:xfrm>
        </p:spPr>
        <p:txBody>
          <a:bodyPr/>
          <a:lstStyle/>
          <a:p>
            <a:pPr algn="l"/>
            <a:r>
              <a:rPr lang="pt-BR" sz="3600" b="1" dirty="0" smtClean="0">
                <a:solidFill>
                  <a:srgbClr val="7B9899"/>
                </a:solidFill>
              </a:rPr>
              <a:t>Ciência da Informação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E5F51-78A3-4442-885A-BCE3F15D2993}" type="slidenum">
              <a:rPr lang="pt-BR"/>
              <a:pPr>
                <a:defRPr/>
              </a:pPr>
              <a:t>10</a:t>
            </a:fld>
            <a:endParaRPr lang="pt-BR"/>
          </a:p>
        </p:txBody>
      </p:sp>
      <p:sp>
        <p:nvSpPr>
          <p:cNvPr id="2150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676400"/>
            <a:ext cx="7990656" cy="4419600"/>
          </a:xfrm>
        </p:spPr>
        <p:txBody>
          <a:bodyPr/>
          <a:lstStyle/>
          <a:p>
            <a:pPr algn="just"/>
            <a:r>
              <a:rPr lang="pt-BR" sz="2800" dirty="0" smtClean="0">
                <a:cs typeface="Times New Roman" pitchFamily="18" charset="0"/>
              </a:rPr>
              <a:t>Cabe indicar os caminhos para o acesso mais eficiente a essas imagens enquanto documentos </a:t>
            </a:r>
            <a:r>
              <a:rPr lang="pt-BR" sz="2800" dirty="0" err="1" smtClean="0">
                <a:cs typeface="Times New Roman" pitchFamily="18" charset="0"/>
              </a:rPr>
              <a:t>informacionais</a:t>
            </a:r>
            <a:r>
              <a:rPr lang="pt-BR" sz="2800" dirty="0" smtClean="0">
                <a:cs typeface="Times New Roman" pitchFamily="18" charset="0"/>
              </a:rPr>
              <a:t> em seus Sistemas de Recuperação de Informação (SRI)</a:t>
            </a:r>
            <a:r>
              <a:rPr lang="pt-BR" sz="2800" dirty="0" smtClean="0"/>
              <a:t> :</a:t>
            </a:r>
          </a:p>
          <a:p>
            <a:pPr lvl="1"/>
            <a:r>
              <a:rPr lang="pt-BR" sz="2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filmotecas, </a:t>
            </a:r>
          </a:p>
          <a:p>
            <a:pPr lvl="1"/>
            <a:r>
              <a:rPr lang="pt-BR" sz="2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videotecas,</a:t>
            </a:r>
          </a:p>
          <a:p>
            <a:pPr lvl="1"/>
            <a:r>
              <a:rPr lang="pt-BR" sz="2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centros de documentação</a:t>
            </a:r>
          </a:p>
          <a:p>
            <a:pPr lvl="1">
              <a:buFont typeface="Wingdings" pitchFamily="2" charset="2"/>
              <a:buNone/>
            </a:pPr>
            <a:r>
              <a:rPr lang="pt-BR" sz="2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 físicos ou virtuais</a:t>
            </a:r>
            <a:endParaRPr lang="pt-BR" sz="24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762000"/>
          </a:xfrm>
        </p:spPr>
        <p:txBody>
          <a:bodyPr/>
          <a:lstStyle/>
          <a:p>
            <a:pPr algn="l"/>
            <a:r>
              <a:rPr lang="pt-BR" sz="3200" b="1" dirty="0" smtClean="0">
                <a:solidFill>
                  <a:srgbClr val="7B9899"/>
                </a:solidFill>
              </a:rPr>
              <a:t>Hoje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EA8AC-29C6-4666-8E9A-DC96D51BDE9B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556792"/>
            <a:ext cx="8640960" cy="4539208"/>
          </a:xfrm>
        </p:spPr>
        <p:txBody>
          <a:bodyPr/>
          <a:lstStyle/>
          <a:p>
            <a:pPr algn="just"/>
            <a:r>
              <a:rPr lang="pt-BR" sz="2800" dirty="0" smtClean="0">
                <a:cs typeface="Times New Roman" pitchFamily="18" charset="0"/>
              </a:rPr>
              <a:t>Arquivos  complexos que armazenam grandes volumes e novas formas de documentos digitais (científicos, jornalísticos ou artísticos). </a:t>
            </a:r>
          </a:p>
          <a:p>
            <a:pPr algn="just"/>
            <a:r>
              <a:rPr lang="pt-BR" sz="2800" dirty="0" smtClean="0">
                <a:cs typeface="Times New Roman" pitchFamily="18" charset="0"/>
              </a:rPr>
              <a:t>Sua disseminação enquanto conhecimento comunicacional depende do desenvolvimento de novas formas de indexação e recuperação condizentes com a própria dinâmica desses novos documentos. </a:t>
            </a:r>
          </a:p>
          <a:p>
            <a:pPr algn="just">
              <a:buNone/>
            </a:pPr>
            <a:r>
              <a:rPr lang="pt-BR" sz="2800" dirty="0" smtClean="0">
                <a:cs typeface="Times New Roman" pitchFamily="18" charset="0"/>
                <a:sym typeface="Wingdings" pitchFamily="2" charset="2"/>
              </a:rPr>
              <a:t></a:t>
            </a:r>
            <a:r>
              <a:rPr lang="pt-BR" sz="2800" dirty="0" smtClean="0">
                <a:cs typeface="Times New Roman" pitchFamily="18" charset="0"/>
              </a:rPr>
              <a:t>Desafio tecnológico, cognitivo e epistemológico para a Ciência da Informação. 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b="1" dirty="0" smtClean="0"/>
              <a:t>Objetivo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Democratização e disponibilização dos conteúdos dos centros de documentação.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Desenvolvimento de instrumentos mais precisos de indexação e recuperação.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b="1" dirty="0" smtClean="0"/>
              <a:t>Indexação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712968" cy="4572000"/>
          </a:xfrm>
        </p:spPr>
        <p:txBody>
          <a:bodyPr/>
          <a:lstStyle/>
          <a:p>
            <a:pPr algn="just"/>
            <a:r>
              <a:rPr lang="pt-BR" dirty="0" smtClean="0"/>
              <a:t>Atribuição de descritores obtidas de uma linguagem documentária às entidades do documento (palavras, objetos, imagens).</a:t>
            </a:r>
          </a:p>
          <a:p>
            <a:pPr algn="just"/>
            <a:r>
              <a:rPr lang="pt-BR" dirty="0" smtClean="0"/>
              <a:t>Requisito:</a:t>
            </a:r>
          </a:p>
          <a:p>
            <a:pPr lvl="1" algn="just"/>
            <a:r>
              <a:rPr lang="pt-BR" dirty="0" smtClean="0">
                <a:sym typeface="Wingdings" pitchFamily="2" charset="2"/>
              </a:rPr>
              <a:t> a associação linguagem/descritor/documento deve ter a capacidade de discriminação suficiente para eliminar, do espaço de consulta os dados inúteis, sem no entanto perder informação interessante.</a:t>
            </a:r>
          </a:p>
          <a:p>
            <a:pPr algn="just"/>
            <a:r>
              <a:rPr lang="pt-BR" dirty="0" smtClean="0">
                <a:sym typeface="Wingdings" pitchFamily="2" charset="2"/>
              </a:rPr>
              <a:t>Os índices obtidos devem ser significativos, discriminativos e utilizáveis; relacionados com a maneira como o usuário faz a consulta.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b="1" dirty="0" smtClean="0"/>
              <a:t>Indexação da informação visual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12968" cy="5256584"/>
          </a:xfrm>
        </p:spPr>
        <p:txBody>
          <a:bodyPr/>
          <a:lstStyle/>
          <a:p>
            <a:pPr algn="just"/>
            <a:r>
              <a:rPr lang="pt-BR" sz="2000" dirty="0" smtClean="0"/>
              <a:t>Os índices podem ser classificados  com respeito a relação que eles tem com a imagem:</a:t>
            </a:r>
          </a:p>
          <a:p>
            <a:pPr lvl="1" algn="just"/>
            <a:r>
              <a:rPr lang="pt-BR" sz="2000" b="1" dirty="0" err="1" smtClean="0">
                <a:solidFill>
                  <a:schemeClr val="tx1"/>
                </a:solidFill>
              </a:rPr>
              <a:t>Metadados</a:t>
            </a:r>
            <a:r>
              <a:rPr lang="pt-BR" sz="2000" b="1" dirty="0" smtClean="0">
                <a:solidFill>
                  <a:schemeClr val="tx1"/>
                </a:solidFill>
              </a:rPr>
              <a:t> independentes do conteúdo </a:t>
            </a:r>
            <a:r>
              <a:rPr lang="pt-BR" sz="2000" dirty="0" smtClean="0">
                <a:solidFill>
                  <a:schemeClr val="tx1"/>
                </a:solidFill>
              </a:rPr>
              <a:t>– são dados que não concernem diretamente ao conteúdo da imagem, mas estão, de alguma maneira, relacionados com este, como o formato da imagem, a autoria, data, local, condições de iluminação, etc.</a:t>
            </a:r>
          </a:p>
          <a:p>
            <a:pPr lvl="1" algn="just"/>
            <a:r>
              <a:rPr lang="pt-BR" sz="2000" b="1" dirty="0" smtClean="0">
                <a:solidFill>
                  <a:schemeClr val="tx1"/>
                </a:solidFill>
              </a:rPr>
              <a:t>Metadados  dependentes do conteúdo </a:t>
            </a:r>
            <a:r>
              <a:rPr lang="pt-BR" sz="2000" dirty="0" smtClean="0">
                <a:solidFill>
                  <a:schemeClr val="tx1"/>
                </a:solidFill>
              </a:rPr>
              <a:t>– são dados que se referem a características consideradas de nível baixo e médio, como cor, textura, forma, esboço, relação espacial, movimento e combinações destes. Ex. imagens de satélites, tomografias podem ser descritas em termos da geometria intrínseca e de configurações topológicas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pt-BR" sz="2000" b="1" dirty="0" err="1" smtClean="0">
                <a:solidFill>
                  <a:schemeClr val="tx1"/>
                </a:solidFill>
              </a:rPr>
              <a:t>Metadados</a:t>
            </a:r>
            <a:r>
              <a:rPr lang="pt-BR" sz="2000" b="1" dirty="0" smtClean="0">
                <a:solidFill>
                  <a:schemeClr val="tx1"/>
                </a:solidFill>
              </a:rPr>
              <a:t> descritivos do conteúdo </a:t>
            </a:r>
            <a:r>
              <a:rPr lang="pt-BR" sz="2000" dirty="0" smtClean="0"/>
              <a:t>– </a:t>
            </a:r>
            <a:r>
              <a:rPr lang="pt-BR" sz="2000" dirty="0" smtClean="0">
                <a:solidFill>
                  <a:schemeClr val="tx1"/>
                </a:solidFill>
              </a:rPr>
              <a:t>são dados que se referem ao conteúdo semântico e que concernem as relações das entidades da imagem com entidades do mundo real ou eventos temporais, emoções e significados associados a sinais visuais e cenas.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algn="l"/>
            <a:r>
              <a:rPr lang="pt-BR" sz="3200" b="1" dirty="0" smtClean="0">
                <a:solidFill>
                  <a:srgbClr val="7B9899"/>
                </a:solidFill>
              </a:rPr>
              <a:t>Filmes 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3181D-C6B3-4BD6-8F72-C6888E0640FC}" type="slidenum">
              <a:rPr lang="pt-BR"/>
              <a:pPr>
                <a:defRPr/>
              </a:pPr>
              <a:t>15</a:t>
            </a:fld>
            <a:endParaRPr lang="pt-BR"/>
          </a:p>
        </p:txBody>
      </p:sp>
      <p:sp>
        <p:nvSpPr>
          <p:cNvPr id="3379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447800"/>
            <a:ext cx="8287072" cy="4933528"/>
          </a:xfrm>
        </p:spPr>
        <p:txBody>
          <a:bodyPr/>
          <a:lstStyle/>
          <a:p>
            <a:r>
              <a:rPr lang="en-US" sz="2800" dirty="0" err="1" smtClean="0">
                <a:cs typeface="Arial" charset="0"/>
              </a:rPr>
              <a:t>entretenimento</a:t>
            </a:r>
            <a:r>
              <a:rPr lang="en-US" sz="2800" dirty="0" smtClean="0">
                <a:cs typeface="Arial" charset="0"/>
              </a:rPr>
              <a:t>;</a:t>
            </a:r>
          </a:p>
          <a:p>
            <a:r>
              <a:rPr lang="en-US" sz="2800" dirty="0" smtClean="0">
                <a:cs typeface="Arial" charset="0"/>
              </a:rPr>
              <a:t>arte;</a:t>
            </a:r>
          </a:p>
          <a:p>
            <a:r>
              <a:rPr lang="en-US" sz="2800" dirty="0" err="1" smtClean="0">
                <a:cs typeface="Arial" charset="0"/>
              </a:rPr>
              <a:t>registro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histórico</a:t>
            </a:r>
            <a:r>
              <a:rPr lang="en-US" sz="2800" dirty="0" smtClean="0">
                <a:cs typeface="Arial" charset="0"/>
              </a:rPr>
              <a:t>;</a:t>
            </a:r>
          </a:p>
          <a:p>
            <a:r>
              <a:rPr lang="en-US" sz="2800" dirty="0" err="1" smtClean="0">
                <a:cs typeface="Arial" charset="0"/>
              </a:rPr>
              <a:t>artefato</a:t>
            </a:r>
            <a:r>
              <a:rPr lang="en-US" sz="2800" dirty="0" smtClean="0">
                <a:cs typeface="Arial" charset="0"/>
              </a:rPr>
              <a:t> cultural;</a:t>
            </a:r>
          </a:p>
          <a:p>
            <a:r>
              <a:rPr lang="en-US" sz="2800" dirty="0" err="1" smtClean="0">
                <a:cs typeface="Arial" charset="0"/>
              </a:rPr>
              <a:t>força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para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mudança</a:t>
            </a:r>
            <a:r>
              <a:rPr lang="en-US" sz="2800" dirty="0" smtClean="0">
                <a:cs typeface="Arial" charset="0"/>
              </a:rPr>
              <a:t> social</a:t>
            </a:r>
            <a:r>
              <a:rPr lang="pt-BR" sz="2800" dirty="0" smtClean="0"/>
              <a:t>;</a:t>
            </a:r>
          </a:p>
          <a:p>
            <a:r>
              <a:rPr lang="pt-BR" sz="2800" dirty="0" smtClean="0"/>
              <a:t>documentos primários que servem para pesquisa.</a:t>
            </a:r>
          </a:p>
          <a:p>
            <a:pPr lvl="1"/>
            <a:r>
              <a:rPr lang="pt-BR" sz="2300" dirty="0" smtClean="0"/>
              <a:t>É o resultado de atividade proveniente de uma expressão artística produzida coletivamente.</a:t>
            </a:r>
          </a:p>
          <a:p>
            <a:pPr lvl="1"/>
            <a:r>
              <a:rPr lang="pt-BR" sz="2300" dirty="0" smtClean="0"/>
              <a:t>É uma atividade que está no domínio do científico e do tecnológico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7772400" cy="734144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3200" b="1" dirty="0"/>
              <a:t>Informação cinematográfica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B3F1-E525-45AB-8BBC-A5E909455925}" type="slidenum">
              <a:rPr lang="pt-BR"/>
              <a:pPr>
                <a:defRPr/>
              </a:pPr>
              <a:t>16</a:t>
            </a:fld>
            <a:endParaRPr lang="pt-BR"/>
          </a:p>
        </p:txBody>
      </p:sp>
      <p:sp>
        <p:nvSpPr>
          <p:cNvPr id="2970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71550" y="1484313"/>
            <a:ext cx="7776914" cy="4611687"/>
          </a:xfrm>
        </p:spPr>
        <p:txBody>
          <a:bodyPr/>
          <a:lstStyle/>
          <a:p>
            <a:r>
              <a:rPr lang="pt-BR" sz="2800" b="1" dirty="0" smtClean="0"/>
              <a:t>Ficcional:</a:t>
            </a:r>
            <a:r>
              <a:rPr lang="pt-BR" sz="2800" dirty="0" smtClean="0"/>
              <a:t> aquela que retrata através de imagens e sons uma ficção sem maiores compromissos com a realidade.</a:t>
            </a:r>
          </a:p>
          <a:p>
            <a:pPr>
              <a:buFontTx/>
              <a:buNone/>
            </a:pPr>
            <a:endParaRPr lang="pt-BR" sz="2800" dirty="0" smtClean="0"/>
          </a:p>
          <a:p>
            <a:r>
              <a:rPr lang="pt-BR" sz="2800" b="1" dirty="0" smtClean="0"/>
              <a:t>Documentária:</a:t>
            </a:r>
            <a:r>
              <a:rPr lang="pt-BR" sz="2800" dirty="0" smtClean="0"/>
              <a:t> aquela que pretende retratar a realidade sob forma de reportagens, documentários, entrevistas, etc.</a:t>
            </a:r>
          </a:p>
          <a:p>
            <a:pPr>
              <a:buFontTx/>
              <a:buNone/>
            </a:pPr>
            <a:r>
              <a:rPr lang="pt-BR" sz="2000" b="1" dirty="0" smtClean="0"/>
              <a:t>                                                                                        SMIT (2000)</a:t>
            </a: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370887" cy="576064"/>
          </a:xfrm>
        </p:spPr>
        <p:txBody>
          <a:bodyPr/>
          <a:lstStyle/>
          <a:p>
            <a:pPr algn="l"/>
            <a:r>
              <a:rPr lang="pt-BR" sz="3200" b="1" dirty="0" smtClean="0">
                <a:solidFill>
                  <a:srgbClr val="7B9899"/>
                </a:solidFill>
              </a:rPr>
              <a:t>Informação cinematográfica ficcional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4E58B-2D0E-46B7-A8AD-6A74558EC3A4}" type="slidenum">
              <a:rPr lang="pt-BR"/>
              <a:pPr>
                <a:defRPr/>
              </a:pPr>
              <a:t>17</a:t>
            </a:fld>
            <a:endParaRPr lang="pt-BR"/>
          </a:p>
        </p:txBody>
      </p:sp>
      <p:sp>
        <p:nvSpPr>
          <p:cNvPr id="307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5" y="1447800"/>
            <a:ext cx="8136706" cy="4069432"/>
          </a:xfrm>
        </p:spPr>
        <p:txBody>
          <a:bodyPr/>
          <a:lstStyle/>
          <a:p>
            <a:pPr algn="just"/>
            <a:r>
              <a:rPr lang="pt-BR" sz="2800" dirty="0" smtClean="0"/>
              <a:t>Todo filme é produto do trabalho de uma equipe dividida em equipe técnica e elenco.</a:t>
            </a:r>
          </a:p>
          <a:p>
            <a:pPr algn="just"/>
            <a:r>
              <a:rPr lang="pt-BR" sz="2800" dirty="0" smtClean="0"/>
              <a:t>A correta identificação de um filme pressupõe, consequentemente, o cadastramento de uma certa quantidade de nomes e pessoas, sendo  que os nomes da equipe técnica deve ser acrescido da respectiva função.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772400" cy="803275"/>
          </a:xfrm>
        </p:spPr>
        <p:txBody>
          <a:bodyPr/>
          <a:lstStyle/>
          <a:p>
            <a:pPr algn="l"/>
            <a:r>
              <a:rPr lang="pt-BR" sz="3200" b="1" dirty="0" smtClean="0">
                <a:solidFill>
                  <a:srgbClr val="7B9899"/>
                </a:solidFill>
              </a:rPr>
              <a:t>Filme documentário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57405-5DC2-439D-BF97-81ED28DD416B}" type="slidenum">
              <a:rPr lang="pt-BR"/>
              <a:pPr>
                <a:defRPr/>
              </a:pPr>
              <a:t>18</a:t>
            </a:fld>
            <a:endParaRPr lang="pt-BR"/>
          </a:p>
        </p:txBody>
      </p:sp>
      <p:sp>
        <p:nvSpPr>
          <p:cNvPr id="3584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28800"/>
            <a:ext cx="7990656" cy="44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 smtClean="0"/>
              <a:t>É um espaço conceitual heterogêneo de conflitos e divergências. 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O documentário para alguns autores é considerado "natural", por outros" filme de fatos", e ainda denominado " cinema-verdade".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No filme documentário existe essa tensão entre o cinema-verdade e a ficção, entre o real e o imaginário.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625" y="332656"/>
            <a:ext cx="8534400" cy="654769"/>
          </a:xfrm>
        </p:spPr>
        <p:txBody>
          <a:bodyPr/>
          <a:lstStyle/>
          <a:p>
            <a:r>
              <a:rPr lang="pt-BR" dirty="0" smtClean="0"/>
              <a:t>Categorias para filmes documentários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527048"/>
            <a:ext cx="8194112" cy="4572000"/>
          </a:xfrm>
        </p:spPr>
        <p:txBody>
          <a:bodyPr/>
          <a:lstStyle/>
          <a:p>
            <a:r>
              <a:rPr lang="pt-BR" dirty="0" smtClean="0"/>
              <a:t>Expositivo (documentário clássico)</a:t>
            </a:r>
          </a:p>
          <a:p>
            <a:r>
              <a:rPr lang="pt-BR" dirty="0" smtClean="0"/>
              <a:t>Observacional (evidência do mundo real)</a:t>
            </a:r>
          </a:p>
          <a:p>
            <a:r>
              <a:rPr lang="pt-BR" dirty="0" smtClean="0"/>
              <a:t>Reflexivo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667544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3200" b="1" dirty="0"/>
              <a:t>Imagem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2BA52-F4E8-4B9B-8168-84344D065A2F}" type="slidenum">
              <a:rPr lang="pt-BR"/>
              <a:pPr>
                <a:defRPr/>
              </a:pPr>
              <a:t>2</a:t>
            </a:fld>
            <a:endParaRPr lang="pt-BR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14705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800" dirty="0" smtClean="0"/>
              <a:t>Imagem rupestre </a:t>
            </a:r>
            <a:r>
              <a:rPr lang="pt-BR" sz="2800" dirty="0" smtClean="0">
                <a:sym typeface="Wingdings" pitchFamily="2" charset="2"/>
              </a:rPr>
              <a:t> Realidade virtual</a:t>
            </a:r>
            <a:endParaRPr lang="pt-BR" sz="2800" dirty="0" smtClean="0"/>
          </a:p>
          <a:p>
            <a:pPr lvl="1">
              <a:lnSpc>
                <a:spcPct val="80000"/>
              </a:lnSpc>
            </a:pPr>
            <a:endParaRPr lang="pt-BR" sz="2300" dirty="0" smtClean="0"/>
          </a:p>
          <a:p>
            <a:pPr lvl="1">
              <a:lnSpc>
                <a:spcPct val="80000"/>
              </a:lnSpc>
            </a:pPr>
            <a:r>
              <a:rPr lang="pt-BR" sz="2800" dirty="0" smtClean="0"/>
              <a:t>síntese que oferece traços, cores e outros elementos visuais em simultaneidade...</a:t>
            </a:r>
          </a:p>
          <a:p>
            <a:pPr lvl="1">
              <a:lnSpc>
                <a:spcPct val="80000"/>
              </a:lnSpc>
            </a:pPr>
            <a:r>
              <a:rPr lang="pt-BR" sz="2800" dirty="0" smtClean="0"/>
              <a:t>que se desenvolve enquanto representação, imitação, visualidade, </a:t>
            </a:r>
          </a:p>
          <a:p>
            <a:pPr lvl="1">
              <a:lnSpc>
                <a:spcPct val="80000"/>
              </a:lnSpc>
            </a:pPr>
            <a:r>
              <a:rPr lang="pt-BR" sz="2800" dirty="0" smtClean="0"/>
              <a:t>mas se transforma em perspectiva, ilusão, fotografia estática e imagem em movimento.</a:t>
            </a:r>
            <a:endParaRPr lang="pt-BR" sz="28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 smtClean="0"/>
              <a:t>                                                        </a:t>
            </a:r>
            <a:r>
              <a:rPr lang="pt-BR" sz="2000" dirty="0" smtClean="0"/>
              <a:t>(GONÇALVES, 2000, p.2)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algn="l"/>
            <a:r>
              <a:rPr lang="pt-BR" sz="3200" b="1" smtClean="0">
                <a:solidFill>
                  <a:srgbClr val="7B9899"/>
                </a:solidFill>
              </a:rPr>
              <a:t>Exemplo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FF6776-636C-44EB-8242-90BC485FF783}" type="slidenum">
              <a:rPr lang="pt-BR"/>
              <a:pPr>
                <a:defRPr/>
              </a:pPr>
              <a:t>20</a:t>
            </a:fld>
            <a:endParaRPr lang="pt-BR"/>
          </a:p>
        </p:txBody>
      </p:sp>
      <p:sp>
        <p:nvSpPr>
          <p:cNvPr id="3277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r>
              <a:rPr lang="pt-BR" sz="2800" dirty="0" smtClean="0"/>
              <a:t>Documentário sobre uma reserva ecológica pode tanto testemunhar:</a:t>
            </a:r>
          </a:p>
          <a:p>
            <a:pPr lvl="1"/>
            <a:r>
              <a:rPr lang="pt-BR" sz="2400" dirty="0" smtClean="0"/>
              <a:t>a própria reserva;</a:t>
            </a:r>
          </a:p>
          <a:p>
            <a:pPr lvl="1"/>
            <a:r>
              <a:rPr lang="pt-BR" sz="2400" dirty="0" smtClean="0"/>
              <a:t>as ações governamentais em prol da natureza, </a:t>
            </a:r>
          </a:p>
          <a:p>
            <a:pPr lvl="1"/>
            <a:r>
              <a:rPr lang="pt-BR" sz="2400" dirty="0" smtClean="0"/>
              <a:t>a ação de grupos sociais,</a:t>
            </a:r>
          </a:p>
          <a:p>
            <a:pPr lvl="1"/>
            <a:r>
              <a:rPr lang="pt-BR" sz="2400" dirty="0" smtClean="0"/>
              <a:t>a própria natureza do local, </a:t>
            </a:r>
          </a:p>
          <a:p>
            <a:pPr lvl="1"/>
            <a:r>
              <a:rPr lang="pt-BR" sz="2400" dirty="0" smtClean="0"/>
              <a:t>seu potencial turístico </a:t>
            </a:r>
          </a:p>
          <a:p>
            <a:pPr lvl="1"/>
            <a:r>
              <a:rPr lang="pt-BR" sz="2400" dirty="0" smtClean="0"/>
              <a:t>ou ainda conceitos mais abstratos como qualidade de vida, saúde, beleza, etc.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40960" cy="806152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3200" b="1" dirty="0"/>
              <a:t>Informação cinematográfica documentária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C163C-99A0-4C2D-891C-07DA972C9713}" type="slidenum">
              <a:rPr lang="pt-BR"/>
              <a:pPr>
                <a:defRPr/>
              </a:pPr>
              <a:t>21</a:t>
            </a:fld>
            <a:endParaRPr lang="pt-BR"/>
          </a:p>
        </p:txBody>
      </p:sp>
      <p:sp>
        <p:nvSpPr>
          <p:cNvPr id="317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524000"/>
            <a:ext cx="7990656" cy="4572000"/>
          </a:xfrm>
        </p:spPr>
        <p:txBody>
          <a:bodyPr/>
          <a:lstStyle/>
          <a:p>
            <a:pPr algn="just"/>
            <a:r>
              <a:rPr lang="pt-BR" sz="2800" dirty="0" smtClean="0"/>
              <a:t>Tem o propósito de testemunhar a “realidade” presta-se frequentemente a utilizações parciais do documento objetivando recolher dados – cinematográficos – de algum aspecto desta realidade.</a:t>
            </a:r>
          </a:p>
          <a:p>
            <a:r>
              <a:rPr lang="pt-BR" sz="2800" dirty="0" smtClean="0"/>
              <a:t>A análise deve ser feita em detalhes, ou seja, relacionando plano a plano, imagens e respectivos sons.</a:t>
            </a:r>
          </a:p>
          <a:p>
            <a:pPr>
              <a:buFontTx/>
              <a:buNone/>
            </a:pPr>
            <a:endParaRPr lang="pt-BR" sz="2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772400" cy="738336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3200" b="1" dirty="0"/>
              <a:t>Níveis de indexação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1CC30-1BC3-4A0E-99E8-EE34759DD93D}" type="slidenum">
              <a:rPr lang="pt-BR"/>
              <a:pPr>
                <a:defRPr/>
              </a:pPr>
              <a:t>22</a:t>
            </a:fld>
            <a:endParaRPr lang="pt-BR"/>
          </a:p>
        </p:txBody>
      </p:sp>
      <p:sp>
        <p:nvSpPr>
          <p:cNvPr id="2867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556792"/>
            <a:ext cx="8295456" cy="4539208"/>
          </a:xfrm>
        </p:spPr>
        <p:txBody>
          <a:bodyPr/>
          <a:lstStyle/>
          <a:p>
            <a:r>
              <a:rPr lang="pt-BR" sz="2800" b="1" dirty="0" smtClean="0"/>
              <a:t>Primeiro nível:</a:t>
            </a:r>
            <a:r>
              <a:rPr lang="pt-BR" sz="2800" dirty="0" smtClean="0"/>
              <a:t> indexação para o grande público.</a:t>
            </a:r>
          </a:p>
          <a:p>
            <a:r>
              <a:rPr lang="pt-BR" sz="2800" b="1" dirty="0" smtClean="0"/>
              <a:t>Segundo nível</a:t>
            </a:r>
            <a:r>
              <a:rPr lang="pt-BR" sz="2800" dirty="0" smtClean="0"/>
              <a:t>: público iniciado em assuntos cinematográficos.</a:t>
            </a:r>
          </a:p>
          <a:p>
            <a:r>
              <a:rPr lang="pt-BR" sz="2800" b="1" dirty="0" smtClean="0"/>
              <a:t>Terceiro nível:</a:t>
            </a:r>
            <a:r>
              <a:rPr lang="pt-BR" sz="2800" dirty="0" smtClean="0"/>
              <a:t> especialista em cinema.</a:t>
            </a:r>
          </a:p>
          <a:p>
            <a:pPr>
              <a:buNone/>
            </a:pPr>
            <a:r>
              <a:rPr lang="pt-BR" sz="2800" dirty="0" smtClean="0">
                <a:sym typeface="Wingdings" pitchFamily="2" charset="2"/>
              </a:rPr>
              <a:t> A produção de sentido compreende a leitura do filme decorrente de um processo de constituição da subjetividade, isto é, a interlocução entre sujeitos =&gt; análise </a:t>
            </a:r>
            <a:r>
              <a:rPr lang="pt-BR" sz="2800" dirty="0" err="1" smtClean="0">
                <a:sym typeface="Wingdings" pitchFamily="2" charset="2"/>
              </a:rPr>
              <a:t>compartihada</a:t>
            </a:r>
            <a:r>
              <a:rPr lang="pt-BR" sz="2800" dirty="0" smtClean="0">
                <a:sym typeface="Wingdings" pitchFamily="2" charset="2"/>
              </a:rPr>
              <a:t>.</a:t>
            </a:r>
            <a:endParaRPr lang="pt-BR" sz="2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608112"/>
          </a:xfrm>
        </p:spPr>
        <p:txBody>
          <a:bodyPr/>
          <a:lstStyle/>
          <a:p>
            <a:pPr algn="l"/>
            <a:r>
              <a:rPr lang="pt-BR" sz="3200" b="1" dirty="0" smtClean="0"/>
              <a:t>Segmentação e Indexação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000" smtClean="0"/>
              <a:t>O </a:t>
            </a:r>
            <a:r>
              <a:rPr lang="pt-BR" sz="2000" smtClean="0"/>
              <a:t>vídeo/filme </a:t>
            </a:r>
            <a:r>
              <a:rPr lang="pt-BR" sz="2000" dirty="0" smtClean="0"/>
              <a:t>pode ser composto por uma enorme quantidade de informações fisicamente e até semanticamente diferenciadas.</a:t>
            </a:r>
          </a:p>
          <a:p>
            <a:r>
              <a:rPr lang="pt-BR" sz="2000" dirty="0" smtClean="0"/>
              <a:t>Unidade fundamental é a tomada, pois captura uma ação contínua a partir de uma câmera, podendo correr tanto o movimento da câmera quanto o de objeto, refletindo um fragmento da estória. </a:t>
            </a:r>
          </a:p>
          <a:p>
            <a:r>
              <a:rPr lang="pt-BR" sz="2000" dirty="0" smtClean="0"/>
              <a:t>Exemplo: uma cena é usualmente composta de um número pequeno de tomadas </a:t>
            </a:r>
            <a:r>
              <a:rPr lang="pt-BR" sz="2000" dirty="0" err="1" smtClean="0"/>
              <a:t>interrelacionadas</a:t>
            </a:r>
            <a:r>
              <a:rPr lang="pt-BR" sz="2000" dirty="0" smtClean="0"/>
              <a:t> que são unificadas pela posição temporal ou características dramáticas similares.</a:t>
            </a:r>
          </a:p>
          <a:p>
            <a:pPr lvl="1"/>
            <a:r>
              <a:rPr lang="pt-BR" sz="2000" dirty="0" smtClean="0"/>
              <a:t>Uma tomada representa uma unidade física do vídeo</a:t>
            </a:r>
          </a:p>
          <a:p>
            <a:pPr lvl="1"/>
            <a:r>
              <a:rPr lang="pt-BR" sz="2000" dirty="0" smtClean="0"/>
              <a:t>Uma cena representa uma unidade semântica do mesmo.</a:t>
            </a:r>
          </a:p>
          <a:p>
            <a:pPr lvl="1">
              <a:buNone/>
            </a:pPr>
            <a:r>
              <a:rPr lang="pt-BR" sz="2000" dirty="0" smtClean="0"/>
              <a:t>Segmentação do vídeo: processo de identificação destas unidades</a:t>
            </a:r>
          </a:p>
          <a:p>
            <a:pPr lvl="1">
              <a:buNone/>
            </a:pP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Detecção de tomadas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Geralmente a mudança de assunto coincide com  transições entre tomadas</a:t>
            </a:r>
          </a:p>
          <a:p>
            <a:r>
              <a:rPr lang="pt-BR" dirty="0" smtClean="0"/>
              <a:t>Tomada = sequência ininterrupta de quadros gerados a partir de uma única câmera.</a:t>
            </a:r>
          </a:p>
          <a:p>
            <a:r>
              <a:rPr lang="pt-BR" dirty="0" smtClean="0"/>
              <a:t>Quadros-chaves: são um ou mais quadros que representam todo o conteúdo de uma tomada da maneira mais representativa possível.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24</a:t>
            </a:fld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b="1" dirty="0" smtClean="0"/>
              <a:t>Detecção de cenas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Cenas representam unidades semânticas obtidas a partir do agrupamento de tomadas similares. </a:t>
            </a:r>
          </a:p>
          <a:p>
            <a:pPr algn="just"/>
            <a:r>
              <a:rPr lang="pt-BR" dirty="0" smtClean="0"/>
              <a:t>Podem ser identificadas através da similaridade visual (análise de histograma, de pixel, de estatísticas, de movimento) e/ou proximidade temporal.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25</a:t>
            </a:fld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7772400" cy="685800"/>
          </a:xfrm>
        </p:spPr>
        <p:txBody>
          <a:bodyPr/>
          <a:lstStyle/>
          <a:p>
            <a:pPr algn="l"/>
            <a:r>
              <a:rPr lang="pt-BR" sz="3200" b="1" dirty="0" smtClean="0">
                <a:solidFill>
                  <a:srgbClr val="7B9899"/>
                </a:solidFill>
              </a:rPr>
              <a:t>Suporte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FFF36-CAB5-46B8-A74A-6BB93C80633A}" type="slidenum">
              <a:rPr lang="pt-BR"/>
              <a:pPr>
                <a:defRPr/>
              </a:pPr>
              <a:t>26</a:t>
            </a:fld>
            <a:endParaRPr lang="pt-BR" dirty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pt-BR" sz="2800" dirty="0" smtClean="0"/>
              <a:t>A película cinematográfica consiste em:</a:t>
            </a:r>
          </a:p>
          <a:p>
            <a:pPr lvl="1"/>
            <a:r>
              <a:rPr lang="pt-BR" sz="2800" dirty="0" smtClean="0"/>
              <a:t>fita de celulose recoberta de uma emulsão, cuja propriedade é a de reter a imagem fotografada.</a:t>
            </a:r>
          </a:p>
          <a:p>
            <a:pPr lvl="1"/>
            <a:r>
              <a:rPr lang="pt-BR" sz="2800" dirty="0" smtClean="0"/>
              <a:t>bitolas: 8mm; 16mm; 35mm e 70mm</a:t>
            </a:r>
          </a:p>
          <a:p>
            <a:pPr>
              <a:buFontTx/>
              <a:buNone/>
            </a:pP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534400" cy="758825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3200" b="1" dirty="0"/>
              <a:t>Normas, códigos e manuais referentes a descrição de imagens em movimento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70DE6-7323-4F8F-A571-B3E60F1CBA74}" type="slidenum">
              <a:rPr lang="pt-BR"/>
              <a:pPr>
                <a:defRPr/>
              </a:pPr>
              <a:t>27</a:t>
            </a:fld>
            <a:endParaRPr lang="pt-B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772816"/>
            <a:ext cx="8371656" cy="4323184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/>
              <a:t>Código de Catalogação Anglo-Americano (AACR)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/>
              <a:t>Regras de Catalogação da Federação Internacional de Arquivos de Filmes (FIAF)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/>
              <a:t>Norma Geral Internacional de Descrição </a:t>
            </a:r>
            <a:r>
              <a:rPr lang="pt-BR" sz="2800" dirty="0" err="1"/>
              <a:t>Arquivística</a:t>
            </a:r>
            <a:r>
              <a:rPr lang="pt-BR" sz="2800" dirty="0"/>
              <a:t> (ISAD-G)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/>
              <a:t>Norma Internacional de Registro de Autoridade </a:t>
            </a:r>
            <a:r>
              <a:rPr lang="pt-BR" sz="2800" dirty="0" err="1"/>
              <a:t>Arquivística</a:t>
            </a:r>
            <a:r>
              <a:rPr lang="pt-BR" sz="2800" dirty="0"/>
              <a:t> para Entidades Coletivas, Pessoas e Famílias (</a:t>
            </a:r>
            <a:r>
              <a:rPr lang="pt-BR" sz="2800" dirty="0" err="1"/>
              <a:t>Issar</a:t>
            </a:r>
            <a:r>
              <a:rPr lang="pt-BR" sz="2800" dirty="0"/>
              <a:t>[CPF])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772400" cy="515938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3200" b="1" dirty="0"/>
              <a:t>Representação </a:t>
            </a:r>
            <a:r>
              <a:rPr lang="pt-BR" sz="3200" b="1" dirty="0" err="1"/>
              <a:t>arquivística</a:t>
            </a:r>
            <a:r>
              <a:rPr lang="pt-BR" sz="3200" b="1" dirty="0"/>
              <a:t> de filmes</a:t>
            </a:r>
            <a:r>
              <a:rPr lang="pt-BR" sz="4000" dirty="0"/>
              <a:t> 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356F0-8503-4587-8495-74403DEE6EEE}" type="slidenum">
              <a:rPr lang="pt-BR"/>
              <a:pPr>
                <a:defRPr/>
              </a:pPr>
              <a:t>28</a:t>
            </a:fld>
            <a:endParaRPr lang="pt-BR"/>
          </a:p>
        </p:txBody>
      </p:sp>
      <p:sp>
        <p:nvSpPr>
          <p:cNvPr id="3891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412776"/>
            <a:ext cx="8640960" cy="4968552"/>
          </a:xfrm>
        </p:spPr>
        <p:txBody>
          <a:bodyPr/>
          <a:lstStyle/>
          <a:p>
            <a:pPr marL="457200" indent="-457200"/>
            <a:r>
              <a:rPr lang="pt-BR" sz="2400" dirty="0" smtClean="0"/>
              <a:t>Questões a serem consideradas:	</a:t>
            </a:r>
          </a:p>
          <a:p>
            <a:pPr marL="838200" lvl="1" indent="-381000"/>
            <a:r>
              <a:rPr lang="pt-BR" dirty="0" smtClean="0"/>
              <a:t> </a:t>
            </a:r>
            <a:r>
              <a:rPr lang="pt-BR" sz="2400" dirty="0" smtClean="0"/>
              <a:t>A noção de simulacro da imagem - a linguagem analógica - como apenas um " reflexo" do real. </a:t>
            </a:r>
          </a:p>
          <a:p>
            <a:pPr marL="838200" lvl="1" indent="-381000"/>
            <a:r>
              <a:rPr lang="pt-BR" sz="2400" dirty="0" smtClean="0"/>
              <a:t> a trama narrativa; </a:t>
            </a:r>
          </a:p>
          <a:p>
            <a:pPr marL="838200" lvl="1" indent="-381000"/>
            <a:r>
              <a:rPr lang="pt-BR" sz="2400" dirty="0" smtClean="0"/>
              <a:t>o roteiro solicitado pela produção e direção do filme;</a:t>
            </a:r>
          </a:p>
          <a:p>
            <a:pPr marL="838200" lvl="1" indent="-381000"/>
            <a:r>
              <a:rPr lang="pt-BR" sz="2400" dirty="0" smtClean="0"/>
              <a:t>o seu processo de construção, desde a seleção dos ângulos a serem filmados, seleção e montagem de imagens, até se chegar ao produto final; </a:t>
            </a:r>
          </a:p>
          <a:p>
            <a:pPr marL="838200" lvl="1" indent="-381000"/>
            <a:r>
              <a:rPr lang="pt-BR" sz="2400" dirty="0" smtClean="0"/>
              <a:t>o seu formato; </a:t>
            </a:r>
          </a:p>
          <a:p>
            <a:pPr marL="838200" lvl="1" indent="-381000"/>
            <a:r>
              <a:rPr lang="pt-BR" sz="2400" dirty="0" smtClean="0"/>
              <a:t>o seu suporte documental- acetato, nitrato, </a:t>
            </a:r>
            <a:r>
              <a:rPr lang="pt-BR" sz="2400" dirty="0" err="1" smtClean="0"/>
              <a:t>etc</a:t>
            </a:r>
            <a:r>
              <a:rPr lang="pt-BR" sz="2400" dirty="0" smtClean="0"/>
              <a:t> </a:t>
            </a:r>
          </a:p>
          <a:p>
            <a:pPr marL="838200" lvl="1" indent="-381000"/>
            <a:r>
              <a:rPr lang="pt-BR" sz="2400" dirty="0" smtClean="0"/>
              <a:t>o seu valor como "testemunho" ou dos seus diversos níveis e combinações com outros testemunhos; </a:t>
            </a:r>
          </a:p>
          <a:p>
            <a:pPr marL="838200" lvl="1" indent="-381000"/>
            <a:endParaRPr lang="pt-BR" sz="2400" dirty="0" smtClean="0"/>
          </a:p>
          <a:p>
            <a:pPr marL="838200" lvl="1" indent="-381000">
              <a:buFontTx/>
              <a:buAutoNum type="arabicParenR"/>
            </a:pPr>
            <a:endParaRPr lang="pt-BR" dirty="0" smtClean="0"/>
          </a:p>
          <a:p>
            <a:pPr marL="457200" indent="-457200"/>
            <a:endParaRPr lang="pt-BR" sz="24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374704" cy="4572000"/>
          </a:xfrm>
        </p:spPr>
        <p:txBody>
          <a:bodyPr/>
          <a:lstStyle/>
          <a:p>
            <a:pPr lvl="1"/>
            <a:r>
              <a:rPr lang="pt-BR" sz="2400" dirty="0" smtClean="0"/>
              <a:t>os seus planos e sequências dentro de uma perspectiva </a:t>
            </a:r>
            <a:r>
              <a:rPr lang="pt-BR" sz="2400" dirty="0" err="1" smtClean="0"/>
              <a:t>hipertextual</a:t>
            </a:r>
            <a:r>
              <a:rPr lang="pt-BR" sz="2400" dirty="0" smtClean="0"/>
              <a:t>;</a:t>
            </a:r>
          </a:p>
          <a:p>
            <a:pPr lvl="1"/>
            <a:r>
              <a:rPr lang="pt-BR" sz="2400" dirty="0" smtClean="0"/>
              <a:t>a sua representação numa linguagem informática e/ou digital;</a:t>
            </a:r>
          </a:p>
          <a:p>
            <a:pPr lvl="1" algn="just"/>
            <a:r>
              <a:rPr lang="pt-BR" sz="2400" dirty="0" smtClean="0"/>
              <a:t>o seu sentido </a:t>
            </a:r>
            <a:r>
              <a:rPr lang="pt-BR" sz="2400" dirty="0" err="1" smtClean="0"/>
              <a:t>arquivístico</a:t>
            </a:r>
            <a:r>
              <a:rPr lang="pt-BR" sz="2400" dirty="0" smtClean="0"/>
              <a:t>, no qual existe o </a:t>
            </a:r>
            <a:r>
              <a:rPr lang="pt-BR" sz="2400" dirty="0" err="1" smtClean="0"/>
              <a:t>interelacionamento</a:t>
            </a:r>
            <a:r>
              <a:rPr lang="pt-BR" sz="2400" dirty="0" smtClean="0"/>
              <a:t> entre os documentos e informações de forma a ser o reflexo do contexto, ou seja, as atividades e funções institucionais, caracterizando-se portanto as informações contextuais ou orgânicas</a:t>
            </a:r>
          </a:p>
          <a:p>
            <a:pPr lvl="1"/>
            <a:endParaRPr lang="pt-BR" sz="2000" dirty="0" smtClean="0"/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Imagem audiovisual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pt-BR" b="1" dirty="0" smtClean="0"/>
              <a:t>Imagem em movimento </a:t>
            </a:r>
          </a:p>
          <a:p>
            <a:pPr algn="ctr">
              <a:buNone/>
            </a:pPr>
            <a:r>
              <a:rPr lang="pt-BR" sz="3200" b="1" dirty="0" smtClean="0"/>
              <a:t>+</a:t>
            </a:r>
          </a:p>
          <a:p>
            <a:pPr algn="ctr"/>
            <a:r>
              <a:rPr lang="pt-BR" b="1" dirty="0" smtClean="0"/>
              <a:t> Elemento sonoro (voz, música, ruídos)</a:t>
            </a:r>
          </a:p>
          <a:p>
            <a:pPr algn="ctr">
              <a:buNone/>
            </a:pPr>
            <a:r>
              <a:rPr lang="pt-BR" b="1" dirty="0" smtClean="0"/>
              <a:t>=</a:t>
            </a:r>
          </a:p>
          <a:p>
            <a:pPr algn="ctr"/>
            <a:r>
              <a:rPr lang="pt-BR" b="1" dirty="0" smtClean="0"/>
              <a:t>Conjunto de mensagens </a:t>
            </a:r>
          </a:p>
          <a:p>
            <a:pPr algn="r">
              <a:buNone/>
            </a:pPr>
            <a:r>
              <a:rPr lang="pt-BR" sz="1800" dirty="0" smtClean="0"/>
              <a:t>	</a:t>
            </a:r>
          </a:p>
          <a:p>
            <a:pPr algn="r">
              <a:buNone/>
            </a:pPr>
            <a:endParaRPr lang="pt-BR" sz="1800" dirty="0" smtClean="0"/>
          </a:p>
          <a:p>
            <a:pPr algn="r">
              <a:buNone/>
            </a:pPr>
            <a:endParaRPr lang="pt-BR" sz="1800" dirty="0" smtClean="0"/>
          </a:p>
          <a:p>
            <a:pPr algn="r">
              <a:buNone/>
            </a:pPr>
            <a:endParaRPr lang="pt-BR" sz="1800" dirty="0" smtClean="0"/>
          </a:p>
          <a:p>
            <a:pPr algn="r">
              <a:buNone/>
            </a:pPr>
            <a:r>
              <a:rPr lang="pt-BR" sz="1800" dirty="0" smtClean="0"/>
              <a:t> (HERNANDEZ apud  CALDERA SERRANO, 2004)</a:t>
            </a: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7772400" cy="720874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2800" b="1" dirty="0"/>
              <a:t>Norma ISAD (G): regras para descrição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9F167-AC1C-4DD8-8A7D-49DB9E151E28}" type="slidenum">
              <a:rPr lang="pt-BR"/>
              <a:pPr>
                <a:defRPr/>
              </a:pPr>
              <a:t>30</a:t>
            </a:fld>
            <a:endParaRPr lang="pt-BR"/>
          </a:p>
        </p:txBody>
      </p:sp>
      <p:sp>
        <p:nvSpPr>
          <p:cNvPr id="4096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628800"/>
            <a:ext cx="8208912" cy="4467200"/>
          </a:xfrm>
        </p:spPr>
        <p:txBody>
          <a:bodyPr/>
          <a:lstStyle/>
          <a:p>
            <a:r>
              <a:rPr lang="pt-BR" sz="2800" dirty="0" smtClean="0"/>
              <a:t>Descrição do geral para o particular.</a:t>
            </a:r>
          </a:p>
          <a:p>
            <a:r>
              <a:rPr lang="pt-BR" sz="2800" dirty="0" smtClean="0"/>
              <a:t>Informação relevante para o nível de descrição. </a:t>
            </a:r>
          </a:p>
          <a:p>
            <a:r>
              <a:rPr lang="pt-BR" sz="2800" dirty="0" smtClean="0"/>
              <a:t>Relação entre descrições. </a:t>
            </a:r>
          </a:p>
          <a:p>
            <a:r>
              <a:rPr lang="pt-BR" sz="2800" dirty="0" smtClean="0"/>
              <a:t>Não repetição das informações.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pPr algn="l"/>
            <a:r>
              <a:rPr lang="pt-BR" sz="3200" b="1" smtClean="0">
                <a:solidFill>
                  <a:srgbClr val="7B9899"/>
                </a:solidFill>
              </a:rPr>
              <a:t>Análise da imagem em movimento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6D7C9-7C38-4549-A945-FE79EB854F8C}" type="slidenum">
              <a:rPr lang="pt-BR"/>
              <a:pPr>
                <a:defRPr/>
              </a:pPr>
              <a:t>31</a:t>
            </a:fld>
            <a:endParaRPr lang="pt-BR"/>
          </a:p>
        </p:txBody>
      </p:sp>
      <p:sp>
        <p:nvSpPr>
          <p:cNvPr id="430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72816"/>
            <a:ext cx="8229600" cy="4323184"/>
          </a:xfrm>
        </p:spPr>
        <p:txBody>
          <a:bodyPr/>
          <a:lstStyle/>
          <a:p>
            <a:r>
              <a:rPr lang="pt-BR" sz="2800" b="1" dirty="0" smtClean="0"/>
              <a:t>Análise sequencial</a:t>
            </a:r>
          </a:p>
          <a:p>
            <a:pPr lvl="1"/>
            <a:r>
              <a:rPr lang="pt-BR" dirty="0" smtClean="0"/>
              <a:t> </a:t>
            </a:r>
            <a:r>
              <a:rPr lang="pt-BR" sz="2400" dirty="0" smtClean="0"/>
              <a:t>Analisa cada uma das partes da sequência, bem como os diferentes planos significativos, com objetivo de identificá-los e permitir posterior recuperação.</a:t>
            </a:r>
          </a:p>
          <a:p>
            <a:pPr lvl="1"/>
            <a:r>
              <a:rPr lang="pt-BR" sz="2400" dirty="0" smtClean="0"/>
              <a:t>Análise tanto do conteúdo geral como de cada uma das partes significativas.</a:t>
            </a:r>
          </a:p>
          <a:p>
            <a:pPr lvl="1"/>
            <a:r>
              <a:rPr lang="pt-BR" sz="2400" dirty="0" smtClean="0"/>
              <a:t>É necessário registro da </a:t>
            </a:r>
            <a:r>
              <a:rPr lang="pt-BR" sz="2400" dirty="0" err="1" smtClean="0"/>
              <a:t>minutagem</a:t>
            </a:r>
            <a:r>
              <a:rPr lang="pt-BR" sz="2400" dirty="0" smtClean="0"/>
              <a:t> e </a:t>
            </a:r>
            <a:r>
              <a:rPr lang="pt-BR" sz="2400" dirty="0" err="1" smtClean="0"/>
              <a:t>secundagem</a:t>
            </a:r>
            <a:r>
              <a:rPr lang="pt-BR" sz="2400" dirty="0" smtClean="0"/>
              <a:t> exatas em que essas partes transcorrem.</a:t>
            </a:r>
          </a:p>
          <a:p>
            <a:pPr lvl="1">
              <a:buFontTx/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83EFD-0A1F-4995-A375-30F4539D0C41}" type="slidenum">
              <a:rPr lang="pt-BR"/>
              <a:pPr>
                <a:defRPr/>
              </a:pPr>
              <a:t>32</a:t>
            </a:fld>
            <a:endParaRPr lang="pt-BR"/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pt-BR" sz="2800" dirty="0" smtClean="0"/>
              <a:t>Análise sequencial temática</a:t>
            </a:r>
          </a:p>
          <a:p>
            <a:pPr lvl="1"/>
            <a:r>
              <a:rPr lang="pt-BR" dirty="0" smtClean="0"/>
              <a:t> </a:t>
            </a:r>
            <a:r>
              <a:rPr lang="pt-BR" sz="2400" dirty="0" smtClean="0"/>
              <a:t>quando o assunto aparecer fragmentado ao longo do conteúdo do programa, marcar </a:t>
            </a:r>
            <a:r>
              <a:rPr lang="pt-BR" sz="2400" dirty="0" err="1" smtClean="0"/>
              <a:t>minutagem</a:t>
            </a:r>
            <a:r>
              <a:rPr lang="pt-BR" sz="2400" dirty="0" smtClean="0"/>
              <a:t> de cada bloco.</a:t>
            </a:r>
          </a:p>
          <a:p>
            <a:r>
              <a:rPr lang="pt-BR" sz="2800" dirty="0" smtClean="0"/>
              <a:t>Análise fatual (informativos desportivos) </a:t>
            </a:r>
          </a:p>
          <a:p>
            <a:pPr lvl="1"/>
            <a:r>
              <a:rPr lang="pt-BR" sz="2400" dirty="0" smtClean="0"/>
              <a:t>tipo de prova, equipamentos ou pessoas, resultados, jogadas, curiosidades, incidentes.</a:t>
            </a:r>
          </a:p>
          <a:p>
            <a:endParaRPr lang="pt-BR" sz="28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FCE33-7C79-424D-825A-737A73B0C389}" type="slidenum">
              <a:rPr lang="pt-BR"/>
              <a:pPr>
                <a:defRPr/>
              </a:pPr>
              <a:t>33</a:t>
            </a:fld>
            <a:endParaRPr lang="pt-BR"/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56792"/>
            <a:ext cx="7772400" cy="4536504"/>
          </a:xfrm>
        </p:spPr>
        <p:txBody>
          <a:bodyPr/>
          <a:lstStyle/>
          <a:p>
            <a:r>
              <a:rPr lang="pt-BR" dirty="0" smtClean="0"/>
              <a:t>Análise resumida</a:t>
            </a:r>
          </a:p>
          <a:p>
            <a:pPr lvl="1" algn="just"/>
            <a:r>
              <a:rPr lang="pt-BR" sz="2400" dirty="0" smtClean="0"/>
              <a:t>Aplicada a documentos dramáticos de ficção ou argumentativos e informativos que não tenham sido vistos em detalhe ou que não necessitem de uma análise seqüencial completa.</a:t>
            </a:r>
          </a:p>
          <a:p>
            <a:pPr lvl="1" algn="just"/>
            <a:r>
              <a:rPr lang="pt-BR" sz="2400" dirty="0" smtClean="0"/>
              <a:t>Semelhante aos resumo de textos centra-se no argumento representativo do conteúdo.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7772400" cy="7620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3200" b="1" dirty="0"/>
              <a:t>Elementos formais que interferem na significação da imagem em movimento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17800-6121-4FBD-B1DD-F4493BDA64A4}" type="slidenum">
              <a:rPr lang="pt-BR"/>
              <a:pPr>
                <a:defRPr/>
              </a:pPr>
              <a:t>34</a:t>
            </a:fld>
            <a:endParaRPr lang="pt-BR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76400"/>
            <a:ext cx="8424168" cy="4419600"/>
          </a:xfrm>
        </p:spPr>
        <p:txBody>
          <a:bodyPr/>
          <a:lstStyle/>
          <a:p>
            <a:pPr algn="just"/>
            <a:r>
              <a:rPr lang="pt-BR" sz="2400" dirty="0" smtClean="0"/>
              <a:t>O modo como o documento foi realizado apresenta considerações temáticas.</a:t>
            </a:r>
          </a:p>
          <a:p>
            <a:pPr lvl="1" algn="just"/>
            <a:r>
              <a:rPr lang="pt-BR" sz="2400" dirty="0" smtClean="0"/>
              <a:t>Pessoas que intervêm nos programas. </a:t>
            </a:r>
          </a:p>
          <a:p>
            <a:pPr lvl="2" algn="just"/>
            <a:r>
              <a:rPr lang="pt-BR" sz="2400" dirty="0" smtClean="0"/>
              <a:t>Filmes e documentários: apresentadores, moderadores, público; </a:t>
            </a:r>
          </a:p>
          <a:p>
            <a:pPr lvl="2" algn="just"/>
            <a:r>
              <a:rPr lang="pt-BR" sz="2400" dirty="0" smtClean="0"/>
              <a:t>dos lugares de rodagem: estúdio, exteriores</a:t>
            </a:r>
          </a:p>
          <a:p>
            <a:pPr lvl="1" algn="just"/>
            <a:r>
              <a:rPr lang="pt-BR" sz="2400" dirty="0" smtClean="0"/>
              <a:t>Outros aspectos: iluminação, decoração, animação, cen</a:t>
            </a:r>
            <a:r>
              <a:rPr lang="pt-BR" dirty="0" smtClean="0"/>
              <a:t>ografia.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772400" cy="5334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3200" b="1" dirty="0"/>
              <a:t>Análise do </a:t>
            </a:r>
            <a:r>
              <a:rPr lang="pt-BR" sz="3200" b="1" dirty="0" smtClean="0"/>
              <a:t>plano cinematográfico</a:t>
            </a:r>
            <a:endParaRPr lang="pt-BR" sz="3200" b="1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73B9B-4D40-4253-B63A-85909EAF20CE}" type="slidenum">
              <a:rPr lang="pt-BR"/>
              <a:pPr>
                <a:defRPr/>
              </a:pPr>
              <a:t>35</a:t>
            </a:fld>
            <a:endParaRPr lang="pt-BR"/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84784"/>
            <a:ext cx="7989888" cy="4611216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b="1" dirty="0" smtClean="0"/>
              <a:t>Plano </a:t>
            </a:r>
          </a:p>
          <a:p>
            <a:pPr marL="548958" lvl="1" indent="-274320" algn="just" fontAlgn="auto">
              <a:spcAft>
                <a:spcPts val="0"/>
              </a:spcAft>
              <a:buNone/>
              <a:defRPr/>
            </a:pPr>
            <a:r>
              <a:rPr lang="pt-BR" sz="2300" dirty="0" smtClean="0">
                <a:sym typeface="Wingdings" pitchFamily="2" charset="2"/>
              </a:rPr>
              <a:t></a:t>
            </a:r>
            <a:r>
              <a:rPr lang="pt-BR" sz="2300" dirty="0" smtClean="0"/>
              <a:t>Entendido como um encadeamento lógico de alguns fotogramas, uma tomada de vista na continuidade do filme, cujo conjunto detém um determinado sentido dentro da narrativa fílmica.</a:t>
            </a:r>
          </a:p>
          <a:p>
            <a:pPr marL="548958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300" b="1" dirty="0" smtClean="0"/>
          </a:p>
          <a:p>
            <a:pPr marL="548958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300" b="1" dirty="0" smtClean="0"/>
              <a:t>Movimento </a:t>
            </a:r>
            <a:r>
              <a:rPr lang="pt-BR" sz="2300" b="1" dirty="0"/>
              <a:t>de câmera</a:t>
            </a:r>
            <a:endParaRPr lang="pt-BR" dirty="0"/>
          </a:p>
          <a:p>
            <a:pPr marL="823277" lvl="2" indent="-274320" algn="just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pt-BR" sz="2100" dirty="0"/>
              <a:t>plano </a:t>
            </a:r>
            <a:r>
              <a:rPr lang="pt-BR" sz="2100" dirty="0" smtClean="0"/>
              <a:t>fixo; </a:t>
            </a:r>
            <a:r>
              <a:rPr lang="pt-BR" sz="2100" dirty="0" err="1" smtClean="0"/>
              <a:t>travelling</a:t>
            </a:r>
            <a:r>
              <a:rPr lang="pt-BR" sz="2100" dirty="0" smtClean="0"/>
              <a:t>; para </a:t>
            </a:r>
            <a:r>
              <a:rPr lang="pt-BR" sz="2100" dirty="0"/>
              <a:t>frente, para </a:t>
            </a:r>
            <a:r>
              <a:rPr lang="pt-BR" sz="2100" dirty="0" smtClean="0"/>
              <a:t>trás; panorâmica; 360 graus; </a:t>
            </a:r>
            <a:r>
              <a:rPr lang="pt-BR" sz="2100" dirty="0" err="1" smtClean="0"/>
              <a:t>direita-esquerda</a:t>
            </a:r>
            <a:r>
              <a:rPr lang="pt-BR" sz="2100" dirty="0" smtClean="0"/>
              <a:t>; </a:t>
            </a:r>
            <a:r>
              <a:rPr lang="pt-BR" sz="2100" dirty="0" err="1" smtClean="0"/>
              <a:t>esquerda-direita</a:t>
            </a:r>
            <a:r>
              <a:rPr lang="pt-BR" sz="2100" dirty="0" smtClean="0"/>
              <a:t>; zoom; aproximação </a:t>
            </a:r>
            <a:r>
              <a:rPr lang="pt-BR" sz="2100" dirty="0"/>
              <a:t>e distanciamento da </a:t>
            </a:r>
            <a:r>
              <a:rPr lang="pt-BR" sz="2100" dirty="0" smtClean="0"/>
              <a:t>imagem; grua </a:t>
            </a:r>
            <a:r>
              <a:rPr lang="pt-BR" sz="2100" dirty="0"/>
              <a:t>(movimento completo nas 3 dimensões do </a:t>
            </a:r>
            <a:r>
              <a:rPr lang="pt-BR" sz="2100" dirty="0" smtClean="0"/>
              <a:t>espaço); vista </a:t>
            </a:r>
            <a:r>
              <a:rPr lang="pt-BR" sz="2100" dirty="0"/>
              <a:t>aérea.</a:t>
            </a:r>
          </a:p>
          <a:p>
            <a:pPr marL="548640" lvl="1" indent="-274320" fontAlgn="auto">
              <a:spcAft>
                <a:spcPts val="0"/>
              </a:spcAft>
              <a:buFontTx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B60C4-27E5-4B63-A19F-B7FCDEA9C659}" type="slidenum">
              <a:rPr lang="pt-BR"/>
              <a:pPr>
                <a:defRPr/>
              </a:pPr>
              <a:t>36</a:t>
            </a:fld>
            <a:endParaRPr lang="pt-BR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412776"/>
            <a:ext cx="8134672" cy="4824536"/>
          </a:xfrm>
        </p:spPr>
        <p:txBody>
          <a:bodyPr/>
          <a:lstStyle/>
          <a:p>
            <a:pPr lvl="1"/>
            <a:r>
              <a:rPr lang="pt-BR" sz="2300" b="1" dirty="0" smtClean="0"/>
              <a:t>Movimento da imagem</a:t>
            </a:r>
          </a:p>
          <a:p>
            <a:pPr lvl="2"/>
            <a:r>
              <a:rPr lang="pt-BR" dirty="0" smtClean="0"/>
              <a:t>Temporização; normal; acelerada; câmera lenta; retrocesso; congelamento.</a:t>
            </a:r>
          </a:p>
          <a:p>
            <a:pPr lvl="1"/>
            <a:r>
              <a:rPr lang="pt-BR" sz="2300" b="1" dirty="0" smtClean="0"/>
              <a:t>Continuidade</a:t>
            </a:r>
            <a:r>
              <a:rPr lang="pt-BR" dirty="0" smtClean="0"/>
              <a:t> </a:t>
            </a:r>
          </a:p>
          <a:p>
            <a:pPr lvl="2" algn="just"/>
            <a:r>
              <a:rPr lang="pt-BR" dirty="0" err="1" smtClean="0"/>
              <a:t>sobreimpressão</a:t>
            </a:r>
            <a:r>
              <a:rPr lang="pt-BR" dirty="0" smtClean="0"/>
              <a:t>; ao início; ao fim; fundo negro; plano cortado; varrido; ação simultânea; desvanecimento; cortina</a:t>
            </a:r>
          </a:p>
          <a:p>
            <a:pPr lvl="1"/>
            <a:r>
              <a:rPr lang="pt-BR" sz="2300" b="1" dirty="0" smtClean="0"/>
              <a:t>Efeitos eletrônicos</a:t>
            </a:r>
          </a:p>
          <a:p>
            <a:pPr lvl="2"/>
            <a:r>
              <a:rPr lang="pt-BR" dirty="0" smtClean="0"/>
              <a:t> </a:t>
            </a:r>
            <a:r>
              <a:rPr lang="pt-BR" dirty="0" err="1" smtClean="0"/>
              <a:t>picture</a:t>
            </a:r>
            <a:r>
              <a:rPr lang="pt-BR" dirty="0" smtClean="0"/>
              <a:t> in </a:t>
            </a:r>
            <a:r>
              <a:rPr lang="pt-BR" dirty="0" err="1" smtClean="0"/>
              <a:t>picture</a:t>
            </a:r>
            <a:r>
              <a:rPr lang="pt-BR" dirty="0" smtClean="0"/>
              <a:t>;  espelho; estrela, </a:t>
            </a:r>
            <a:r>
              <a:rPr lang="pt-BR" dirty="0" err="1" smtClean="0"/>
              <a:t>etc</a:t>
            </a:r>
            <a:endParaRPr lang="pt-BR" dirty="0" smtClean="0"/>
          </a:p>
          <a:p>
            <a:pPr lvl="1"/>
            <a:r>
              <a:rPr lang="pt-BR" sz="2300" b="1" dirty="0" smtClean="0"/>
              <a:t>Valores de enquadramento</a:t>
            </a:r>
            <a:r>
              <a:rPr lang="pt-BR" sz="2300" dirty="0" smtClean="0"/>
              <a:t> </a:t>
            </a:r>
          </a:p>
          <a:p>
            <a:pPr lvl="2"/>
            <a:r>
              <a:rPr lang="pt-BR" dirty="0" smtClean="0"/>
              <a:t>grande plano geral (cenário); plano geral (conjunto);  plano americano (três quartos); close;  </a:t>
            </a:r>
            <a:r>
              <a:rPr lang="pt-BR" dirty="0" err="1" smtClean="0"/>
              <a:t>contracampo</a:t>
            </a:r>
            <a:r>
              <a:rPr lang="pt-BR" dirty="0" smtClean="0"/>
              <a:t> (diálogo).</a:t>
            </a:r>
          </a:p>
          <a:p>
            <a:pPr lvl="1"/>
            <a:r>
              <a:rPr lang="pt-BR" sz="2300" b="1" dirty="0" smtClean="0"/>
              <a:t>Movimentos do sujeito</a:t>
            </a:r>
            <a:r>
              <a:rPr lang="pt-BR" sz="2300" dirty="0" smtClean="0"/>
              <a:t> </a:t>
            </a:r>
          </a:p>
          <a:p>
            <a:pPr lvl="2"/>
            <a:r>
              <a:rPr lang="pt-BR" dirty="0" smtClean="0"/>
              <a:t>Transversal; oblíquo; frontal.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6C6AF-1B96-4E17-98FB-B51AD96D114C}" type="slidenum">
              <a:rPr lang="pt-BR"/>
              <a:pPr>
                <a:defRPr/>
              </a:pPr>
              <a:t>37</a:t>
            </a:fld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pPr lvl="1"/>
            <a:r>
              <a:rPr lang="pt-BR" sz="2300" b="1" dirty="0" smtClean="0"/>
              <a:t>Outros efeitos</a:t>
            </a:r>
          </a:p>
          <a:p>
            <a:pPr lvl="2"/>
            <a:r>
              <a:rPr lang="pt-BR" dirty="0" smtClean="0"/>
              <a:t> animação; subtítulo; contraluz; filtros.</a:t>
            </a:r>
          </a:p>
          <a:p>
            <a:pPr lvl="1"/>
            <a:r>
              <a:rPr lang="pt-BR" sz="2300" b="1" dirty="0" smtClean="0"/>
              <a:t>Angulação</a:t>
            </a:r>
            <a:r>
              <a:rPr lang="pt-BR" sz="2300" dirty="0" smtClean="0"/>
              <a:t> </a:t>
            </a:r>
          </a:p>
          <a:p>
            <a:pPr lvl="2"/>
            <a:r>
              <a:rPr lang="pt-BR" dirty="0" smtClean="0"/>
              <a:t>de cima;  horizontal; de baixo; lateral esquerda; frontal; lateral direita.</a:t>
            </a:r>
          </a:p>
          <a:p>
            <a:pPr lvl="2"/>
            <a:endParaRPr lang="pt-BR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7772400" cy="743744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3200" b="1" dirty="0"/>
              <a:t>Processo de análise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AD25C-3FE8-4378-9CB3-696912E6C6B5}" type="slidenum">
              <a:rPr lang="pt-BR"/>
              <a:pPr>
                <a:defRPr/>
              </a:pPr>
              <a:t>38</a:t>
            </a:fld>
            <a:endParaRPr lang="pt-BR"/>
          </a:p>
        </p:txBody>
      </p:sp>
      <p:sp>
        <p:nvSpPr>
          <p:cNvPr id="5325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72816"/>
            <a:ext cx="8512175" cy="4704184"/>
          </a:xfrm>
        </p:spPr>
        <p:txBody>
          <a:bodyPr/>
          <a:lstStyle/>
          <a:p>
            <a:r>
              <a:rPr lang="pt-BR" sz="2800" b="1" dirty="0" smtClean="0"/>
              <a:t>Descrição de planos</a:t>
            </a:r>
          </a:p>
          <a:p>
            <a:pPr lvl="1" algn="just"/>
            <a:r>
              <a:rPr lang="pt-BR" sz="2400" dirty="0" smtClean="0"/>
              <a:t>Ordem cronológica dos planos mais interessantes do documento, centrando-se nos elementos gráficos e sonoros.</a:t>
            </a:r>
          </a:p>
          <a:p>
            <a:pPr lvl="1" algn="just"/>
            <a:r>
              <a:rPr lang="pt-BR" sz="2400" dirty="0" smtClean="0"/>
              <a:t>Representar os elementos formais junto ao conteúdo.</a:t>
            </a:r>
          </a:p>
          <a:p>
            <a:pPr lvl="1" algn="just"/>
            <a:r>
              <a:rPr lang="pt-BR" sz="2400" dirty="0" smtClean="0"/>
              <a:t>Descrição visual de seres, objetos, ações e sua evolução.</a:t>
            </a:r>
          </a:p>
          <a:p>
            <a:pPr lvl="1" algn="just"/>
            <a:r>
              <a:rPr lang="pt-BR" sz="2400" dirty="0" smtClean="0"/>
              <a:t>Descrição sucinta seguindo os critérios: tipo de programa, conteúdo, qualidade visual e técnica, qualidade informativa, raridade das imagens.</a:t>
            </a:r>
          </a:p>
          <a:p>
            <a:pPr>
              <a:buFontTx/>
              <a:buNone/>
            </a:pPr>
            <a:endParaRPr lang="pt-BR" sz="28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70510-E4F0-43CB-BCE7-CFFDC4A5BA4D}" type="slidenum">
              <a:rPr lang="pt-BR"/>
              <a:pPr>
                <a:defRPr/>
              </a:pPr>
              <a:t>39</a:t>
            </a:fld>
            <a:endParaRPr lang="pt-BR"/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484784"/>
            <a:ext cx="7918648" cy="4611216"/>
          </a:xfrm>
        </p:spPr>
        <p:txBody>
          <a:bodyPr/>
          <a:lstStyle/>
          <a:p>
            <a:r>
              <a:rPr lang="pt-BR" sz="2800" b="1" dirty="0" smtClean="0"/>
              <a:t>Indexação</a:t>
            </a:r>
          </a:p>
          <a:p>
            <a:pPr lvl="1" algn="just"/>
            <a:r>
              <a:rPr lang="pt-BR" sz="2400" dirty="0" smtClean="0"/>
              <a:t>Representar o contexto temático do documento e outros conceitos relevantes no âmbito da denotação e da conotação</a:t>
            </a:r>
          </a:p>
          <a:p>
            <a:pPr lvl="1"/>
            <a:r>
              <a:rPr lang="pt-BR" sz="2400" dirty="0" smtClean="0"/>
              <a:t>Utilizar descritores de linguagem controlada (LD)</a:t>
            </a:r>
          </a:p>
          <a:p>
            <a:r>
              <a:rPr lang="pt-BR" sz="2800" b="1" dirty="0" smtClean="0"/>
              <a:t>Resumo</a:t>
            </a:r>
          </a:p>
          <a:p>
            <a:pPr lvl="1" algn="just"/>
            <a:r>
              <a:rPr lang="pt-BR" sz="2400" dirty="0" smtClean="0"/>
              <a:t>Deve refletir sinteticamente o argumento representativo do conteúdo, oferecendo ao usuário uma visão global da obra audiovisual como um conjunto coerente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743744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3200" b="1" dirty="0"/>
              <a:t>Representação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393B0-2651-47AE-B538-4DFD9E68ED79}" type="slidenum">
              <a:rPr lang="pt-BR"/>
              <a:pPr>
                <a:defRPr/>
              </a:pPr>
              <a:t>4</a:t>
            </a:fld>
            <a:endParaRPr lang="pt-BR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1700808"/>
            <a:ext cx="7632700" cy="4395192"/>
          </a:xfrm>
        </p:spPr>
        <p:txBody>
          <a:bodyPr/>
          <a:lstStyle/>
          <a:p>
            <a:pPr algn="just"/>
            <a:r>
              <a:rPr lang="pt-BR" sz="2800" dirty="0" smtClean="0">
                <a:cs typeface="Times New Roman" pitchFamily="18" charset="0"/>
              </a:rPr>
              <a:t>Para representar o mundo é preciso um repertório de esquemas que elaborem e interpretem a realidade. </a:t>
            </a:r>
          </a:p>
          <a:p>
            <a:pPr algn="just"/>
            <a:r>
              <a:rPr lang="pt-BR" sz="2800" dirty="0" smtClean="0">
                <a:cs typeface="Times New Roman" pitchFamily="18" charset="0"/>
              </a:rPr>
              <a:t>A lógica da imagem exige que sua representação seja feita a partir de um esquema que reformule a experiência visual</a:t>
            </a:r>
            <a:r>
              <a:rPr lang="pt-BR" sz="2800" dirty="0" smtClean="0"/>
              <a:t>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825"/>
          </a:xfrm>
        </p:spPr>
        <p:txBody>
          <a:bodyPr/>
          <a:lstStyle/>
          <a:p>
            <a:pPr algn="l"/>
            <a:r>
              <a:rPr lang="pt-BR" sz="3600" b="1" dirty="0" smtClean="0"/>
              <a:t>Análise descritiva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lvl="2" indent="-273050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2800" dirty="0" smtClean="0"/>
              <a:t>Título do filme</a:t>
            </a:r>
          </a:p>
          <a:p>
            <a:pPr marL="273050" lvl="2" indent="-273050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2800" dirty="0" smtClean="0"/>
              <a:t>Diálogos/Dublagem/legendas</a:t>
            </a:r>
          </a:p>
          <a:p>
            <a:pPr marL="273050" lvl="2" indent="-273050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2800" dirty="0" smtClean="0"/>
              <a:t>Ficha técnica resumida</a:t>
            </a:r>
          </a:p>
          <a:p>
            <a:pPr marL="547688" lvl="3" indent="-273050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2400" dirty="0" smtClean="0"/>
              <a:t>produtor; diretor; assistente de direção; fotógrafo; montador; compositor; roteiro original; direção de arte; direção de arte; efeitos especiais, elenco principal (nome do artista/nome do personagem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7772400" cy="891952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3200" b="1" dirty="0"/>
              <a:t>Análise de conteúdo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6542A-8185-495C-A34A-7C2C66D0C550}" type="slidenum">
              <a:rPr lang="pt-BR"/>
              <a:pPr>
                <a:defRPr/>
              </a:pPr>
              <a:t>41</a:t>
            </a:fld>
            <a:endParaRPr lang="pt-BR"/>
          </a:p>
        </p:txBody>
      </p:sp>
      <p:sp>
        <p:nvSpPr>
          <p:cNvPr id="5530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00808"/>
            <a:ext cx="8382000" cy="4395192"/>
          </a:xfrm>
        </p:spPr>
        <p:txBody>
          <a:bodyPr/>
          <a:lstStyle/>
          <a:p>
            <a:r>
              <a:rPr lang="pt-BR" sz="2800" dirty="0" smtClean="0"/>
              <a:t>Gênero </a:t>
            </a:r>
          </a:p>
          <a:p>
            <a:pPr lvl="1"/>
            <a:r>
              <a:rPr lang="pt-BR" sz="2400" dirty="0" smtClean="0"/>
              <a:t>Filme de terror, drama, comédia, aventura, policial, infantil</a:t>
            </a:r>
          </a:p>
          <a:p>
            <a:r>
              <a:rPr lang="pt-BR" sz="2800" dirty="0" smtClean="0"/>
              <a:t>Registro temporal da trama </a:t>
            </a:r>
          </a:p>
          <a:p>
            <a:pPr lvl="1"/>
            <a:r>
              <a:rPr lang="pt-BR" sz="2400" dirty="0" smtClean="0"/>
              <a:t>Presente/passado/futuro</a:t>
            </a:r>
          </a:p>
          <a:p>
            <a:r>
              <a:rPr lang="pt-BR" sz="2800" dirty="0" smtClean="0"/>
              <a:t>Gancho temporal </a:t>
            </a:r>
          </a:p>
          <a:p>
            <a:pPr lvl="1"/>
            <a:r>
              <a:rPr lang="pt-BR" sz="2400" dirty="0" smtClean="0"/>
              <a:t>evento histórico de maior abrangência</a:t>
            </a:r>
          </a:p>
          <a:p>
            <a:r>
              <a:rPr lang="pt-BR" sz="2800" dirty="0" smtClean="0"/>
              <a:t>Referência histórica </a:t>
            </a:r>
          </a:p>
          <a:p>
            <a:pPr lvl="1"/>
            <a:r>
              <a:rPr lang="pt-BR" sz="2400" dirty="0" smtClean="0"/>
              <a:t>alusão a fato histórico específico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32BF3-DC27-453A-8E7B-25EBFBBD4C3C}" type="slidenum">
              <a:rPr lang="pt-BR"/>
              <a:pPr>
                <a:defRPr/>
              </a:pPr>
              <a:t>42</a:t>
            </a:fld>
            <a:endParaRPr lang="pt-BR"/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412776"/>
            <a:ext cx="8281168" cy="4683224"/>
          </a:xfrm>
        </p:spPr>
        <p:txBody>
          <a:bodyPr/>
          <a:lstStyle/>
          <a:p>
            <a:r>
              <a:rPr lang="pt-BR" sz="2800" dirty="0" smtClean="0"/>
              <a:t>Temas representados </a:t>
            </a:r>
          </a:p>
          <a:p>
            <a:pPr lvl="1"/>
            <a:r>
              <a:rPr lang="pt-BR" dirty="0" smtClean="0"/>
              <a:t>assuntos desenvolvidos</a:t>
            </a:r>
          </a:p>
          <a:p>
            <a:r>
              <a:rPr lang="pt-BR" sz="2800" dirty="0" smtClean="0"/>
              <a:t>Estrutura narrativa </a:t>
            </a:r>
          </a:p>
          <a:p>
            <a:pPr lvl="1"/>
            <a:r>
              <a:rPr lang="pt-BR" dirty="0" smtClean="0"/>
              <a:t>linear/circular</a:t>
            </a:r>
          </a:p>
          <a:p>
            <a:r>
              <a:rPr lang="pt-BR" sz="2800" dirty="0" smtClean="0"/>
              <a:t>Natureza da representação </a:t>
            </a:r>
          </a:p>
          <a:p>
            <a:pPr lvl="1"/>
            <a:r>
              <a:rPr lang="pt-BR" dirty="0" smtClean="0"/>
              <a:t>montagem de imagens e sons</a:t>
            </a:r>
          </a:p>
          <a:p>
            <a:r>
              <a:rPr lang="pt-BR" sz="2800" dirty="0" smtClean="0"/>
              <a:t>Sequências relevantes </a:t>
            </a:r>
          </a:p>
          <a:p>
            <a:pPr lvl="1"/>
            <a:r>
              <a:rPr lang="pt-BR" dirty="0" smtClean="0"/>
              <a:t>para compreensão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3BC24-A1E0-4219-911E-038FD3FFB3D7}" type="slidenum">
              <a:rPr lang="pt-BR"/>
              <a:pPr>
                <a:defRPr/>
              </a:pPr>
              <a:t>43</a:t>
            </a:fld>
            <a:endParaRPr lang="pt-BR"/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556792"/>
            <a:ext cx="7990656" cy="4539208"/>
          </a:xfrm>
        </p:spPr>
        <p:txBody>
          <a:bodyPr/>
          <a:lstStyle/>
          <a:p>
            <a:r>
              <a:rPr lang="pt-BR" sz="2800" dirty="0" smtClean="0"/>
              <a:t>Sinopse</a:t>
            </a:r>
          </a:p>
          <a:p>
            <a:pPr lvl="1"/>
            <a:r>
              <a:rPr lang="pt-BR" dirty="0" smtClean="0"/>
              <a:t> </a:t>
            </a:r>
            <a:r>
              <a:rPr lang="pt-BR" sz="2400" dirty="0" smtClean="0"/>
              <a:t>apresentação e objetivo do personagem principal</a:t>
            </a:r>
          </a:p>
          <a:p>
            <a:pPr lvl="1"/>
            <a:r>
              <a:rPr lang="pt-BR" sz="2400" dirty="0" smtClean="0"/>
              <a:t>conflito descrito por meio dos fatos narrativos e personagens</a:t>
            </a:r>
          </a:p>
          <a:p>
            <a:pPr lvl="1"/>
            <a:r>
              <a:rPr lang="pt-BR" sz="2400" dirty="0" smtClean="0"/>
              <a:t>fecho da trama</a:t>
            </a:r>
          </a:p>
          <a:p>
            <a:r>
              <a:rPr lang="pt-BR" sz="2800" dirty="0" smtClean="0"/>
              <a:t>Instrumentos documentais </a:t>
            </a:r>
          </a:p>
          <a:p>
            <a:pPr lvl="1"/>
            <a:r>
              <a:rPr lang="pt-BR" sz="2400" dirty="0" smtClean="0"/>
              <a:t>argumento</a:t>
            </a:r>
          </a:p>
          <a:p>
            <a:pPr lvl="1"/>
            <a:r>
              <a:rPr lang="pt-BR" sz="2400" dirty="0" smtClean="0"/>
              <a:t>roteiro</a:t>
            </a:r>
          </a:p>
          <a:p>
            <a:pPr lvl="1"/>
            <a:r>
              <a:rPr lang="pt-BR" sz="2400" dirty="0" smtClean="0"/>
              <a:t>artigos de jornais relacionados ao filme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C7527-F29F-4FE8-A206-AF3DE2428791}" type="slidenum">
              <a:rPr lang="pt-BR"/>
              <a:pPr>
                <a:defRPr/>
              </a:pPr>
              <a:t>44</a:t>
            </a:fld>
            <a:endParaRPr lang="pt-BR"/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84784"/>
            <a:ext cx="7772400" cy="4611216"/>
          </a:xfrm>
        </p:spPr>
        <p:txBody>
          <a:bodyPr/>
          <a:lstStyle/>
          <a:p>
            <a:r>
              <a:rPr lang="pt-BR" sz="2800" dirty="0" smtClean="0"/>
              <a:t>Informações </a:t>
            </a:r>
            <a:r>
              <a:rPr lang="pt-BR" sz="2800" dirty="0" err="1" smtClean="0"/>
              <a:t>extrafílmicas</a:t>
            </a:r>
            <a:r>
              <a:rPr lang="pt-BR" sz="2800" dirty="0" smtClean="0"/>
              <a:t> </a:t>
            </a:r>
          </a:p>
          <a:p>
            <a:pPr lvl="1"/>
            <a:r>
              <a:rPr lang="pt-BR" sz="2400" dirty="0" smtClean="0"/>
              <a:t>ultimo trabalho do diretor/ator</a:t>
            </a:r>
          </a:p>
          <a:p>
            <a:pPr lvl="1"/>
            <a:r>
              <a:rPr lang="pt-BR" sz="2400" dirty="0" smtClean="0"/>
              <a:t>número musical especial</a:t>
            </a:r>
          </a:p>
          <a:p>
            <a:pPr lvl="1"/>
            <a:r>
              <a:rPr lang="pt-BR" sz="2400" dirty="0" smtClean="0"/>
              <a:t>locação especial</a:t>
            </a:r>
          </a:p>
          <a:p>
            <a:r>
              <a:rPr lang="pt-BR" sz="2800" dirty="0" smtClean="0"/>
              <a:t>Observações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964488" cy="864096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3200" b="1" dirty="0" smtClean="0"/>
              <a:t>Documentos </a:t>
            </a:r>
            <a:r>
              <a:rPr lang="pt-BR" sz="3200" b="1" dirty="0"/>
              <a:t>audiovisuais </a:t>
            </a:r>
            <a:r>
              <a:rPr lang="pt-BR" sz="3200" b="1" dirty="0" smtClean="0"/>
              <a:t>nos  Arquivos - </a:t>
            </a:r>
            <a:r>
              <a:rPr lang="pt-BR" sz="3200" b="1" dirty="0"/>
              <a:t>TV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DBE3F-F79C-4B2A-8F36-651F3A44F38C}" type="slidenum">
              <a:rPr lang="pt-BR"/>
              <a:pPr>
                <a:defRPr/>
              </a:pPr>
              <a:t>45</a:t>
            </a:fld>
            <a:endParaRPr lang="pt-BR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439472" cy="4467200"/>
          </a:xfrm>
        </p:spPr>
        <p:txBody>
          <a:bodyPr>
            <a:normAutofit/>
          </a:bodyPr>
          <a:lstStyle/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Gravações brutas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imagens captadas diretamente da realidade pelos repórteres durante a cobertura de um acontecimento;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Compactos: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seleção e agrupamento de várias imagens brutas em um só suporte.Podem ser feitos por critérios temáticos ou cronológicos;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Tipologia: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Programas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informativos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 séries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ficção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 filmes; programas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culturais,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esportivos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 de entretenimento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 transmissões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ao vivo, etc</a:t>
            </a:r>
            <a:r>
              <a:rPr lang="pt-BR" sz="2800" dirty="0"/>
              <a:t>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pt-BR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987425"/>
          </a:xfrm>
        </p:spPr>
        <p:txBody>
          <a:bodyPr/>
          <a:lstStyle/>
          <a:p>
            <a:pPr algn="l"/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Características da informação audiovisual na Televisão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662736" cy="4614264"/>
          </a:xfrm>
        </p:spPr>
        <p:txBody>
          <a:bodyPr/>
          <a:lstStyle/>
          <a:p>
            <a:r>
              <a:rPr lang="pt-BR" sz="2000" b="1" dirty="0" smtClean="0"/>
              <a:t>Coincidência e unanimidade temática</a:t>
            </a:r>
            <a:r>
              <a:rPr lang="pt-BR" sz="2000" dirty="0" smtClean="0"/>
              <a:t>: dependência das mesmas fontes de informação.</a:t>
            </a:r>
          </a:p>
          <a:p>
            <a:r>
              <a:rPr lang="pt-BR" sz="2000" b="1" dirty="0" smtClean="0"/>
              <a:t>Redundância cíclica</a:t>
            </a:r>
            <a:r>
              <a:rPr lang="pt-BR" sz="2000" dirty="0" smtClean="0"/>
              <a:t>: centrada nos fatos contemporâneos  e de interesse coletivo e social.</a:t>
            </a:r>
          </a:p>
          <a:p>
            <a:r>
              <a:rPr lang="pt-BR" sz="2000" b="1" dirty="0" smtClean="0"/>
              <a:t>Estado de latência: </a:t>
            </a:r>
            <a:r>
              <a:rPr lang="pt-BR" sz="2000" dirty="0" smtClean="0"/>
              <a:t>um assunto ou pessoa pode voltar a ser notícia a qualquer momento.</a:t>
            </a:r>
          </a:p>
          <a:p>
            <a:r>
              <a:rPr lang="pt-BR" sz="2000" b="1" dirty="0" smtClean="0"/>
              <a:t>Seriada: </a:t>
            </a:r>
            <a:r>
              <a:rPr lang="pt-BR" sz="2000" dirty="0" smtClean="0"/>
              <a:t>uma notícia pode ser ponto de partida para toda uma série de informações ao longo do tempo; variações do assunto em questão .</a:t>
            </a:r>
          </a:p>
          <a:p>
            <a:r>
              <a:rPr lang="pt-BR" sz="2000" b="1" dirty="0" smtClean="0"/>
              <a:t>Concentração ou dispersão de personagens</a:t>
            </a:r>
          </a:p>
          <a:p>
            <a:r>
              <a:rPr lang="pt-BR" sz="2000" b="1" dirty="0" smtClean="0"/>
              <a:t>Multiplicidade de suportes e de fontes</a:t>
            </a:r>
            <a:r>
              <a:rPr lang="pt-BR" sz="2000" dirty="0" smtClean="0"/>
              <a:t>: obstáculo para organização</a:t>
            </a:r>
          </a:p>
          <a:p>
            <a:r>
              <a:rPr lang="pt-BR" sz="2000" b="1" dirty="0" smtClean="0"/>
              <a:t>Fragmentação da mensagem</a:t>
            </a:r>
          </a:p>
          <a:p>
            <a:r>
              <a:rPr lang="pt-BR" sz="2000" b="1" dirty="0" smtClean="0"/>
              <a:t>Predomínio de documentos compostos </a:t>
            </a:r>
            <a:r>
              <a:rPr lang="pt-BR" sz="2000" dirty="0" smtClean="0"/>
              <a:t>(texto + imagem)</a:t>
            </a:r>
          </a:p>
          <a:p>
            <a:r>
              <a:rPr lang="pt-BR" sz="2000" b="1" dirty="0" smtClean="0"/>
              <a:t>Relatividade de significados </a:t>
            </a:r>
            <a:r>
              <a:rPr lang="pt-BR" sz="2000" dirty="0" smtClean="0"/>
              <a:t>em função do contexto.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46</a:t>
            </a:fld>
            <a:endParaRPr lang="pt-B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000" b="1" dirty="0" smtClean="0"/>
              <a:t>Estratificação de usuários</a:t>
            </a:r>
            <a:r>
              <a:rPr lang="pt-BR" sz="2000" dirty="0" smtClean="0"/>
              <a:t>: público em geral</a:t>
            </a:r>
          </a:p>
          <a:p>
            <a:r>
              <a:rPr lang="pt-BR" sz="2000" b="1" dirty="0" smtClean="0"/>
              <a:t>Omissão</a:t>
            </a:r>
            <a:r>
              <a:rPr lang="pt-BR" sz="2000" dirty="0" smtClean="0"/>
              <a:t>: quando não se revela algum dado relacionado ao acontecimento.</a:t>
            </a:r>
          </a:p>
          <a:p>
            <a:r>
              <a:rPr lang="pt-BR" sz="2000" b="1" dirty="0" smtClean="0"/>
              <a:t>Enciclopédica e universal</a:t>
            </a:r>
            <a:r>
              <a:rPr lang="pt-BR" sz="2000" dirty="0" smtClean="0"/>
              <a:t>: trata de todos os assuntos</a:t>
            </a:r>
          </a:p>
          <a:p>
            <a:r>
              <a:rPr lang="pt-BR" sz="2000" b="1" dirty="0" smtClean="0"/>
              <a:t>Despersonalizada</a:t>
            </a:r>
            <a:r>
              <a:rPr lang="pt-BR" sz="2000" dirty="0" smtClean="0"/>
              <a:t>: distanciamento do meio em relação à notícia.</a:t>
            </a:r>
          </a:p>
          <a:p>
            <a:r>
              <a:rPr lang="pt-BR" sz="2000" b="1" dirty="0" smtClean="0"/>
              <a:t>Nível de tratamento</a:t>
            </a:r>
            <a:r>
              <a:rPr lang="pt-BR" sz="2000" dirty="0" smtClean="0"/>
              <a:t>; profundidade ou superficialidade em função da audiência.</a:t>
            </a:r>
          </a:p>
          <a:p>
            <a:r>
              <a:rPr lang="pt-BR" sz="2000" b="1" dirty="0" smtClean="0"/>
              <a:t>Ideologização: </a:t>
            </a:r>
            <a:r>
              <a:rPr lang="pt-BR" sz="2000" dirty="0" smtClean="0"/>
              <a:t>em função dos interesses políticos </a:t>
            </a:r>
          </a:p>
          <a:p>
            <a:r>
              <a:rPr lang="pt-BR" sz="2000" b="1" dirty="0" smtClean="0"/>
              <a:t>Moda</a:t>
            </a:r>
          </a:p>
          <a:p>
            <a:r>
              <a:rPr lang="pt-BR" sz="2000" b="1" dirty="0" smtClean="0"/>
              <a:t>Obsolescência</a:t>
            </a:r>
            <a:r>
              <a:rPr lang="pt-BR" sz="2000" dirty="0" smtClean="0"/>
              <a:t>: determinar e medir o valor é altamente subjetivo.</a:t>
            </a:r>
          </a:p>
          <a:p>
            <a:r>
              <a:rPr lang="pt-BR" sz="2000" b="1" dirty="0" smtClean="0"/>
              <a:t>Falta de precisão terminológica</a:t>
            </a:r>
            <a:r>
              <a:rPr lang="pt-BR" sz="2000" dirty="0" smtClean="0"/>
              <a:t>: sinonímia (mesmo significado com diferentes significantes; homonímia (mesmo significante diferentes significados); dependência do contexto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47</a:t>
            </a:fld>
            <a:endParaRPr lang="pt-B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dirty="0" smtClean="0"/>
              <a:t>Informação </a:t>
            </a:r>
            <a:r>
              <a:rPr lang="pt-BR" sz="3600" dirty="0"/>
              <a:t>audiovisual na Televisão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Objetivo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 </a:t>
            </a:r>
            <a:r>
              <a:rPr lang="pt-BR" dirty="0" smtClean="0"/>
              <a:t>Reutilização das imagens na produção, emissão e  comercialização de programas.</a:t>
            </a:r>
          </a:p>
          <a:p>
            <a:r>
              <a:rPr lang="pt-BR" b="1" dirty="0" smtClean="0"/>
              <a:t>Valor</a:t>
            </a:r>
            <a:r>
              <a:rPr lang="pt-BR" dirty="0" smtClean="0"/>
              <a:t>: comercial e patrimonial</a:t>
            </a:r>
          </a:p>
          <a:p>
            <a:r>
              <a:rPr lang="pt-BR" b="1" dirty="0" smtClean="0"/>
              <a:t>Fonte:</a:t>
            </a:r>
            <a:r>
              <a:rPr lang="pt-BR" dirty="0" smtClean="0"/>
              <a:t> imagens geradas pela própria empresa  e também imagens geradas por outras  empresas de comunicação.</a:t>
            </a:r>
          </a:p>
          <a:p>
            <a:r>
              <a:rPr lang="pt-BR" dirty="0" smtClean="0"/>
              <a:t>Centro de Documentação</a:t>
            </a:r>
          </a:p>
          <a:p>
            <a:pPr lvl="1"/>
            <a:r>
              <a:rPr lang="pt-BR" dirty="0" smtClean="0"/>
              <a:t>Gerenciar a documentação pertencente à empresa.</a:t>
            </a:r>
          </a:p>
          <a:p>
            <a:pPr lvl="1"/>
            <a:r>
              <a:rPr lang="pt-BR" dirty="0" smtClean="0"/>
              <a:t>Proporcionar informação documentária aos usuários.</a:t>
            </a:r>
          </a:p>
          <a:p>
            <a:pPr lvl="1"/>
            <a:r>
              <a:rPr lang="pt-BR" dirty="0" smtClean="0"/>
              <a:t>Conservar o patrimônio histórico da cadeia.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48</a:t>
            </a:fld>
            <a:endParaRPr lang="pt-B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Etapas da Análise da IAV para TV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/>
          <a:lstStyle/>
          <a:p>
            <a:r>
              <a:rPr lang="pt-BR" dirty="0" smtClean="0"/>
              <a:t>Visualização</a:t>
            </a:r>
          </a:p>
          <a:p>
            <a:pPr lvl="1"/>
            <a:r>
              <a:rPr lang="pt-BR" dirty="0" smtClean="0"/>
              <a:t>Assistir integralmente e atentar também para a banda sonora; é recomendável que o documentalista conte com as partes da gravação, planos de gravação, planos de montagem e resumo.</a:t>
            </a:r>
          </a:p>
          <a:p>
            <a:pPr lvl="1"/>
            <a:r>
              <a:rPr lang="pt-BR" dirty="0" smtClean="0"/>
              <a:t>As notas devem indicar a pertinência do documento e o nível de análise, além do tipo de programa e potencial de reutilização.</a:t>
            </a:r>
          </a:p>
          <a:p>
            <a:pPr lvl="1"/>
            <a:r>
              <a:rPr lang="pt-BR" dirty="0" smtClean="0"/>
              <a:t>Descrição dos planos e </a:t>
            </a:r>
            <a:r>
              <a:rPr lang="pt-BR" dirty="0" err="1" smtClean="0"/>
              <a:t>minutagem</a:t>
            </a:r>
            <a:endParaRPr lang="pt-BR" dirty="0" smtClean="0"/>
          </a:p>
          <a:p>
            <a:pPr lvl="1"/>
            <a:r>
              <a:rPr lang="pt-BR" dirty="0" smtClean="0"/>
              <a:t>Resenha dos personagens; lugares e temas</a:t>
            </a:r>
          </a:p>
          <a:p>
            <a:pPr lvl="1"/>
            <a:r>
              <a:rPr lang="pt-BR" dirty="0" smtClean="0"/>
              <a:t>Distinguir entre o que se vê e o que se escuta, ter em conta as palavras e os ruídos</a:t>
            </a:r>
          </a:p>
          <a:p>
            <a:pPr lvl="1"/>
            <a:r>
              <a:rPr lang="pt-BR" dirty="0" smtClean="0"/>
              <a:t>Precisar as condições técnicas,  exemplo: vista aérea, submarina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49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772400" cy="792088"/>
          </a:xfrm>
        </p:spPr>
        <p:txBody>
          <a:bodyPr/>
          <a:lstStyle/>
          <a:p>
            <a:pPr algn="l"/>
            <a:r>
              <a:rPr lang="pt-BR" sz="3600" b="1" dirty="0" smtClean="0">
                <a:solidFill>
                  <a:srgbClr val="7B9899"/>
                </a:solidFill>
              </a:rPr>
              <a:t>Características da imagem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6E5F5-A603-4659-BF36-E4BA52A67B92}" type="slidenum">
              <a:rPr lang="pt-BR"/>
              <a:pPr>
                <a:defRPr/>
              </a:pPr>
              <a:t>5</a:t>
            </a:fld>
            <a:endParaRPr lang="pt-BR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772816"/>
            <a:ext cx="8280400" cy="4323184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BR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Polissemia:</a:t>
            </a:r>
            <a:r>
              <a:rPr lang="pt-BR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o que dificulta sua classificação de forma eficiente. </a:t>
            </a:r>
          </a:p>
          <a:p>
            <a:pPr algn="just">
              <a:lnSpc>
                <a:spcPct val="90000"/>
              </a:lnSpc>
            </a:pPr>
            <a:r>
              <a:rPr lang="pt-BR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Acesso:</a:t>
            </a:r>
            <a:r>
              <a:rPr lang="pt-BR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tradicionalmente  indicado por sistemas de classificação baseados em palavras ou  “indexadores descritores”  na forma de vocabulários controlados, conhecidos como “tesauros”, além da escolha de  “palavras-chave” voltadas essencialmente para a descrição semântica de conteúdos informacionais.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Resumo</a:t>
            </a:r>
          </a:p>
          <a:p>
            <a:pPr lvl="1"/>
            <a:r>
              <a:rPr lang="pt-BR" sz="2400" dirty="0" smtClean="0"/>
              <a:t>Analisa o conjunto do documento. Deve ser sintético; substituir o documento; assinalar os temas principais e destacar as informações e imagens de interesse para reutilização .</a:t>
            </a:r>
          </a:p>
          <a:p>
            <a:r>
              <a:rPr lang="pt-BR" dirty="0" smtClean="0"/>
              <a:t>Indexação</a:t>
            </a:r>
          </a:p>
          <a:p>
            <a:pPr lvl="1"/>
            <a:r>
              <a:rPr lang="pt-BR" sz="2400" dirty="0" smtClean="0"/>
              <a:t>Usar linguagem controlada que deve incluir: pessoas físicas e jurídicas; lugares geográficos; termos abstratos para descrição temática do documento. </a:t>
            </a:r>
          </a:p>
          <a:p>
            <a:pPr lvl="1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50</a:t>
            </a:fld>
            <a:endParaRPr lang="pt-B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Documento audiovisual   (linguagem audiovisual)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Texto  (linguagem livre)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Texto  (linguagem documentária)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51</a:t>
            </a:fld>
            <a:endParaRPr lang="pt-BR"/>
          </a:p>
        </p:txBody>
      </p:sp>
      <p:cxnSp>
        <p:nvCxnSpPr>
          <p:cNvPr id="6" name="Conector de seta reta 5"/>
          <p:cNvCxnSpPr/>
          <p:nvPr/>
        </p:nvCxnSpPr>
        <p:spPr>
          <a:xfrm>
            <a:off x="1763688" y="2060848"/>
            <a:ext cx="0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1763688" y="3501008"/>
            <a:ext cx="0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0648"/>
            <a:ext cx="8587680" cy="792088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3200" b="1" dirty="0" smtClean="0"/>
              <a:t>Instrumento para representação de Imagens </a:t>
            </a:r>
            <a:r>
              <a:rPr lang="pt-BR" sz="3200" b="1" dirty="0" smtClean="0">
                <a:sym typeface="Wingdings" pitchFamily="2" charset="2"/>
              </a:rPr>
              <a:t> Linguagem documentária</a:t>
            </a:r>
            <a:endParaRPr lang="pt-BR" sz="3200" b="1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2F06F-F944-4F2D-9E1F-AA25FB618434}" type="slidenum">
              <a:rPr lang="pt-BR"/>
              <a:pPr>
                <a:defRPr/>
              </a:pPr>
              <a:t>52</a:t>
            </a:fld>
            <a:endParaRPr lang="pt-BR"/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340768"/>
            <a:ext cx="8568952" cy="5328592"/>
          </a:xfrm>
        </p:spPr>
        <p:txBody>
          <a:bodyPr/>
          <a:lstStyle/>
          <a:p>
            <a:pPr lvl="1"/>
            <a:r>
              <a:rPr lang="pt-BR" sz="2000" dirty="0">
                <a:solidFill>
                  <a:schemeClr val="tx1"/>
                </a:solidFill>
              </a:rPr>
              <a:t>D</a:t>
            </a:r>
            <a:r>
              <a:rPr lang="pt-BR" sz="2000" dirty="0" smtClean="0">
                <a:solidFill>
                  <a:schemeClr val="tx1"/>
                </a:solidFill>
              </a:rPr>
              <a:t>eve </a:t>
            </a:r>
            <a:r>
              <a:rPr lang="pt-BR" sz="2000" dirty="0" smtClean="0">
                <a:solidFill>
                  <a:schemeClr val="tx1"/>
                </a:solidFill>
                <a:cs typeface="Times New Roman" pitchFamily="18" charset="0"/>
              </a:rPr>
              <a:t>possuir uma vertente textual, iconográfica e simbólica para uma classificação imagética ainda mais completa e fiel ao seu próprio objeto;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  <a:cs typeface="Times New Roman" pitchFamily="18" charset="0"/>
              </a:rPr>
              <a:t>indicar uma indexação específica que preserve a  tipologia própria da imagem em sequência, considerando que esta mesma sequência inclui conteúdo informacional, facilitando o processo de classificação nos Sistemas de Recuperação;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servir para o aprimoramento de instrumentos classificatórios específicos para Bases de Dados de Imagens em Movimento Virtuais;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</a:rPr>
              <a:t>considerar </a:t>
            </a:r>
            <a:r>
              <a:rPr lang="pt-BR" sz="2000" dirty="0" smtClean="0">
                <a:solidFill>
                  <a:schemeClr val="tx1"/>
                </a:solidFill>
                <a:cs typeface="Times New Roman" pitchFamily="18" charset="0"/>
              </a:rPr>
              <a:t>os recentes avanços tecnológicos que já permitem a digitalização, compressão e transferência de grandes arquivos imagéticos com seus conteúdos </a:t>
            </a:r>
            <a:r>
              <a:rPr lang="pt-BR" sz="2000" dirty="0" err="1" smtClean="0">
                <a:solidFill>
                  <a:schemeClr val="tx1"/>
                </a:solidFill>
                <a:cs typeface="Times New Roman" pitchFamily="18" charset="0"/>
              </a:rPr>
              <a:t>informacionais</a:t>
            </a:r>
            <a:r>
              <a:rPr lang="pt-BR" sz="2000" dirty="0" smtClean="0">
                <a:solidFill>
                  <a:schemeClr val="tx1"/>
                </a:solidFill>
                <a:cs typeface="Times New Roman" pitchFamily="18" charset="0"/>
              </a:rPr>
              <a:t> através das redes telemáticas e de ferramentas eletrônicas de busca especializadas;</a:t>
            </a:r>
          </a:p>
          <a:p>
            <a:pPr lvl="1"/>
            <a:r>
              <a:rPr lang="pt-BR" sz="2000" dirty="0">
                <a:solidFill>
                  <a:schemeClr val="tx1"/>
                </a:solidFill>
              </a:rPr>
              <a:t>a</a:t>
            </a:r>
            <a:r>
              <a:rPr lang="pt-BR" sz="2000" dirty="0" smtClean="0">
                <a:solidFill>
                  <a:schemeClr val="tx1"/>
                </a:solidFill>
              </a:rPr>
              <a:t>uxiliar o usuário a articular a pergunta enquanto oferecem opções para o refinamento da questão.</a:t>
            </a:r>
          </a:p>
          <a:p>
            <a:pPr lvl="1"/>
            <a:endParaRPr lang="pt-BR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/>
            <a:endParaRPr lang="pt-BR" sz="2000" dirty="0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endParaRPr lang="pt-BR" sz="20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planilha descritiva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040560"/>
          </a:xfrm>
        </p:spPr>
        <p:txBody>
          <a:bodyPr/>
          <a:lstStyle/>
          <a:p>
            <a:r>
              <a:rPr lang="pt-BR" dirty="0" smtClean="0"/>
              <a:t>Título</a:t>
            </a:r>
          </a:p>
          <a:p>
            <a:r>
              <a:rPr lang="pt-BR" dirty="0" smtClean="0"/>
              <a:t>Direção</a:t>
            </a:r>
          </a:p>
          <a:p>
            <a:r>
              <a:rPr lang="pt-BR" dirty="0" smtClean="0"/>
              <a:t>Elenco</a:t>
            </a:r>
          </a:p>
          <a:p>
            <a:r>
              <a:rPr lang="pt-BR" dirty="0" smtClean="0"/>
              <a:t>Equipe técnica</a:t>
            </a:r>
          </a:p>
          <a:p>
            <a:r>
              <a:rPr lang="pt-BR" dirty="0" smtClean="0"/>
              <a:t>Local/País</a:t>
            </a:r>
          </a:p>
          <a:p>
            <a:r>
              <a:rPr lang="pt-BR" dirty="0" smtClean="0"/>
              <a:t>Data</a:t>
            </a:r>
          </a:p>
          <a:p>
            <a:r>
              <a:rPr lang="pt-BR" dirty="0" smtClean="0"/>
              <a:t>Duração</a:t>
            </a:r>
          </a:p>
          <a:p>
            <a:r>
              <a:rPr lang="pt-BR" dirty="0" smtClean="0"/>
              <a:t>Especificações técnicas (suporte, formato, cor) </a:t>
            </a:r>
          </a:p>
          <a:p>
            <a:r>
              <a:rPr lang="pt-BR" dirty="0" smtClean="0"/>
              <a:t>Sinopse</a:t>
            </a:r>
          </a:p>
          <a:p>
            <a:r>
              <a:rPr lang="pt-BR" dirty="0" smtClean="0"/>
              <a:t>Descritores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53</a:t>
            </a:fld>
            <a:endParaRPr lang="pt-B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http://portacurtas.org.br/filme/?name=galinha_ao_molho_pardo</a:t>
            </a:r>
            <a:endParaRPr lang="pt-BR" dirty="0" smtClean="0">
              <a:hlinkClick r:id="rId2"/>
            </a:endParaRPr>
          </a:p>
          <a:p>
            <a:r>
              <a:rPr lang="pt-BR">
                <a:hlinkClick r:id="rId3"/>
              </a:rPr>
              <a:t>http://portacurtas.org.br/busca/?</a:t>
            </a:r>
            <a:r>
              <a:rPr lang="pt-BR" smtClean="0">
                <a:hlinkClick r:id="rId3"/>
              </a:rPr>
              <a:t>termo=nosso%20livro</a:t>
            </a:r>
            <a:endParaRPr lang="pt-BR" smtClean="0"/>
          </a:p>
          <a:p>
            <a:r>
              <a:rPr lang="pt-BR" smtClean="0">
                <a:hlinkClick r:id="rId2"/>
              </a:rPr>
              <a:t>https</a:t>
            </a:r>
            <a:r>
              <a:rPr lang="pt-BR" dirty="0">
                <a:hlinkClick r:id="rId2"/>
              </a:rPr>
              <a:t>://www.youtube.com/watch?v=1BcOZepxGZk</a:t>
            </a:r>
            <a:endParaRPr lang="pt-BR" dirty="0"/>
          </a:p>
          <a:p>
            <a:r>
              <a:rPr lang="pt-BR" dirty="0" smtClean="0">
                <a:hlinkClick r:id="rId4"/>
              </a:rPr>
              <a:t>http</a:t>
            </a:r>
            <a:r>
              <a:rPr lang="pt-BR" dirty="0">
                <a:hlinkClick r:id="rId4"/>
              </a:rPr>
              <a:t>://</a:t>
            </a:r>
            <a:r>
              <a:rPr lang="pt-BR" dirty="0" smtClean="0">
                <a:hlinkClick r:id="rId4"/>
              </a:rPr>
              <a:t>www.youtube.com/watch?v=4S5QkqeGl1k&amp;feature=related</a:t>
            </a:r>
            <a:endParaRPr lang="pt-BR" dirty="0" smtClean="0"/>
          </a:p>
          <a:p>
            <a:r>
              <a:rPr lang="pt-BR" dirty="0">
                <a:hlinkClick r:id="rId5"/>
              </a:rPr>
              <a:t>http://www.youtube.com/watch?v=sx5ZQ73cUwA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99B3-401D-428D-802E-5AB9F0F36633}" type="slidenum">
              <a:rPr lang="pt-BR" smtClean="0"/>
              <a:pPr>
                <a:defRPr/>
              </a:pPr>
              <a:t>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2842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9E1F4-3F2F-44F9-92E3-044987C2D9CD}" type="slidenum">
              <a:rPr lang="pt-BR"/>
              <a:pPr>
                <a:defRPr/>
              </a:pPr>
              <a:t>55</a:t>
            </a:fld>
            <a:endParaRPr lang="pt-BR"/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pt-BR" sz="1400" dirty="0" smtClean="0"/>
              <a:t>AMARAL, </a:t>
            </a:r>
            <a:r>
              <a:rPr lang="pt-BR" sz="1400" dirty="0" err="1" smtClean="0"/>
              <a:t>E.C.</a:t>
            </a:r>
            <a:r>
              <a:rPr lang="pt-BR" sz="1400" dirty="0" smtClean="0"/>
              <a:t>dos S. </a:t>
            </a:r>
            <a:r>
              <a:rPr lang="pt-BR" sz="1400" b="1" dirty="0" smtClean="0"/>
              <a:t>Organização de imagens em movimento: a experiência da Fundação Casa de Jorge</a:t>
            </a:r>
            <a:r>
              <a:rPr lang="pt-BR" sz="1400" dirty="0" smtClean="0"/>
              <a:t> Amado. Disponível em: </a:t>
            </a:r>
            <a:r>
              <a:rPr lang="pt-BR" sz="1400" dirty="0" smtClean="0">
                <a:hlinkClick r:id="rId2"/>
              </a:rPr>
              <a:t>http://www.cinform.ufba.br/vi_anais/docs/ErenildaAmaral.pdf</a:t>
            </a:r>
            <a:endParaRPr lang="pt-BR" sz="1400" dirty="0" smtClean="0"/>
          </a:p>
          <a:p>
            <a:r>
              <a:rPr lang="pt-BR" sz="1400" dirty="0" smtClean="0"/>
              <a:t>CALDERA SERRANO, J.; NUÑO MORAL, </a:t>
            </a:r>
            <a:r>
              <a:rPr lang="pt-BR" sz="1400" dirty="0" err="1" smtClean="0"/>
              <a:t>M.V.</a:t>
            </a:r>
            <a:r>
              <a:rPr lang="pt-BR" sz="1400" dirty="0" smtClean="0"/>
              <a:t>  </a:t>
            </a:r>
            <a:r>
              <a:rPr lang="pt-BR" sz="1400" b="1" dirty="0" err="1" smtClean="0"/>
              <a:t>Diseño</a:t>
            </a:r>
            <a:r>
              <a:rPr lang="pt-BR" sz="1400" b="1" dirty="0" smtClean="0"/>
              <a:t> de uma base de </a:t>
            </a:r>
            <a:r>
              <a:rPr lang="pt-BR" sz="1400" b="1" dirty="0" err="1" smtClean="0"/>
              <a:t>datos</a:t>
            </a:r>
            <a:r>
              <a:rPr lang="pt-BR" sz="1400" b="1" dirty="0" smtClean="0"/>
              <a:t> de </a:t>
            </a:r>
            <a:r>
              <a:rPr lang="pt-BR" sz="1400" b="1" dirty="0" err="1" smtClean="0"/>
              <a:t>imágenes</a:t>
            </a:r>
            <a:r>
              <a:rPr lang="pt-BR" sz="1400" b="1" dirty="0" smtClean="0"/>
              <a:t> para </a:t>
            </a:r>
            <a:r>
              <a:rPr lang="pt-BR" sz="1400" b="1" dirty="0" err="1" smtClean="0"/>
              <a:t>televisión</a:t>
            </a:r>
            <a:r>
              <a:rPr lang="pt-BR" sz="1400" dirty="0" smtClean="0"/>
              <a:t>. </a:t>
            </a:r>
            <a:r>
              <a:rPr lang="pt-BR" sz="1400" dirty="0" err="1" smtClean="0"/>
              <a:t>Gijòn</a:t>
            </a:r>
            <a:r>
              <a:rPr lang="pt-BR" sz="1400" dirty="0" smtClean="0"/>
              <a:t>: </a:t>
            </a:r>
            <a:r>
              <a:rPr lang="pt-BR" sz="1400" dirty="0" err="1" smtClean="0"/>
              <a:t>Ediciones</a:t>
            </a:r>
            <a:r>
              <a:rPr lang="pt-BR" sz="1400" dirty="0" smtClean="0"/>
              <a:t> </a:t>
            </a:r>
            <a:r>
              <a:rPr lang="pt-BR" sz="1400" dirty="0" err="1" smtClean="0"/>
              <a:t>Trea</a:t>
            </a:r>
            <a:r>
              <a:rPr lang="pt-BR" sz="1400" dirty="0" smtClean="0"/>
              <a:t>, 2004.</a:t>
            </a:r>
          </a:p>
          <a:p>
            <a:r>
              <a:rPr lang="pt-BR" sz="1400" dirty="0" smtClean="0"/>
              <a:t>CORDEIRO, </a:t>
            </a:r>
            <a:r>
              <a:rPr lang="pt-BR" sz="1400" dirty="0" err="1" smtClean="0"/>
              <a:t>I.</a:t>
            </a:r>
            <a:r>
              <a:rPr lang="pt-BR" sz="1400" dirty="0" smtClean="0"/>
              <a:t>de N.;AMANCIO, T. Análise e representação de filmes em unidades de informação. </a:t>
            </a:r>
            <a:r>
              <a:rPr lang="pt-BR" sz="1400" b="1" dirty="0" smtClean="0"/>
              <a:t>Ciência da Informação,</a:t>
            </a:r>
            <a:r>
              <a:rPr lang="pt-BR" sz="1400" dirty="0" smtClean="0"/>
              <a:t> Brasília, v.34, n.1, p.89-94, jan./abr. 2005</a:t>
            </a:r>
          </a:p>
          <a:p>
            <a:r>
              <a:rPr lang="pt-BR" sz="1400" dirty="0" smtClean="0"/>
              <a:t>CORDEIRO, R. I. de N. Informação cinematográfica e textual: da geração à interpretação e representação de imagem e texto. </a:t>
            </a:r>
            <a:r>
              <a:rPr lang="pt-BR" sz="1400" b="1" dirty="0" smtClean="0"/>
              <a:t>Ciência da Informação</a:t>
            </a:r>
            <a:r>
              <a:rPr lang="pt-BR" sz="1400" dirty="0" smtClean="0"/>
              <a:t>, Brasília, v.25, n.3, p.461-465, 1996.</a:t>
            </a:r>
          </a:p>
          <a:p>
            <a:r>
              <a:rPr lang="pt-BR" sz="1400" dirty="0" smtClean="0">
                <a:cs typeface="Times New Roman" pitchFamily="18" charset="0"/>
              </a:rPr>
              <a:t>GONÇALVES, </a:t>
            </a:r>
            <a:r>
              <a:rPr lang="pt-BR" sz="1400" dirty="0" err="1" smtClean="0">
                <a:cs typeface="Times New Roman" pitchFamily="18" charset="0"/>
              </a:rPr>
              <a:t>A.C.B.</a:t>
            </a:r>
            <a:r>
              <a:rPr lang="pt-BR" sz="1400" dirty="0" smtClean="0">
                <a:cs typeface="Times New Roman" pitchFamily="18" charset="0"/>
              </a:rPr>
              <a:t> Os Novos Paradigmas da Imagem em Movimento: em busca de metalinguagens de representação para bases de dados virtuais visando a recuperação de conteúdo semântico</a:t>
            </a:r>
            <a:r>
              <a:rPr lang="pt-BR" sz="1400" dirty="0" smtClean="0"/>
              <a:t>. </a:t>
            </a:r>
            <a:r>
              <a:rPr lang="pt-BR" sz="1400" b="1" dirty="0" err="1" smtClean="0">
                <a:cs typeface="Times New Roman" pitchFamily="18" charset="0"/>
              </a:rPr>
              <a:t>DataGramaZero</a:t>
            </a:r>
            <a:r>
              <a:rPr lang="pt-BR" sz="1400" b="1" dirty="0" smtClean="0">
                <a:cs typeface="Times New Roman" pitchFamily="18" charset="0"/>
              </a:rPr>
              <a:t> - Revista de Ciência da Informação.</a:t>
            </a:r>
            <a:r>
              <a:rPr lang="pt-BR" sz="1400" dirty="0" smtClean="0">
                <a:cs typeface="Times New Roman" pitchFamily="18" charset="0"/>
              </a:rPr>
              <a:t> v.3,  n.1,   fev. 2002</a:t>
            </a:r>
          </a:p>
          <a:p>
            <a:r>
              <a:rPr lang="pt-BR" sz="1400" dirty="0" smtClean="0"/>
              <a:t>SOUZA, R. de M. A representação do filme documentário institucional: testemunho histórico científico no espaço informacional acadêmico</a:t>
            </a:r>
            <a:r>
              <a:rPr lang="pt-BR" sz="1400" b="1" dirty="0" smtClean="0"/>
              <a:t>. Morpheus</a:t>
            </a:r>
            <a:r>
              <a:rPr lang="pt-BR" sz="1400" dirty="0" smtClean="0"/>
              <a:t>. Revista Eletrônica em Ciências Humanas - Conhecimento e Sociedade, n.5, 2004. Disponível em </a:t>
            </a:r>
            <a:r>
              <a:rPr lang="pt-BR" sz="1400" u="sng" dirty="0" smtClean="0">
                <a:hlinkClick r:id="rId3"/>
              </a:rPr>
              <a:t>http://www.unirio.br/morpheusonline/rosale_souza.htm</a:t>
            </a:r>
            <a:r>
              <a:rPr lang="pt-BR" sz="1400" dirty="0" smtClean="0"/>
              <a:t>.</a:t>
            </a:r>
          </a:p>
          <a:p>
            <a:endParaRPr lang="pt-BR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7772400" cy="810344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3200" b="1" dirty="0"/>
              <a:t>Problemas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D8082-BFFC-403F-B3C9-C57CF7E09992}" type="slidenum">
              <a:rPr lang="pt-BR"/>
              <a:pPr>
                <a:defRPr/>
              </a:pPr>
              <a:t>6</a:t>
            </a:fld>
            <a:endParaRPr lang="pt-BR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algn="just"/>
            <a:r>
              <a:rPr lang="pt-BR" sz="2800" dirty="0" smtClean="0">
                <a:cs typeface="Times New Roman" pitchFamily="18" charset="0"/>
              </a:rPr>
              <a:t>Digitalização crescente de imensos arquivos imagéticos, principalmente, no campo da multimídia</a:t>
            </a:r>
          </a:p>
          <a:p>
            <a:pPr algn="just"/>
            <a:endParaRPr lang="pt-BR" sz="2800" dirty="0" smtClean="0">
              <a:cs typeface="Times New Roman" pitchFamily="18" charset="0"/>
            </a:endParaRPr>
          </a:p>
          <a:p>
            <a:pPr algn="just"/>
            <a:endParaRPr lang="pt-BR" sz="2800" dirty="0" smtClean="0"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pt-BR" sz="2800" dirty="0" smtClean="0">
              <a:cs typeface="Times New Roman" pitchFamily="18" charset="0"/>
            </a:endParaRPr>
          </a:p>
          <a:p>
            <a:pPr algn="just"/>
            <a:r>
              <a:rPr lang="pt-BR" sz="2800" dirty="0" smtClean="0">
                <a:cs typeface="Times New Roman" pitchFamily="18" charset="0"/>
              </a:rPr>
              <a:t>Multiplicidade de novos documentos  que geram repositórios ainda maiores de imagens em movimento.</a:t>
            </a:r>
            <a:r>
              <a:rPr lang="pt-BR" sz="2800" dirty="0" smtClean="0"/>
              <a:t> </a:t>
            </a:r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4343400" y="2743200"/>
            <a:ext cx="0" cy="1600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Documentos </a:t>
            </a:r>
            <a:endParaRPr lang="pt-BR" dirty="0" smtClean="0">
              <a:solidFill>
                <a:srgbClr val="7B9899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45A38-DDB3-4113-BB84-1CC69DD60FBF}" type="slidenum">
              <a:rPr lang="pt-BR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18436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Armazenados nos suportes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fílmicos, </a:t>
            </a:r>
          </a:p>
          <a:p>
            <a:pPr lvl="1">
              <a:lnSpc>
                <a:spcPct val="90000"/>
              </a:lnSpc>
            </a:pPr>
            <a:r>
              <a:rPr lang="pt-BR" sz="2400" dirty="0" err="1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videográficos</a:t>
            </a:r>
            <a:r>
              <a:rPr lang="pt-BR" sz="2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digitais</a:t>
            </a:r>
          </a:p>
          <a:p>
            <a:pPr>
              <a:lnSpc>
                <a:spcPct val="90000"/>
              </a:lnSpc>
            </a:pPr>
            <a:r>
              <a:rPr lang="pt-BR" sz="2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Acessados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individualmente nas bibliotecas informatizadas 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coletivamente na Internet</a:t>
            </a:r>
          </a:p>
          <a:p>
            <a:pPr>
              <a:lnSpc>
                <a:spcPct val="90000"/>
              </a:lnSpc>
            </a:pPr>
            <a:r>
              <a:rPr lang="pt-BR" sz="2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Utilizados 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como forma de apoio ao ensino e à pesquisa</a:t>
            </a:r>
            <a:endParaRPr lang="pt-B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Bancos de imagem</a:t>
            </a:r>
            <a:endParaRPr lang="pt-BR" b="1" dirty="0" smtClean="0">
              <a:solidFill>
                <a:srgbClr val="7B9899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D1FA6-35AA-4FA1-AF87-3F1A165D55FF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19460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624" y="1527175"/>
            <a:ext cx="8662863" cy="4572000"/>
          </a:xfrm>
        </p:spPr>
        <p:txBody>
          <a:bodyPr/>
          <a:lstStyle/>
          <a:p>
            <a:pPr algn="just"/>
            <a:r>
              <a:rPr lang="pt-BR" sz="2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Como repositórios de conhecimento, ainda se encontram em estágio “preliminar” no que concerne ao seu potencial de utilização sistemática em pesquisas científicas.</a:t>
            </a:r>
          </a:p>
          <a:p>
            <a:r>
              <a:rPr lang="pt-BR" sz="2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Uma das razões principais dessa limitação operacional diz respeito:</a:t>
            </a:r>
          </a:p>
          <a:p>
            <a:pPr lvl="1"/>
            <a:r>
              <a:rPr lang="pt-BR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ao potencial de informações encontradas nessas bases de dados, </a:t>
            </a:r>
          </a:p>
          <a:p>
            <a:pPr lvl="1"/>
            <a:r>
              <a:rPr lang="pt-BR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à dificuldade de criação de um sistema de classificação e indexação eficiente, preciso e, principalmente, universal. 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829816"/>
          </a:xfrm>
        </p:spPr>
        <p:txBody>
          <a:bodyPr/>
          <a:lstStyle/>
          <a:p>
            <a:pPr algn="l"/>
            <a:r>
              <a:rPr lang="pt-BR" sz="3200" b="1" smtClean="0">
                <a:solidFill>
                  <a:srgbClr val="7B9899"/>
                </a:solidFill>
              </a:rPr>
              <a:t>Portanto,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C5DFE-9668-40AA-BB76-FF7BBA65C648}" type="slidenum">
              <a:rPr lang="pt-BR"/>
              <a:pPr>
                <a:defRPr/>
              </a:pPr>
              <a:t>9</a:t>
            </a:fld>
            <a:endParaRPr lang="pt-BR"/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772816"/>
            <a:ext cx="7772400" cy="4323184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BR" sz="2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o conhecimento humano acumula arquivos </a:t>
            </a:r>
            <a:r>
              <a:rPr lang="pt-BR" sz="2800" dirty="0" err="1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informacionais</a:t>
            </a:r>
            <a:r>
              <a:rPr lang="pt-BR" sz="2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de imagem de forma cada vez mais complexa e em constante crescimento. </a:t>
            </a:r>
          </a:p>
          <a:p>
            <a:pPr algn="just">
              <a:lnSpc>
                <a:spcPct val="90000"/>
              </a:lnSpc>
            </a:pPr>
            <a:r>
              <a:rPr lang="pt-BR" sz="2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informações jornalísticas, científicas e tecnológicas são armazenadas em diversos repositórios do saber sem que haja  um maior rigor conceitual para a sua recuperação e indexação. </a:t>
            </a:r>
          </a:p>
          <a:p>
            <a:pPr>
              <a:lnSpc>
                <a:spcPct val="90000"/>
              </a:lnSpc>
            </a:pPr>
            <a:endParaRPr lang="pt-BR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1177</TotalTime>
  <Words>2812</Words>
  <Application>Microsoft Office PowerPoint</Application>
  <PresentationFormat>Apresentação na tela (4:3)</PresentationFormat>
  <Paragraphs>377</Paragraphs>
  <Slides>55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55</vt:i4>
      </vt:variant>
    </vt:vector>
  </HeadingPairs>
  <TitlesOfParts>
    <vt:vector size="56" baseType="lpstr">
      <vt:lpstr>Cívico</vt:lpstr>
      <vt:lpstr>Imagens em movimento: análise, representação e recuperação</vt:lpstr>
      <vt:lpstr>Imagem</vt:lpstr>
      <vt:lpstr>Imagem audiovisual</vt:lpstr>
      <vt:lpstr>Representação</vt:lpstr>
      <vt:lpstr>Características da imagem</vt:lpstr>
      <vt:lpstr>Problemas</vt:lpstr>
      <vt:lpstr>Documentos </vt:lpstr>
      <vt:lpstr>Bancos de imagem</vt:lpstr>
      <vt:lpstr>Portanto,</vt:lpstr>
      <vt:lpstr>Ciência da Informação</vt:lpstr>
      <vt:lpstr>Hoje</vt:lpstr>
      <vt:lpstr>Objetivo</vt:lpstr>
      <vt:lpstr>Indexação</vt:lpstr>
      <vt:lpstr>Indexação da informação visual</vt:lpstr>
      <vt:lpstr>Filmes </vt:lpstr>
      <vt:lpstr>Informação cinematográfica</vt:lpstr>
      <vt:lpstr>Informação cinematográfica ficcional</vt:lpstr>
      <vt:lpstr>Filme documentário</vt:lpstr>
      <vt:lpstr>Categorias para filmes documentários</vt:lpstr>
      <vt:lpstr>Exemplo</vt:lpstr>
      <vt:lpstr>Informação cinematográfica documentária</vt:lpstr>
      <vt:lpstr>Níveis de indexação</vt:lpstr>
      <vt:lpstr>Segmentação e Indexação</vt:lpstr>
      <vt:lpstr>Detecção de tomadas</vt:lpstr>
      <vt:lpstr>Detecção de cenas</vt:lpstr>
      <vt:lpstr>Suporte</vt:lpstr>
      <vt:lpstr>Normas, códigos e manuais referentes a descrição de imagens em movimento</vt:lpstr>
      <vt:lpstr>Representação arquivística de filmes </vt:lpstr>
      <vt:lpstr>Apresentação do PowerPoint</vt:lpstr>
      <vt:lpstr>Norma ISAD (G): regras para descrição</vt:lpstr>
      <vt:lpstr>Análise da imagem em movimento</vt:lpstr>
      <vt:lpstr>Apresentação do PowerPoint</vt:lpstr>
      <vt:lpstr>Apresentação do PowerPoint</vt:lpstr>
      <vt:lpstr>Elementos formais que interferem na significação da imagem em movimento</vt:lpstr>
      <vt:lpstr>Análise do plano cinematográfico</vt:lpstr>
      <vt:lpstr>Apresentação do PowerPoint</vt:lpstr>
      <vt:lpstr>Apresentação do PowerPoint</vt:lpstr>
      <vt:lpstr>Processo de análise</vt:lpstr>
      <vt:lpstr>Apresentação do PowerPoint</vt:lpstr>
      <vt:lpstr>Análise descritiva</vt:lpstr>
      <vt:lpstr>Análise de conteúdo</vt:lpstr>
      <vt:lpstr>Apresentação do PowerPoint</vt:lpstr>
      <vt:lpstr>Apresentação do PowerPoint</vt:lpstr>
      <vt:lpstr>Apresentação do PowerPoint</vt:lpstr>
      <vt:lpstr>Documentos audiovisuais nos  Arquivos - TV</vt:lpstr>
      <vt:lpstr>  Características da informação audiovisual na Televisão</vt:lpstr>
      <vt:lpstr>Apresentação do PowerPoint</vt:lpstr>
      <vt:lpstr>Informação audiovisual na Televisão</vt:lpstr>
      <vt:lpstr>Etapas da Análise da IAV para TV</vt:lpstr>
      <vt:lpstr>Apresentação do PowerPoint</vt:lpstr>
      <vt:lpstr>Apresentação do PowerPoint</vt:lpstr>
      <vt:lpstr>Instrumento para representação de Imagens  Linguagem documentária</vt:lpstr>
      <vt:lpstr>Exemplo de planilha descritiva</vt:lpstr>
      <vt:lpstr>Apresentação do PowerPoint</vt:lpstr>
      <vt:lpstr>Apresentação do PowerPoint</vt:lpstr>
    </vt:vector>
  </TitlesOfParts>
  <Company>cbd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organização de arquivos cinematográficos: documentação ficcional e documentária. Representação da informação e Questões de arranjo e preservação</dc:title>
  <dc:creator>vania</dc:creator>
  <cp:lastModifiedBy>vania</cp:lastModifiedBy>
  <cp:revision>206</cp:revision>
  <dcterms:created xsi:type="dcterms:W3CDTF">2006-10-09T16:05:18Z</dcterms:created>
  <dcterms:modified xsi:type="dcterms:W3CDTF">2014-10-10T01:04:28Z</dcterms:modified>
</cp:coreProperties>
</file>