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CACA"/>
          </a:solidFill>
        </a:fill>
      </a:tcStyle>
    </a:wholeTbl>
    <a:band2H>
      <a:tcTxStyle/>
      <a:tcStyle>
        <a:tcBdr/>
        <a:fill>
          <a:solidFill>
            <a:srgbClr val="EF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A"/>
          </a:solidFill>
        </a:fill>
      </a:tcStyle>
    </a:wholeTbl>
    <a:band2H>
      <a:tcTxStyle/>
      <a:tcStyle>
        <a:tcBdr/>
        <a:fill>
          <a:solidFill>
            <a:srgbClr val="FBE8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>
              <a:lumOff val="17843"/>
            </a:schemeClr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/>
    <p:restoredTop sz="94689"/>
  </p:normalViewPr>
  <p:slideViewPr>
    <p:cSldViewPr snapToGrid="0" snapToObjects="1">
      <p:cViewPr varScale="1">
        <p:scale>
          <a:sx n="127" d="100"/>
          <a:sy n="127" d="100"/>
        </p:scale>
        <p:origin x="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 Sistema hemostático preserva a integridade vascular mantendo um equilíbrio entre os processos fisiológicos que mantém o sangue no estado fluido e, ao mesmo tempo, previne o sangramento excessivo. Didaticamente, podemos classificar o sistema hemostático de acordo com seus componentes da hemostasia primária (vasos, palquetas e FVW) w hemostasia secundária (fatores da coagulação), sob os quais atuam o sistema hemolítico e os anticoagulantes naturais para manter a homeostase da coagulação. A perturbação desse equilíbrio pode resultar em hemorragia ou trombose. Enquanto o controle do sangramento requer a rápida formação do coágulo de fibrina nos locais de injúria vascular, a preservação da fluidez do sangue depende da integridade do endotélio vascular e de uma série de vias regulatórias que mantém as plaquetas num estado quiescente e o sistema de coagulação sob controle.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 Sistema hemostático preserva a integridade vascular mantendo um equilíbrio entre os processos fisiológicos que mantém o sangue no estado fluido e, ao mesmo tempo, previne o sangramento excessivo. Didaticamente, podemos classificar o sistema hemostático de acordo com seus componentes da hemostasia primária (vasos, palquetas e FVW) w hemostasia secundária (fatores da coagulação), sob os quais atuam o sistema hemolítico e os anticoagulantes naturais para manter a homeostase da coagulação. A perturbação desse equilíbrio pode resultar em hemorragia ou trombose. Enquanto o controle do sangramento requer a rápida formação do coágulo de fibrina nos locais de injúria vascular, a preservação da fluidez do sangue depende da integridade do endotélio vascular e de uma série de vias regulatórias que mantém as plaquetas num estado quiescente e o sistema de coagulação sob controle.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3186952" y="268288"/>
            <a:ext cx="5669281" cy="3900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Rectangle 7"/>
          <p:cNvSpPr/>
          <p:nvPr/>
        </p:nvSpPr>
        <p:spPr>
          <a:xfrm>
            <a:off x="268940" y="268287"/>
            <a:ext cx="182881" cy="38868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3200400" y="4208929"/>
            <a:ext cx="5458968" cy="10486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00400" y="5257800"/>
            <a:ext cx="5458968" cy="6217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600"/>
            </a:lvl1pPr>
            <a:lvl2pPr marL="0" indent="457200">
              <a:spcBef>
                <a:spcPts val="0"/>
              </a:spcBef>
              <a:buClrTx/>
              <a:buSzTx/>
              <a:buNone/>
              <a:defRPr sz="1600"/>
            </a:lvl2pPr>
            <a:lvl3pPr marL="0" indent="914400">
              <a:spcBef>
                <a:spcPts val="0"/>
              </a:spcBef>
              <a:buClrTx/>
              <a:buSzTx/>
              <a:buNone/>
              <a:defRPr sz="1600"/>
            </a:lvl3pPr>
            <a:lvl4pPr marL="0" indent="1371600">
              <a:spcBef>
                <a:spcPts val="0"/>
              </a:spcBef>
              <a:buClrTx/>
              <a:buSzTx/>
              <a:buNone/>
              <a:defRPr sz="1600"/>
            </a:lvl4pPr>
            <a:lvl5pPr marL="0" indent="1828800">
              <a:spcBef>
                <a:spcPts val="0"/>
              </a:spcBef>
              <a:buClrTx/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1673" y="6410642"/>
            <a:ext cx="260621" cy="256541"/>
          </a:xfrm>
          <a:prstGeom prst="rect">
            <a:avLst/>
          </a:prstGeom>
        </p:spPr>
        <p:txBody>
          <a:bodyPr/>
          <a:lstStyle>
            <a:lvl1pPr defTabSz="914400">
              <a:defRPr sz="1100">
                <a:solidFill>
                  <a:srgbClr val="85858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7"/>
          <p:cNvSpPr/>
          <p:nvPr/>
        </p:nvSpPr>
        <p:spPr>
          <a:xfrm>
            <a:off x="8148918" y="268287"/>
            <a:ext cx="718074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457198" y="914400"/>
            <a:ext cx="739140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2440" y="2214561"/>
            <a:ext cx="3566160" cy="192024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7"/>
          <p:cNvSpPr/>
          <p:nvPr/>
        </p:nvSpPr>
        <p:spPr>
          <a:xfrm>
            <a:off x="8148918" y="268287"/>
            <a:ext cx="718074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457198" y="914400"/>
            <a:ext cx="739140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2440" y="2214561"/>
            <a:ext cx="3566160" cy="192024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5"/>
          <p:cNvSpPr/>
          <p:nvPr/>
        </p:nvSpPr>
        <p:spPr>
          <a:xfrm>
            <a:off x="8148918" y="268287"/>
            <a:ext cx="718074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>
            <a:off x="457198" y="914400"/>
            <a:ext cx="6508379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457198" y="995081"/>
            <a:ext cx="3566161" cy="10354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2051" y="990600"/>
            <a:ext cx="3566161" cy="51355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2057400"/>
            <a:ext cx="3566161" cy="365760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600"/>
            </a:pPr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7"/>
          <p:cNvSpPr/>
          <p:nvPr/>
        </p:nvSpPr>
        <p:spPr>
          <a:xfrm>
            <a:off x="4746811" y="268288"/>
            <a:ext cx="4114801" cy="56692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Title Text"/>
          <p:cNvSpPr txBox="1">
            <a:spLocks noGrp="1"/>
          </p:cNvSpPr>
          <p:nvPr>
            <p:ph type="title"/>
          </p:nvPr>
        </p:nvSpPr>
        <p:spPr>
          <a:xfrm>
            <a:off x="457198" y="995081"/>
            <a:ext cx="3566161" cy="10354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198" y="2057400"/>
            <a:ext cx="3566161" cy="36576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/>
            </a:lvl1pPr>
            <a:lvl2pPr marL="0" indent="457200">
              <a:buClrTx/>
              <a:buSzTx/>
              <a:buNone/>
              <a:defRPr sz="1600"/>
            </a:lvl2pPr>
            <a:lvl3pPr marL="0" indent="914400">
              <a:buClrTx/>
              <a:buSzTx/>
              <a:buNone/>
              <a:defRPr sz="1600"/>
            </a:lvl3pPr>
            <a:lvl4pPr marL="0" indent="1371600">
              <a:buClrTx/>
              <a:buSzTx/>
              <a:buNone/>
              <a:defRPr sz="1600"/>
            </a:lvl4pPr>
            <a:lvl5pPr marL="0" indent="1828800">
              <a:buClrTx/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4760257" y="990600"/>
            <a:ext cx="4096513" cy="56118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7"/>
          <p:cNvSpPr/>
          <p:nvPr/>
        </p:nvSpPr>
        <p:spPr>
          <a:xfrm>
            <a:off x="7216775" y="268288"/>
            <a:ext cx="1639456" cy="36393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Title Text"/>
          <p:cNvSpPr txBox="1">
            <a:spLocks noGrp="1"/>
          </p:cNvSpPr>
          <p:nvPr>
            <p:ph type="title"/>
          </p:nvPr>
        </p:nvSpPr>
        <p:spPr>
          <a:xfrm>
            <a:off x="458787" y="4267200"/>
            <a:ext cx="6477001" cy="566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6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69874" y="268288"/>
            <a:ext cx="6858001" cy="36393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8787" y="4840940"/>
            <a:ext cx="6475414" cy="130427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/>
            </a:lvl1pPr>
            <a:lvl2pPr marL="0" indent="457200">
              <a:buClrTx/>
              <a:buSzTx/>
              <a:buNone/>
              <a:defRPr sz="1600"/>
            </a:lvl2pPr>
            <a:lvl3pPr marL="0" indent="914400">
              <a:buClrTx/>
              <a:buSzTx/>
              <a:buNone/>
              <a:defRPr sz="1600"/>
            </a:lvl3pPr>
            <a:lvl4pPr marL="0" indent="1371600">
              <a:buClrTx/>
              <a:buSzTx/>
              <a:buNone/>
              <a:defRPr sz="1600"/>
            </a:lvl4pPr>
            <a:lvl5pPr marL="0" indent="1828800">
              <a:buClrTx/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7"/>
          <p:cNvSpPr/>
          <p:nvPr/>
        </p:nvSpPr>
        <p:spPr>
          <a:xfrm>
            <a:off x="8135470" y="268288"/>
            <a:ext cx="720762" cy="36393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xfrm>
            <a:off x="458787" y="4267200"/>
            <a:ext cx="6477001" cy="566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7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3006726" cy="36393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8787" y="4840940"/>
            <a:ext cx="6475414" cy="130427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/>
            </a:lvl1pPr>
            <a:lvl2pPr marL="0" indent="457200">
              <a:buClrTx/>
              <a:buSzTx/>
              <a:buNone/>
              <a:defRPr sz="1600"/>
            </a:lvl2pPr>
            <a:lvl3pPr marL="0" indent="914400">
              <a:buClrTx/>
              <a:buSzTx/>
              <a:buNone/>
              <a:defRPr sz="1600"/>
            </a:lvl3pPr>
            <a:lvl4pPr marL="0" indent="1371600">
              <a:buClrTx/>
              <a:buSzTx/>
              <a:buNone/>
              <a:defRPr sz="1600"/>
            </a:lvl4pPr>
            <a:lvl5pPr marL="0" indent="1828800">
              <a:buClrTx/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52800" y="268288"/>
            <a:ext cx="4701989" cy="177566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52800" y="2131934"/>
            <a:ext cx="2304289" cy="17756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750500" y="2131934"/>
            <a:ext cx="2304289" cy="17756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/>
          <p:nvPr/>
        </p:nvSpPr>
        <p:spPr>
          <a:xfrm>
            <a:off x="7212106" y="268287"/>
            <a:ext cx="1645921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57198" y="914400"/>
            <a:ext cx="6508379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8" y="2209800"/>
            <a:ext cx="6508379" cy="39163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/>
          <p:nvPr/>
        </p:nvSpPr>
        <p:spPr>
          <a:xfrm>
            <a:off x="3186952" y="268287"/>
            <a:ext cx="5669281" cy="25603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3200399" y="4171950"/>
            <a:ext cx="5457920" cy="1085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00400" y="5257798"/>
            <a:ext cx="5457919" cy="6185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600"/>
            </a:lvl1pPr>
            <a:lvl2pPr marL="0" indent="457200">
              <a:spcBef>
                <a:spcPts val="0"/>
              </a:spcBef>
              <a:buClrTx/>
              <a:buSzTx/>
              <a:buNone/>
              <a:defRPr sz="1600"/>
            </a:lvl2pPr>
            <a:lvl3pPr marL="0" indent="914400">
              <a:spcBef>
                <a:spcPts val="0"/>
              </a:spcBef>
              <a:buClrTx/>
              <a:buSzTx/>
              <a:buNone/>
              <a:defRPr sz="1600"/>
            </a:lvl3pPr>
            <a:lvl4pPr marL="0" indent="1371600">
              <a:spcBef>
                <a:spcPts val="0"/>
              </a:spcBef>
              <a:buClrTx/>
              <a:buSzTx/>
              <a:buNone/>
              <a:defRPr sz="1600"/>
            </a:lvl4pPr>
            <a:lvl5pPr marL="0" indent="1828800">
              <a:spcBef>
                <a:spcPts val="0"/>
              </a:spcBef>
              <a:buClrTx/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" name="Rectangle 9"/>
          <p:cNvSpPr/>
          <p:nvPr/>
        </p:nvSpPr>
        <p:spPr>
          <a:xfrm>
            <a:off x="268940" y="268287"/>
            <a:ext cx="182881" cy="38868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90638" y="6410642"/>
            <a:ext cx="260622" cy="256541"/>
          </a:xfrm>
          <a:prstGeom prst="rect">
            <a:avLst/>
          </a:prstGeom>
        </p:spPr>
        <p:txBody>
          <a:bodyPr/>
          <a:lstStyle>
            <a:lvl1pPr defTabSz="914400">
              <a:defRPr sz="1100">
                <a:solidFill>
                  <a:srgbClr val="85858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/>
          <p:nvPr/>
        </p:nvSpPr>
        <p:spPr>
          <a:xfrm>
            <a:off x="269874" y="268287"/>
            <a:ext cx="1645922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2178423" y="914400"/>
            <a:ext cx="6508378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/>
          </p:nvPr>
        </p:nvSpPr>
        <p:spPr>
          <a:xfrm>
            <a:off x="2178423" y="2209800"/>
            <a:ext cx="6508378" cy="39163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7"/>
            <a:ext cx="1645921" cy="462579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21099" y="326408"/>
            <a:ext cx="417102" cy="4343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6"/>
          <p:cNvSpPr/>
          <p:nvPr/>
        </p:nvSpPr>
        <p:spPr>
          <a:xfrm>
            <a:off x="7758951" y="268288"/>
            <a:ext cx="1099075" cy="6350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2209800" y="3429000"/>
            <a:ext cx="4966448" cy="139849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9800" y="4824414"/>
            <a:ext cx="4966448" cy="1320801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None/>
              <a:defRPr sz="1600"/>
            </a:lvl1pPr>
            <a:lvl2pPr marL="0" indent="457200" algn="r">
              <a:buClrTx/>
              <a:buSzTx/>
              <a:buNone/>
              <a:defRPr sz="1600"/>
            </a:lvl2pPr>
            <a:lvl3pPr marL="0" indent="914400" algn="r">
              <a:buClrTx/>
              <a:buSzTx/>
              <a:buNone/>
              <a:defRPr sz="1600"/>
            </a:lvl3pPr>
            <a:lvl4pPr marL="0" indent="1371600" algn="r">
              <a:buClrTx/>
              <a:buSzTx/>
              <a:buNone/>
              <a:defRPr sz="1600"/>
            </a:lvl4pPr>
            <a:lvl5pPr marL="0" indent="1828800" algn="r">
              <a:buClrTx/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/>
          <p:nvPr/>
        </p:nvSpPr>
        <p:spPr>
          <a:xfrm>
            <a:off x="269875" y="4773705"/>
            <a:ext cx="2971800" cy="184458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3720353" y="3429001"/>
            <a:ext cx="4966447" cy="139849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20353" y="4824414"/>
            <a:ext cx="4966447" cy="1320801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None/>
              <a:defRPr sz="1600"/>
            </a:lvl1pPr>
            <a:lvl2pPr marL="0" indent="457200" algn="r">
              <a:buClrTx/>
              <a:buSzTx/>
              <a:buNone/>
              <a:defRPr sz="1600"/>
            </a:lvl2pPr>
            <a:lvl3pPr marL="0" indent="914400" algn="r">
              <a:buClrTx/>
              <a:buSzTx/>
              <a:buNone/>
              <a:defRPr sz="1600"/>
            </a:lvl3pPr>
            <a:lvl4pPr marL="0" indent="1371600" algn="r">
              <a:buClrTx/>
              <a:buSzTx/>
              <a:buNone/>
              <a:defRPr sz="1600"/>
            </a:lvl4pPr>
            <a:lvl5pPr marL="0" indent="1828800" algn="r">
              <a:buClrTx/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269874" y="268288"/>
            <a:ext cx="2971801" cy="44386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0617" y="6070357"/>
            <a:ext cx="417102" cy="4343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"/>
          <p:cNvSpPr/>
          <p:nvPr/>
        </p:nvSpPr>
        <p:spPr>
          <a:xfrm>
            <a:off x="8148918" y="268287"/>
            <a:ext cx="718074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457198" y="914400"/>
            <a:ext cx="739140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214563"/>
            <a:ext cx="3566160" cy="39116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9"/>
          <p:cNvSpPr/>
          <p:nvPr/>
        </p:nvSpPr>
        <p:spPr>
          <a:xfrm>
            <a:off x="8148918" y="268287"/>
            <a:ext cx="718074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457198" y="914400"/>
            <a:ext cx="738835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2054131"/>
            <a:ext cx="3566160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ClrTx/>
              <a:buSzTx/>
              <a:buNone/>
              <a:defRPr b="1">
                <a:solidFill>
                  <a:schemeClr val="accent1"/>
                </a:solidFill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b="1">
                <a:solidFill>
                  <a:schemeClr val="accent1"/>
                </a:solidFill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b="1">
                <a:solidFill>
                  <a:schemeClr val="accent1"/>
                </a:solidFill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b="1">
                <a:solidFill>
                  <a:schemeClr val="accent1"/>
                </a:solidFill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b="1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79391" y="2054131"/>
            <a:ext cx="3566160" cy="6397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7"/>
          <p:cNvSpPr/>
          <p:nvPr/>
        </p:nvSpPr>
        <p:spPr>
          <a:xfrm>
            <a:off x="8148918" y="268287"/>
            <a:ext cx="718074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457198" y="914400"/>
            <a:ext cx="739140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198" y="2214561"/>
            <a:ext cx="7396165" cy="192024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48918" y="268288"/>
            <a:ext cx="718074" cy="56692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5899" y="326408"/>
            <a:ext cx="417102" cy="434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2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2000" b="0" i="0" u="none" strike="noStrike" cap="none" spc="0" baseline="0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826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2000" b="0" i="0" u="none" strike="noStrike" cap="none" spc="0" baseline="0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7112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2000" b="0" i="0" u="none" strike="noStrike" cap="none" spc="0" baseline="0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9398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2000" b="0" i="0" u="none" strike="noStrike" cap="none" spc="0" baseline="0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1684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2000" b="0" i="0" u="none" strike="noStrike" cap="none" spc="0" baseline="0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5146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718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290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862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>
            <a:spLocks noGrp="1"/>
          </p:cNvSpPr>
          <p:nvPr>
            <p:ph type="title"/>
          </p:nvPr>
        </p:nvSpPr>
        <p:spPr>
          <a:xfrm>
            <a:off x="909310" y="925606"/>
            <a:ext cx="6580497" cy="3146772"/>
          </a:xfrm>
          <a:prstGeom prst="rect">
            <a:avLst/>
          </a:prstGeom>
        </p:spPr>
        <p:txBody>
          <a:bodyPr/>
          <a:lstStyle/>
          <a:p>
            <a:pPr defTabSz="896111">
              <a:lnSpc>
                <a:spcPct val="150000"/>
              </a:lnSpc>
              <a:defRPr sz="3528" b="1"/>
            </a:pPr>
            <a:r>
              <a:t>Interpretação do hemograma</a:t>
            </a:r>
            <a:br/>
            <a:br/>
            <a:r>
              <a:t>Questionário</a:t>
            </a:r>
          </a:p>
        </p:txBody>
      </p:sp>
      <p:pic>
        <p:nvPicPr>
          <p:cNvPr id="19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188912"/>
            <a:ext cx="968375" cy="979489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ext Box 6"/>
          <p:cNvSpPr txBox="1"/>
          <p:nvPr/>
        </p:nvSpPr>
        <p:spPr>
          <a:xfrm>
            <a:off x="2152797" y="5441091"/>
            <a:ext cx="4185945" cy="770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7" tIns="45717" rIns="45717" bIns="45717">
            <a:spAutoFit/>
          </a:bodyPr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LORENA LOBO DE FIGUEIREDO PONTES</a:t>
            </a:r>
            <a:endParaRPr sz="2400"/>
          </a:p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2020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1"/>
          <p:cNvSpPr txBox="1"/>
          <p:nvPr/>
        </p:nvSpPr>
        <p:spPr>
          <a:xfrm>
            <a:off x="576215" y="2199931"/>
            <a:ext cx="7924801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Interpretação do hemograma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/>
          <p:nvPr/>
        </p:nvSpPr>
        <p:spPr>
          <a:xfrm>
            <a:off x="114300" y="-1850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Parâmetros do hemograma</a:t>
            </a:r>
          </a:p>
        </p:txBody>
      </p:sp>
      <p:sp>
        <p:nvSpPr>
          <p:cNvPr id="259" name="TextBox 65"/>
          <p:cNvSpPr txBox="1"/>
          <p:nvPr/>
        </p:nvSpPr>
        <p:spPr>
          <a:xfrm>
            <a:off x="425003" y="1339997"/>
            <a:ext cx="5945124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b="1">
                <a:solidFill>
                  <a:srgbClr val="00003D"/>
                </a:solidFill>
              </a:defRPr>
            </a:pPr>
            <a:r>
              <a:t>Parâmetros diretos: </a:t>
            </a:r>
          </a:p>
          <a:p>
            <a:pPr marL="342900" indent="-342900">
              <a:buClr>
                <a:srgbClr val="800000"/>
              </a:buClr>
              <a:buSzPct val="100000"/>
              <a:buChar char="▪"/>
              <a:defRPr sz="2000">
                <a:solidFill>
                  <a:srgbClr val="00003D"/>
                </a:solidFill>
              </a:defRPr>
            </a:pPr>
            <a:r>
              <a:t> </a:t>
            </a:r>
            <a:r>
              <a:rPr>
                <a:solidFill>
                  <a:srgbClr val="000000"/>
                </a:solidFill>
              </a:rPr>
              <a:t>contagem de hemácias (GV)</a:t>
            </a:r>
          </a:p>
          <a:p>
            <a:pPr marL="342900" indent="-342900">
              <a:buClr>
                <a:srgbClr val="800000"/>
              </a:buClr>
              <a:buSzPct val="100000"/>
              <a:buChar char="▪"/>
              <a:defRPr sz="2000"/>
            </a:pPr>
            <a:r>
              <a:t> contagem de glóbulos brancos (GB) </a:t>
            </a:r>
          </a:p>
          <a:p>
            <a:pPr marL="342900" indent="-342900">
              <a:buClr>
                <a:srgbClr val="800000"/>
              </a:buClr>
              <a:buSzPct val="100000"/>
              <a:buChar char="▪"/>
              <a:defRPr sz="2000"/>
            </a:pPr>
            <a:r>
              <a:t> contagem de plaquetas (PLQ)</a:t>
            </a:r>
          </a:p>
          <a:p>
            <a:pPr marL="342900" indent="-342900">
              <a:buClr>
                <a:srgbClr val="800000"/>
              </a:buClr>
              <a:buSzPct val="100000"/>
              <a:buChar char="▪"/>
              <a:defRPr sz="2000"/>
            </a:pPr>
            <a:r>
              <a:t> determinação do volume hemácias (VCM)</a:t>
            </a:r>
          </a:p>
          <a:p>
            <a:pPr marL="342900" indent="-342900">
              <a:buClr>
                <a:srgbClr val="800000"/>
              </a:buClr>
              <a:buSzPct val="100000"/>
              <a:buChar char="▪"/>
              <a:defRPr sz="2000"/>
            </a:pPr>
            <a:r>
              <a:t> dosagem de hemoglobina</a:t>
            </a:r>
          </a:p>
          <a:p>
            <a:pPr>
              <a:defRPr sz="2000">
                <a:solidFill>
                  <a:srgbClr val="00003D"/>
                </a:solidFill>
              </a:defRPr>
            </a:pPr>
            <a:endParaRPr/>
          </a:p>
          <a:p>
            <a:pPr>
              <a:defRPr sz="2000" b="1">
                <a:solidFill>
                  <a:srgbClr val="00003D"/>
                </a:solidFill>
              </a:defRPr>
            </a:pPr>
            <a:r>
              <a:t>Parâmetros indiretos: </a:t>
            </a:r>
          </a:p>
          <a:p>
            <a:pPr marL="342900" indent="-342900">
              <a:buClr>
                <a:srgbClr val="800000"/>
              </a:buClr>
              <a:buSzPct val="100000"/>
              <a:buChar char="▪"/>
              <a:defRPr sz="2000">
                <a:solidFill>
                  <a:srgbClr val="00003D"/>
                </a:solidFill>
              </a:defRPr>
            </a:pPr>
            <a:r>
              <a:t>hematócrito</a:t>
            </a:r>
          </a:p>
          <a:p>
            <a:pPr marL="342900" indent="-342900">
              <a:buClr>
                <a:srgbClr val="800000"/>
              </a:buClr>
              <a:buSzPct val="100000"/>
              <a:buChar char="▪"/>
              <a:defRPr sz="2000">
                <a:solidFill>
                  <a:srgbClr val="00003D"/>
                </a:solidFill>
              </a:defRPr>
            </a:pPr>
            <a:r>
              <a:t>concentração de hemoglobina (CHCM) </a:t>
            </a:r>
          </a:p>
          <a:p>
            <a:pPr>
              <a:defRPr sz="2000">
                <a:solidFill>
                  <a:srgbClr val="00003D"/>
                </a:solidFill>
              </a:defRPr>
            </a:pPr>
            <a:endParaRPr/>
          </a:p>
          <a:p>
            <a:pPr>
              <a:defRPr sz="2000" b="1">
                <a:solidFill>
                  <a:srgbClr val="00003D"/>
                </a:solidFill>
              </a:defRPr>
            </a:pPr>
            <a:r>
              <a:t>Outros: </a:t>
            </a:r>
          </a:p>
          <a:p>
            <a:pPr marL="342900" indent="-342900">
              <a:buClr>
                <a:srgbClr val="800000"/>
              </a:buClr>
              <a:buSzPct val="100000"/>
              <a:buChar char="▪"/>
              <a:defRPr sz="2000">
                <a:solidFill>
                  <a:srgbClr val="00003D"/>
                </a:solidFill>
              </a:defRPr>
            </a:pPr>
            <a:r>
              <a:t>variação de volume de hemácias </a:t>
            </a:r>
          </a:p>
          <a:p>
            <a:pPr marL="342900" indent="-342900">
              <a:buClr>
                <a:srgbClr val="800000"/>
              </a:buClr>
              <a:buSzPct val="100000"/>
              <a:buChar char="▪"/>
              <a:defRPr sz="2000">
                <a:solidFill>
                  <a:srgbClr val="00003D"/>
                </a:solidFill>
              </a:defRPr>
            </a:pPr>
            <a:r>
              <a:t>volume de plaquetas</a:t>
            </a:r>
          </a:p>
          <a:p>
            <a:pPr>
              <a:defRPr sz="2000">
                <a:solidFill>
                  <a:srgbClr val="00003D"/>
                </a:solidFill>
              </a:defRPr>
            </a:pPr>
            <a:endParaRPr/>
          </a:p>
          <a:p>
            <a:pPr>
              <a:defRPr sz="2000" b="1">
                <a:solidFill>
                  <a:srgbClr val="00003D"/>
                </a:solidFill>
              </a:defRPr>
            </a:pPr>
            <a:r>
              <a:t>Hematoscopia</a:t>
            </a:r>
          </a:p>
        </p:txBody>
      </p:sp>
      <p:pic>
        <p:nvPicPr>
          <p:cNvPr id="260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5477" y="3879577"/>
            <a:ext cx="1898945" cy="1285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75477" y="5165030"/>
            <a:ext cx="1897581" cy="1295765"/>
          </a:xfrm>
          <a:prstGeom prst="rect">
            <a:avLst/>
          </a:prstGeom>
          <a:ln>
            <a:solidFill>
              <a:srgbClr val="FFFFFF"/>
            </a:solidFill>
            <a:miter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1"/>
          <p:cNvSpPr txBox="1"/>
          <p:nvPr/>
        </p:nvSpPr>
        <p:spPr>
          <a:xfrm>
            <a:off x="114300" y="-1850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Valores de referência</a:t>
            </a:r>
          </a:p>
        </p:txBody>
      </p:sp>
      <p:graphicFrame>
        <p:nvGraphicFramePr>
          <p:cNvPr id="266" name="Table 13"/>
          <p:cNvGraphicFramePr/>
          <p:nvPr/>
        </p:nvGraphicFramePr>
        <p:xfrm>
          <a:off x="1092200" y="1536700"/>
          <a:ext cx="6908800" cy="44500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451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Variável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Homens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Mulheres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Hemoglobina (g/dL)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13.5 – 17.5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12.0 – 15.5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GV ( x 10</a:t>
                      </a:r>
                      <a:r>
                        <a:rPr baseline="30000"/>
                        <a:t>12</a:t>
                      </a:r>
                      <a:r>
                        <a:t>/L)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4.3 – 5.7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3.9 – 5.0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VCM (fL)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81.2 – 95.1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81.6 – 98.3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RDW (%)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11.8 – 15.6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11.9 – 15.5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Plaquetas (x 10</a:t>
                      </a:r>
                      <a:r>
                        <a:rPr baseline="30000"/>
                        <a:t>9</a:t>
                      </a:r>
                      <a:r>
                        <a:t>/L)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150 - 450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150 - 450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GB (x 10</a:t>
                      </a:r>
                      <a:r>
                        <a:rPr baseline="30000"/>
                        <a:t>9</a:t>
                      </a:r>
                      <a:r>
                        <a:t>/L)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3.5 – 10.5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3.5 – 10.5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Neutrófilos (x 10</a:t>
                      </a:r>
                      <a:r>
                        <a:rPr baseline="30000"/>
                        <a:t>9</a:t>
                      </a:r>
                      <a:r>
                        <a:t>/L)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1.7 – 7.0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1.7 – 7.0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Linfócitos (x 10</a:t>
                      </a:r>
                      <a:r>
                        <a:rPr baseline="30000"/>
                        <a:t>9</a:t>
                      </a:r>
                      <a:r>
                        <a:t>/L)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0.9 – 2.9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0.9 – 2.9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Monócitos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0.3 – 0.9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0.3 – 0.9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Eosinófilos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0.05 – 0.5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0.05 – 0.5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Basófilos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0 – 0.3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0 – 0.3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67" name="TextBox 14"/>
          <p:cNvSpPr txBox="1"/>
          <p:nvPr/>
        </p:nvSpPr>
        <p:spPr>
          <a:xfrm>
            <a:off x="4838700" y="6381327"/>
            <a:ext cx="386340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t>Valores de referência - Mayo Clinic Laboratories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1"/>
          <p:cNvSpPr txBox="1"/>
          <p:nvPr/>
        </p:nvSpPr>
        <p:spPr>
          <a:xfrm>
            <a:off x="114300" y="-1850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Índices hematimétricos</a:t>
            </a:r>
          </a:p>
        </p:txBody>
      </p:sp>
      <p:sp>
        <p:nvSpPr>
          <p:cNvPr id="270" name="TextBox 2"/>
          <p:cNvSpPr txBox="1"/>
          <p:nvPr/>
        </p:nvSpPr>
        <p:spPr>
          <a:xfrm>
            <a:off x="152400" y="1878013"/>
            <a:ext cx="45720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00003D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pPr>
            <a:r>
              <a:t>VCM = </a:t>
            </a:r>
            <a:r>
              <a:rPr b="0"/>
              <a:t>volume corpuscular médio</a:t>
            </a:r>
          </a:p>
        </p:txBody>
      </p:sp>
      <p:sp>
        <p:nvSpPr>
          <p:cNvPr id="271" name="TextBox 45"/>
          <p:cNvSpPr txBox="1"/>
          <p:nvPr/>
        </p:nvSpPr>
        <p:spPr>
          <a:xfrm>
            <a:off x="5334000" y="1876425"/>
            <a:ext cx="3276600" cy="39624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solidFill>
                  <a:srgbClr val="00003D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r>
              <a:t>VCM = Ht/GV x 10 (fL)</a:t>
            </a:r>
          </a:p>
        </p:txBody>
      </p:sp>
      <p:sp>
        <p:nvSpPr>
          <p:cNvPr id="272" name="TextBox 7"/>
          <p:cNvSpPr txBox="1"/>
          <p:nvPr/>
        </p:nvSpPr>
        <p:spPr>
          <a:xfrm>
            <a:off x="152400" y="3170238"/>
            <a:ext cx="45720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00003D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pPr>
            <a:r>
              <a:t>HCM = </a:t>
            </a:r>
            <a:r>
              <a:rPr b="0"/>
              <a:t>Hb corpuscular média</a:t>
            </a:r>
          </a:p>
        </p:txBody>
      </p:sp>
      <p:sp>
        <p:nvSpPr>
          <p:cNvPr id="273" name="TextBox 48"/>
          <p:cNvSpPr txBox="1"/>
          <p:nvPr/>
        </p:nvSpPr>
        <p:spPr>
          <a:xfrm>
            <a:off x="5334000" y="3209925"/>
            <a:ext cx="3276600" cy="39624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solidFill>
                  <a:srgbClr val="00003D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r>
              <a:t>HCM = Hb/GV x 10 (pg)</a:t>
            </a:r>
          </a:p>
        </p:txBody>
      </p:sp>
      <p:sp>
        <p:nvSpPr>
          <p:cNvPr id="274" name="TextBox 10"/>
          <p:cNvSpPr txBox="1"/>
          <p:nvPr/>
        </p:nvSpPr>
        <p:spPr>
          <a:xfrm>
            <a:off x="152400" y="4168775"/>
            <a:ext cx="4572000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00003D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pPr>
            <a:r>
              <a:t>CHCM = </a:t>
            </a:r>
            <a:r>
              <a:rPr b="0"/>
              <a:t>concentração de Hb corpuscular média</a:t>
            </a:r>
          </a:p>
        </p:txBody>
      </p:sp>
      <p:sp>
        <p:nvSpPr>
          <p:cNvPr id="275" name="TextBox 52"/>
          <p:cNvSpPr txBox="1"/>
          <p:nvPr/>
        </p:nvSpPr>
        <p:spPr>
          <a:xfrm>
            <a:off x="5334000" y="4378325"/>
            <a:ext cx="3733800" cy="39624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00003D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r>
              <a:t>CHCM = Hb/Ht x 100 (g/dL)</a:t>
            </a:r>
          </a:p>
        </p:txBody>
      </p:sp>
      <p:sp>
        <p:nvSpPr>
          <p:cNvPr id="276" name="Striped Right Arrow 53"/>
          <p:cNvSpPr/>
          <p:nvPr/>
        </p:nvSpPr>
        <p:spPr>
          <a:xfrm>
            <a:off x="4508500" y="1863725"/>
            <a:ext cx="685800" cy="447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440" y="5400"/>
                </a:lnTo>
                <a:lnTo>
                  <a:pt x="440" y="16200"/>
                </a:lnTo>
                <a:lnTo>
                  <a:pt x="0" y="16200"/>
                </a:lnTo>
                <a:close/>
                <a:moveTo>
                  <a:pt x="880" y="5400"/>
                </a:moveTo>
                <a:lnTo>
                  <a:pt x="1760" y="5400"/>
                </a:lnTo>
                <a:lnTo>
                  <a:pt x="1760" y="16200"/>
                </a:lnTo>
                <a:lnTo>
                  <a:pt x="880" y="16200"/>
                </a:lnTo>
                <a:close/>
                <a:moveTo>
                  <a:pt x="2200" y="5400"/>
                </a:moveTo>
                <a:lnTo>
                  <a:pt x="14560" y="5400"/>
                </a:lnTo>
                <a:lnTo>
                  <a:pt x="14560" y="0"/>
                </a:lnTo>
                <a:lnTo>
                  <a:pt x="21600" y="10800"/>
                </a:lnTo>
                <a:lnTo>
                  <a:pt x="14560" y="21600"/>
                </a:lnTo>
                <a:lnTo>
                  <a:pt x="14560" y="16200"/>
                </a:lnTo>
                <a:lnTo>
                  <a:pt x="2200" y="16200"/>
                </a:lnTo>
                <a:close/>
              </a:path>
            </a:pathLst>
          </a:custGeom>
          <a:gradFill>
            <a:gsLst>
              <a:gs pos="0">
                <a:srgbClr val="800000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7" name="Striped Right Arrow 54"/>
          <p:cNvSpPr/>
          <p:nvPr/>
        </p:nvSpPr>
        <p:spPr>
          <a:xfrm>
            <a:off x="4508500" y="3196619"/>
            <a:ext cx="685800" cy="447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440" y="5400"/>
                </a:lnTo>
                <a:lnTo>
                  <a:pt x="440" y="16200"/>
                </a:lnTo>
                <a:lnTo>
                  <a:pt x="0" y="16200"/>
                </a:lnTo>
                <a:close/>
                <a:moveTo>
                  <a:pt x="880" y="5400"/>
                </a:moveTo>
                <a:lnTo>
                  <a:pt x="1760" y="5400"/>
                </a:lnTo>
                <a:lnTo>
                  <a:pt x="1760" y="16200"/>
                </a:lnTo>
                <a:lnTo>
                  <a:pt x="880" y="16200"/>
                </a:lnTo>
                <a:close/>
                <a:moveTo>
                  <a:pt x="2200" y="5400"/>
                </a:moveTo>
                <a:lnTo>
                  <a:pt x="14560" y="5400"/>
                </a:lnTo>
                <a:lnTo>
                  <a:pt x="14560" y="0"/>
                </a:lnTo>
                <a:lnTo>
                  <a:pt x="21600" y="10800"/>
                </a:lnTo>
                <a:lnTo>
                  <a:pt x="14560" y="21600"/>
                </a:lnTo>
                <a:lnTo>
                  <a:pt x="14560" y="16200"/>
                </a:lnTo>
                <a:lnTo>
                  <a:pt x="2200" y="16200"/>
                </a:lnTo>
                <a:close/>
              </a:path>
            </a:pathLst>
          </a:custGeom>
          <a:gradFill>
            <a:gsLst>
              <a:gs pos="0">
                <a:srgbClr val="800000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8" name="Striped Right Arrow 55"/>
          <p:cNvSpPr/>
          <p:nvPr/>
        </p:nvSpPr>
        <p:spPr>
          <a:xfrm>
            <a:off x="4508500" y="4378325"/>
            <a:ext cx="685800" cy="447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440" y="5400"/>
                </a:lnTo>
                <a:lnTo>
                  <a:pt x="440" y="16200"/>
                </a:lnTo>
                <a:lnTo>
                  <a:pt x="0" y="16200"/>
                </a:lnTo>
                <a:close/>
                <a:moveTo>
                  <a:pt x="880" y="5400"/>
                </a:moveTo>
                <a:lnTo>
                  <a:pt x="1760" y="5400"/>
                </a:lnTo>
                <a:lnTo>
                  <a:pt x="1760" y="16200"/>
                </a:lnTo>
                <a:lnTo>
                  <a:pt x="880" y="16200"/>
                </a:lnTo>
                <a:close/>
                <a:moveTo>
                  <a:pt x="2200" y="5400"/>
                </a:moveTo>
                <a:lnTo>
                  <a:pt x="14560" y="5400"/>
                </a:lnTo>
                <a:lnTo>
                  <a:pt x="14560" y="0"/>
                </a:lnTo>
                <a:lnTo>
                  <a:pt x="21600" y="10800"/>
                </a:lnTo>
                <a:lnTo>
                  <a:pt x="14560" y="21600"/>
                </a:lnTo>
                <a:lnTo>
                  <a:pt x="14560" y="16200"/>
                </a:lnTo>
                <a:lnTo>
                  <a:pt x="2200" y="16200"/>
                </a:lnTo>
                <a:close/>
              </a:path>
            </a:pathLst>
          </a:custGeom>
          <a:gradFill>
            <a:gsLst>
              <a:gs pos="0">
                <a:srgbClr val="800000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1"/>
          <p:cNvSpPr txBox="1"/>
          <p:nvPr/>
        </p:nvSpPr>
        <p:spPr>
          <a:xfrm>
            <a:off x="114300" y="-10414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Anormalidades da série vermelha</a:t>
            </a:r>
          </a:p>
        </p:txBody>
      </p:sp>
      <p:grpSp>
        <p:nvGrpSpPr>
          <p:cNvPr id="290" name="Group 8"/>
          <p:cNvGrpSpPr/>
          <p:nvPr/>
        </p:nvGrpSpPr>
        <p:grpSpPr>
          <a:xfrm>
            <a:off x="942354" y="2132856"/>
            <a:ext cx="7317274" cy="1296414"/>
            <a:chOff x="0" y="0"/>
            <a:chExt cx="7317272" cy="1296413"/>
          </a:xfrm>
        </p:grpSpPr>
        <p:sp>
          <p:nvSpPr>
            <p:cNvPr id="281" name="Text Box 5"/>
            <p:cNvSpPr txBox="1"/>
            <p:nvPr/>
          </p:nvSpPr>
          <p:spPr>
            <a:xfrm>
              <a:off x="0" y="0"/>
              <a:ext cx="1769974" cy="469265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000090"/>
                  </a:solidFill>
                </a:defRPr>
              </a:lvl1pPr>
            </a:lstStyle>
            <a:p>
              <a:r>
                <a:t>Microcítica</a:t>
              </a:r>
            </a:p>
          </p:txBody>
        </p:sp>
        <p:sp>
          <p:nvSpPr>
            <p:cNvPr id="282" name="Text Box 6"/>
            <p:cNvSpPr txBox="1"/>
            <p:nvPr/>
          </p:nvSpPr>
          <p:spPr>
            <a:xfrm>
              <a:off x="2665132" y="1587"/>
              <a:ext cx="1952288" cy="469266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000090"/>
                  </a:solidFill>
                </a:defRPr>
              </a:lvl1pPr>
            </a:lstStyle>
            <a:p>
              <a:r>
                <a:t>Normocítica</a:t>
              </a:r>
            </a:p>
          </p:txBody>
        </p:sp>
        <p:sp>
          <p:nvSpPr>
            <p:cNvPr id="283" name="Text Box 7"/>
            <p:cNvSpPr txBox="1"/>
            <p:nvPr/>
          </p:nvSpPr>
          <p:spPr>
            <a:xfrm>
              <a:off x="5400107" y="1587"/>
              <a:ext cx="1917166" cy="469266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000090"/>
                  </a:solidFill>
                </a:defRPr>
              </a:lvl1pPr>
            </a:lstStyle>
            <a:p>
              <a:r>
                <a:t>Macrocítica</a:t>
              </a:r>
            </a:p>
          </p:txBody>
        </p:sp>
        <p:sp>
          <p:nvSpPr>
            <p:cNvPr id="284" name="Text Box 10"/>
            <p:cNvSpPr txBox="1"/>
            <p:nvPr/>
          </p:nvSpPr>
          <p:spPr>
            <a:xfrm>
              <a:off x="287511" y="595373"/>
              <a:ext cx="1064826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000">
                  <a:solidFill>
                    <a:srgbClr val="000090"/>
                  </a:solidFill>
                </a:defRPr>
              </a:pPr>
              <a:r>
                <a:t>↓ VCM</a:t>
              </a:r>
              <a:endParaRPr sz="2400"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2000">
                  <a:solidFill>
                    <a:srgbClr val="000090"/>
                  </a:solidFill>
                </a:defRPr>
              </a:pPr>
              <a:r>
                <a:t>(&lt; 80 fL)</a:t>
              </a:r>
            </a:p>
          </p:txBody>
        </p:sp>
        <p:sp>
          <p:nvSpPr>
            <p:cNvPr id="285" name="Text Box 11"/>
            <p:cNvSpPr txBox="1"/>
            <p:nvPr/>
          </p:nvSpPr>
          <p:spPr>
            <a:xfrm>
              <a:off x="5760432" y="595373"/>
              <a:ext cx="1205593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000">
                  <a:solidFill>
                    <a:srgbClr val="000090"/>
                  </a:solidFill>
                </a:defRPr>
              </a:pPr>
              <a:r>
                <a:t>↑ VCM</a:t>
              </a:r>
              <a:endParaRPr sz="2400"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2000">
                  <a:solidFill>
                    <a:srgbClr val="000090"/>
                  </a:solidFill>
                </a:defRPr>
              </a:pPr>
              <a:r>
                <a:t>(&gt; 100 fL)</a:t>
              </a:r>
            </a:p>
          </p:txBody>
        </p:sp>
        <p:sp>
          <p:nvSpPr>
            <p:cNvPr id="286" name="Text Box 12"/>
            <p:cNvSpPr txBox="1"/>
            <p:nvPr/>
          </p:nvSpPr>
          <p:spPr>
            <a:xfrm>
              <a:off x="2809580" y="595373"/>
              <a:ext cx="1744698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000">
                  <a:solidFill>
                    <a:srgbClr val="000090"/>
                  </a:solidFill>
                </a:defRPr>
              </a:pPr>
              <a:r>
                <a:t>VCM normal</a:t>
              </a:r>
              <a:endParaRPr sz="2400"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2000">
                  <a:solidFill>
                    <a:srgbClr val="000090"/>
                  </a:solidFill>
                </a:defRPr>
              </a:pPr>
              <a:r>
                <a:t>(80-100 fL)</a:t>
              </a:r>
            </a:p>
          </p:txBody>
        </p:sp>
        <p:sp>
          <p:nvSpPr>
            <p:cNvPr id="287" name="Straight Connector 16"/>
            <p:cNvSpPr/>
            <p:nvPr/>
          </p:nvSpPr>
          <p:spPr>
            <a:xfrm>
              <a:off x="0" y="482600"/>
              <a:ext cx="185715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Straight Connector 17"/>
            <p:cNvSpPr/>
            <p:nvPr/>
          </p:nvSpPr>
          <p:spPr>
            <a:xfrm>
              <a:off x="2736819" y="482600"/>
              <a:ext cx="189865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Straight Connector 18"/>
            <p:cNvSpPr/>
            <p:nvPr/>
          </p:nvSpPr>
          <p:spPr>
            <a:xfrm>
              <a:off x="5400107" y="482600"/>
              <a:ext cx="1912537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99" name="Group 5"/>
          <p:cNvGrpSpPr/>
          <p:nvPr/>
        </p:nvGrpSpPr>
        <p:grpSpPr>
          <a:xfrm>
            <a:off x="2051596" y="4814292"/>
            <a:ext cx="5188665" cy="968113"/>
            <a:chOff x="0" y="0"/>
            <a:chExt cx="5188664" cy="968111"/>
          </a:xfrm>
        </p:grpSpPr>
        <p:grpSp>
          <p:nvGrpSpPr>
            <p:cNvPr id="293" name="Group 22"/>
            <p:cNvGrpSpPr/>
            <p:nvPr/>
          </p:nvGrpSpPr>
          <p:grpSpPr>
            <a:xfrm>
              <a:off x="238144" y="-1"/>
              <a:ext cx="1655149" cy="475445"/>
              <a:chOff x="0" y="0"/>
              <a:chExt cx="1655147" cy="475443"/>
            </a:xfrm>
          </p:grpSpPr>
          <p:sp>
            <p:nvSpPr>
              <p:cNvPr id="291" name="Text Box 5"/>
              <p:cNvSpPr txBox="1"/>
              <p:nvPr/>
            </p:nvSpPr>
            <p:spPr>
              <a:xfrm>
                <a:off x="66779" y="0"/>
                <a:ext cx="1301760" cy="469266"/>
              </a:xfrm>
              <a:prstGeom prst="rect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2400">
                    <a:solidFill>
                      <a:srgbClr val="000090"/>
                    </a:solidFill>
                  </a:defRPr>
                </a:lvl1pPr>
              </a:lstStyle>
              <a:p>
                <a:r>
                  <a:t>Primária</a:t>
                </a:r>
              </a:p>
            </p:txBody>
          </p:sp>
          <p:sp>
            <p:nvSpPr>
              <p:cNvPr id="292" name="Straight Connector 29"/>
              <p:cNvSpPr/>
              <p:nvPr/>
            </p:nvSpPr>
            <p:spPr>
              <a:xfrm>
                <a:off x="-1" y="475443"/>
                <a:ext cx="1655149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96" name="Group 23"/>
            <p:cNvGrpSpPr/>
            <p:nvPr/>
          </p:nvGrpSpPr>
          <p:grpSpPr>
            <a:xfrm>
              <a:off x="3359224" y="-1"/>
              <a:ext cx="1829441" cy="475445"/>
              <a:chOff x="0" y="0"/>
              <a:chExt cx="1829440" cy="475443"/>
            </a:xfrm>
          </p:grpSpPr>
          <p:sp>
            <p:nvSpPr>
              <p:cNvPr id="294" name="Text Box 7"/>
              <p:cNvSpPr txBox="1"/>
              <p:nvPr/>
            </p:nvSpPr>
            <p:spPr>
              <a:xfrm>
                <a:off x="0" y="0"/>
                <a:ext cx="1809860" cy="469265"/>
              </a:xfrm>
              <a:prstGeom prst="rect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2400">
                    <a:solidFill>
                      <a:srgbClr val="000090"/>
                    </a:solidFill>
                  </a:defRPr>
                </a:lvl1pPr>
              </a:lstStyle>
              <a:p>
                <a:r>
                  <a:t>Secundária</a:t>
                </a:r>
              </a:p>
            </p:txBody>
          </p:sp>
          <p:sp>
            <p:nvSpPr>
              <p:cNvPr id="295" name="Straight Connector 27"/>
              <p:cNvSpPr/>
              <p:nvPr/>
            </p:nvSpPr>
            <p:spPr>
              <a:xfrm>
                <a:off x="101276" y="475443"/>
                <a:ext cx="172816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97" name="TextBox 24"/>
            <p:cNvSpPr txBox="1"/>
            <p:nvPr/>
          </p:nvSpPr>
          <p:spPr>
            <a:xfrm>
              <a:off x="0" y="571871"/>
              <a:ext cx="2159705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000090"/>
                  </a:solidFill>
                </a:defRPr>
              </a:lvl1pPr>
            </a:lstStyle>
            <a:p>
              <a:r>
                <a:t>Policitemia Vera </a:t>
              </a:r>
            </a:p>
          </p:txBody>
        </p:sp>
        <p:sp>
          <p:nvSpPr>
            <p:cNvPr id="298" name="TextBox 25"/>
            <p:cNvSpPr txBox="1"/>
            <p:nvPr/>
          </p:nvSpPr>
          <p:spPr>
            <a:xfrm>
              <a:off x="3241955" y="571871"/>
              <a:ext cx="1891567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000090"/>
                  </a:solidFill>
                </a:defRPr>
              </a:lvl1pPr>
            </a:lstStyle>
            <a:p>
              <a:r>
                <a:t>↑ eritropoetina</a:t>
              </a:r>
            </a:p>
          </p:txBody>
        </p:sp>
      </p:grpSp>
      <p:sp>
        <p:nvSpPr>
          <p:cNvPr id="300" name="Rectangle 30"/>
          <p:cNvSpPr/>
          <p:nvPr/>
        </p:nvSpPr>
        <p:spPr>
          <a:xfrm>
            <a:off x="942353" y="1545501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rgbClr val="FFFFFF"/>
                </a:solidFill>
              </a:defRPr>
            </a:pPr>
            <a:r>
              <a:t>Hemoglobina / Hematócrito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t> = anemia</a:t>
            </a:r>
          </a:p>
        </p:txBody>
      </p:sp>
      <p:sp>
        <p:nvSpPr>
          <p:cNvPr id="301" name="Rectangle 34"/>
          <p:cNvSpPr/>
          <p:nvPr/>
        </p:nvSpPr>
        <p:spPr>
          <a:xfrm>
            <a:off x="942353" y="4091335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rgbClr val="FFFFFF"/>
                </a:solidFill>
              </a:defRPr>
            </a:pPr>
            <a:r>
              <a:t>Hemoglobina / Hematócrito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t>=  eritrocitose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/>
          <p:nvPr/>
        </p:nvSpPr>
        <p:spPr>
          <a:xfrm>
            <a:off x="114300" y="-1850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Anemias normocíticas</a:t>
            </a:r>
          </a:p>
        </p:txBody>
      </p:sp>
      <p:sp>
        <p:nvSpPr>
          <p:cNvPr id="304" name="Rectangle 5"/>
          <p:cNvSpPr/>
          <p:nvPr/>
        </p:nvSpPr>
        <p:spPr>
          <a:xfrm>
            <a:off x="812800" y="1551334"/>
            <a:ext cx="3644900" cy="6502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Contagem de reticulócitos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t> 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ou normal</a:t>
            </a:r>
          </a:p>
        </p:txBody>
      </p:sp>
      <p:sp>
        <p:nvSpPr>
          <p:cNvPr id="305" name="Rectangle 6"/>
          <p:cNvSpPr/>
          <p:nvPr/>
        </p:nvSpPr>
        <p:spPr>
          <a:xfrm>
            <a:off x="4732011" y="1551334"/>
            <a:ext cx="3700789" cy="6248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Contagem de reticulócitos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</a:t>
            </a:r>
          </a:p>
        </p:txBody>
      </p:sp>
      <p:sp>
        <p:nvSpPr>
          <p:cNvPr id="306" name="Text Box 6"/>
          <p:cNvSpPr txBox="1"/>
          <p:nvPr/>
        </p:nvSpPr>
        <p:spPr>
          <a:xfrm>
            <a:off x="812800" y="2367720"/>
            <a:ext cx="3644900" cy="3532844"/>
          </a:xfrm>
          <a:prstGeom prst="rect">
            <a:avLst/>
          </a:prstGeom>
          <a:ln w="19050">
            <a:solidFill>
              <a:srgbClr val="8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Deficiência de ferro precoce</a:t>
            </a:r>
            <a:endParaRPr sz="2400"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Anemias das doenças crônicas: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Doença autoimune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Doença renal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Doença hepática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Doença endócrina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Doenças infecciosas</a:t>
            </a:r>
            <a:endParaRPr sz="2400"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Defeitos da CTH: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Anemia aplástica</a:t>
            </a:r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Aplasia pura de série vermelha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Síndrome mielodisplásica</a:t>
            </a:r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Infiltração da medula óssea: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Neoplasias hematopoéticas</a:t>
            </a:r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Tumores sólidos metastáticos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Mielofibrose idiopática ou secundária</a:t>
            </a:r>
          </a:p>
        </p:txBody>
      </p:sp>
      <p:sp>
        <p:nvSpPr>
          <p:cNvPr id="307" name="Text Box 12"/>
          <p:cNvSpPr txBox="1"/>
          <p:nvPr/>
        </p:nvSpPr>
        <p:spPr>
          <a:xfrm>
            <a:off x="4732011" y="2367720"/>
            <a:ext cx="3700789" cy="3656520"/>
          </a:xfrm>
          <a:prstGeom prst="rect">
            <a:avLst/>
          </a:prstGeom>
          <a:ln w="19050">
            <a:solidFill>
              <a:srgbClr val="8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Hemólise com desidratação 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ou fragmentação de hemácias: Esferocitose hereditária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Eliptocitose hereditária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Anemia Falciforme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Hemoglobinopatia C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AH microangiopática</a:t>
            </a:r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Variantes de AH leves sem alteração das hemácias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Hiperesplenismo</a:t>
            </a:r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Perda sanguínea aguda</a:t>
            </a:r>
            <a:endParaRPr sz="240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le 1"/>
          <p:cNvSpPr txBox="1"/>
          <p:nvPr/>
        </p:nvSpPr>
        <p:spPr>
          <a:xfrm>
            <a:off x="114300" y="-1469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Anemias microcíticas</a:t>
            </a:r>
          </a:p>
        </p:txBody>
      </p:sp>
      <p:sp>
        <p:nvSpPr>
          <p:cNvPr id="310" name="Text Box 6"/>
          <p:cNvSpPr txBox="1"/>
          <p:nvPr/>
        </p:nvSpPr>
        <p:spPr>
          <a:xfrm>
            <a:off x="1778000" y="1618420"/>
            <a:ext cx="4559300" cy="3899482"/>
          </a:xfrm>
          <a:prstGeom prst="rect">
            <a:avLst/>
          </a:prstGeom>
          <a:ln w="19050">
            <a:solidFill>
              <a:srgbClr val="8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Anemia ferropriva</a:t>
            </a:r>
          </a:p>
          <a:p>
            <a:pPr marL="285750" indent="-285750"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Talassemias</a:t>
            </a:r>
          </a:p>
          <a:p>
            <a:pPr marL="285750" indent="-285750"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Anemia das doenças crônicas:</a:t>
            </a:r>
            <a:endParaRPr sz="2400"/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Doenças autoimunes</a:t>
            </a:r>
            <a:endParaRPr sz="2400"/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Doenças infecciosas</a:t>
            </a:r>
            <a:endParaRPr sz="2400"/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Linfoma de Hodgkin</a:t>
            </a:r>
            <a:endParaRPr sz="2400"/>
          </a:p>
          <a:p>
            <a:pPr marL="285750" indent="-285750"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Anemias sideroblásticas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Hereditária</a:t>
            </a:r>
            <a:endParaRPr sz="2400"/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SMD com sideroblastos em anel</a:t>
            </a:r>
            <a:endParaRPr sz="2400"/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Intoxicação por chumbo</a:t>
            </a:r>
            <a:endParaRPr sz="2400"/>
          </a:p>
          <a:p>
            <a:pPr marL="285750" indent="-285750"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Hemoglobinopatias (C, E, H)</a:t>
            </a:r>
            <a:endParaRPr sz="2400"/>
          </a:p>
          <a:p>
            <a:pPr marL="285750" indent="-285750"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Piropoiquilocitose hereditária</a:t>
            </a:r>
            <a:endParaRPr sz="2400"/>
          </a:p>
          <a:p>
            <a:pPr marL="285750" indent="-285750"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Mielofibrose idiopática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" name="Group 53"/>
          <p:cNvGraphicFramePr/>
          <p:nvPr/>
        </p:nvGraphicFramePr>
        <p:xfrm>
          <a:off x="685800" y="1752600"/>
          <a:ext cx="7772399" cy="420687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55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8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Anemia ferropriva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Anemia das doenças crônicas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Talassemia menor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Anemia sideroblástica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Ferro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↓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↓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Normal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↑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TIBC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↑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↓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Normal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Normal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Depósitos de ferro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Ausente ou ↓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Presente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Presente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Presente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Ferritina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↓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Normal 
ou ↑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Normal 
ou ↑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↑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B8B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3" name="Title 1"/>
          <p:cNvSpPr txBox="1"/>
          <p:nvPr/>
        </p:nvSpPr>
        <p:spPr>
          <a:xfrm>
            <a:off x="114300" y="-413651"/>
            <a:ext cx="7924800" cy="157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defTabSz="914400">
              <a:defRPr sz="3200">
                <a:solidFill>
                  <a:schemeClr val="accent1"/>
                </a:solidFill>
              </a:defRPr>
            </a:pPr>
            <a:br/>
            <a:r>
              <a:t>Principais causas de anemia microcítica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 1"/>
          <p:cNvSpPr txBox="1"/>
          <p:nvPr/>
        </p:nvSpPr>
        <p:spPr>
          <a:xfrm>
            <a:off x="114300" y="-1850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Anemias macrocíticas</a:t>
            </a:r>
          </a:p>
        </p:txBody>
      </p:sp>
      <p:sp>
        <p:nvSpPr>
          <p:cNvPr id="316" name="Rectangle 5"/>
          <p:cNvSpPr/>
          <p:nvPr/>
        </p:nvSpPr>
        <p:spPr>
          <a:xfrm>
            <a:off x="793824" y="1360834"/>
            <a:ext cx="3583034" cy="6502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Contagem de reticulócitos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t> 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ou normal</a:t>
            </a:r>
          </a:p>
        </p:txBody>
      </p:sp>
      <p:sp>
        <p:nvSpPr>
          <p:cNvPr id="317" name="Rectangle 6"/>
          <p:cNvSpPr/>
          <p:nvPr/>
        </p:nvSpPr>
        <p:spPr>
          <a:xfrm>
            <a:off x="4721299" y="1360834"/>
            <a:ext cx="3571801" cy="6248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Contagem de reticulócitos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</a:t>
            </a:r>
          </a:p>
        </p:txBody>
      </p:sp>
      <p:sp>
        <p:nvSpPr>
          <p:cNvPr id="318" name="Text Box 3"/>
          <p:cNvSpPr txBox="1"/>
          <p:nvPr/>
        </p:nvSpPr>
        <p:spPr>
          <a:xfrm>
            <a:off x="793825" y="2102841"/>
            <a:ext cx="3583033" cy="4318055"/>
          </a:xfrm>
          <a:prstGeom prst="rect">
            <a:avLst/>
          </a:prstGeom>
          <a:ln w="19050">
            <a:solidFill>
              <a:srgbClr val="8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MO </a:t>
            </a:r>
            <a:r>
              <a:rPr dirty="0" err="1"/>
              <a:t>hipoplástica</a:t>
            </a:r>
            <a:endParaRPr dirty="0"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Anemia </a:t>
            </a:r>
            <a:r>
              <a:rPr dirty="0" err="1"/>
              <a:t>Aplástica</a:t>
            </a:r>
            <a:r>
              <a:rPr dirty="0"/>
              <a:t> </a:t>
            </a:r>
            <a:r>
              <a:rPr dirty="0" err="1"/>
              <a:t>Adquirida</a:t>
            </a:r>
            <a:endParaRPr sz="2400" dirty="0"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Aplasia </a:t>
            </a:r>
            <a:r>
              <a:rPr dirty="0" err="1"/>
              <a:t>pura</a:t>
            </a:r>
            <a:r>
              <a:rPr dirty="0"/>
              <a:t> de </a:t>
            </a:r>
            <a:r>
              <a:rPr dirty="0" err="1"/>
              <a:t>série</a:t>
            </a:r>
            <a:r>
              <a:rPr dirty="0"/>
              <a:t> </a:t>
            </a:r>
            <a:r>
              <a:rPr dirty="0" err="1"/>
              <a:t>vermelha</a:t>
            </a:r>
            <a:endParaRPr sz="2400" dirty="0"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Anemias </a:t>
            </a:r>
            <a:r>
              <a:rPr dirty="0" err="1"/>
              <a:t>aplásticas</a:t>
            </a:r>
            <a:r>
              <a:rPr dirty="0"/>
              <a:t> </a:t>
            </a:r>
            <a:r>
              <a:rPr dirty="0" err="1"/>
              <a:t>hereditárias</a:t>
            </a:r>
            <a:r>
              <a:rPr dirty="0"/>
              <a:t> </a:t>
            </a:r>
            <a:endParaRPr sz="2400" dirty="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(Fanconi, </a:t>
            </a:r>
            <a:r>
              <a:rPr dirty="0" err="1"/>
              <a:t>Disceratose</a:t>
            </a:r>
            <a:r>
              <a:rPr dirty="0"/>
              <a:t> </a:t>
            </a:r>
            <a:r>
              <a:rPr dirty="0" err="1"/>
              <a:t>congênita</a:t>
            </a:r>
            <a:r>
              <a:rPr dirty="0"/>
              <a:t>, ...)</a:t>
            </a:r>
            <a:endParaRPr sz="2400" dirty="0"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Intoxicação</a:t>
            </a:r>
            <a:r>
              <a:rPr dirty="0"/>
              <a:t> </a:t>
            </a:r>
            <a:r>
              <a:rPr dirty="0" err="1"/>
              <a:t>alcoólica</a:t>
            </a:r>
            <a:endParaRPr sz="2400" dirty="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2400" dirty="0"/>
          </a:p>
          <a:p>
            <a:pPr>
              <a:defRPr sz="1600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MO </a:t>
            </a:r>
            <a:r>
              <a:rPr dirty="0" err="1"/>
              <a:t>displásica</a:t>
            </a:r>
            <a:endParaRPr dirty="0"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Intoxicação</a:t>
            </a:r>
            <a:r>
              <a:rPr dirty="0"/>
              <a:t> </a:t>
            </a:r>
            <a:r>
              <a:rPr dirty="0" err="1"/>
              <a:t>alcoólica</a:t>
            </a:r>
            <a:r>
              <a:rPr u="sng" dirty="0"/>
              <a:t> </a:t>
            </a:r>
            <a:endParaRPr sz="2400" dirty="0"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Síndrome</a:t>
            </a:r>
            <a:r>
              <a:rPr dirty="0"/>
              <a:t> </a:t>
            </a:r>
            <a:r>
              <a:rPr dirty="0" err="1"/>
              <a:t>mielodisplásica</a:t>
            </a:r>
            <a:endParaRPr dirty="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600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MO </a:t>
            </a:r>
            <a:r>
              <a:rPr dirty="0" err="1"/>
              <a:t>megaloblástica</a:t>
            </a:r>
            <a:endParaRPr sz="2400" dirty="0"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Deficiência</a:t>
            </a:r>
            <a:r>
              <a:rPr dirty="0"/>
              <a:t> </a:t>
            </a:r>
            <a:r>
              <a:rPr dirty="0" err="1"/>
              <a:t>vitamina</a:t>
            </a:r>
            <a:r>
              <a:rPr dirty="0"/>
              <a:t> B12</a:t>
            </a:r>
            <a:endParaRPr sz="2400" dirty="0"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Deficiência</a:t>
            </a:r>
            <a:r>
              <a:rPr dirty="0"/>
              <a:t> </a:t>
            </a:r>
            <a:r>
              <a:rPr dirty="0" err="1"/>
              <a:t>ácido</a:t>
            </a:r>
            <a:r>
              <a:rPr dirty="0"/>
              <a:t> </a:t>
            </a:r>
            <a:r>
              <a:rPr dirty="0" err="1"/>
              <a:t>fólico</a:t>
            </a:r>
            <a:endParaRPr sz="2400" dirty="0"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Síntese</a:t>
            </a:r>
            <a:r>
              <a:rPr dirty="0"/>
              <a:t> </a:t>
            </a:r>
            <a:r>
              <a:rPr dirty="0" err="1"/>
              <a:t>anormal</a:t>
            </a:r>
            <a:r>
              <a:rPr dirty="0"/>
              <a:t> de DNA </a:t>
            </a:r>
            <a:r>
              <a:rPr dirty="0" err="1"/>
              <a:t>hereditária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secundária</a:t>
            </a:r>
            <a:r>
              <a:rPr dirty="0"/>
              <a:t> </a:t>
            </a:r>
            <a:r>
              <a:rPr dirty="0" err="1"/>
              <a:t>à</a:t>
            </a:r>
            <a:r>
              <a:rPr dirty="0"/>
              <a:t> QT</a:t>
            </a:r>
          </a:p>
        </p:txBody>
      </p:sp>
      <p:sp>
        <p:nvSpPr>
          <p:cNvPr id="319" name="Text Box 6"/>
          <p:cNvSpPr txBox="1"/>
          <p:nvPr/>
        </p:nvSpPr>
        <p:spPr>
          <a:xfrm>
            <a:off x="4721300" y="2102842"/>
            <a:ext cx="3571802" cy="2618444"/>
          </a:xfrm>
          <a:prstGeom prst="rect">
            <a:avLst/>
          </a:prstGeom>
          <a:ln w="19050">
            <a:solidFill>
              <a:srgbClr val="8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Hemólise sem desidratação ou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fragmentação de hemácias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Doenças enzimáticas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Estomatocitose hereditária</a:t>
            </a:r>
            <a:endParaRPr sz="240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Anemia hemolítica autoimune</a:t>
            </a:r>
            <a:endParaRPr sz="2400"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  <a:p>
            <a:pPr marL="285750" indent="-285750">
              <a:buSzPct val="1000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Hemoglobinúria Paroxística Noturna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itle 1"/>
          <p:cNvSpPr txBox="1"/>
          <p:nvPr/>
        </p:nvSpPr>
        <p:spPr>
          <a:xfrm>
            <a:off x="114300" y="-1850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Causas de pancitopenia</a:t>
            </a:r>
          </a:p>
        </p:txBody>
      </p:sp>
      <p:graphicFrame>
        <p:nvGraphicFramePr>
          <p:cNvPr id="322" name="Table 7"/>
          <p:cNvGraphicFramePr/>
          <p:nvPr/>
        </p:nvGraphicFramePr>
        <p:xfrm>
          <a:off x="265704" y="1234229"/>
          <a:ext cx="8600107" cy="185420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306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9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Produção diminuída</a:t>
                      </a:r>
                    </a:p>
                  </a:txBody>
                  <a:tcPr marL="45720" marR="45720" horzOverflow="overflow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Destruição periférica</a:t>
                      </a:r>
                    </a:p>
                  </a:txBody>
                  <a:tcPr marL="45720" marR="45720" horzOverflow="overflow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Produção diminuída + destruição periférica</a:t>
                      </a:r>
                    </a:p>
                  </a:txBody>
                  <a:tcPr marL="45720" marR="45720" horzOverflow="overflow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600" b="1"/>
                      </a:pPr>
                      <a:r>
                        <a:t>Anemia aplástica </a:t>
                      </a:r>
                      <a:r>
                        <a:rPr b="0"/>
                        <a:t>congênita ou adquirida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/>
                        <a:t>Pancitopenia hemolítica autoimune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 b="1"/>
                        <a:t>Hemoglobinúria paroxística noturna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 b="1"/>
                        <a:t>Síndromes mielodisplásicas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 b="1"/>
                        <a:t>Sequestro esplênico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 b="1"/>
                        <a:t>LES
Drogas
Infecções 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600" b="1"/>
                      </a:pPr>
                      <a:r>
                        <a:t>Doenças que infiltram a MO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600"/>
                      </a:pPr>
                      <a:r>
                        <a:t>Neoplasias hematopoéticas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600"/>
                      </a:pPr>
                      <a:r>
                        <a:t>Neoplasias não hematopoéticas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600"/>
                      </a:pPr>
                      <a:r>
                        <a:t>Mielofibrose primária ou secundária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600"/>
                      </a:pPr>
                      <a:r>
                        <a:t>Doenças granulomatosas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600"/>
                      </a:pPr>
                      <a:r>
                        <a:t>Doenças metabólicas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6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600"/>
                      </a:pPr>
                      <a:r>
                        <a:t>Linfohistiocitose hemofagocítica (LHH)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600" b="1"/>
                      </a:pPr>
                      <a:r>
                        <a:t>Deficiências nutricionais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600"/>
                      </a:pPr>
                      <a:r>
                        <a:t>Def. de vitamina B12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600"/>
                      </a:pPr>
                      <a:r>
                        <a:t>Def. ácido fólico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600"/>
                      </a:pPr>
                      <a:r>
                        <a:t>Def. cobre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6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600"/>
                      </a:pPr>
                      <a:r>
                        <a:t>GVHD transfusional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3" name="TextBox 8"/>
          <p:cNvSpPr txBox="1"/>
          <p:nvPr/>
        </p:nvSpPr>
        <p:spPr>
          <a:xfrm>
            <a:off x="4711701" y="6492028"/>
            <a:ext cx="412750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000"/>
            </a:lvl1pPr>
          </a:lstStyle>
          <a:p>
            <a:r>
              <a:t>Adaptado de: Gnanaraj J, et al. Blood Rev 2018 (32):361–367.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/>
          <p:nvPr/>
        </p:nvSpPr>
        <p:spPr>
          <a:xfrm>
            <a:off x="114300" y="-1850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defTabSz="914400">
              <a:defRPr sz="3200">
                <a:solidFill>
                  <a:schemeClr val="accent1"/>
                </a:solidFill>
              </a:defRPr>
            </a:pPr>
            <a:br/>
            <a:r>
              <a:t>Questionário Hemograma 1</a:t>
            </a:r>
          </a:p>
        </p:txBody>
      </p:sp>
      <p:sp>
        <p:nvSpPr>
          <p:cNvPr id="197" name="TextBox 14"/>
          <p:cNvSpPr txBox="1"/>
          <p:nvPr/>
        </p:nvSpPr>
        <p:spPr>
          <a:xfrm>
            <a:off x="5195844" y="6519826"/>
            <a:ext cx="386340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/>
            </a:lvl1pPr>
          </a:lstStyle>
          <a:p>
            <a:r>
              <a:t>Fonte: Laboratório de Hematologia HCRP-USP</a:t>
            </a:r>
          </a:p>
        </p:txBody>
      </p:sp>
      <p:sp>
        <p:nvSpPr>
          <p:cNvPr id="198" name="TextBox 1"/>
          <p:cNvSpPr txBox="1"/>
          <p:nvPr/>
        </p:nvSpPr>
        <p:spPr>
          <a:xfrm>
            <a:off x="355600" y="1130300"/>
            <a:ext cx="8293100" cy="34544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Sexo masculino, 32 anos, assintomático, equimoses ocasionais</a:t>
            </a:r>
          </a:p>
        </p:txBody>
      </p:sp>
      <p:sp>
        <p:nvSpPr>
          <p:cNvPr id="199" name="TextBox 2"/>
          <p:cNvSpPr txBox="1"/>
          <p:nvPr/>
        </p:nvSpPr>
        <p:spPr>
          <a:xfrm>
            <a:off x="1022428" y="5186965"/>
            <a:ext cx="398137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solidFill>
                  <a:srgbClr val="800000"/>
                </a:solidFill>
              </a:defRPr>
            </a:lvl1pPr>
          </a:lstStyle>
          <a:p>
            <a:r>
              <a:t>Trombocitopenia – imune</a:t>
            </a:r>
          </a:p>
        </p:txBody>
      </p:sp>
      <p:sp>
        <p:nvSpPr>
          <p:cNvPr id="200" name="TextBox 9"/>
          <p:cNvSpPr txBox="1"/>
          <p:nvPr/>
        </p:nvSpPr>
        <p:spPr>
          <a:xfrm>
            <a:off x="364803" y="4305486"/>
            <a:ext cx="487525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u="sng"/>
            </a:pPr>
            <a:r>
              <a:t>Hematoscopia:</a:t>
            </a:r>
            <a:r>
              <a:rPr u="none"/>
              <a:t> SV e SB sem alterações morfológicas; presença de megaplaquetas </a:t>
            </a:r>
          </a:p>
        </p:txBody>
      </p:sp>
      <p:sp>
        <p:nvSpPr>
          <p:cNvPr id="201" name="TextBox 11"/>
          <p:cNvSpPr txBox="1"/>
          <p:nvPr/>
        </p:nvSpPr>
        <p:spPr>
          <a:xfrm>
            <a:off x="6671150" y="255639"/>
            <a:ext cx="124234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800000"/>
                </a:solidFill>
              </a:defRPr>
            </a:pPr>
            <a:r>
              <a:t>VCM = 87</a:t>
            </a:r>
          </a:p>
          <a:p>
            <a:pPr>
              <a:defRPr>
                <a:solidFill>
                  <a:srgbClr val="800000"/>
                </a:solidFill>
              </a:defRPr>
            </a:pPr>
            <a:r>
              <a:t>HCM = 29 </a:t>
            </a:r>
          </a:p>
        </p:txBody>
      </p:sp>
      <p:pic>
        <p:nvPicPr>
          <p:cNvPr id="202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727" y="1506954"/>
            <a:ext cx="8273973" cy="287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4850" y="4305486"/>
            <a:ext cx="2863850" cy="1909234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extBox 16"/>
          <p:cNvSpPr txBox="1"/>
          <p:nvPr/>
        </p:nvSpPr>
        <p:spPr>
          <a:xfrm>
            <a:off x="5827769" y="4305486"/>
            <a:ext cx="648182" cy="370841"/>
          </a:xfrm>
          <a:prstGeom prst="rect">
            <a:avLst/>
          </a:prstGeom>
          <a:solidFill>
            <a:srgbClr val="6600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PMO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2" animBg="1" advAuto="0"/>
      <p:bldP spid="201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1"/>
          <p:cNvSpPr txBox="1"/>
          <p:nvPr/>
        </p:nvSpPr>
        <p:spPr>
          <a:xfrm>
            <a:off x="114300" y="-10414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Anormalidades dos leucócitos</a:t>
            </a:r>
          </a:p>
        </p:txBody>
      </p:sp>
      <p:sp>
        <p:nvSpPr>
          <p:cNvPr id="326" name="Rectangle 44"/>
          <p:cNvSpPr/>
          <p:nvPr/>
        </p:nvSpPr>
        <p:spPr>
          <a:xfrm>
            <a:off x="793466" y="1300166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rgbClr val="FFFFFF"/>
                </a:solidFill>
              </a:defRPr>
            </a:pPr>
            <a:r>
              <a:t>Leucócitos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t> = leucopenia</a:t>
            </a:r>
          </a:p>
        </p:txBody>
      </p:sp>
      <p:grpSp>
        <p:nvGrpSpPr>
          <p:cNvPr id="339" name="Group 60"/>
          <p:cNvGrpSpPr/>
          <p:nvPr/>
        </p:nvGrpSpPr>
        <p:grpSpPr>
          <a:xfrm>
            <a:off x="958469" y="1776744"/>
            <a:ext cx="7207347" cy="2024544"/>
            <a:chOff x="0" y="0"/>
            <a:chExt cx="7207346" cy="2024543"/>
          </a:xfrm>
        </p:grpSpPr>
        <p:grpSp>
          <p:nvGrpSpPr>
            <p:cNvPr id="333" name="Group 61"/>
            <p:cNvGrpSpPr/>
            <p:nvPr/>
          </p:nvGrpSpPr>
          <p:grpSpPr>
            <a:xfrm>
              <a:off x="0" y="0"/>
              <a:ext cx="6634228" cy="967815"/>
              <a:chOff x="0" y="0"/>
              <a:chExt cx="6634227" cy="967814"/>
            </a:xfrm>
          </p:grpSpPr>
          <p:sp>
            <p:nvSpPr>
              <p:cNvPr id="327" name="Text Box 9"/>
              <p:cNvSpPr txBox="1"/>
              <p:nvPr/>
            </p:nvSpPr>
            <p:spPr>
              <a:xfrm>
                <a:off x="0" y="596974"/>
                <a:ext cx="2228327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r>
                  <a:t>Pancitopenia?  	</a:t>
                </a:r>
              </a:p>
            </p:txBody>
          </p:sp>
          <p:grpSp>
            <p:nvGrpSpPr>
              <p:cNvPr id="331" name="Group 68"/>
              <p:cNvGrpSpPr/>
              <p:nvPr/>
            </p:nvGrpSpPr>
            <p:grpSpPr>
              <a:xfrm>
                <a:off x="1105643" y="-1"/>
                <a:ext cx="4015433" cy="565102"/>
                <a:chOff x="0" y="0"/>
                <a:chExt cx="4015431" cy="565100"/>
              </a:xfrm>
            </p:grpSpPr>
            <p:sp>
              <p:nvSpPr>
                <p:cNvPr id="328" name="Straight Connector 70"/>
                <p:cNvSpPr/>
                <p:nvPr/>
              </p:nvSpPr>
              <p:spPr>
                <a:xfrm>
                  <a:off x="0" y="-1"/>
                  <a:ext cx="4015431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29" name="Straight Arrow Connector 71"/>
                <p:cNvSpPr/>
                <p:nvPr/>
              </p:nvSpPr>
              <p:spPr>
                <a:xfrm flipH="1">
                  <a:off x="-1" y="0"/>
                  <a:ext cx="1" cy="56510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30" name="Straight Arrow Connector 72"/>
                <p:cNvSpPr/>
                <p:nvPr/>
              </p:nvSpPr>
              <p:spPr>
                <a:xfrm>
                  <a:off x="4015431" y="-1"/>
                  <a:ext cx="1" cy="557163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32" name="Text Box 9"/>
              <p:cNvSpPr txBox="1"/>
              <p:nvPr/>
            </p:nvSpPr>
            <p:spPr>
              <a:xfrm>
                <a:off x="3607921" y="596974"/>
                <a:ext cx="3026307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/>
              </a:lstStyle>
              <a:p>
                <a:r>
                  <a:t>Leucopenia isolada?</a:t>
                </a:r>
              </a:p>
            </p:txBody>
          </p:sp>
        </p:grpSp>
        <p:grpSp>
          <p:nvGrpSpPr>
            <p:cNvPr id="338" name="Group 62"/>
            <p:cNvGrpSpPr/>
            <p:nvPr/>
          </p:nvGrpSpPr>
          <p:grpSpPr>
            <a:xfrm>
              <a:off x="2698203" y="966305"/>
              <a:ext cx="4509144" cy="1058239"/>
              <a:chOff x="0" y="0"/>
              <a:chExt cx="4509142" cy="1058237"/>
            </a:xfrm>
          </p:grpSpPr>
          <p:sp>
            <p:nvSpPr>
              <p:cNvPr id="334" name="Text Box 10"/>
              <p:cNvSpPr txBox="1"/>
              <p:nvPr/>
            </p:nvSpPr>
            <p:spPr>
              <a:xfrm>
                <a:off x="0" y="687396"/>
                <a:ext cx="2393824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r>
                  <a:t>Granulocitopenia?   </a:t>
                </a:r>
              </a:p>
            </p:txBody>
          </p:sp>
          <p:sp>
            <p:nvSpPr>
              <p:cNvPr id="335" name="Text Box 10"/>
              <p:cNvSpPr txBox="1"/>
              <p:nvPr/>
            </p:nvSpPr>
            <p:spPr>
              <a:xfrm>
                <a:off x="3111872" y="687396"/>
                <a:ext cx="1397271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/>
              </a:lstStyle>
              <a:p>
                <a:r>
                  <a:t>Linfopenia?</a:t>
                </a:r>
              </a:p>
            </p:txBody>
          </p:sp>
          <p:sp>
            <p:nvSpPr>
              <p:cNvPr id="336" name="Straight Arrow Connector 65"/>
              <p:cNvSpPr/>
              <p:nvPr/>
            </p:nvSpPr>
            <p:spPr>
              <a:xfrm flipH="1">
                <a:off x="1152494" y="0"/>
                <a:ext cx="1270378" cy="68739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7" name="Straight Arrow Connector 66"/>
              <p:cNvSpPr/>
              <p:nvPr/>
            </p:nvSpPr>
            <p:spPr>
              <a:xfrm>
                <a:off x="2422871" y="-1"/>
                <a:ext cx="1387637" cy="68739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40" name="Rectangle 73"/>
          <p:cNvSpPr/>
          <p:nvPr/>
        </p:nvSpPr>
        <p:spPr>
          <a:xfrm>
            <a:off x="785487" y="4040639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rgbClr val="FFFFFF"/>
                </a:solidFill>
              </a:defRPr>
            </a:pPr>
            <a:r>
              <a:t>Leucócitos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t>=  leucocitose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 </a:t>
            </a:r>
          </a:p>
        </p:txBody>
      </p:sp>
      <p:grpSp>
        <p:nvGrpSpPr>
          <p:cNvPr id="355" name="Group 74"/>
          <p:cNvGrpSpPr/>
          <p:nvPr/>
        </p:nvGrpSpPr>
        <p:grpSpPr>
          <a:xfrm>
            <a:off x="1115550" y="4507488"/>
            <a:ext cx="6787468" cy="2054706"/>
            <a:chOff x="0" y="0"/>
            <a:chExt cx="6787466" cy="2054704"/>
          </a:xfrm>
        </p:grpSpPr>
        <p:grpSp>
          <p:nvGrpSpPr>
            <p:cNvPr id="347" name="Group 75"/>
            <p:cNvGrpSpPr/>
            <p:nvPr/>
          </p:nvGrpSpPr>
          <p:grpSpPr>
            <a:xfrm>
              <a:off x="0" y="0"/>
              <a:ext cx="6026332" cy="1011645"/>
              <a:chOff x="0" y="0"/>
              <a:chExt cx="6026331" cy="1011644"/>
            </a:xfrm>
          </p:grpSpPr>
          <p:sp>
            <p:nvSpPr>
              <p:cNvPr id="341" name="Text Box 6"/>
              <p:cNvSpPr txBox="1"/>
              <p:nvPr/>
            </p:nvSpPr>
            <p:spPr>
              <a:xfrm>
                <a:off x="3570223" y="640804"/>
                <a:ext cx="2456109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r>
                  <a:t>Leucocitose Isolada?</a:t>
                </a:r>
              </a:p>
            </p:txBody>
          </p:sp>
          <p:grpSp>
            <p:nvGrpSpPr>
              <p:cNvPr id="345" name="Group 84"/>
              <p:cNvGrpSpPr/>
              <p:nvPr/>
            </p:nvGrpSpPr>
            <p:grpSpPr>
              <a:xfrm>
                <a:off x="1092983" y="-1"/>
                <a:ext cx="4015433" cy="565102"/>
                <a:chOff x="0" y="0"/>
                <a:chExt cx="4015432" cy="565100"/>
              </a:xfrm>
            </p:grpSpPr>
            <p:sp>
              <p:nvSpPr>
                <p:cNvPr id="342" name="Straight Connector 86"/>
                <p:cNvSpPr/>
                <p:nvPr/>
              </p:nvSpPr>
              <p:spPr>
                <a:xfrm>
                  <a:off x="-1" y="-1"/>
                  <a:ext cx="4015434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3" name="Straight Arrow Connector 87"/>
                <p:cNvSpPr/>
                <p:nvPr/>
              </p:nvSpPr>
              <p:spPr>
                <a:xfrm flipH="1">
                  <a:off x="-1" y="0"/>
                  <a:ext cx="1" cy="56510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4" name="Straight Arrow Connector 88"/>
                <p:cNvSpPr/>
                <p:nvPr/>
              </p:nvSpPr>
              <p:spPr>
                <a:xfrm>
                  <a:off x="4015431" y="-1"/>
                  <a:ext cx="1" cy="557163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46" name="Text Box 6"/>
              <p:cNvSpPr txBox="1"/>
              <p:nvPr/>
            </p:nvSpPr>
            <p:spPr>
              <a:xfrm>
                <a:off x="0" y="640804"/>
                <a:ext cx="1810269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r>
                  <a:t>Outras séries?   </a:t>
                </a:r>
              </a:p>
            </p:txBody>
          </p:sp>
        </p:grpSp>
        <p:grpSp>
          <p:nvGrpSpPr>
            <p:cNvPr id="354" name="Group 76"/>
            <p:cNvGrpSpPr/>
            <p:nvPr/>
          </p:nvGrpSpPr>
          <p:grpSpPr>
            <a:xfrm>
              <a:off x="1533415" y="1090611"/>
              <a:ext cx="5254052" cy="964095"/>
              <a:chOff x="0" y="0"/>
              <a:chExt cx="5254051" cy="964093"/>
            </a:xfrm>
          </p:grpSpPr>
          <p:sp>
            <p:nvSpPr>
              <p:cNvPr id="348" name="Text Box 7"/>
              <p:cNvSpPr txBox="1"/>
              <p:nvPr/>
            </p:nvSpPr>
            <p:spPr>
              <a:xfrm>
                <a:off x="2287150" y="585960"/>
                <a:ext cx="1409549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r>
                  <a:t>Linfocitose?</a:t>
                </a:r>
              </a:p>
            </p:txBody>
          </p:sp>
          <p:sp>
            <p:nvSpPr>
              <p:cNvPr id="349" name="Line 19"/>
              <p:cNvSpPr/>
              <p:nvPr/>
            </p:nvSpPr>
            <p:spPr>
              <a:xfrm flipH="1">
                <a:off x="3200772" y="0"/>
                <a:ext cx="400051" cy="53340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Line 20"/>
              <p:cNvSpPr/>
              <p:nvPr/>
            </p:nvSpPr>
            <p:spPr>
              <a:xfrm flipH="1">
                <a:off x="648072" y="-1"/>
                <a:ext cx="2952750" cy="533402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Line 21"/>
              <p:cNvSpPr/>
              <p:nvPr/>
            </p:nvSpPr>
            <p:spPr>
              <a:xfrm>
                <a:off x="3600822" y="-1"/>
                <a:ext cx="1238251" cy="533402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Text Box 7"/>
              <p:cNvSpPr txBox="1"/>
              <p:nvPr/>
            </p:nvSpPr>
            <p:spPr>
              <a:xfrm>
                <a:off x="0" y="593252"/>
                <a:ext cx="1356083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r>
                  <a:t>Neutrofilia?</a:t>
                </a:r>
              </a:p>
            </p:txBody>
          </p:sp>
          <p:sp>
            <p:nvSpPr>
              <p:cNvPr id="353" name="Text Box 7"/>
              <p:cNvSpPr txBox="1"/>
              <p:nvPr/>
            </p:nvSpPr>
            <p:spPr>
              <a:xfrm>
                <a:off x="4277034" y="575021"/>
                <a:ext cx="977018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r>
                  <a:t>Blastos?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itle 1"/>
          <p:cNvSpPr txBox="1"/>
          <p:nvPr/>
        </p:nvSpPr>
        <p:spPr>
          <a:xfrm>
            <a:off x="114300" y="-10414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Investigação de neutrofilia</a:t>
            </a:r>
          </a:p>
        </p:txBody>
      </p:sp>
      <p:sp>
        <p:nvSpPr>
          <p:cNvPr id="358" name="Rectangle 30"/>
          <p:cNvSpPr/>
          <p:nvPr/>
        </p:nvSpPr>
        <p:spPr>
          <a:xfrm>
            <a:off x="942353" y="1215301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t>Causas secundárias</a:t>
            </a:r>
          </a:p>
        </p:txBody>
      </p:sp>
      <p:sp>
        <p:nvSpPr>
          <p:cNvPr id="359" name="Rectangle 34"/>
          <p:cNvSpPr/>
          <p:nvPr/>
        </p:nvSpPr>
        <p:spPr>
          <a:xfrm>
            <a:off x="942353" y="4129435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t>Causas primárias</a:t>
            </a:r>
          </a:p>
        </p:txBody>
      </p:sp>
      <p:sp>
        <p:nvSpPr>
          <p:cNvPr id="360" name="Text Box 6"/>
          <p:cNvSpPr txBox="1"/>
          <p:nvPr/>
        </p:nvSpPr>
        <p:spPr>
          <a:xfrm>
            <a:off x="547812" y="1715190"/>
            <a:ext cx="8062787" cy="222708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Exercício físico rigoroso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Infecções bacteriana agudas e crônicas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Algumas infecções por vírus (varicela) e parasitas (amebíase)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Inflamação aguda e crônica grave – doenças auto-imunes, </a:t>
            </a:r>
            <a:endParaRPr sz="24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   necrose tecidual, infarto do miocárdio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Causas metabólicas – Sd. Cushing, tireotoxicose, cetoacidose diabética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Drogas – corticosteróides, G-CSF, lítio, nicotina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Hipersensibilidade a produtos químicos e envenenamentos</a:t>
            </a:r>
          </a:p>
        </p:txBody>
      </p:sp>
      <p:sp>
        <p:nvSpPr>
          <p:cNvPr id="361" name="Text Box 6"/>
          <p:cNvSpPr txBox="1"/>
          <p:nvPr/>
        </p:nvSpPr>
        <p:spPr>
          <a:xfrm>
            <a:off x="547812" y="4629199"/>
            <a:ext cx="8062787" cy="1426988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Neoplasias mieloproliferativas</a:t>
            </a:r>
            <a:endParaRPr sz="2400"/>
          </a:p>
          <a:p>
            <a:pPr marL="342900" indent="-342900"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Leucemia mieloide crônica</a:t>
            </a:r>
            <a:endParaRPr sz="2400"/>
          </a:p>
          <a:p>
            <a:pPr marL="342900" indent="-342900"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Policitemia Vera</a:t>
            </a:r>
            <a:endParaRPr sz="2400"/>
          </a:p>
          <a:p>
            <a:pPr marL="342900" indent="-342900"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Trombocitemia essencial</a:t>
            </a:r>
            <a:endParaRPr sz="2400"/>
          </a:p>
          <a:p>
            <a:pPr marL="342900" indent="-342900"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Mielofibrose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le 1"/>
          <p:cNvSpPr txBox="1"/>
          <p:nvPr/>
        </p:nvSpPr>
        <p:spPr>
          <a:xfrm>
            <a:off x="114300" y="-10414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Investigação de linfocitose</a:t>
            </a:r>
          </a:p>
        </p:txBody>
      </p:sp>
      <p:sp>
        <p:nvSpPr>
          <p:cNvPr id="364" name="Rectangle 30"/>
          <p:cNvSpPr/>
          <p:nvPr/>
        </p:nvSpPr>
        <p:spPr>
          <a:xfrm>
            <a:off x="942353" y="1215301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t>Causas secundárias</a:t>
            </a:r>
          </a:p>
        </p:txBody>
      </p:sp>
      <p:sp>
        <p:nvSpPr>
          <p:cNvPr id="365" name="Rectangle 34"/>
          <p:cNvSpPr/>
          <p:nvPr/>
        </p:nvSpPr>
        <p:spPr>
          <a:xfrm>
            <a:off x="942353" y="4129435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t>Causas primárias</a:t>
            </a:r>
          </a:p>
        </p:txBody>
      </p:sp>
      <p:sp>
        <p:nvSpPr>
          <p:cNvPr id="366" name="Text Box 6"/>
          <p:cNvSpPr txBox="1"/>
          <p:nvPr/>
        </p:nvSpPr>
        <p:spPr>
          <a:xfrm>
            <a:off x="547812" y="1715190"/>
            <a:ext cx="8062787" cy="1952908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Infecções virais (sarampo, caxumba, rubéola, influenza, dengue...)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Algumas infecções bacterianas (coqueluche, brucelose, sífilis)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Algumas infecções por protozoários (toxoplasmose)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Distributivas - estresse (adrenalina, exercício físico rigoroso, trauma)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Miscelânea (tabagismo, reações alérgicas a drogas, pós-esplenectomia, hipertireodismo)</a:t>
            </a:r>
          </a:p>
        </p:txBody>
      </p:sp>
      <p:sp>
        <p:nvSpPr>
          <p:cNvPr id="367" name="Text Box 6"/>
          <p:cNvSpPr txBox="1"/>
          <p:nvPr/>
        </p:nvSpPr>
        <p:spPr>
          <a:xfrm>
            <a:off x="547812" y="4629199"/>
            <a:ext cx="8062787" cy="893588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Neoplasias B ou T maduras leucemizadas</a:t>
            </a:r>
          </a:p>
          <a:p>
            <a:pPr marL="342900" indent="-342900"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Leucemia linfoide crônica</a:t>
            </a:r>
            <a:endParaRPr sz="2400"/>
          </a:p>
          <a:p>
            <a:pPr marL="342900" indent="-342900"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Outros Linfomas Não Hodgkin</a:t>
            </a:r>
          </a:p>
        </p:txBody>
      </p:sp>
      <p:sp>
        <p:nvSpPr>
          <p:cNvPr id="368" name="TextBox 2"/>
          <p:cNvSpPr txBox="1"/>
          <p:nvPr/>
        </p:nvSpPr>
        <p:spPr>
          <a:xfrm>
            <a:off x="4178300" y="5906532"/>
            <a:ext cx="4505472" cy="370841"/>
          </a:xfrm>
          <a:prstGeom prst="rect">
            <a:avLst/>
          </a:prstGeom>
          <a:solidFill>
            <a:srgbClr val="FF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Células imaturas?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Leucemia aguda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le 1"/>
          <p:cNvSpPr txBox="1"/>
          <p:nvPr/>
        </p:nvSpPr>
        <p:spPr>
          <a:xfrm>
            <a:off x="114300" y="-10414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Outras anormalidades dos leucócitos</a:t>
            </a:r>
          </a:p>
        </p:txBody>
      </p:sp>
      <p:sp>
        <p:nvSpPr>
          <p:cNvPr id="371" name="Rectangle 30"/>
          <p:cNvSpPr/>
          <p:nvPr/>
        </p:nvSpPr>
        <p:spPr>
          <a:xfrm>
            <a:off x="942353" y="1681564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t>Monocitose</a:t>
            </a:r>
          </a:p>
        </p:txBody>
      </p:sp>
      <p:sp>
        <p:nvSpPr>
          <p:cNvPr id="372" name="Rectangle 34"/>
          <p:cNvSpPr/>
          <p:nvPr/>
        </p:nvSpPr>
        <p:spPr>
          <a:xfrm>
            <a:off x="942353" y="4595698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t>Monocitopenia</a:t>
            </a:r>
          </a:p>
        </p:txBody>
      </p:sp>
      <p:sp>
        <p:nvSpPr>
          <p:cNvPr id="373" name="Text Box 6"/>
          <p:cNvSpPr txBox="1"/>
          <p:nvPr/>
        </p:nvSpPr>
        <p:spPr>
          <a:xfrm>
            <a:off x="547812" y="2181454"/>
            <a:ext cx="8062787" cy="169368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Neoplasias mieloproliferativas agudas e crônicas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Infecções bacterianas, protozoários e vírus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Doenças autoimunes (LES, AR)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Doenças inflamatórias intestinais e doenças granulomatosas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Miscelânea – pós-esplenectomia, recuperação de agranulocitose, neoplasias, cirrose hepática, reações a drogas</a:t>
            </a:r>
          </a:p>
        </p:txBody>
      </p:sp>
      <p:sp>
        <p:nvSpPr>
          <p:cNvPr id="374" name="Text Box 6"/>
          <p:cNvSpPr txBox="1"/>
          <p:nvPr/>
        </p:nvSpPr>
        <p:spPr>
          <a:xfrm>
            <a:off x="547812" y="5095464"/>
            <a:ext cx="8062787" cy="678731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Uso de corticosteroides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Tricoleucemia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itle 1"/>
          <p:cNvSpPr txBox="1"/>
          <p:nvPr/>
        </p:nvSpPr>
        <p:spPr>
          <a:xfrm>
            <a:off x="114300" y="-10414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Outras anormalidades dos leucócitos</a:t>
            </a:r>
          </a:p>
        </p:txBody>
      </p:sp>
      <p:sp>
        <p:nvSpPr>
          <p:cNvPr id="377" name="Rectangle 30"/>
          <p:cNvSpPr/>
          <p:nvPr/>
        </p:nvSpPr>
        <p:spPr>
          <a:xfrm>
            <a:off x="942353" y="1450731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t>Eosinofilia</a:t>
            </a:r>
          </a:p>
        </p:txBody>
      </p:sp>
      <p:sp>
        <p:nvSpPr>
          <p:cNvPr id="378" name="Rectangle 34"/>
          <p:cNvSpPr/>
          <p:nvPr/>
        </p:nvSpPr>
        <p:spPr>
          <a:xfrm>
            <a:off x="942353" y="4836998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t>Eosinopenia</a:t>
            </a:r>
          </a:p>
        </p:txBody>
      </p:sp>
      <p:sp>
        <p:nvSpPr>
          <p:cNvPr id="379" name="Text Box 6"/>
          <p:cNvSpPr txBox="1"/>
          <p:nvPr/>
        </p:nvSpPr>
        <p:spPr>
          <a:xfrm>
            <a:off x="547812" y="1950621"/>
            <a:ext cx="8062787" cy="249378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Primárias – Síndromes hipereosinofílicas, leucemia mieloide crônica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Doenças alérgicas – asma, urticária, medicamentos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Doenças fúngicas 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Hipersensibilidade a drogas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Linfomas – Linfoma de Hodgkin, Linfomas T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Doenças inflamatórias intestinais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Doenças autoimunes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Doenças granulomatosas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Imunodeficiências </a:t>
            </a:r>
          </a:p>
        </p:txBody>
      </p:sp>
      <p:sp>
        <p:nvSpPr>
          <p:cNvPr id="380" name="Text Box 6"/>
          <p:cNvSpPr txBox="1"/>
          <p:nvPr/>
        </p:nvSpPr>
        <p:spPr>
          <a:xfrm>
            <a:off x="547812" y="5336764"/>
            <a:ext cx="8062787" cy="62688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Estresse</a:t>
            </a:r>
            <a:endParaRPr sz="2400"/>
          </a:p>
          <a:p>
            <a:pPr marL="342900" indent="-342900"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Uso de glicocorticóides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angle 30"/>
          <p:cNvSpPr/>
          <p:nvPr/>
        </p:nvSpPr>
        <p:spPr>
          <a:xfrm>
            <a:off x="586753" y="300900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Neutropenia</a:t>
            </a:r>
          </a:p>
        </p:txBody>
      </p:sp>
      <p:sp>
        <p:nvSpPr>
          <p:cNvPr id="383" name="Text Box 6"/>
          <p:cNvSpPr txBox="1"/>
          <p:nvPr/>
        </p:nvSpPr>
        <p:spPr>
          <a:xfrm>
            <a:off x="192211" y="896781"/>
            <a:ext cx="4633790" cy="226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Neutropenia crônica benigna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Neutropenia cíclica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Neutropenia congênita grave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Neutropenia imune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Neutropenia associada à leucemia LGL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Neutropenia secundária à SMD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Drogas</a:t>
            </a:r>
          </a:p>
        </p:txBody>
      </p:sp>
      <p:grpSp>
        <p:nvGrpSpPr>
          <p:cNvPr id="386" name="Group 5"/>
          <p:cNvGrpSpPr/>
          <p:nvPr/>
        </p:nvGrpSpPr>
        <p:grpSpPr>
          <a:xfrm>
            <a:off x="1562100" y="284047"/>
            <a:ext cx="7492999" cy="3116422"/>
            <a:chOff x="0" y="25400"/>
            <a:chExt cx="7492998" cy="3116420"/>
          </a:xfrm>
        </p:grpSpPr>
        <p:graphicFrame>
          <p:nvGraphicFramePr>
            <p:cNvPr id="384" name="Content Placeholder 3"/>
            <p:cNvGraphicFramePr/>
            <p:nvPr/>
          </p:nvGraphicFramePr>
          <p:xfrm>
            <a:off x="3314700" y="25400"/>
            <a:ext cx="4178299" cy="3116421"/>
          </p:xfrm>
          <a:graphic>
            <a:graphicData uri="http://schemas.openxmlformats.org/drawingml/2006/table">
              <a:tbl>
                <a:tblPr firstRow="1" bandRow="1">
                  <a:tableStyleId>{4C3C2611-4C71-4FC5-86AE-919BDF0F9419}</a:tableStyleId>
                </a:tblPr>
                <a:tblGrid>
                  <a:gridCol w="417829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293318">
                  <a:tc>
                    <a:txBody>
                      <a:bodyPr/>
                      <a:lstStyle/>
                      <a:p>
                        <a:pPr algn="ctr">
                          <a:defRPr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 b="1">
                            <a:solidFill>
                              <a:srgbClr val="FFFFFF"/>
                            </a:solidFill>
                          </a:rPr>
                          <a:t>Drogas que podem causar neutropenia</a:t>
                        </a:r>
                      </a:p>
                    </a:txBody>
                    <a:tcPr marL="45720" marR="45720" horzOverflow="overflow">
                      <a:solidFill>
                        <a:srgbClr val="8000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98640">
                  <a:tc>
                    <a:txBody>
                      <a:bodyPr/>
                      <a:lstStyle/>
                      <a:p>
                        <a:r>
                          <a:rPr sz="1400"/>
                          <a:t>Anticonvulsivantes
(carbamazepina, ácido valpróico, fenitoína)</a:t>
                        </a:r>
                      </a:p>
                    </a:txBody>
                    <a:tcPr marL="45720" marR="45720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98640">
                  <a:tc>
                    <a:txBody>
                      <a:bodyPr/>
                      <a:lstStyle/>
                      <a:p>
                        <a:r>
                          <a:rPr sz="1400"/>
                          <a:t>Inibidores da tireoide
(metimazol, propiltiouracil)</a:t>
                        </a:r>
                      </a:p>
                    </a:txBody>
                    <a:tcPr marL="45720" marR="45720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98640">
                  <a:tc>
                    <a:txBody>
                      <a:bodyPr/>
                      <a:lstStyle/>
                      <a:p>
                        <a:r>
                          <a:rPr sz="1400"/>
                          <a:t>Antibióticos (penicilinas, cefalosporinas, sulfas, cloranfenicol, vancomicina)</a:t>
                        </a:r>
                      </a:p>
                    </a:txBody>
                    <a:tcPr marL="45720" marR="45720"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93318">
                  <a:tc>
                    <a:txBody>
                      <a:bodyPr/>
                      <a:lstStyle/>
                      <a:p>
                        <a:r>
                          <a:rPr sz="1400"/>
                          <a:t>Antipsicóticos (clozapina) </a:t>
                        </a:r>
                      </a:p>
                    </a:txBody>
                    <a:tcPr marL="45720" marR="45720"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293318">
                  <a:tc>
                    <a:txBody>
                      <a:bodyPr/>
                      <a:lstStyle/>
                      <a:p>
                        <a:r>
                          <a:rPr sz="1400"/>
                          <a:t>Antiarrítmicos (procainamida)</a:t>
                        </a:r>
                      </a:p>
                    </a:txBody>
                    <a:tcPr marL="45720" marR="45720" horzOverflow="overflow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293318">
                  <a:tc>
                    <a:txBody>
                      <a:bodyPr/>
                      <a:lstStyle/>
                      <a:p>
                        <a:r>
                          <a:rPr sz="1400"/>
                          <a:t>Antirreumáticos (cloroquina, penicilamina)</a:t>
                        </a:r>
                      </a:p>
                    </a:txBody>
                    <a:tcPr marL="45720" marR="45720" horzOverflow="overflow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47226">
                  <a:tc>
                    <a:txBody>
                      <a:bodyPr/>
                      <a:lstStyle/>
                      <a:p>
                        <a:r>
                          <a:rPr sz="1400"/>
                          <a:t>Antiinflamatórios não esteroidais</a:t>
                        </a:r>
                      </a:p>
                    </a:txBody>
                    <a:tcPr marL="45720" marR="45720" horzOverflow="overflow"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</a:tbl>
            </a:graphicData>
          </a:graphic>
        </p:graphicFrame>
        <p:sp>
          <p:nvSpPr>
            <p:cNvPr id="385" name="Straight Arrow Connector 3"/>
            <p:cNvSpPr/>
            <p:nvPr/>
          </p:nvSpPr>
          <p:spPr>
            <a:xfrm>
              <a:off x="0" y="2878252"/>
              <a:ext cx="326390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7" name="Rectangle 12"/>
          <p:cNvSpPr/>
          <p:nvPr/>
        </p:nvSpPr>
        <p:spPr>
          <a:xfrm>
            <a:off x="586753" y="3679101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Linfopenia</a:t>
            </a:r>
          </a:p>
        </p:txBody>
      </p:sp>
      <p:sp>
        <p:nvSpPr>
          <p:cNvPr id="388" name="Text Box 6"/>
          <p:cNvSpPr txBox="1"/>
          <p:nvPr/>
        </p:nvSpPr>
        <p:spPr>
          <a:xfrm>
            <a:off x="243012" y="4274980"/>
            <a:ext cx="8900988" cy="226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Imunossupressão (corticosteroides, anticorpos monoclonais anti-linfocitários)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Infecções virais (HIV)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Sepse grave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Doenças autoimunes (LES, AR)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Sarcoidose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Tuberculose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Imunodeficiências congênitas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itle 1"/>
          <p:cNvSpPr txBox="1"/>
          <p:nvPr/>
        </p:nvSpPr>
        <p:spPr>
          <a:xfrm>
            <a:off x="114300" y="-10414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Anormalidades das plaquetas</a:t>
            </a:r>
          </a:p>
        </p:txBody>
      </p:sp>
      <p:sp>
        <p:nvSpPr>
          <p:cNvPr id="391" name="Rectangle 44"/>
          <p:cNvSpPr/>
          <p:nvPr/>
        </p:nvSpPr>
        <p:spPr>
          <a:xfrm>
            <a:off x="793466" y="1592266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rgbClr val="FFFFFF"/>
                </a:solidFill>
              </a:defRPr>
            </a:pPr>
            <a:r>
              <a:t>Plaquetas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t> = trombocitopenia</a:t>
            </a:r>
          </a:p>
        </p:txBody>
      </p:sp>
      <p:grpSp>
        <p:nvGrpSpPr>
          <p:cNvPr id="398" name="Group 61"/>
          <p:cNvGrpSpPr/>
          <p:nvPr/>
        </p:nvGrpSpPr>
        <p:grpSpPr>
          <a:xfrm>
            <a:off x="958468" y="2068844"/>
            <a:ext cx="6634230" cy="967815"/>
            <a:chOff x="0" y="0"/>
            <a:chExt cx="6634229" cy="967814"/>
          </a:xfrm>
        </p:grpSpPr>
        <p:sp>
          <p:nvSpPr>
            <p:cNvPr id="392" name="Text Box 9"/>
            <p:cNvSpPr txBox="1"/>
            <p:nvPr/>
          </p:nvSpPr>
          <p:spPr>
            <a:xfrm>
              <a:off x="0" y="596974"/>
              <a:ext cx="255943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Falha de produção?  	</a:t>
              </a:r>
            </a:p>
          </p:txBody>
        </p:sp>
        <p:grpSp>
          <p:nvGrpSpPr>
            <p:cNvPr id="396" name="Group 68"/>
            <p:cNvGrpSpPr/>
            <p:nvPr/>
          </p:nvGrpSpPr>
          <p:grpSpPr>
            <a:xfrm>
              <a:off x="1105644" y="-1"/>
              <a:ext cx="4015434" cy="565102"/>
              <a:chOff x="0" y="0"/>
              <a:chExt cx="4015432" cy="565100"/>
            </a:xfrm>
          </p:grpSpPr>
          <p:sp>
            <p:nvSpPr>
              <p:cNvPr id="393" name="Straight Connector 70"/>
              <p:cNvSpPr/>
              <p:nvPr/>
            </p:nvSpPr>
            <p:spPr>
              <a:xfrm>
                <a:off x="-1" y="-1"/>
                <a:ext cx="4015434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4" name="Straight Arrow Connector 71"/>
              <p:cNvSpPr/>
              <p:nvPr/>
            </p:nvSpPr>
            <p:spPr>
              <a:xfrm flipH="1">
                <a:off x="-1" y="0"/>
                <a:ext cx="1" cy="56510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5" name="Straight Arrow Connector 72"/>
              <p:cNvSpPr/>
              <p:nvPr/>
            </p:nvSpPr>
            <p:spPr>
              <a:xfrm>
                <a:off x="4015431" y="-1"/>
                <a:ext cx="1" cy="55716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97" name="Text Box 9"/>
            <p:cNvSpPr txBox="1"/>
            <p:nvPr/>
          </p:nvSpPr>
          <p:spPr>
            <a:xfrm>
              <a:off x="3607923" y="596974"/>
              <a:ext cx="3026307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t>Aumento da destruição?</a:t>
              </a:r>
            </a:p>
          </p:txBody>
        </p:sp>
      </p:grpSp>
      <p:sp>
        <p:nvSpPr>
          <p:cNvPr id="399" name="Rectangle 73"/>
          <p:cNvSpPr/>
          <p:nvPr/>
        </p:nvSpPr>
        <p:spPr>
          <a:xfrm>
            <a:off x="785487" y="3888239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rgbClr val="FFFFFF"/>
                </a:solidFill>
              </a:defRPr>
            </a:pPr>
            <a:r>
              <a:t>Plaquetas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t>=  trombocitose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 </a:t>
            </a:r>
          </a:p>
        </p:txBody>
      </p:sp>
      <p:grpSp>
        <p:nvGrpSpPr>
          <p:cNvPr id="406" name="Group 75"/>
          <p:cNvGrpSpPr/>
          <p:nvPr/>
        </p:nvGrpSpPr>
        <p:grpSpPr>
          <a:xfrm>
            <a:off x="1115550" y="4355088"/>
            <a:ext cx="5447019" cy="1011645"/>
            <a:chOff x="0" y="0"/>
            <a:chExt cx="5447017" cy="1011644"/>
          </a:xfrm>
        </p:grpSpPr>
        <p:sp>
          <p:nvSpPr>
            <p:cNvPr id="400" name="Text Box 6"/>
            <p:cNvSpPr txBox="1"/>
            <p:nvPr/>
          </p:nvSpPr>
          <p:spPr>
            <a:xfrm>
              <a:off x="3570223" y="640804"/>
              <a:ext cx="1876795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Primária (NMP)?</a:t>
              </a:r>
            </a:p>
          </p:txBody>
        </p:sp>
        <p:grpSp>
          <p:nvGrpSpPr>
            <p:cNvPr id="404" name="Group 84"/>
            <p:cNvGrpSpPr/>
            <p:nvPr/>
          </p:nvGrpSpPr>
          <p:grpSpPr>
            <a:xfrm>
              <a:off x="1092983" y="-1"/>
              <a:ext cx="4015433" cy="565102"/>
              <a:chOff x="0" y="0"/>
              <a:chExt cx="4015432" cy="565100"/>
            </a:xfrm>
          </p:grpSpPr>
          <p:sp>
            <p:nvSpPr>
              <p:cNvPr id="401" name="Straight Connector 86"/>
              <p:cNvSpPr/>
              <p:nvPr/>
            </p:nvSpPr>
            <p:spPr>
              <a:xfrm>
                <a:off x="-1" y="-1"/>
                <a:ext cx="4015434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2" name="Straight Arrow Connector 87"/>
              <p:cNvSpPr/>
              <p:nvPr/>
            </p:nvSpPr>
            <p:spPr>
              <a:xfrm flipH="1">
                <a:off x="-1" y="0"/>
                <a:ext cx="1" cy="56510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3" name="Straight Arrow Connector 88"/>
              <p:cNvSpPr/>
              <p:nvPr/>
            </p:nvSpPr>
            <p:spPr>
              <a:xfrm>
                <a:off x="4015431" y="-1"/>
                <a:ext cx="1" cy="55716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05" name="Text Box 6"/>
            <p:cNvSpPr txBox="1"/>
            <p:nvPr/>
          </p:nvSpPr>
          <p:spPr>
            <a:xfrm>
              <a:off x="0" y="640804"/>
              <a:ext cx="155722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Reacional?   </a:t>
              </a:r>
            </a:p>
          </p:txBody>
        </p: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Box 1"/>
          <p:cNvSpPr txBox="1"/>
          <p:nvPr/>
        </p:nvSpPr>
        <p:spPr>
          <a:xfrm>
            <a:off x="114300" y="6348839"/>
            <a:ext cx="50419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/>
            </a:pPr>
            <a:r>
              <a:t>Adaptado de: Lourenço DM. Trombocitopenias. Em: Zago, Falcão e Pasquini. </a:t>
            </a:r>
          </a:p>
          <a:p>
            <a:pPr>
              <a:defRPr sz="1000"/>
            </a:pPr>
            <a:r>
              <a:t>Hematologia – Fundamentos e Prática, 2004.</a:t>
            </a:r>
          </a:p>
        </p:txBody>
      </p:sp>
      <p:sp>
        <p:nvSpPr>
          <p:cNvPr id="409" name="Text Box 7"/>
          <p:cNvSpPr txBox="1"/>
          <p:nvPr/>
        </p:nvSpPr>
        <p:spPr>
          <a:xfrm>
            <a:off x="7706278" y="5081866"/>
            <a:ext cx="1290784" cy="1160287"/>
          </a:xfrm>
          <a:prstGeom prst="rect">
            <a:avLst/>
          </a:prstGeom>
          <a:solidFill>
            <a:srgbClr val="FFD5D5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Aplasia</a:t>
            </a:r>
            <a:endParaRPr sz="2400"/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Leucemia</a:t>
            </a:r>
            <a:endParaRPr sz="2400"/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Infiltração</a:t>
            </a:r>
            <a:endParaRPr sz="2400"/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SMD</a:t>
            </a:r>
          </a:p>
        </p:txBody>
      </p:sp>
      <p:sp>
        <p:nvSpPr>
          <p:cNvPr id="410" name="Text Box 16"/>
          <p:cNvSpPr txBox="1"/>
          <p:nvPr/>
        </p:nvSpPr>
        <p:spPr>
          <a:xfrm>
            <a:off x="3454153" y="1112167"/>
            <a:ext cx="1955303" cy="360188"/>
          </a:xfrm>
          <a:prstGeom prst="rect">
            <a:avLst/>
          </a:prstGeom>
          <a:gradFill>
            <a:gsLst>
              <a:gs pos="0">
                <a:srgbClr val="A2A2A2"/>
              </a:gs>
              <a:gs pos="100000">
                <a:srgbClr val="FFFFFF"/>
              </a:gs>
            </a:gsLst>
            <a:lin ang="5400000"/>
          </a:gra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effectLst>
                  <a:outerShdw blurRad="38100" dist="381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Trombocitopenia</a:t>
            </a:r>
          </a:p>
        </p:txBody>
      </p:sp>
      <p:sp>
        <p:nvSpPr>
          <p:cNvPr id="411" name="Text Box 19"/>
          <p:cNvSpPr txBox="1"/>
          <p:nvPr/>
        </p:nvSpPr>
        <p:spPr>
          <a:xfrm>
            <a:off x="2643188" y="1948788"/>
            <a:ext cx="3518444" cy="360187"/>
          </a:xfrm>
          <a:prstGeom prst="rect">
            <a:avLst/>
          </a:prstGeom>
          <a:gradFill>
            <a:gsLst>
              <a:gs pos="0">
                <a:srgbClr val="9B9B9B"/>
              </a:gs>
              <a:gs pos="100000">
                <a:srgbClr val="FFFFFF"/>
              </a:gs>
            </a:gsLst>
            <a:lin ang="5400000"/>
          </a:gra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Esfregaço de sangue periférico</a:t>
            </a:r>
          </a:p>
        </p:txBody>
      </p:sp>
      <p:sp>
        <p:nvSpPr>
          <p:cNvPr id="412" name="Text Box 20"/>
          <p:cNvSpPr txBox="1"/>
          <p:nvPr/>
        </p:nvSpPr>
        <p:spPr>
          <a:xfrm>
            <a:off x="336895" y="2936276"/>
            <a:ext cx="1074798" cy="713294"/>
          </a:xfrm>
          <a:prstGeom prst="rect">
            <a:avLst/>
          </a:prstGeom>
          <a:gradFill>
            <a:gsLst>
              <a:gs pos="0">
                <a:srgbClr val="AAAAAA"/>
              </a:gs>
              <a:gs pos="100000">
                <a:srgbClr val="FFFFFF"/>
              </a:gs>
            </a:gsLst>
            <a:lin ang="5400000"/>
          </a:gra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Grumos</a:t>
            </a:r>
            <a:endParaRPr sz="2400"/>
          </a:p>
        </p:txBody>
      </p:sp>
      <p:sp>
        <p:nvSpPr>
          <p:cNvPr id="413" name="Line 22"/>
          <p:cNvSpPr/>
          <p:nvPr/>
        </p:nvSpPr>
        <p:spPr>
          <a:xfrm>
            <a:off x="4476297" y="1520155"/>
            <a:ext cx="1" cy="373063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4" name="Title 1"/>
          <p:cNvSpPr txBox="1"/>
          <p:nvPr/>
        </p:nvSpPr>
        <p:spPr>
          <a:xfrm>
            <a:off x="114300" y="-1850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Investigação de trombocitopenia</a:t>
            </a:r>
          </a:p>
        </p:txBody>
      </p:sp>
      <p:sp>
        <p:nvSpPr>
          <p:cNvPr id="415" name="Text Box 20"/>
          <p:cNvSpPr txBox="1"/>
          <p:nvPr/>
        </p:nvSpPr>
        <p:spPr>
          <a:xfrm>
            <a:off x="2022568" y="2936276"/>
            <a:ext cx="1828613" cy="626887"/>
          </a:xfrm>
          <a:prstGeom prst="rect">
            <a:avLst/>
          </a:prstGeom>
          <a:gradFill>
            <a:gsLst>
              <a:gs pos="0">
                <a:srgbClr val="AAAAAA"/>
              </a:gs>
              <a:gs pos="100000">
                <a:srgbClr val="FFFFFF"/>
              </a:gs>
            </a:gsLst>
            <a:lin ang="5400000"/>
          </a:gra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Megaplaquetas</a:t>
            </a:r>
          </a:p>
        </p:txBody>
      </p:sp>
      <p:sp>
        <p:nvSpPr>
          <p:cNvPr id="416" name="Text Box 20"/>
          <p:cNvSpPr txBox="1"/>
          <p:nvPr/>
        </p:nvSpPr>
        <p:spPr>
          <a:xfrm>
            <a:off x="5007520" y="2936276"/>
            <a:ext cx="1214770" cy="713294"/>
          </a:xfrm>
          <a:prstGeom prst="rect">
            <a:avLst/>
          </a:prstGeom>
          <a:gradFill>
            <a:gsLst>
              <a:gs pos="0">
                <a:srgbClr val="AAAAAA"/>
              </a:gs>
              <a:gs pos="100000">
                <a:srgbClr val="FFFFFF"/>
              </a:gs>
            </a:gsLst>
            <a:lin ang="5400000"/>
          </a:gra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Hemólise</a:t>
            </a:r>
            <a:endParaRPr sz="2400"/>
          </a:p>
        </p:txBody>
      </p:sp>
      <p:sp>
        <p:nvSpPr>
          <p:cNvPr id="417" name="Text Box 20"/>
          <p:cNvSpPr txBox="1"/>
          <p:nvPr/>
        </p:nvSpPr>
        <p:spPr>
          <a:xfrm>
            <a:off x="7548744" y="2936276"/>
            <a:ext cx="1367357" cy="626887"/>
          </a:xfrm>
          <a:prstGeom prst="rect">
            <a:avLst/>
          </a:prstGeom>
          <a:gradFill>
            <a:gsLst>
              <a:gs pos="0">
                <a:srgbClr val="AAAAAA"/>
              </a:gs>
              <a:gs pos="100000">
                <a:srgbClr val="FFFFFF"/>
              </a:gs>
            </a:gsLst>
            <a:lin ang="5400000"/>
          </a:gra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Alterações</a:t>
            </a:r>
            <a:endParaRPr sz="2400"/>
          </a:p>
          <a:p>
            <a:pPr algn="ctr">
              <a:defRPr b="1">
                <a:effectLst>
                  <a:outerShdw blurRad="38100" dist="381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da SV e SB</a:t>
            </a:r>
          </a:p>
        </p:txBody>
      </p:sp>
      <p:sp>
        <p:nvSpPr>
          <p:cNvPr id="418" name="Text Box 20"/>
          <p:cNvSpPr txBox="1"/>
          <p:nvPr/>
        </p:nvSpPr>
        <p:spPr>
          <a:xfrm>
            <a:off x="233190" y="4358740"/>
            <a:ext cx="1481136" cy="626887"/>
          </a:xfrm>
          <a:prstGeom prst="rect">
            <a:avLst/>
          </a:prstGeom>
          <a:gradFill>
            <a:gsLst>
              <a:gs pos="0">
                <a:srgbClr val="AAAAAA"/>
              </a:gs>
              <a:gs pos="100000">
                <a:srgbClr val="FFFFFF"/>
              </a:gs>
            </a:gsLst>
            <a:lin ang="5400000"/>
          </a:gra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Checar</a:t>
            </a:r>
            <a:endParaRPr sz="2400"/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EDTA/citrato</a:t>
            </a:r>
          </a:p>
        </p:txBody>
      </p:sp>
      <p:sp>
        <p:nvSpPr>
          <p:cNvPr id="419" name="Text Box 20"/>
          <p:cNvSpPr txBox="1"/>
          <p:nvPr/>
        </p:nvSpPr>
        <p:spPr>
          <a:xfrm>
            <a:off x="2207139" y="4358740"/>
            <a:ext cx="1333015" cy="626887"/>
          </a:xfrm>
          <a:prstGeom prst="rect">
            <a:avLst/>
          </a:prstGeom>
          <a:gradFill>
            <a:gsLst>
              <a:gs pos="0">
                <a:srgbClr val="AAAAAA"/>
              </a:gs>
              <a:gs pos="100000">
                <a:srgbClr val="FFFFFF"/>
              </a:gs>
            </a:gsLst>
            <a:lin ang="5400000"/>
          </a:gra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i="1">
                <a:latin typeface="Arial"/>
                <a:ea typeface="Arial"/>
                <a:cs typeface="Arial"/>
                <a:sym typeface="Arial"/>
              </a:defRPr>
            </a:pPr>
            <a:r>
              <a:t>Turnover</a:t>
            </a:r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aumentado</a:t>
            </a:r>
          </a:p>
        </p:txBody>
      </p:sp>
      <p:sp>
        <p:nvSpPr>
          <p:cNvPr id="420" name="Text Box 20"/>
          <p:cNvSpPr txBox="1"/>
          <p:nvPr/>
        </p:nvSpPr>
        <p:spPr>
          <a:xfrm>
            <a:off x="3966259" y="4358740"/>
            <a:ext cx="1587064" cy="626887"/>
          </a:xfrm>
          <a:prstGeom prst="rect">
            <a:avLst/>
          </a:prstGeom>
          <a:gradFill>
            <a:gsLst>
              <a:gs pos="0">
                <a:srgbClr val="AAAAAA"/>
              </a:gs>
              <a:gs pos="100000">
                <a:srgbClr val="FFFFFF"/>
              </a:gs>
            </a:gsLst>
            <a:lin ang="5400000"/>
          </a:gra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Esquizócitos</a:t>
            </a:r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presentes</a:t>
            </a:r>
          </a:p>
        </p:txBody>
      </p:sp>
      <p:sp>
        <p:nvSpPr>
          <p:cNvPr id="421" name="Text Box 20"/>
          <p:cNvSpPr txBox="1"/>
          <p:nvPr/>
        </p:nvSpPr>
        <p:spPr>
          <a:xfrm>
            <a:off x="5700216" y="4358740"/>
            <a:ext cx="1587064" cy="626887"/>
          </a:xfrm>
          <a:prstGeom prst="rect">
            <a:avLst/>
          </a:prstGeom>
          <a:gradFill>
            <a:gsLst>
              <a:gs pos="0">
                <a:srgbClr val="AAAAAA"/>
              </a:gs>
              <a:gs pos="100000">
                <a:srgbClr val="FFFFFF"/>
              </a:gs>
            </a:gsLst>
            <a:lin ang="5400000"/>
          </a:gra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Esquizócitos</a:t>
            </a:r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ausentes</a:t>
            </a:r>
          </a:p>
        </p:txBody>
      </p:sp>
      <p:sp>
        <p:nvSpPr>
          <p:cNvPr id="422" name="Text Box 20"/>
          <p:cNvSpPr txBox="1"/>
          <p:nvPr/>
        </p:nvSpPr>
        <p:spPr>
          <a:xfrm>
            <a:off x="7622822" y="4360011"/>
            <a:ext cx="1367356" cy="626887"/>
          </a:xfrm>
          <a:prstGeom prst="rect">
            <a:avLst/>
          </a:prstGeom>
          <a:gradFill>
            <a:gsLst>
              <a:gs pos="0">
                <a:srgbClr val="AAAAAA"/>
              </a:gs>
              <a:gs pos="100000">
                <a:srgbClr val="FFFFFF"/>
              </a:gs>
            </a:gsLst>
            <a:lin ang="5400000"/>
          </a:gra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Alterações</a:t>
            </a:r>
            <a:endParaRPr sz="2400"/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 da MO</a:t>
            </a:r>
          </a:p>
        </p:txBody>
      </p:sp>
      <p:sp>
        <p:nvSpPr>
          <p:cNvPr id="423" name="Straight Connector 48"/>
          <p:cNvSpPr/>
          <p:nvPr/>
        </p:nvSpPr>
        <p:spPr>
          <a:xfrm flipH="1" flipV="1">
            <a:off x="874293" y="2133454"/>
            <a:ext cx="1768895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4" name="Straight Arrow Connector 51"/>
          <p:cNvSpPr/>
          <p:nvPr/>
        </p:nvSpPr>
        <p:spPr>
          <a:xfrm flipH="1">
            <a:off x="874294" y="2133454"/>
            <a:ext cx="1" cy="802823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5" name="Line 22"/>
          <p:cNvSpPr/>
          <p:nvPr/>
        </p:nvSpPr>
        <p:spPr>
          <a:xfrm>
            <a:off x="2901496" y="2318119"/>
            <a:ext cx="1" cy="618157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6" name="Line 22"/>
          <p:cNvSpPr/>
          <p:nvPr/>
        </p:nvSpPr>
        <p:spPr>
          <a:xfrm>
            <a:off x="5587341" y="2318119"/>
            <a:ext cx="1" cy="618157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7" name="Straight Connector 56"/>
          <p:cNvSpPr/>
          <p:nvPr/>
        </p:nvSpPr>
        <p:spPr>
          <a:xfrm flipH="1" flipV="1">
            <a:off x="6309405" y="2133454"/>
            <a:ext cx="1972095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8" name="Straight Arrow Connector 57"/>
          <p:cNvSpPr/>
          <p:nvPr/>
        </p:nvSpPr>
        <p:spPr>
          <a:xfrm>
            <a:off x="8281499" y="2133454"/>
            <a:ext cx="1" cy="802823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cxnSp>
        <p:nvCxnSpPr>
          <p:cNvPr id="429" name="Straight Arrow Connector 60"/>
          <p:cNvCxnSpPr>
            <a:stCxn id="416" idx="0"/>
            <a:endCxn id="420" idx="0"/>
          </p:cNvCxnSpPr>
          <p:nvPr/>
        </p:nvCxnSpPr>
        <p:spPr>
          <a:xfrm flipH="1">
            <a:off x="4759790" y="3292922"/>
            <a:ext cx="855115" cy="1379262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</p:cxnSp>
      <p:cxnSp>
        <p:nvCxnSpPr>
          <p:cNvPr id="430" name="Straight Arrow Connector 62"/>
          <p:cNvCxnSpPr>
            <a:stCxn id="416" idx="0"/>
            <a:endCxn id="421" idx="0"/>
          </p:cNvCxnSpPr>
          <p:nvPr/>
        </p:nvCxnSpPr>
        <p:spPr>
          <a:xfrm>
            <a:off x="5614904" y="3292922"/>
            <a:ext cx="878844" cy="1379262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</p:cxnSp>
      <p:sp>
        <p:nvSpPr>
          <p:cNvPr id="431" name="Line 22"/>
          <p:cNvSpPr/>
          <p:nvPr/>
        </p:nvSpPr>
        <p:spPr>
          <a:xfrm>
            <a:off x="2876096" y="3582606"/>
            <a:ext cx="1" cy="735394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2" name="Line 22"/>
          <p:cNvSpPr/>
          <p:nvPr/>
        </p:nvSpPr>
        <p:spPr>
          <a:xfrm>
            <a:off x="8281500" y="3582606"/>
            <a:ext cx="1" cy="735394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3" name="Line 22"/>
          <p:cNvSpPr/>
          <p:nvPr/>
        </p:nvSpPr>
        <p:spPr>
          <a:xfrm flipH="1">
            <a:off x="874294" y="3624617"/>
            <a:ext cx="1" cy="735394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4" name="Text Box 7"/>
          <p:cNvSpPr txBox="1"/>
          <p:nvPr/>
        </p:nvSpPr>
        <p:spPr>
          <a:xfrm>
            <a:off x="64931" y="5081866"/>
            <a:ext cx="1887399" cy="626887"/>
          </a:xfrm>
          <a:prstGeom prst="rect">
            <a:avLst/>
          </a:prstGeom>
          <a:solidFill>
            <a:srgbClr val="FFD5D5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Pseudotrombo-</a:t>
            </a:r>
            <a:endParaRPr sz="2400"/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citopenia</a:t>
            </a:r>
          </a:p>
        </p:txBody>
      </p:sp>
      <p:sp>
        <p:nvSpPr>
          <p:cNvPr id="435" name="Text Box 7"/>
          <p:cNvSpPr txBox="1"/>
          <p:nvPr/>
        </p:nvSpPr>
        <p:spPr>
          <a:xfrm>
            <a:off x="2546183" y="5081866"/>
            <a:ext cx="659828" cy="626887"/>
          </a:xfrm>
          <a:prstGeom prst="rect">
            <a:avLst/>
          </a:prstGeom>
          <a:solidFill>
            <a:srgbClr val="FFD5D5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PTI</a:t>
            </a:r>
            <a:endParaRPr sz="2400"/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CIVD</a:t>
            </a:r>
          </a:p>
        </p:txBody>
      </p:sp>
      <p:sp>
        <p:nvSpPr>
          <p:cNvPr id="436" name="Text Box 7"/>
          <p:cNvSpPr txBox="1"/>
          <p:nvPr/>
        </p:nvSpPr>
        <p:spPr>
          <a:xfrm>
            <a:off x="4473068" y="5081866"/>
            <a:ext cx="630100" cy="626887"/>
          </a:xfrm>
          <a:prstGeom prst="rect">
            <a:avLst/>
          </a:prstGeom>
          <a:solidFill>
            <a:srgbClr val="FFD5D5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PTT</a:t>
            </a:r>
            <a:endParaRPr sz="2400"/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SHU</a:t>
            </a:r>
          </a:p>
        </p:txBody>
      </p:sp>
      <p:sp>
        <p:nvSpPr>
          <p:cNvPr id="437" name="Text Box 7"/>
          <p:cNvSpPr txBox="1"/>
          <p:nvPr/>
        </p:nvSpPr>
        <p:spPr>
          <a:xfrm>
            <a:off x="5848245" y="5081866"/>
            <a:ext cx="1291008" cy="893587"/>
          </a:xfrm>
          <a:prstGeom prst="rect">
            <a:avLst/>
          </a:prstGeom>
          <a:solidFill>
            <a:srgbClr val="FFD5D5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Sd. Evans</a:t>
            </a:r>
            <a:endParaRPr sz="2400"/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HPN</a:t>
            </a:r>
            <a:endParaRPr sz="2400"/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Drogas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itle 1"/>
          <p:cNvSpPr txBox="1"/>
          <p:nvPr/>
        </p:nvSpPr>
        <p:spPr>
          <a:xfrm>
            <a:off x="114300" y="-10414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3200">
                <a:solidFill>
                  <a:schemeClr val="accent1"/>
                </a:solidFill>
              </a:defRPr>
            </a:pPr>
            <a:br/>
            <a:r>
              <a:t>Investigação de trombocitose</a:t>
            </a:r>
          </a:p>
        </p:txBody>
      </p:sp>
      <p:sp>
        <p:nvSpPr>
          <p:cNvPr id="440" name="Rectangle 30"/>
          <p:cNvSpPr/>
          <p:nvPr/>
        </p:nvSpPr>
        <p:spPr>
          <a:xfrm>
            <a:off x="942353" y="1431201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t>Causas secundárias</a:t>
            </a:r>
          </a:p>
        </p:txBody>
      </p:sp>
      <p:sp>
        <p:nvSpPr>
          <p:cNvPr id="441" name="Rectangle 34"/>
          <p:cNvSpPr/>
          <p:nvPr/>
        </p:nvSpPr>
        <p:spPr>
          <a:xfrm>
            <a:off x="942353" y="4129435"/>
            <a:ext cx="7312647" cy="459741"/>
          </a:xfrm>
          <a:prstGeom prst="rect">
            <a:avLst/>
          </a:prstGeom>
          <a:solidFill>
            <a:srgbClr val="800000">
              <a:alpha val="60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t>Causas primárias</a:t>
            </a:r>
          </a:p>
        </p:txBody>
      </p:sp>
      <p:sp>
        <p:nvSpPr>
          <p:cNvPr id="442" name="Text Box 6"/>
          <p:cNvSpPr txBox="1"/>
          <p:nvPr/>
        </p:nvSpPr>
        <p:spPr>
          <a:xfrm>
            <a:off x="547812" y="1981890"/>
            <a:ext cx="8062787" cy="1634364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Anemia ferropriva</a:t>
            </a:r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Esplenectomia</a:t>
            </a:r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Infecções crônicas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Doenças inflamatórias crônicas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Doenças neoplásicas</a:t>
            </a:r>
          </a:p>
        </p:txBody>
      </p:sp>
      <p:sp>
        <p:nvSpPr>
          <p:cNvPr id="443" name="Text Box 6"/>
          <p:cNvSpPr txBox="1"/>
          <p:nvPr/>
        </p:nvSpPr>
        <p:spPr>
          <a:xfrm>
            <a:off x="547812" y="4667299"/>
            <a:ext cx="8062787" cy="1315821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Trombocitemia essencial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Mielofibrose idiopática pré-fibrótica</a:t>
            </a:r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Leucemia Mieloide Crônica</a:t>
            </a:r>
            <a:endParaRPr sz="2400"/>
          </a:p>
          <a:p>
            <a:pPr marL="342900" indent="-342900">
              <a:lnSpc>
                <a:spcPct val="120000"/>
              </a:lnSpc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Síndromes mielodisplásicas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itle 1"/>
          <p:cNvSpPr txBox="1">
            <a:spLocks noGrp="1"/>
          </p:cNvSpPr>
          <p:nvPr>
            <p:ph type="title"/>
          </p:nvPr>
        </p:nvSpPr>
        <p:spPr>
          <a:xfrm>
            <a:off x="457199" y="491777"/>
            <a:ext cx="7391401" cy="641663"/>
          </a:xfrm>
          <a:prstGeom prst="rect">
            <a:avLst/>
          </a:prstGeom>
        </p:spPr>
        <p:txBody>
          <a:bodyPr/>
          <a:lstStyle/>
          <a:p>
            <a:pPr algn="ctr" defTabSz="466344">
              <a:defRPr sz="1836"/>
            </a:pPr>
            <a:br/>
            <a:r>
              <a:t>Leitura recomendada</a:t>
            </a:r>
          </a:p>
        </p:txBody>
      </p:sp>
      <p:sp>
        <p:nvSpPr>
          <p:cNvPr id="446" name="Title 1"/>
          <p:cNvSpPr txBox="1"/>
          <p:nvPr/>
        </p:nvSpPr>
        <p:spPr>
          <a:xfrm>
            <a:off x="4775200" y="5617137"/>
            <a:ext cx="3835400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defRPr sz="2800" i="1">
                <a:solidFill>
                  <a:schemeClr val="accent1"/>
                </a:solidFill>
              </a:defRPr>
            </a:pPr>
            <a:br/>
            <a:r>
              <a:t>Obrigada!</a:t>
            </a:r>
          </a:p>
        </p:txBody>
      </p:sp>
      <p:sp>
        <p:nvSpPr>
          <p:cNvPr id="447" name="TextBox 4"/>
          <p:cNvSpPr txBox="1"/>
          <p:nvPr/>
        </p:nvSpPr>
        <p:spPr>
          <a:xfrm>
            <a:off x="317499" y="1253145"/>
            <a:ext cx="7823201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Char char="▪"/>
              <a:defRPr sz="2000"/>
            </a:pPr>
            <a:r>
              <a:t>Tefferi A. </a:t>
            </a:r>
            <a:r>
              <a:rPr i="1"/>
              <a:t>How to interpret and pursue an Abnormal Complete Blood Cell Count in Adults. Mayo Clin Proc </a:t>
            </a:r>
            <a:r>
              <a:t>2005; 80(7): 923-936.  </a:t>
            </a:r>
          </a:p>
          <a:p>
            <a:pPr algn="just">
              <a:defRPr sz="2000"/>
            </a:pPr>
            <a:endParaRPr/>
          </a:p>
          <a:p>
            <a:pPr marL="342900" indent="-342900" algn="just">
              <a:buSzPct val="100000"/>
              <a:buChar char="▪"/>
              <a:defRPr sz="2000"/>
            </a:pPr>
            <a:r>
              <a:t>Comar, SR; Pasquini R. Bases Técnica do hemograma e suas Aplicações. Em: Zago, Falcão e Pasquini - Hematologia Fundamentos e Prática 2004.</a:t>
            </a:r>
          </a:p>
          <a:p>
            <a:pPr marL="342900" indent="-342900" algn="just">
              <a:buSzPct val="100000"/>
              <a:buChar char="▪"/>
              <a:defRPr sz="2000"/>
            </a:pPr>
            <a:endParaRPr/>
          </a:p>
          <a:p>
            <a:pPr marL="342900" indent="-342900" algn="just">
              <a:buSzPct val="100000"/>
              <a:buChar char="▪"/>
              <a:defRPr sz="2000"/>
            </a:pPr>
            <a:r>
              <a:t>Gualandro SM. Análise do Exame Hematológico. Alterações dos eritrócitos. Em: Zago, Falcão e Pasquini - Hematologia Fundamentos e Prática 2004.</a:t>
            </a:r>
          </a:p>
          <a:p>
            <a:pPr marL="342900" indent="-342900" algn="just">
              <a:buSzPct val="100000"/>
              <a:buChar char="▪"/>
              <a:defRPr sz="2000"/>
            </a:pPr>
            <a:endParaRPr/>
          </a:p>
          <a:p>
            <a:pPr marL="342900" indent="-342900" algn="just">
              <a:buSzPct val="100000"/>
              <a:buChar char="▪"/>
              <a:defRPr sz="2000"/>
            </a:pPr>
            <a:r>
              <a:t>Niero-Melo L; Ruiz e Rezende LS; Gaiolla RD. Leucocitoses e leucopenias. Alterações sanguíneas em doenças não hematológicas. Em: Zago, Falcão e Pasquini - Hematologia Fundamentos e Prática 2004.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14"/>
          <p:cNvSpPr txBox="1"/>
          <p:nvPr/>
        </p:nvSpPr>
        <p:spPr>
          <a:xfrm>
            <a:off x="5195844" y="6519826"/>
            <a:ext cx="386340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/>
            </a:lvl1pPr>
          </a:lstStyle>
          <a:p>
            <a:r>
              <a:t>Fonte: Laboratório de Hematologia HCRP-USP</a:t>
            </a:r>
          </a:p>
        </p:txBody>
      </p:sp>
      <p:sp>
        <p:nvSpPr>
          <p:cNvPr id="207" name="TextBox 1"/>
          <p:cNvSpPr txBox="1"/>
          <p:nvPr/>
        </p:nvSpPr>
        <p:spPr>
          <a:xfrm>
            <a:off x="285920" y="1037079"/>
            <a:ext cx="8354763" cy="345441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Sexo masculino, 53 anos, portador de IRC dialítica</a:t>
            </a:r>
          </a:p>
        </p:txBody>
      </p:sp>
      <p:sp>
        <p:nvSpPr>
          <p:cNvPr id="208" name="TextBox 2"/>
          <p:cNvSpPr txBox="1"/>
          <p:nvPr/>
        </p:nvSpPr>
        <p:spPr>
          <a:xfrm>
            <a:off x="2332889" y="5721239"/>
            <a:ext cx="453884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800000"/>
                </a:solidFill>
              </a:defRPr>
            </a:lvl1pPr>
          </a:lstStyle>
          <a:p>
            <a:r>
              <a:t>Anemia normocítica normocrômica</a:t>
            </a:r>
          </a:p>
        </p:txBody>
      </p:sp>
      <p:pic>
        <p:nvPicPr>
          <p:cNvPr id="20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t="7763"/>
          <a:stretch>
            <a:fillRect/>
          </a:stretch>
        </p:blipFill>
        <p:spPr>
          <a:xfrm>
            <a:off x="114300" y="1407300"/>
            <a:ext cx="8797233" cy="391546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extBox 8"/>
          <p:cNvSpPr txBox="1"/>
          <p:nvPr/>
        </p:nvSpPr>
        <p:spPr>
          <a:xfrm>
            <a:off x="6511652" y="255639"/>
            <a:ext cx="124234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800000"/>
                </a:solidFill>
              </a:defRPr>
            </a:pPr>
            <a:r>
              <a:t>VCM = 80</a:t>
            </a:r>
          </a:p>
          <a:p>
            <a:pPr>
              <a:defRPr>
                <a:solidFill>
                  <a:srgbClr val="800000"/>
                </a:solidFill>
              </a:defRPr>
            </a:pPr>
            <a:r>
              <a:t>HCM = 28</a:t>
            </a:r>
          </a:p>
        </p:txBody>
      </p:sp>
      <p:sp>
        <p:nvSpPr>
          <p:cNvPr id="211" name="Title 1"/>
          <p:cNvSpPr txBox="1"/>
          <p:nvPr/>
        </p:nvSpPr>
        <p:spPr>
          <a:xfrm>
            <a:off x="114300" y="-1850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defTabSz="914400">
              <a:defRPr sz="3200">
                <a:solidFill>
                  <a:schemeClr val="accent1"/>
                </a:solidFill>
              </a:defRPr>
            </a:pPr>
            <a:br/>
            <a:r>
              <a:t>Questionário Hemograma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2" animBg="1" advAuto="0"/>
      <p:bldP spid="210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Box 14"/>
          <p:cNvSpPr txBox="1"/>
          <p:nvPr/>
        </p:nvSpPr>
        <p:spPr>
          <a:xfrm>
            <a:off x="5195844" y="6519826"/>
            <a:ext cx="386340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/>
            </a:lvl1pPr>
          </a:lstStyle>
          <a:p>
            <a:r>
              <a:t>Fonte: Laboratório de Hematologia HCRP-USP</a:t>
            </a:r>
          </a:p>
        </p:txBody>
      </p:sp>
      <p:sp>
        <p:nvSpPr>
          <p:cNvPr id="214" name="TextBox 1"/>
          <p:cNvSpPr txBox="1"/>
          <p:nvPr/>
        </p:nvSpPr>
        <p:spPr>
          <a:xfrm>
            <a:off x="355600" y="1130300"/>
            <a:ext cx="8293100" cy="34544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Sexo feminino, 72 anos, realizou hemograma de rotina</a:t>
            </a:r>
          </a:p>
        </p:txBody>
      </p:sp>
      <p:sp>
        <p:nvSpPr>
          <p:cNvPr id="215" name="TextBox 2"/>
          <p:cNvSpPr txBox="1"/>
          <p:nvPr/>
        </p:nvSpPr>
        <p:spPr>
          <a:xfrm>
            <a:off x="114299" y="5832183"/>
            <a:ext cx="552461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800000"/>
                </a:solidFill>
              </a:defRPr>
            </a:pPr>
            <a:r>
              <a:t>Leucocitose às custas de linfocitose</a:t>
            </a:r>
          </a:p>
          <a:p>
            <a:pPr algn="ctr">
              <a:defRPr sz="2000" b="1">
                <a:solidFill>
                  <a:srgbClr val="800000"/>
                </a:solidFill>
              </a:defRPr>
            </a:pPr>
            <a:r>
              <a:t>– leucemia linfoide crônica</a:t>
            </a:r>
          </a:p>
        </p:txBody>
      </p:sp>
      <p:pic>
        <p:nvPicPr>
          <p:cNvPr id="216" name="Object 5" descr="Object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435" y="1449958"/>
            <a:ext cx="7883429" cy="2734724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extBox 9"/>
          <p:cNvSpPr txBox="1"/>
          <p:nvPr/>
        </p:nvSpPr>
        <p:spPr>
          <a:xfrm>
            <a:off x="453969" y="3960943"/>
            <a:ext cx="4875256" cy="1508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u="sng">
                <a:latin typeface="Arial"/>
                <a:ea typeface="Arial"/>
                <a:cs typeface="Arial"/>
                <a:sym typeface="Arial"/>
              </a:defRPr>
            </a:pPr>
            <a:r>
              <a:t>Hematoscopia:</a:t>
            </a:r>
            <a:r>
              <a:rPr u="none"/>
              <a:t> </a:t>
            </a:r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SV: discreta microcitose.</a:t>
            </a:r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SB : predomínio de linfócitos de tamanho pequeno, monomórficos, alta relação N/C, cromatina condensada e citoplasma escasso. Presença de sombras nucleares no esfregaço.</a:t>
            </a:r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SP: sem alterações morfológicas.</a:t>
            </a:r>
          </a:p>
        </p:txBody>
      </p:sp>
      <p:pic>
        <p:nvPicPr>
          <p:cNvPr id="21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5909186" y="3641328"/>
            <a:ext cx="2091395" cy="297796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le 1"/>
          <p:cNvSpPr txBox="1"/>
          <p:nvPr/>
        </p:nvSpPr>
        <p:spPr>
          <a:xfrm>
            <a:off x="114300" y="-1850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defTabSz="914400">
              <a:defRPr sz="3200">
                <a:solidFill>
                  <a:schemeClr val="accent1"/>
                </a:solidFill>
              </a:defRPr>
            </a:pPr>
            <a:br/>
            <a:r>
              <a:t>Questionário Hemograma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Box 14"/>
          <p:cNvSpPr txBox="1"/>
          <p:nvPr/>
        </p:nvSpPr>
        <p:spPr>
          <a:xfrm>
            <a:off x="5195844" y="6519826"/>
            <a:ext cx="386340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/>
            </a:lvl1pPr>
          </a:lstStyle>
          <a:p>
            <a:r>
              <a:t>Fonte: Laboratório de Hematologia HCRP-USP</a:t>
            </a:r>
          </a:p>
        </p:txBody>
      </p:sp>
      <p:sp>
        <p:nvSpPr>
          <p:cNvPr id="222" name="TextBox 1"/>
          <p:cNvSpPr txBox="1"/>
          <p:nvPr/>
        </p:nvSpPr>
        <p:spPr>
          <a:xfrm>
            <a:off x="355600" y="1130300"/>
            <a:ext cx="8293100" cy="34544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Sexo feminino, 33 anos, astenia intensa e petéquias pelo corpo há 15 dias</a:t>
            </a:r>
          </a:p>
        </p:txBody>
      </p:sp>
      <p:sp>
        <p:nvSpPr>
          <p:cNvPr id="223" name="TextBox 2"/>
          <p:cNvSpPr txBox="1"/>
          <p:nvPr/>
        </p:nvSpPr>
        <p:spPr>
          <a:xfrm>
            <a:off x="463314" y="5832183"/>
            <a:ext cx="5152506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800000"/>
                </a:solidFill>
              </a:defRPr>
            </a:pPr>
            <a:r>
              <a:t>Leucocitose às custas de linfoblastos</a:t>
            </a:r>
          </a:p>
          <a:p>
            <a:pPr algn="ctr">
              <a:defRPr sz="2000" b="1">
                <a:solidFill>
                  <a:srgbClr val="800000"/>
                </a:solidFill>
              </a:defRPr>
            </a:pPr>
            <a:r>
              <a:t>– leucemia linfoide aguda</a:t>
            </a:r>
          </a:p>
        </p:txBody>
      </p:sp>
      <p:pic>
        <p:nvPicPr>
          <p:cNvPr id="224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314" y="1562100"/>
            <a:ext cx="8186827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extBox 9"/>
          <p:cNvSpPr txBox="1"/>
          <p:nvPr/>
        </p:nvSpPr>
        <p:spPr>
          <a:xfrm>
            <a:off x="364803" y="4229286"/>
            <a:ext cx="4875256" cy="1304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Hematoscopia:</a:t>
            </a:r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SV: anisocitose às custas de microcitose.</a:t>
            </a:r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SB: predomínio de células blásticas exibindo relação N/C elevada, núcleo com cromatina frouxa e 1-3 nucléolos visíveis, citoplasma basofílico e agranular.</a:t>
            </a:r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SP: plaquetas muito reduzidas em número no esfregaço.</a:t>
            </a:r>
          </a:p>
        </p:txBody>
      </p:sp>
      <p:pic>
        <p:nvPicPr>
          <p:cNvPr id="22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0817" y="4229286"/>
            <a:ext cx="2979324" cy="197604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itle 1"/>
          <p:cNvSpPr txBox="1"/>
          <p:nvPr/>
        </p:nvSpPr>
        <p:spPr>
          <a:xfrm>
            <a:off x="114300" y="-1850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defTabSz="914400">
              <a:defRPr sz="3200">
                <a:solidFill>
                  <a:schemeClr val="accent1"/>
                </a:solidFill>
              </a:defRPr>
            </a:pPr>
            <a:br/>
            <a:r>
              <a:t>Questionário Hemograma 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14"/>
          <p:cNvSpPr txBox="1"/>
          <p:nvPr/>
        </p:nvSpPr>
        <p:spPr>
          <a:xfrm>
            <a:off x="5195844" y="6519826"/>
            <a:ext cx="386340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/>
            </a:lvl1pPr>
          </a:lstStyle>
          <a:p>
            <a:r>
              <a:t>Fonte: Laboratório de Hematologia HCRP-USP</a:t>
            </a:r>
          </a:p>
        </p:txBody>
      </p:sp>
      <p:sp>
        <p:nvSpPr>
          <p:cNvPr id="230" name="TextBox 1"/>
          <p:cNvSpPr txBox="1"/>
          <p:nvPr/>
        </p:nvSpPr>
        <p:spPr>
          <a:xfrm>
            <a:off x="355600" y="1130300"/>
            <a:ext cx="8293100" cy="34544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Sexo masculino, 48 anos, encaminhado após IAM</a:t>
            </a:r>
          </a:p>
        </p:txBody>
      </p:sp>
      <p:sp>
        <p:nvSpPr>
          <p:cNvPr id="231" name="TextBox 2"/>
          <p:cNvSpPr txBox="1"/>
          <p:nvPr/>
        </p:nvSpPr>
        <p:spPr>
          <a:xfrm>
            <a:off x="490194" y="5186965"/>
            <a:ext cx="5646656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800000"/>
                </a:solidFill>
              </a:defRPr>
            </a:pPr>
            <a:r>
              <a:t>Trombocitose </a:t>
            </a:r>
          </a:p>
          <a:p>
            <a:pPr>
              <a:defRPr sz="2000" b="1">
                <a:solidFill>
                  <a:srgbClr val="800000"/>
                </a:solidFill>
              </a:defRPr>
            </a:pPr>
            <a:r>
              <a:t>– reacional? </a:t>
            </a:r>
          </a:p>
          <a:p>
            <a:pPr>
              <a:defRPr sz="2000" b="1">
                <a:solidFill>
                  <a:srgbClr val="800000"/>
                </a:solidFill>
              </a:defRPr>
            </a:pPr>
            <a:r>
              <a:t>– Trombocitemia Essencial?</a:t>
            </a:r>
          </a:p>
        </p:txBody>
      </p:sp>
      <p:sp>
        <p:nvSpPr>
          <p:cNvPr id="232" name="TextBox 9"/>
          <p:cNvSpPr txBox="1"/>
          <p:nvPr/>
        </p:nvSpPr>
        <p:spPr>
          <a:xfrm>
            <a:off x="364803" y="4305486"/>
            <a:ext cx="487525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u="sng"/>
            </a:pPr>
            <a:r>
              <a:t>Hematoscopia:</a:t>
            </a:r>
            <a:r>
              <a:rPr u="none"/>
              <a:t> SV e SB sem alterações morfológicas; presença de plaquetas em número aumentado</a:t>
            </a:r>
          </a:p>
        </p:txBody>
      </p:sp>
      <p:pic>
        <p:nvPicPr>
          <p:cNvPr id="233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253" y="1511484"/>
            <a:ext cx="8239447" cy="2858224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tle 1"/>
          <p:cNvSpPr txBox="1"/>
          <p:nvPr/>
        </p:nvSpPr>
        <p:spPr>
          <a:xfrm>
            <a:off x="114300" y="-1850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defTabSz="914400">
              <a:defRPr sz="3200">
                <a:solidFill>
                  <a:schemeClr val="accent1"/>
                </a:solidFill>
              </a:defRPr>
            </a:pPr>
            <a:br/>
            <a:r>
              <a:t>Questionário Hemograma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Box 14"/>
          <p:cNvSpPr txBox="1"/>
          <p:nvPr/>
        </p:nvSpPr>
        <p:spPr>
          <a:xfrm>
            <a:off x="5195844" y="6519826"/>
            <a:ext cx="386340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/>
            </a:lvl1pPr>
          </a:lstStyle>
          <a:p>
            <a:r>
              <a:t>Fonte: Laboratório de Hematologia HCRP-USP</a:t>
            </a:r>
          </a:p>
        </p:txBody>
      </p:sp>
      <p:sp>
        <p:nvSpPr>
          <p:cNvPr id="237" name="TextBox 1"/>
          <p:cNvSpPr txBox="1"/>
          <p:nvPr/>
        </p:nvSpPr>
        <p:spPr>
          <a:xfrm>
            <a:off x="241300" y="1295400"/>
            <a:ext cx="8585200" cy="34544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Sexo feminino, 42 anos, com tonturas e prurido há 6 meses</a:t>
            </a:r>
          </a:p>
        </p:txBody>
      </p:sp>
      <p:sp>
        <p:nvSpPr>
          <p:cNvPr id="238" name="TextBox 2"/>
          <p:cNvSpPr txBox="1"/>
          <p:nvPr/>
        </p:nvSpPr>
        <p:spPr>
          <a:xfrm>
            <a:off x="844584" y="5035936"/>
            <a:ext cx="738791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b="1">
                <a:solidFill>
                  <a:srgbClr val="800000"/>
                </a:solidFill>
              </a:defRPr>
            </a:pPr>
            <a:r>
              <a:t>Eritrocitose (+ trombocitose)  - Policitemia primária (Vera)?</a:t>
            </a:r>
          </a:p>
          <a:p>
            <a:pPr>
              <a:defRPr sz="2000" b="1">
                <a:solidFill>
                  <a:srgbClr val="800000"/>
                </a:solidFill>
              </a:defRPr>
            </a:pPr>
            <a:r>
              <a:t>                                                  -  Policitemia secundária ?  </a:t>
            </a:r>
          </a:p>
        </p:txBody>
      </p:sp>
      <p:pic>
        <p:nvPicPr>
          <p:cNvPr id="239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765299"/>
            <a:ext cx="8470900" cy="2938515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itle 1"/>
          <p:cNvSpPr txBox="1"/>
          <p:nvPr/>
        </p:nvSpPr>
        <p:spPr>
          <a:xfrm>
            <a:off x="114300" y="-1850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defTabSz="914400">
              <a:defRPr sz="3200">
                <a:solidFill>
                  <a:schemeClr val="accent1"/>
                </a:solidFill>
              </a:defRPr>
            </a:pPr>
            <a:br/>
            <a:r>
              <a:t>Questionário Hemograma 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14"/>
          <p:cNvSpPr txBox="1"/>
          <p:nvPr/>
        </p:nvSpPr>
        <p:spPr>
          <a:xfrm>
            <a:off x="5195844" y="6519826"/>
            <a:ext cx="386340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/>
            </a:lvl1pPr>
          </a:lstStyle>
          <a:p>
            <a:r>
              <a:t>Fonte: Laboratório de Hematologia HCRP-USP</a:t>
            </a:r>
          </a:p>
        </p:txBody>
      </p:sp>
      <p:sp>
        <p:nvSpPr>
          <p:cNvPr id="243" name="Title 1"/>
          <p:cNvSpPr txBox="1"/>
          <p:nvPr/>
        </p:nvSpPr>
        <p:spPr>
          <a:xfrm>
            <a:off x="114300" y="-1850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defTabSz="914400">
              <a:defRPr sz="3200">
                <a:solidFill>
                  <a:schemeClr val="accent1"/>
                </a:solidFill>
              </a:defRPr>
            </a:pPr>
            <a:br/>
            <a:r>
              <a:t>Questionário Hemograma 7</a:t>
            </a:r>
          </a:p>
        </p:txBody>
      </p:sp>
      <p:sp>
        <p:nvSpPr>
          <p:cNvPr id="244" name="TextBox 7"/>
          <p:cNvSpPr txBox="1"/>
          <p:nvPr/>
        </p:nvSpPr>
        <p:spPr>
          <a:xfrm>
            <a:off x="319206" y="1106287"/>
            <a:ext cx="8585201" cy="345441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Sexo masculino, 30 anos, astenia leve e perda de peso de 10 Kg em 2 meses</a:t>
            </a:r>
          </a:p>
        </p:txBody>
      </p:sp>
      <p:grpSp>
        <p:nvGrpSpPr>
          <p:cNvPr id="247" name="Group 8"/>
          <p:cNvGrpSpPr/>
          <p:nvPr/>
        </p:nvGrpSpPr>
        <p:grpSpPr>
          <a:xfrm>
            <a:off x="600173" y="1435415"/>
            <a:ext cx="7996820" cy="2539097"/>
            <a:chOff x="0" y="0"/>
            <a:chExt cx="7996819" cy="2539095"/>
          </a:xfrm>
        </p:grpSpPr>
        <p:pic>
          <p:nvPicPr>
            <p:cNvPr id="245" name="Picture 9" descr="Pictur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6447" y="-1"/>
              <a:ext cx="7970373" cy="22725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211215"/>
              <a:ext cx="7993930" cy="327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8" name="TextBox 11"/>
          <p:cNvSpPr txBox="1"/>
          <p:nvPr/>
        </p:nvSpPr>
        <p:spPr>
          <a:xfrm>
            <a:off x="1284175" y="4883799"/>
            <a:ext cx="6625926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800000"/>
                </a:solidFill>
              </a:defRPr>
            </a:pPr>
            <a:r>
              <a:t>Leucocitose às custas de neutrofilia com desvio à esquerda – neoplasia mieloproliferativa</a:t>
            </a:r>
          </a:p>
          <a:p>
            <a:pPr algn="ctr">
              <a:defRPr sz="2000" b="1">
                <a:solidFill>
                  <a:srgbClr val="800000"/>
                </a:solidFill>
              </a:defRPr>
            </a:pPr>
            <a:r>
              <a:t>(Leucemia mieloide crônica)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Box 7"/>
          <p:cNvSpPr txBox="1"/>
          <p:nvPr/>
        </p:nvSpPr>
        <p:spPr>
          <a:xfrm>
            <a:off x="279400" y="1093587"/>
            <a:ext cx="8585200" cy="312109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15000"/>
              </a:lnSpc>
              <a:defRPr b="1"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Paciente do sexo feminino, 33 anos, foi encaminhada à Unidade de Emergência do HCRP com queixas de astenia, tosse e febre há 1 semana. O exame físico demonstrava palidez intensa, temperatura axilar de 39</a:t>
            </a:r>
            <a:r>
              <a:rPr baseline="31999">
                <a:latin typeface="Arial"/>
                <a:ea typeface="Arial"/>
                <a:cs typeface="Arial"/>
                <a:sym typeface="Arial"/>
              </a:rPr>
              <a:t>0</a:t>
            </a:r>
            <a:r>
              <a:rPr>
                <a:latin typeface="Arial"/>
                <a:ea typeface="Arial"/>
                <a:cs typeface="Arial"/>
                <a:sym typeface="Arial"/>
              </a:rPr>
              <a:t>C, estertores no terço inferior do hemitórax direito, equimoses em membros inferiores e aumento das dimensões do baço, palpável a 6 cm do rebordo costal esquerdo. O hemograma mostrava: Hb=5.6 g/dL; Ht=17.8%; VCM=85; HCM=26; GB=22.500/μL (blastos=48%, neutrófilos segmentados=2%; linfócitos=45%; eosinófilos=2%; monócitos=3%); plaquetas=15.000/μL. Contagem de reticulócitos = 0.8% (30.000/μL).</a:t>
            </a:r>
          </a:p>
        </p:txBody>
      </p:sp>
      <p:sp>
        <p:nvSpPr>
          <p:cNvPr id="251" name="TextBox 11"/>
          <p:cNvSpPr txBox="1"/>
          <p:nvPr/>
        </p:nvSpPr>
        <p:spPr>
          <a:xfrm>
            <a:off x="1284175" y="4883799"/>
            <a:ext cx="6625926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800000"/>
                </a:solidFill>
              </a:defRPr>
            </a:pPr>
            <a:r>
              <a:t>Leucocitose às custas de mais de 20% de blastos –</a:t>
            </a:r>
          </a:p>
          <a:p>
            <a:pPr algn="ctr">
              <a:defRPr sz="2000" b="1">
                <a:solidFill>
                  <a:srgbClr val="800000"/>
                </a:solidFill>
              </a:defRPr>
            </a:pPr>
            <a:r>
              <a:t>(Leucemia aguda)</a:t>
            </a:r>
          </a:p>
        </p:txBody>
      </p:sp>
      <p:sp>
        <p:nvSpPr>
          <p:cNvPr id="252" name="Title 1"/>
          <p:cNvSpPr txBox="1"/>
          <p:nvPr/>
        </p:nvSpPr>
        <p:spPr>
          <a:xfrm>
            <a:off x="114300" y="-185050"/>
            <a:ext cx="792480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defTabSz="914400">
              <a:defRPr sz="3200">
                <a:solidFill>
                  <a:schemeClr val="accent1"/>
                </a:solidFill>
              </a:defRPr>
            </a:pPr>
            <a:br/>
            <a:r>
              <a:t>Questionário Hemograma 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animBg="1" advAuto="0"/>
    </p:bldLst>
  </p:timing>
</p:sld>
</file>

<file path=ppt/theme/theme1.xml><?xml version="1.0" encoding="utf-8"?>
<a:theme xmlns:a="http://schemas.openxmlformats.org/drawingml/2006/main" name="Plaza">
  <a:themeElements>
    <a:clrScheme name="Plaz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0000FF"/>
      </a:hlink>
      <a:folHlink>
        <a:srgbClr val="FF00FF"/>
      </a:folHlink>
    </a:clrScheme>
    <a:fontScheme name="Plaz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laza">
  <a:themeElements>
    <a:clrScheme name="Plaz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0000FF"/>
      </a:hlink>
      <a:folHlink>
        <a:srgbClr val="FF00FF"/>
      </a:folHlink>
    </a:clrScheme>
    <a:fontScheme name="Plaz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1961</Words>
  <Application>Microsoft Macintosh PowerPoint</Application>
  <PresentationFormat>On-screen Show (4:3)</PresentationFormat>
  <Paragraphs>409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News Gothic MT</vt:lpstr>
      <vt:lpstr>Wingdings</vt:lpstr>
      <vt:lpstr>Plaza</vt:lpstr>
      <vt:lpstr>Interpretação do hemograma  Questionário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Leitura recomendada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Interpretação do hemograma  Questionário</dc:title>
  <cp:lastModifiedBy>Microsoft Office User</cp:lastModifiedBy>
  <cp:revision>1</cp:revision>
  <dcterms:modified xsi:type="dcterms:W3CDTF">2020-01-21T21:16:33Z</dcterms:modified>
</cp:coreProperties>
</file>