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6"/>
  </p:notesMasterIdLst>
  <p:handoutMasterIdLst>
    <p:handoutMasterId r:id="rId97"/>
  </p:handoutMasterIdLst>
  <p:sldIdLst>
    <p:sldId id="346" r:id="rId2"/>
    <p:sldId id="256" r:id="rId3"/>
    <p:sldId id="264" r:id="rId4"/>
    <p:sldId id="265" r:id="rId5"/>
    <p:sldId id="257" r:id="rId6"/>
    <p:sldId id="266" r:id="rId7"/>
    <p:sldId id="267" r:id="rId8"/>
    <p:sldId id="258" r:id="rId9"/>
    <p:sldId id="268" r:id="rId10"/>
    <p:sldId id="348" r:id="rId11"/>
    <p:sldId id="269" r:id="rId12"/>
    <p:sldId id="355" r:id="rId13"/>
    <p:sldId id="350" r:id="rId14"/>
    <p:sldId id="351" r:id="rId15"/>
    <p:sldId id="386" r:id="rId16"/>
    <p:sldId id="387" r:id="rId17"/>
    <p:sldId id="352" r:id="rId18"/>
    <p:sldId id="353" r:id="rId19"/>
    <p:sldId id="354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17" r:id="rId29"/>
    <p:sldId id="318" r:id="rId30"/>
    <p:sldId id="320" r:id="rId31"/>
    <p:sldId id="322" r:id="rId32"/>
    <p:sldId id="321" r:id="rId33"/>
    <p:sldId id="323" r:id="rId34"/>
    <p:sldId id="324" r:id="rId35"/>
    <p:sldId id="325" r:id="rId36"/>
    <p:sldId id="326" r:id="rId37"/>
    <p:sldId id="327" r:id="rId38"/>
    <p:sldId id="397" r:id="rId39"/>
    <p:sldId id="398" r:id="rId40"/>
    <p:sldId id="399" r:id="rId41"/>
    <p:sldId id="400" r:id="rId42"/>
    <p:sldId id="328" r:id="rId43"/>
    <p:sldId id="401" r:id="rId44"/>
    <p:sldId id="402" r:id="rId45"/>
    <p:sldId id="392" r:id="rId46"/>
    <p:sldId id="393" r:id="rId47"/>
    <p:sldId id="365" r:id="rId48"/>
    <p:sldId id="394" r:id="rId49"/>
    <p:sldId id="395" r:id="rId50"/>
    <p:sldId id="366" r:id="rId51"/>
    <p:sldId id="364" r:id="rId52"/>
    <p:sldId id="329" r:id="rId53"/>
    <p:sldId id="319" r:id="rId54"/>
    <p:sldId id="367" r:id="rId55"/>
    <p:sldId id="280" r:id="rId56"/>
    <p:sldId id="281" r:id="rId57"/>
    <p:sldId id="282" r:id="rId58"/>
    <p:sldId id="283" r:id="rId59"/>
    <p:sldId id="284" r:id="rId60"/>
    <p:sldId id="330" r:id="rId61"/>
    <p:sldId id="368" r:id="rId62"/>
    <p:sldId id="331" r:id="rId63"/>
    <p:sldId id="286" r:id="rId64"/>
    <p:sldId id="287" r:id="rId65"/>
    <p:sldId id="369" r:id="rId66"/>
    <p:sldId id="288" r:id="rId67"/>
    <p:sldId id="332" r:id="rId68"/>
    <p:sldId id="289" r:id="rId69"/>
    <p:sldId id="333" r:id="rId70"/>
    <p:sldId id="396" r:id="rId71"/>
    <p:sldId id="290" r:id="rId72"/>
    <p:sldId id="291" r:id="rId73"/>
    <p:sldId id="292" r:id="rId74"/>
    <p:sldId id="293" r:id="rId75"/>
    <p:sldId id="294" r:id="rId76"/>
    <p:sldId id="295" r:id="rId77"/>
    <p:sldId id="296" r:id="rId78"/>
    <p:sldId id="297" r:id="rId79"/>
    <p:sldId id="298" r:id="rId80"/>
    <p:sldId id="299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70" r:id="rId90"/>
    <p:sldId id="371" r:id="rId91"/>
    <p:sldId id="372" r:id="rId92"/>
    <p:sldId id="373" r:id="rId93"/>
    <p:sldId id="374" r:id="rId94"/>
    <p:sldId id="375" r:id="rId95"/>
  </p:sldIdLst>
  <p:sldSz cx="9144000" cy="6858000" type="screen4x3"/>
  <p:notesSz cx="6870700" cy="97742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22" autoAdjust="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75E4CF-CD9A-4196-BAC5-C40000212A2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77488DB-D493-44AA-9544-7CFC73AFF6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Diretor Unidade Z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A. Silva (53)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T. Alves (42)                 4 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B. Souza (40)             4 C</a:t>
          </a:r>
          <a:endParaRPr kumimoji="0" lang="pt-BR" altLang="pt-B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66422DD6-0C8C-49D0-A8E2-E5060DACDEAF}" type="parTrans" cxnId="{49702A16-8CB5-4239-8F96-06F9ECE2DE27}">
      <dgm:prSet/>
      <dgm:spPr/>
    </dgm:pt>
    <dgm:pt modelId="{1F2205F7-0700-4119-A53F-0B8DD2E05E4B}" type="sibTrans" cxnId="{49702A16-8CB5-4239-8F96-06F9ECE2DE27}">
      <dgm:prSet/>
      <dgm:spPr/>
    </dgm:pt>
    <dgm:pt modelId="{2BE92897-B10A-40CD-9F4F-CE13B06B82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Gerente Unidade  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B. Souza (40)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C. Fernandes  (39)    4 D</a:t>
          </a:r>
          <a:endParaRPr kumimoji="0" lang="pt-BR" altLang="pt-B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53DA80FA-9449-45DE-B705-6F88CF275911}" type="parTrans" cxnId="{7BF0C49B-D9FE-4319-8F4B-87C42F2C49A2}">
      <dgm:prSet/>
      <dgm:spPr/>
    </dgm:pt>
    <dgm:pt modelId="{BE90C070-B03F-4494-BD41-F58B46B31426}" type="sibTrans" cxnId="{7BF0C49B-D9FE-4319-8F4B-87C42F2C49A2}">
      <dgm:prSet/>
      <dgm:spPr/>
    </dgm:pt>
    <dgm:pt modelId="{1A9E1B8A-54E8-48DB-BAEF-EBFC5FE7DA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Super. Unidade V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C. Fernandes (39)</a:t>
          </a:r>
          <a:endParaRPr kumimoji="0" lang="pt-BR" altLang="pt-B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F250C8DF-28BB-48D1-87D9-31330B6E32F6}" type="parTrans" cxnId="{B08B14AC-C3C8-4B42-BEB4-E9FA439328F9}">
      <dgm:prSet/>
      <dgm:spPr/>
    </dgm:pt>
    <dgm:pt modelId="{E80FD673-543A-48A8-A3D5-5C1A621081F3}" type="sibTrans" cxnId="{B08B14AC-C3C8-4B42-BEB4-E9FA439328F9}">
      <dgm:prSet/>
      <dgm:spPr/>
    </dgm:pt>
    <dgm:pt modelId="{625FA66D-AF45-4CF4-9A26-5599AFAF70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Gerente Unidade W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T. Alves (42)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N. Camargo (32)    4 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V. Antunes (35)     3 D</a:t>
          </a:r>
          <a:endParaRPr kumimoji="0" lang="pt-BR" altLang="pt-B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77786BAD-3C26-4AFC-B0ED-25DBFBE04E3C}" type="parTrans" cxnId="{023A05FF-947F-4073-921C-A190155D92AB}">
      <dgm:prSet/>
      <dgm:spPr/>
    </dgm:pt>
    <dgm:pt modelId="{D44DBEE0-27CD-4CEF-9701-5827BAD2F52C}" type="sibTrans" cxnId="{023A05FF-947F-4073-921C-A190155D92AB}">
      <dgm:prSet/>
      <dgm:spPr/>
    </dgm:pt>
    <dgm:pt modelId="{6B324A88-2A03-4FF5-9B61-37FA4C470B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Superv. Unidade 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N. Camargo (32)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C. Campos (29)     3 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A. Mota  (30)          2 C</a:t>
          </a:r>
          <a:endParaRPr kumimoji="0" lang="pt-BR" altLang="pt-B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236D3792-EAD1-4C9F-B5EB-7174C445D2FE}" type="parTrans" cxnId="{9B59A75D-174B-483D-B178-5D7D9083190A}">
      <dgm:prSet/>
      <dgm:spPr/>
    </dgm:pt>
    <dgm:pt modelId="{8D8F472A-B2F1-4023-91F2-ECC497CAEE88}" type="sibTrans" cxnId="{9B59A75D-174B-483D-B178-5D7D9083190A}">
      <dgm:prSet/>
      <dgm:spPr/>
    </dgm:pt>
    <dgm:pt modelId="{9506DAF9-CB9B-4ECE-9750-01CB62E470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Superv. Unidade Z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Y. Antunes (35)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C. Simões (28)       1A</a:t>
          </a:r>
          <a:endParaRPr kumimoji="0" lang="pt-BR" altLang="pt-B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0DEBF620-F0E1-4B6C-8EB4-2AE1AE04A82D}" type="parTrans" cxnId="{1456452D-44BE-43AF-AC55-483DBE957AD2}">
      <dgm:prSet/>
      <dgm:spPr/>
    </dgm:pt>
    <dgm:pt modelId="{192916E2-AA3A-403D-B867-6814DBA32688}" type="sibTrans" cxnId="{1456452D-44BE-43AF-AC55-483DBE957AD2}">
      <dgm:prSet/>
      <dgm:spPr/>
    </dgm:pt>
    <dgm:pt modelId="{57B19A00-150A-4D7E-868C-15C030C8BC6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Gerente Unidade X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F. Fernandes  (34)    4 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N. Camargo (32)       4 C</a:t>
          </a:r>
          <a:endParaRPr kumimoji="0" lang="pt-BR" altLang="pt-BR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2E592BA7-52F7-4DF7-91C0-C3C90E82223C}" type="parTrans" cxnId="{5C49AC11-B5FA-40E4-8E5E-C2A2BE1906C6}">
      <dgm:prSet/>
      <dgm:spPr/>
    </dgm:pt>
    <dgm:pt modelId="{F5112E42-1035-480C-A4A6-422AB1150722}" type="sibTrans" cxnId="{5C49AC11-B5FA-40E4-8E5E-C2A2BE1906C6}">
      <dgm:prSet/>
      <dgm:spPr/>
    </dgm:pt>
    <dgm:pt modelId="{4C5589AE-722D-4F48-9799-CE9A0B311D1E}" type="pres">
      <dgm:prSet presAssocID="{5F75E4CF-CD9A-4196-BAC5-C40000212A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23D56F-B7FD-4828-BF9A-B0B7217DC73C}" type="pres">
      <dgm:prSet presAssocID="{477488DB-D493-44AA-9544-7CFC73AFF61D}" presName="hierRoot1" presStyleCnt="0">
        <dgm:presLayoutVars>
          <dgm:hierBranch/>
        </dgm:presLayoutVars>
      </dgm:prSet>
      <dgm:spPr/>
    </dgm:pt>
    <dgm:pt modelId="{0585DCF1-9011-4923-AAE9-AAE9DA277E81}" type="pres">
      <dgm:prSet presAssocID="{477488DB-D493-44AA-9544-7CFC73AFF61D}" presName="rootComposite1" presStyleCnt="0"/>
      <dgm:spPr/>
    </dgm:pt>
    <dgm:pt modelId="{42E7D4B4-EA1C-4DF8-9763-1978270CBD1A}" type="pres">
      <dgm:prSet presAssocID="{477488DB-D493-44AA-9544-7CFC73AFF61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3D39AF8-206E-4D2E-B99A-E5D34CADF9FF}" type="pres">
      <dgm:prSet presAssocID="{477488DB-D493-44AA-9544-7CFC73AFF61D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9A2734D-336D-4C8B-8BD5-6260BA980752}" type="pres">
      <dgm:prSet presAssocID="{477488DB-D493-44AA-9544-7CFC73AFF61D}" presName="hierChild2" presStyleCnt="0"/>
      <dgm:spPr/>
    </dgm:pt>
    <dgm:pt modelId="{C164E2E4-6E96-4749-A0A4-4E31CA21EC94}" type="pres">
      <dgm:prSet presAssocID="{53DA80FA-9449-45DE-B705-6F88CF275911}" presName="Name35" presStyleLbl="parChTrans1D2" presStyleIdx="0" presStyleCnt="3"/>
      <dgm:spPr/>
    </dgm:pt>
    <dgm:pt modelId="{4C075611-D8A9-4CCF-A9EB-B6A00527D88E}" type="pres">
      <dgm:prSet presAssocID="{2BE92897-B10A-40CD-9F4F-CE13B06B8210}" presName="hierRoot2" presStyleCnt="0">
        <dgm:presLayoutVars>
          <dgm:hierBranch/>
        </dgm:presLayoutVars>
      </dgm:prSet>
      <dgm:spPr/>
    </dgm:pt>
    <dgm:pt modelId="{CD3DEC7A-5CCF-4875-A52C-722360DF4D04}" type="pres">
      <dgm:prSet presAssocID="{2BE92897-B10A-40CD-9F4F-CE13B06B8210}" presName="rootComposite" presStyleCnt="0"/>
      <dgm:spPr/>
    </dgm:pt>
    <dgm:pt modelId="{A3D0F2C0-1A06-40E5-A835-A6546A6EF1EA}" type="pres">
      <dgm:prSet presAssocID="{2BE92897-B10A-40CD-9F4F-CE13B06B821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812B7B-2DB0-4283-99DB-5069A3145391}" type="pres">
      <dgm:prSet presAssocID="{2BE92897-B10A-40CD-9F4F-CE13B06B8210}" presName="rootConnector" presStyleLbl="node2" presStyleIdx="0" presStyleCnt="3"/>
      <dgm:spPr/>
      <dgm:t>
        <a:bodyPr/>
        <a:lstStyle/>
        <a:p>
          <a:endParaRPr lang="pt-BR"/>
        </a:p>
      </dgm:t>
    </dgm:pt>
    <dgm:pt modelId="{9FB75A7C-8B32-4A50-8F16-5A3237306E4D}" type="pres">
      <dgm:prSet presAssocID="{2BE92897-B10A-40CD-9F4F-CE13B06B8210}" presName="hierChild4" presStyleCnt="0"/>
      <dgm:spPr/>
    </dgm:pt>
    <dgm:pt modelId="{94275521-2EE1-433E-9B6A-2C722C779E53}" type="pres">
      <dgm:prSet presAssocID="{F250C8DF-28BB-48D1-87D9-31330B6E32F6}" presName="Name35" presStyleLbl="parChTrans1D3" presStyleIdx="0" presStyleCnt="3"/>
      <dgm:spPr/>
    </dgm:pt>
    <dgm:pt modelId="{D07B847A-2C22-4918-94D2-26E08208FC4E}" type="pres">
      <dgm:prSet presAssocID="{1A9E1B8A-54E8-48DB-BAEF-EBFC5FE7DAE8}" presName="hierRoot2" presStyleCnt="0">
        <dgm:presLayoutVars>
          <dgm:hierBranch val="r"/>
        </dgm:presLayoutVars>
      </dgm:prSet>
      <dgm:spPr/>
    </dgm:pt>
    <dgm:pt modelId="{2B375474-CE55-427C-9686-48D2BF0A0CB1}" type="pres">
      <dgm:prSet presAssocID="{1A9E1B8A-54E8-48DB-BAEF-EBFC5FE7DAE8}" presName="rootComposite" presStyleCnt="0"/>
      <dgm:spPr/>
    </dgm:pt>
    <dgm:pt modelId="{6FF714A9-06A4-444C-832B-3A1300772AB4}" type="pres">
      <dgm:prSet presAssocID="{1A9E1B8A-54E8-48DB-BAEF-EBFC5FE7DAE8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3028C1F-5C41-49FB-A040-F4395CF25BA5}" type="pres">
      <dgm:prSet presAssocID="{1A9E1B8A-54E8-48DB-BAEF-EBFC5FE7DAE8}" presName="rootConnector" presStyleLbl="node3" presStyleIdx="0" presStyleCnt="3"/>
      <dgm:spPr/>
      <dgm:t>
        <a:bodyPr/>
        <a:lstStyle/>
        <a:p>
          <a:endParaRPr lang="pt-BR"/>
        </a:p>
      </dgm:t>
    </dgm:pt>
    <dgm:pt modelId="{5657A54E-D036-4F2D-8AA1-8F3C039AD2A3}" type="pres">
      <dgm:prSet presAssocID="{1A9E1B8A-54E8-48DB-BAEF-EBFC5FE7DAE8}" presName="hierChild4" presStyleCnt="0"/>
      <dgm:spPr/>
    </dgm:pt>
    <dgm:pt modelId="{CF457832-6CEE-45D9-BA58-E519AA090045}" type="pres">
      <dgm:prSet presAssocID="{1A9E1B8A-54E8-48DB-BAEF-EBFC5FE7DAE8}" presName="hierChild5" presStyleCnt="0"/>
      <dgm:spPr/>
    </dgm:pt>
    <dgm:pt modelId="{BA767B4C-32D1-4A3C-A64A-3DE67D41A93F}" type="pres">
      <dgm:prSet presAssocID="{2BE92897-B10A-40CD-9F4F-CE13B06B8210}" presName="hierChild5" presStyleCnt="0"/>
      <dgm:spPr/>
    </dgm:pt>
    <dgm:pt modelId="{90643BAE-A71F-4849-93C7-1A54FB7FE1D6}" type="pres">
      <dgm:prSet presAssocID="{77786BAD-3C26-4AFC-B0ED-25DBFBE04E3C}" presName="Name35" presStyleLbl="parChTrans1D2" presStyleIdx="1" presStyleCnt="3"/>
      <dgm:spPr/>
    </dgm:pt>
    <dgm:pt modelId="{355229B4-AC7E-41B1-8296-CC8A9FE1D17D}" type="pres">
      <dgm:prSet presAssocID="{625FA66D-AF45-4CF4-9A26-5599AFAF70D5}" presName="hierRoot2" presStyleCnt="0">
        <dgm:presLayoutVars>
          <dgm:hierBranch/>
        </dgm:presLayoutVars>
      </dgm:prSet>
      <dgm:spPr/>
    </dgm:pt>
    <dgm:pt modelId="{865E0891-4D13-4BD9-8A27-BA135D871F7F}" type="pres">
      <dgm:prSet presAssocID="{625FA66D-AF45-4CF4-9A26-5599AFAF70D5}" presName="rootComposite" presStyleCnt="0"/>
      <dgm:spPr/>
    </dgm:pt>
    <dgm:pt modelId="{210C2867-C9DA-465C-A651-D440DA14F954}" type="pres">
      <dgm:prSet presAssocID="{625FA66D-AF45-4CF4-9A26-5599AFAF70D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386BE64-C881-4528-910D-BDF29E860783}" type="pres">
      <dgm:prSet presAssocID="{625FA66D-AF45-4CF4-9A26-5599AFAF70D5}" presName="rootConnector" presStyleLbl="node2" presStyleIdx="1" presStyleCnt="3"/>
      <dgm:spPr/>
      <dgm:t>
        <a:bodyPr/>
        <a:lstStyle/>
        <a:p>
          <a:endParaRPr lang="pt-BR"/>
        </a:p>
      </dgm:t>
    </dgm:pt>
    <dgm:pt modelId="{40203437-CFC9-4155-879B-48DFE7FFF8BF}" type="pres">
      <dgm:prSet presAssocID="{625FA66D-AF45-4CF4-9A26-5599AFAF70D5}" presName="hierChild4" presStyleCnt="0"/>
      <dgm:spPr/>
    </dgm:pt>
    <dgm:pt modelId="{4F07DBB2-A352-42EE-A869-5FADED032A79}" type="pres">
      <dgm:prSet presAssocID="{236D3792-EAD1-4C9F-B5EB-7174C445D2FE}" presName="Name35" presStyleLbl="parChTrans1D3" presStyleIdx="1" presStyleCnt="3"/>
      <dgm:spPr/>
    </dgm:pt>
    <dgm:pt modelId="{203590FD-C4BC-42EC-BDEB-C06CBBF0CB95}" type="pres">
      <dgm:prSet presAssocID="{6B324A88-2A03-4FF5-9B61-37FA4C470BF4}" presName="hierRoot2" presStyleCnt="0">
        <dgm:presLayoutVars>
          <dgm:hierBranch val="r"/>
        </dgm:presLayoutVars>
      </dgm:prSet>
      <dgm:spPr/>
    </dgm:pt>
    <dgm:pt modelId="{BEAA26EF-6D66-43F8-9E9D-43D12635795A}" type="pres">
      <dgm:prSet presAssocID="{6B324A88-2A03-4FF5-9B61-37FA4C470BF4}" presName="rootComposite" presStyleCnt="0"/>
      <dgm:spPr/>
    </dgm:pt>
    <dgm:pt modelId="{AD5D0F5F-5E61-44DC-9823-E3BF2ABC092D}" type="pres">
      <dgm:prSet presAssocID="{6B324A88-2A03-4FF5-9B61-37FA4C470BF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2710CF3-9FF6-4B24-BE14-0685B42FC948}" type="pres">
      <dgm:prSet presAssocID="{6B324A88-2A03-4FF5-9B61-37FA4C470BF4}" presName="rootConnector" presStyleLbl="node3" presStyleIdx="1" presStyleCnt="3"/>
      <dgm:spPr/>
      <dgm:t>
        <a:bodyPr/>
        <a:lstStyle/>
        <a:p>
          <a:endParaRPr lang="pt-BR"/>
        </a:p>
      </dgm:t>
    </dgm:pt>
    <dgm:pt modelId="{5DE71048-402B-4FDF-85AB-1AD428A8C163}" type="pres">
      <dgm:prSet presAssocID="{6B324A88-2A03-4FF5-9B61-37FA4C470BF4}" presName="hierChild4" presStyleCnt="0"/>
      <dgm:spPr/>
    </dgm:pt>
    <dgm:pt modelId="{AAFEF689-1342-473F-8F28-523E7C72DB10}" type="pres">
      <dgm:prSet presAssocID="{6B324A88-2A03-4FF5-9B61-37FA4C470BF4}" presName="hierChild5" presStyleCnt="0"/>
      <dgm:spPr/>
    </dgm:pt>
    <dgm:pt modelId="{9C4B98AC-A6A6-4192-B75A-C81797CC6586}" type="pres">
      <dgm:prSet presAssocID="{0DEBF620-F0E1-4B6C-8EB4-2AE1AE04A82D}" presName="Name35" presStyleLbl="parChTrans1D3" presStyleIdx="2" presStyleCnt="3"/>
      <dgm:spPr/>
    </dgm:pt>
    <dgm:pt modelId="{6612D168-A753-495D-BF91-7B6E2A992F66}" type="pres">
      <dgm:prSet presAssocID="{9506DAF9-CB9B-4ECE-9750-01CB62E47068}" presName="hierRoot2" presStyleCnt="0">
        <dgm:presLayoutVars>
          <dgm:hierBranch val="r"/>
        </dgm:presLayoutVars>
      </dgm:prSet>
      <dgm:spPr/>
    </dgm:pt>
    <dgm:pt modelId="{54C50025-2D4A-47E6-9F4D-44ED138CE77D}" type="pres">
      <dgm:prSet presAssocID="{9506DAF9-CB9B-4ECE-9750-01CB62E47068}" presName="rootComposite" presStyleCnt="0"/>
      <dgm:spPr/>
    </dgm:pt>
    <dgm:pt modelId="{D739D08B-2DAA-49C2-AC77-49E85FBDB566}" type="pres">
      <dgm:prSet presAssocID="{9506DAF9-CB9B-4ECE-9750-01CB62E4706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1C664EA-5124-4E12-A2D3-4874D9988028}" type="pres">
      <dgm:prSet presAssocID="{9506DAF9-CB9B-4ECE-9750-01CB62E47068}" presName="rootConnector" presStyleLbl="node3" presStyleIdx="2" presStyleCnt="3"/>
      <dgm:spPr/>
      <dgm:t>
        <a:bodyPr/>
        <a:lstStyle/>
        <a:p>
          <a:endParaRPr lang="pt-BR"/>
        </a:p>
      </dgm:t>
    </dgm:pt>
    <dgm:pt modelId="{DCCF1499-F8B1-48B4-AB50-93BB518D701C}" type="pres">
      <dgm:prSet presAssocID="{9506DAF9-CB9B-4ECE-9750-01CB62E47068}" presName="hierChild4" presStyleCnt="0"/>
      <dgm:spPr/>
    </dgm:pt>
    <dgm:pt modelId="{03412B0B-DA2D-4868-8BBC-4D50C14D6E88}" type="pres">
      <dgm:prSet presAssocID="{9506DAF9-CB9B-4ECE-9750-01CB62E47068}" presName="hierChild5" presStyleCnt="0"/>
      <dgm:spPr/>
    </dgm:pt>
    <dgm:pt modelId="{C4DC8AF1-7F69-405F-80E3-8D9AFE34559F}" type="pres">
      <dgm:prSet presAssocID="{625FA66D-AF45-4CF4-9A26-5599AFAF70D5}" presName="hierChild5" presStyleCnt="0"/>
      <dgm:spPr/>
    </dgm:pt>
    <dgm:pt modelId="{35C70F35-A473-45BC-9FA8-C9C1D3BC46C5}" type="pres">
      <dgm:prSet presAssocID="{2E592BA7-52F7-4DF7-91C0-C3C90E82223C}" presName="Name35" presStyleLbl="parChTrans1D2" presStyleIdx="2" presStyleCnt="3"/>
      <dgm:spPr/>
    </dgm:pt>
    <dgm:pt modelId="{5E1D1DFB-C957-4D05-B21D-3F610CF4332C}" type="pres">
      <dgm:prSet presAssocID="{57B19A00-150A-4D7E-868C-15C030C8BC69}" presName="hierRoot2" presStyleCnt="0">
        <dgm:presLayoutVars>
          <dgm:hierBranch/>
        </dgm:presLayoutVars>
      </dgm:prSet>
      <dgm:spPr/>
    </dgm:pt>
    <dgm:pt modelId="{564278F7-2558-4718-BE49-53F21B66AF65}" type="pres">
      <dgm:prSet presAssocID="{57B19A00-150A-4D7E-868C-15C030C8BC69}" presName="rootComposite" presStyleCnt="0"/>
      <dgm:spPr/>
    </dgm:pt>
    <dgm:pt modelId="{1074060E-EDFF-4518-AC6D-BA04776684F8}" type="pres">
      <dgm:prSet presAssocID="{57B19A00-150A-4D7E-868C-15C030C8BC6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E7F0717-AE2F-4109-B2FB-ECCD784FDBFA}" type="pres">
      <dgm:prSet presAssocID="{57B19A00-150A-4D7E-868C-15C030C8BC69}" presName="rootConnector" presStyleLbl="node2" presStyleIdx="2" presStyleCnt="3"/>
      <dgm:spPr/>
      <dgm:t>
        <a:bodyPr/>
        <a:lstStyle/>
        <a:p>
          <a:endParaRPr lang="pt-BR"/>
        </a:p>
      </dgm:t>
    </dgm:pt>
    <dgm:pt modelId="{42EAF3C1-911C-464F-8226-ACB4AB739163}" type="pres">
      <dgm:prSet presAssocID="{57B19A00-150A-4D7E-868C-15C030C8BC69}" presName="hierChild4" presStyleCnt="0"/>
      <dgm:spPr/>
    </dgm:pt>
    <dgm:pt modelId="{6B64D6AD-D693-40BD-A0E7-E58E86544751}" type="pres">
      <dgm:prSet presAssocID="{57B19A00-150A-4D7E-868C-15C030C8BC69}" presName="hierChild5" presStyleCnt="0"/>
      <dgm:spPr/>
    </dgm:pt>
    <dgm:pt modelId="{ABED059A-8580-4A29-95B9-C03DEB4E46BC}" type="pres">
      <dgm:prSet presAssocID="{477488DB-D493-44AA-9544-7CFC73AFF61D}" presName="hierChild3" presStyleCnt="0"/>
      <dgm:spPr/>
    </dgm:pt>
  </dgm:ptLst>
  <dgm:cxnLst>
    <dgm:cxn modelId="{F622506B-1080-431F-987F-33A808CECF79}" type="presOf" srcId="{53DA80FA-9449-45DE-B705-6F88CF275911}" destId="{C164E2E4-6E96-4749-A0A4-4E31CA21EC94}" srcOrd="0" destOrd="0" presId="urn:microsoft.com/office/officeart/2005/8/layout/orgChart1"/>
    <dgm:cxn modelId="{DFB35283-7577-482F-A305-C050C1A48234}" type="presOf" srcId="{2E592BA7-52F7-4DF7-91C0-C3C90E82223C}" destId="{35C70F35-A473-45BC-9FA8-C9C1D3BC46C5}" srcOrd="0" destOrd="0" presId="urn:microsoft.com/office/officeart/2005/8/layout/orgChart1"/>
    <dgm:cxn modelId="{49702A16-8CB5-4239-8F96-06F9ECE2DE27}" srcId="{5F75E4CF-CD9A-4196-BAC5-C40000212A2C}" destId="{477488DB-D493-44AA-9544-7CFC73AFF61D}" srcOrd="0" destOrd="0" parTransId="{66422DD6-0C8C-49D0-A8E2-E5060DACDEAF}" sibTransId="{1F2205F7-0700-4119-A53F-0B8DD2E05E4B}"/>
    <dgm:cxn modelId="{0A8AF19B-3252-4D23-9211-199C6613D6BE}" type="presOf" srcId="{5F75E4CF-CD9A-4196-BAC5-C40000212A2C}" destId="{4C5589AE-722D-4F48-9799-CE9A0B311D1E}" srcOrd="0" destOrd="0" presId="urn:microsoft.com/office/officeart/2005/8/layout/orgChart1"/>
    <dgm:cxn modelId="{45722B40-6BAE-449D-8AEA-4179F684B3AE}" type="presOf" srcId="{2BE92897-B10A-40CD-9F4F-CE13B06B8210}" destId="{AF812B7B-2DB0-4283-99DB-5069A3145391}" srcOrd="1" destOrd="0" presId="urn:microsoft.com/office/officeart/2005/8/layout/orgChart1"/>
    <dgm:cxn modelId="{36CB26A7-08A7-434B-98DB-3AABD161D664}" type="presOf" srcId="{236D3792-EAD1-4C9F-B5EB-7174C445D2FE}" destId="{4F07DBB2-A352-42EE-A869-5FADED032A79}" srcOrd="0" destOrd="0" presId="urn:microsoft.com/office/officeart/2005/8/layout/orgChart1"/>
    <dgm:cxn modelId="{441D2C01-4FF5-4E6A-A08A-CC4793B2DAA6}" type="presOf" srcId="{6B324A88-2A03-4FF5-9B61-37FA4C470BF4}" destId="{AD5D0F5F-5E61-44DC-9823-E3BF2ABC092D}" srcOrd="0" destOrd="0" presId="urn:microsoft.com/office/officeart/2005/8/layout/orgChart1"/>
    <dgm:cxn modelId="{C17CE3AD-CD45-46FA-A885-2F879800D45C}" type="presOf" srcId="{57B19A00-150A-4D7E-868C-15C030C8BC69}" destId="{7E7F0717-AE2F-4109-B2FB-ECCD784FDBFA}" srcOrd="1" destOrd="0" presId="urn:microsoft.com/office/officeart/2005/8/layout/orgChart1"/>
    <dgm:cxn modelId="{023A05FF-947F-4073-921C-A190155D92AB}" srcId="{477488DB-D493-44AA-9544-7CFC73AFF61D}" destId="{625FA66D-AF45-4CF4-9A26-5599AFAF70D5}" srcOrd="1" destOrd="0" parTransId="{77786BAD-3C26-4AFC-B0ED-25DBFBE04E3C}" sibTransId="{D44DBEE0-27CD-4CEF-9701-5827BAD2F52C}"/>
    <dgm:cxn modelId="{6A81841D-82EA-44C3-8218-CC8779726342}" type="presOf" srcId="{1A9E1B8A-54E8-48DB-BAEF-EBFC5FE7DAE8}" destId="{83028C1F-5C41-49FB-A040-F4395CF25BA5}" srcOrd="1" destOrd="0" presId="urn:microsoft.com/office/officeart/2005/8/layout/orgChart1"/>
    <dgm:cxn modelId="{B08B14AC-C3C8-4B42-BEB4-E9FA439328F9}" srcId="{2BE92897-B10A-40CD-9F4F-CE13B06B8210}" destId="{1A9E1B8A-54E8-48DB-BAEF-EBFC5FE7DAE8}" srcOrd="0" destOrd="0" parTransId="{F250C8DF-28BB-48D1-87D9-31330B6E32F6}" sibTransId="{E80FD673-543A-48A8-A3D5-5C1A621081F3}"/>
    <dgm:cxn modelId="{ACAA25A5-0F90-4F46-A854-9AF3281D9CA7}" type="presOf" srcId="{9506DAF9-CB9B-4ECE-9750-01CB62E47068}" destId="{D739D08B-2DAA-49C2-AC77-49E85FBDB566}" srcOrd="0" destOrd="0" presId="urn:microsoft.com/office/officeart/2005/8/layout/orgChart1"/>
    <dgm:cxn modelId="{9B59A75D-174B-483D-B178-5D7D9083190A}" srcId="{625FA66D-AF45-4CF4-9A26-5599AFAF70D5}" destId="{6B324A88-2A03-4FF5-9B61-37FA4C470BF4}" srcOrd="0" destOrd="0" parTransId="{236D3792-EAD1-4C9F-B5EB-7174C445D2FE}" sibTransId="{8D8F472A-B2F1-4023-91F2-ECC497CAEE88}"/>
    <dgm:cxn modelId="{03A25AEF-8C19-403F-A42C-7BEE074FC92F}" type="presOf" srcId="{625FA66D-AF45-4CF4-9A26-5599AFAF70D5}" destId="{210C2867-C9DA-465C-A651-D440DA14F954}" srcOrd="0" destOrd="0" presId="urn:microsoft.com/office/officeart/2005/8/layout/orgChart1"/>
    <dgm:cxn modelId="{1456452D-44BE-43AF-AC55-483DBE957AD2}" srcId="{625FA66D-AF45-4CF4-9A26-5599AFAF70D5}" destId="{9506DAF9-CB9B-4ECE-9750-01CB62E47068}" srcOrd="1" destOrd="0" parTransId="{0DEBF620-F0E1-4B6C-8EB4-2AE1AE04A82D}" sibTransId="{192916E2-AA3A-403D-B867-6814DBA32688}"/>
    <dgm:cxn modelId="{A7B15609-3D65-4305-874F-9850551C2837}" type="presOf" srcId="{57B19A00-150A-4D7E-868C-15C030C8BC69}" destId="{1074060E-EDFF-4518-AC6D-BA04776684F8}" srcOrd="0" destOrd="0" presId="urn:microsoft.com/office/officeart/2005/8/layout/orgChart1"/>
    <dgm:cxn modelId="{F77D46BD-6D65-419B-B0DB-78A46C7E40FB}" type="presOf" srcId="{2BE92897-B10A-40CD-9F4F-CE13B06B8210}" destId="{A3D0F2C0-1A06-40E5-A835-A6546A6EF1EA}" srcOrd="0" destOrd="0" presId="urn:microsoft.com/office/officeart/2005/8/layout/orgChart1"/>
    <dgm:cxn modelId="{7BF0C49B-D9FE-4319-8F4B-87C42F2C49A2}" srcId="{477488DB-D493-44AA-9544-7CFC73AFF61D}" destId="{2BE92897-B10A-40CD-9F4F-CE13B06B8210}" srcOrd="0" destOrd="0" parTransId="{53DA80FA-9449-45DE-B705-6F88CF275911}" sibTransId="{BE90C070-B03F-4494-BD41-F58B46B31426}"/>
    <dgm:cxn modelId="{8E8BCC3F-8F4C-45D0-B9F7-D9E0B532E2F3}" type="presOf" srcId="{625FA66D-AF45-4CF4-9A26-5599AFAF70D5}" destId="{F386BE64-C881-4528-910D-BDF29E860783}" srcOrd="1" destOrd="0" presId="urn:microsoft.com/office/officeart/2005/8/layout/orgChart1"/>
    <dgm:cxn modelId="{6831BC1E-4C9E-47D6-870E-2F94F94B87EE}" type="presOf" srcId="{477488DB-D493-44AA-9544-7CFC73AFF61D}" destId="{42E7D4B4-EA1C-4DF8-9763-1978270CBD1A}" srcOrd="0" destOrd="0" presId="urn:microsoft.com/office/officeart/2005/8/layout/orgChart1"/>
    <dgm:cxn modelId="{098A5C54-0BC4-4A29-A622-B844720A4CD1}" type="presOf" srcId="{477488DB-D493-44AA-9544-7CFC73AFF61D}" destId="{73D39AF8-206E-4D2E-B99A-E5D34CADF9FF}" srcOrd="1" destOrd="0" presId="urn:microsoft.com/office/officeart/2005/8/layout/orgChart1"/>
    <dgm:cxn modelId="{C9ED2590-EF08-4D53-97D6-0DA9B40650BC}" type="presOf" srcId="{F250C8DF-28BB-48D1-87D9-31330B6E32F6}" destId="{94275521-2EE1-433E-9B6A-2C722C779E53}" srcOrd="0" destOrd="0" presId="urn:microsoft.com/office/officeart/2005/8/layout/orgChart1"/>
    <dgm:cxn modelId="{5F916F43-F8EA-43D6-8F7C-45BBA067B810}" type="presOf" srcId="{6B324A88-2A03-4FF5-9B61-37FA4C470BF4}" destId="{D2710CF3-9FF6-4B24-BE14-0685B42FC948}" srcOrd="1" destOrd="0" presId="urn:microsoft.com/office/officeart/2005/8/layout/orgChart1"/>
    <dgm:cxn modelId="{B8C20F62-50F9-4B50-9E52-4484EBAFAA8A}" type="presOf" srcId="{0DEBF620-F0E1-4B6C-8EB4-2AE1AE04A82D}" destId="{9C4B98AC-A6A6-4192-B75A-C81797CC6586}" srcOrd="0" destOrd="0" presId="urn:microsoft.com/office/officeart/2005/8/layout/orgChart1"/>
    <dgm:cxn modelId="{A79F908F-4F3F-4BC6-9AF2-C28FDDCAF3C3}" type="presOf" srcId="{9506DAF9-CB9B-4ECE-9750-01CB62E47068}" destId="{C1C664EA-5124-4E12-A2D3-4874D9988028}" srcOrd="1" destOrd="0" presId="urn:microsoft.com/office/officeart/2005/8/layout/orgChart1"/>
    <dgm:cxn modelId="{DFE9E934-95CB-48DC-A0C8-3A3A7103B396}" type="presOf" srcId="{1A9E1B8A-54E8-48DB-BAEF-EBFC5FE7DAE8}" destId="{6FF714A9-06A4-444C-832B-3A1300772AB4}" srcOrd="0" destOrd="0" presId="urn:microsoft.com/office/officeart/2005/8/layout/orgChart1"/>
    <dgm:cxn modelId="{8C8BA509-1FC2-4971-9755-8C6D3C1AFDCF}" type="presOf" srcId="{77786BAD-3C26-4AFC-B0ED-25DBFBE04E3C}" destId="{90643BAE-A71F-4849-93C7-1A54FB7FE1D6}" srcOrd="0" destOrd="0" presId="urn:microsoft.com/office/officeart/2005/8/layout/orgChart1"/>
    <dgm:cxn modelId="{5C49AC11-B5FA-40E4-8E5E-C2A2BE1906C6}" srcId="{477488DB-D493-44AA-9544-7CFC73AFF61D}" destId="{57B19A00-150A-4D7E-868C-15C030C8BC69}" srcOrd="2" destOrd="0" parTransId="{2E592BA7-52F7-4DF7-91C0-C3C90E82223C}" sibTransId="{F5112E42-1035-480C-A4A6-422AB1150722}"/>
    <dgm:cxn modelId="{0D4E71A9-A76F-4619-BBFB-F7CFC1240E67}" type="presParOf" srcId="{4C5589AE-722D-4F48-9799-CE9A0B311D1E}" destId="{9C23D56F-B7FD-4828-BF9A-B0B7217DC73C}" srcOrd="0" destOrd="0" presId="urn:microsoft.com/office/officeart/2005/8/layout/orgChart1"/>
    <dgm:cxn modelId="{2EDE8DD7-32DC-4923-9545-A64E852CE7D8}" type="presParOf" srcId="{9C23D56F-B7FD-4828-BF9A-B0B7217DC73C}" destId="{0585DCF1-9011-4923-AAE9-AAE9DA277E81}" srcOrd="0" destOrd="0" presId="urn:microsoft.com/office/officeart/2005/8/layout/orgChart1"/>
    <dgm:cxn modelId="{562B1D4E-C121-494B-A57D-EC6EF7B12553}" type="presParOf" srcId="{0585DCF1-9011-4923-AAE9-AAE9DA277E81}" destId="{42E7D4B4-EA1C-4DF8-9763-1978270CBD1A}" srcOrd="0" destOrd="0" presId="urn:microsoft.com/office/officeart/2005/8/layout/orgChart1"/>
    <dgm:cxn modelId="{A77BA6DC-1D41-4E7F-8A27-A9A72B2F0A99}" type="presParOf" srcId="{0585DCF1-9011-4923-AAE9-AAE9DA277E81}" destId="{73D39AF8-206E-4D2E-B99A-E5D34CADF9FF}" srcOrd="1" destOrd="0" presId="urn:microsoft.com/office/officeart/2005/8/layout/orgChart1"/>
    <dgm:cxn modelId="{24781427-39AF-4504-9DB4-459CEA726BB6}" type="presParOf" srcId="{9C23D56F-B7FD-4828-BF9A-B0B7217DC73C}" destId="{19A2734D-336D-4C8B-8BD5-6260BA980752}" srcOrd="1" destOrd="0" presId="urn:microsoft.com/office/officeart/2005/8/layout/orgChart1"/>
    <dgm:cxn modelId="{48206125-9B86-47A7-986A-4427459FBA76}" type="presParOf" srcId="{19A2734D-336D-4C8B-8BD5-6260BA980752}" destId="{C164E2E4-6E96-4749-A0A4-4E31CA21EC94}" srcOrd="0" destOrd="0" presId="urn:microsoft.com/office/officeart/2005/8/layout/orgChart1"/>
    <dgm:cxn modelId="{4DCFBBF0-979D-45CD-863D-7E1E1E379134}" type="presParOf" srcId="{19A2734D-336D-4C8B-8BD5-6260BA980752}" destId="{4C075611-D8A9-4CCF-A9EB-B6A00527D88E}" srcOrd="1" destOrd="0" presId="urn:microsoft.com/office/officeart/2005/8/layout/orgChart1"/>
    <dgm:cxn modelId="{7F531DBE-986A-49AD-BAE1-36CBF9F1E3FB}" type="presParOf" srcId="{4C075611-D8A9-4CCF-A9EB-B6A00527D88E}" destId="{CD3DEC7A-5CCF-4875-A52C-722360DF4D04}" srcOrd="0" destOrd="0" presId="urn:microsoft.com/office/officeart/2005/8/layout/orgChart1"/>
    <dgm:cxn modelId="{F59E9A5B-3852-47C9-908A-9411F8599267}" type="presParOf" srcId="{CD3DEC7A-5CCF-4875-A52C-722360DF4D04}" destId="{A3D0F2C0-1A06-40E5-A835-A6546A6EF1EA}" srcOrd="0" destOrd="0" presId="urn:microsoft.com/office/officeart/2005/8/layout/orgChart1"/>
    <dgm:cxn modelId="{F9AF12FD-C392-423A-8F60-FBF7F4FC63A5}" type="presParOf" srcId="{CD3DEC7A-5CCF-4875-A52C-722360DF4D04}" destId="{AF812B7B-2DB0-4283-99DB-5069A3145391}" srcOrd="1" destOrd="0" presId="urn:microsoft.com/office/officeart/2005/8/layout/orgChart1"/>
    <dgm:cxn modelId="{32A5B8B8-AD7F-4CCC-900C-FF9D924DBA27}" type="presParOf" srcId="{4C075611-D8A9-4CCF-A9EB-B6A00527D88E}" destId="{9FB75A7C-8B32-4A50-8F16-5A3237306E4D}" srcOrd="1" destOrd="0" presId="urn:microsoft.com/office/officeart/2005/8/layout/orgChart1"/>
    <dgm:cxn modelId="{5EBC1D59-F816-48B9-A773-35BE509D357F}" type="presParOf" srcId="{9FB75A7C-8B32-4A50-8F16-5A3237306E4D}" destId="{94275521-2EE1-433E-9B6A-2C722C779E53}" srcOrd="0" destOrd="0" presId="urn:microsoft.com/office/officeart/2005/8/layout/orgChart1"/>
    <dgm:cxn modelId="{E464280F-AB96-4879-9184-8E148BA74E63}" type="presParOf" srcId="{9FB75A7C-8B32-4A50-8F16-5A3237306E4D}" destId="{D07B847A-2C22-4918-94D2-26E08208FC4E}" srcOrd="1" destOrd="0" presId="urn:microsoft.com/office/officeart/2005/8/layout/orgChart1"/>
    <dgm:cxn modelId="{C4A3882A-628C-4CDD-BD38-EAFB75854C85}" type="presParOf" srcId="{D07B847A-2C22-4918-94D2-26E08208FC4E}" destId="{2B375474-CE55-427C-9686-48D2BF0A0CB1}" srcOrd="0" destOrd="0" presId="urn:microsoft.com/office/officeart/2005/8/layout/orgChart1"/>
    <dgm:cxn modelId="{CD4B8E18-7706-4AE7-9124-23683D66FFE6}" type="presParOf" srcId="{2B375474-CE55-427C-9686-48D2BF0A0CB1}" destId="{6FF714A9-06A4-444C-832B-3A1300772AB4}" srcOrd="0" destOrd="0" presId="urn:microsoft.com/office/officeart/2005/8/layout/orgChart1"/>
    <dgm:cxn modelId="{1719EA79-35C5-4F5F-BE09-D6B5009AFF1E}" type="presParOf" srcId="{2B375474-CE55-427C-9686-48D2BF0A0CB1}" destId="{83028C1F-5C41-49FB-A040-F4395CF25BA5}" srcOrd="1" destOrd="0" presId="urn:microsoft.com/office/officeart/2005/8/layout/orgChart1"/>
    <dgm:cxn modelId="{E940D351-FEA2-498C-9892-88BFFD1143C0}" type="presParOf" srcId="{D07B847A-2C22-4918-94D2-26E08208FC4E}" destId="{5657A54E-D036-4F2D-8AA1-8F3C039AD2A3}" srcOrd="1" destOrd="0" presId="urn:microsoft.com/office/officeart/2005/8/layout/orgChart1"/>
    <dgm:cxn modelId="{D1CFA0F3-B109-448B-8F48-067ACC84887A}" type="presParOf" srcId="{D07B847A-2C22-4918-94D2-26E08208FC4E}" destId="{CF457832-6CEE-45D9-BA58-E519AA090045}" srcOrd="2" destOrd="0" presId="urn:microsoft.com/office/officeart/2005/8/layout/orgChart1"/>
    <dgm:cxn modelId="{11BCC6CE-42B2-46D6-8707-F75CEA4848D1}" type="presParOf" srcId="{4C075611-D8A9-4CCF-A9EB-B6A00527D88E}" destId="{BA767B4C-32D1-4A3C-A64A-3DE67D41A93F}" srcOrd="2" destOrd="0" presId="urn:microsoft.com/office/officeart/2005/8/layout/orgChart1"/>
    <dgm:cxn modelId="{D1BB09D2-EBCB-4563-A122-86165EE0E18B}" type="presParOf" srcId="{19A2734D-336D-4C8B-8BD5-6260BA980752}" destId="{90643BAE-A71F-4849-93C7-1A54FB7FE1D6}" srcOrd="2" destOrd="0" presId="urn:microsoft.com/office/officeart/2005/8/layout/orgChart1"/>
    <dgm:cxn modelId="{099A77EC-850E-448F-B9A4-8E246DDD8433}" type="presParOf" srcId="{19A2734D-336D-4C8B-8BD5-6260BA980752}" destId="{355229B4-AC7E-41B1-8296-CC8A9FE1D17D}" srcOrd="3" destOrd="0" presId="urn:microsoft.com/office/officeart/2005/8/layout/orgChart1"/>
    <dgm:cxn modelId="{CF8DC1DF-CD5A-45E7-8BD6-1EF5D3690FA9}" type="presParOf" srcId="{355229B4-AC7E-41B1-8296-CC8A9FE1D17D}" destId="{865E0891-4D13-4BD9-8A27-BA135D871F7F}" srcOrd="0" destOrd="0" presId="urn:microsoft.com/office/officeart/2005/8/layout/orgChart1"/>
    <dgm:cxn modelId="{EC6DC7F2-9FDF-40D4-99B3-27D9DB43FD1D}" type="presParOf" srcId="{865E0891-4D13-4BD9-8A27-BA135D871F7F}" destId="{210C2867-C9DA-465C-A651-D440DA14F954}" srcOrd="0" destOrd="0" presId="urn:microsoft.com/office/officeart/2005/8/layout/orgChart1"/>
    <dgm:cxn modelId="{CA43266C-AB18-47E1-946E-3F905E6B63B7}" type="presParOf" srcId="{865E0891-4D13-4BD9-8A27-BA135D871F7F}" destId="{F386BE64-C881-4528-910D-BDF29E860783}" srcOrd="1" destOrd="0" presId="urn:microsoft.com/office/officeart/2005/8/layout/orgChart1"/>
    <dgm:cxn modelId="{DEAA72D0-CE09-45B5-8A03-5BD6B8A2AAD3}" type="presParOf" srcId="{355229B4-AC7E-41B1-8296-CC8A9FE1D17D}" destId="{40203437-CFC9-4155-879B-48DFE7FFF8BF}" srcOrd="1" destOrd="0" presId="urn:microsoft.com/office/officeart/2005/8/layout/orgChart1"/>
    <dgm:cxn modelId="{E5052D81-11CB-4BE3-B1B3-E168A163629C}" type="presParOf" srcId="{40203437-CFC9-4155-879B-48DFE7FFF8BF}" destId="{4F07DBB2-A352-42EE-A869-5FADED032A79}" srcOrd="0" destOrd="0" presId="urn:microsoft.com/office/officeart/2005/8/layout/orgChart1"/>
    <dgm:cxn modelId="{99EE02E2-2D56-415C-8072-D48241557229}" type="presParOf" srcId="{40203437-CFC9-4155-879B-48DFE7FFF8BF}" destId="{203590FD-C4BC-42EC-BDEB-C06CBBF0CB95}" srcOrd="1" destOrd="0" presId="urn:microsoft.com/office/officeart/2005/8/layout/orgChart1"/>
    <dgm:cxn modelId="{085698C2-5A0E-420B-81B9-AB2934D46C62}" type="presParOf" srcId="{203590FD-C4BC-42EC-BDEB-C06CBBF0CB95}" destId="{BEAA26EF-6D66-43F8-9E9D-43D12635795A}" srcOrd="0" destOrd="0" presId="urn:microsoft.com/office/officeart/2005/8/layout/orgChart1"/>
    <dgm:cxn modelId="{94C6F3F6-5DF7-4C0D-A6E8-F09AAE4C0C8E}" type="presParOf" srcId="{BEAA26EF-6D66-43F8-9E9D-43D12635795A}" destId="{AD5D0F5F-5E61-44DC-9823-E3BF2ABC092D}" srcOrd="0" destOrd="0" presId="urn:microsoft.com/office/officeart/2005/8/layout/orgChart1"/>
    <dgm:cxn modelId="{338C45F0-FA0B-4839-A768-A21EFA175336}" type="presParOf" srcId="{BEAA26EF-6D66-43F8-9E9D-43D12635795A}" destId="{D2710CF3-9FF6-4B24-BE14-0685B42FC948}" srcOrd="1" destOrd="0" presId="urn:microsoft.com/office/officeart/2005/8/layout/orgChart1"/>
    <dgm:cxn modelId="{5B480E5C-955D-4C15-A1B6-F628FB375E43}" type="presParOf" srcId="{203590FD-C4BC-42EC-BDEB-C06CBBF0CB95}" destId="{5DE71048-402B-4FDF-85AB-1AD428A8C163}" srcOrd="1" destOrd="0" presId="urn:microsoft.com/office/officeart/2005/8/layout/orgChart1"/>
    <dgm:cxn modelId="{5B3B1819-D507-4112-A117-8B833A1F21C1}" type="presParOf" srcId="{203590FD-C4BC-42EC-BDEB-C06CBBF0CB95}" destId="{AAFEF689-1342-473F-8F28-523E7C72DB10}" srcOrd="2" destOrd="0" presId="urn:microsoft.com/office/officeart/2005/8/layout/orgChart1"/>
    <dgm:cxn modelId="{AC2F7F44-DC2A-4EFF-B15C-B05CF96EE1D1}" type="presParOf" srcId="{40203437-CFC9-4155-879B-48DFE7FFF8BF}" destId="{9C4B98AC-A6A6-4192-B75A-C81797CC6586}" srcOrd="2" destOrd="0" presId="urn:microsoft.com/office/officeart/2005/8/layout/orgChart1"/>
    <dgm:cxn modelId="{B4EBE417-D71F-45CD-B335-1375AEF7BF35}" type="presParOf" srcId="{40203437-CFC9-4155-879B-48DFE7FFF8BF}" destId="{6612D168-A753-495D-BF91-7B6E2A992F66}" srcOrd="3" destOrd="0" presId="urn:microsoft.com/office/officeart/2005/8/layout/orgChart1"/>
    <dgm:cxn modelId="{811D18FA-F8E7-4B2B-B93A-8DA9A48B5285}" type="presParOf" srcId="{6612D168-A753-495D-BF91-7B6E2A992F66}" destId="{54C50025-2D4A-47E6-9F4D-44ED138CE77D}" srcOrd="0" destOrd="0" presId="urn:microsoft.com/office/officeart/2005/8/layout/orgChart1"/>
    <dgm:cxn modelId="{F527A61A-B579-4595-9726-04167362870E}" type="presParOf" srcId="{54C50025-2D4A-47E6-9F4D-44ED138CE77D}" destId="{D739D08B-2DAA-49C2-AC77-49E85FBDB566}" srcOrd="0" destOrd="0" presId="urn:microsoft.com/office/officeart/2005/8/layout/orgChart1"/>
    <dgm:cxn modelId="{A13DD7E9-69AD-4AD2-938D-55445BFD6C0A}" type="presParOf" srcId="{54C50025-2D4A-47E6-9F4D-44ED138CE77D}" destId="{C1C664EA-5124-4E12-A2D3-4874D9988028}" srcOrd="1" destOrd="0" presId="urn:microsoft.com/office/officeart/2005/8/layout/orgChart1"/>
    <dgm:cxn modelId="{FD08F116-1291-48AD-918D-E05528D4CBC7}" type="presParOf" srcId="{6612D168-A753-495D-BF91-7B6E2A992F66}" destId="{DCCF1499-F8B1-48B4-AB50-93BB518D701C}" srcOrd="1" destOrd="0" presId="urn:microsoft.com/office/officeart/2005/8/layout/orgChart1"/>
    <dgm:cxn modelId="{5368D223-9E7B-46A4-8226-2375A9EA9FDC}" type="presParOf" srcId="{6612D168-A753-495D-BF91-7B6E2A992F66}" destId="{03412B0B-DA2D-4868-8BBC-4D50C14D6E88}" srcOrd="2" destOrd="0" presId="urn:microsoft.com/office/officeart/2005/8/layout/orgChart1"/>
    <dgm:cxn modelId="{784D9F6C-9D57-410A-BCF5-371A0B6ADFE5}" type="presParOf" srcId="{355229B4-AC7E-41B1-8296-CC8A9FE1D17D}" destId="{C4DC8AF1-7F69-405F-80E3-8D9AFE34559F}" srcOrd="2" destOrd="0" presId="urn:microsoft.com/office/officeart/2005/8/layout/orgChart1"/>
    <dgm:cxn modelId="{8EF27A08-83C8-4FC1-B1B1-ABB4FD93D497}" type="presParOf" srcId="{19A2734D-336D-4C8B-8BD5-6260BA980752}" destId="{35C70F35-A473-45BC-9FA8-C9C1D3BC46C5}" srcOrd="4" destOrd="0" presId="urn:microsoft.com/office/officeart/2005/8/layout/orgChart1"/>
    <dgm:cxn modelId="{A248A40E-06D8-492D-BB9D-0F909F9C115B}" type="presParOf" srcId="{19A2734D-336D-4C8B-8BD5-6260BA980752}" destId="{5E1D1DFB-C957-4D05-B21D-3F610CF4332C}" srcOrd="5" destOrd="0" presId="urn:microsoft.com/office/officeart/2005/8/layout/orgChart1"/>
    <dgm:cxn modelId="{F9690B46-6060-4095-99C4-FCCE9DDF94E7}" type="presParOf" srcId="{5E1D1DFB-C957-4D05-B21D-3F610CF4332C}" destId="{564278F7-2558-4718-BE49-53F21B66AF65}" srcOrd="0" destOrd="0" presId="urn:microsoft.com/office/officeart/2005/8/layout/orgChart1"/>
    <dgm:cxn modelId="{03406FEE-84ED-4D01-8496-B5F1957C9E77}" type="presParOf" srcId="{564278F7-2558-4718-BE49-53F21B66AF65}" destId="{1074060E-EDFF-4518-AC6D-BA04776684F8}" srcOrd="0" destOrd="0" presId="urn:microsoft.com/office/officeart/2005/8/layout/orgChart1"/>
    <dgm:cxn modelId="{690F7CD9-A0D6-4B85-862B-EC6FED3FC88F}" type="presParOf" srcId="{564278F7-2558-4718-BE49-53F21B66AF65}" destId="{7E7F0717-AE2F-4109-B2FB-ECCD784FDBFA}" srcOrd="1" destOrd="0" presId="urn:microsoft.com/office/officeart/2005/8/layout/orgChart1"/>
    <dgm:cxn modelId="{985CD57F-8146-466D-A272-C503C9ED5312}" type="presParOf" srcId="{5E1D1DFB-C957-4D05-B21D-3F610CF4332C}" destId="{42EAF3C1-911C-464F-8226-ACB4AB739163}" srcOrd="1" destOrd="0" presId="urn:microsoft.com/office/officeart/2005/8/layout/orgChart1"/>
    <dgm:cxn modelId="{3382B9CF-31C9-43EB-AFCE-E5864B170A9E}" type="presParOf" srcId="{5E1D1DFB-C957-4D05-B21D-3F610CF4332C}" destId="{6B64D6AD-D693-40BD-A0E7-E58E86544751}" srcOrd="2" destOrd="0" presId="urn:microsoft.com/office/officeart/2005/8/layout/orgChart1"/>
    <dgm:cxn modelId="{0B3FDDDF-2D33-4E8D-839F-F86B3DC45030}" type="presParOf" srcId="{9C23D56F-B7FD-4828-BF9A-B0B7217DC73C}" destId="{ABED059A-8580-4A29-95B9-C03DEB4E46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70F35-A473-45BC-9FA8-C9C1D3BC46C5}">
      <dsp:nvSpPr>
        <dsp:cNvPr id="0" name=""/>
        <dsp:cNvSpPr/>
      </dsp:nvSpPr>
      <dsp:spPr>
        <a:xfrm>
          <a:off x="3852069" y="1351673"/>
          <a:ext cx="2894635" cy="401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49"/>
              </a:lnTo>
              <a:lnTo>
                <a:pt x="2894635" y="200949"/>
              </a:lnTo>
              <a:lnTo>
                <a:pt x="2894635" y="401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B98AC-A6A6-4192-B75A-C81797CC6586}">
      <dsp:nvSpPr>
        <dsp:cNvPr id="0" name=""/>
        <dsp:cNvSpPr/>
      </dsp:nvSpPr>
      <dsp:spPr>
        <a:xfrm>
          <a:off x="4430996" y="2710477"/>
          <a:ext cx="1157854" cy="401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49"/>
              </a:lnTo>
              <a:lnTo>
                <a:pt x="1157854" y="200949"/>
              </a:lnTo>
              <a:lnTo>
                <a:pt x="1157854" y="4018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7DBB2-A352-42EE-A869-5FADED032A79}">
      <dsp:nvSpPr>
        <dsp:cNvPr id="0" name=""/>
        <dsp:cNvSpPr/>
      </dsp:nvSpPr>
      <dsp:spPr>
        <a:xfrm>
          <a:off x="3273141" y="2710477"/>
          <a:ext cx="1157854" cy="401899"/>
        </a:xfrm>
        <a:custGeom>
          <a:avLst/>
          <a:gdLst/>
          <a:ahLst/>
          <a:cxnLst/>
          <a:rect l="0" t="0" r="0" b="0"/>
          <a:pathLst>
            <a:path>
              <a:moveTo>
                <a:pt x="1157854" y="0"/>
              </a:moveTo>
              <a:lnTo>
                <a:pt x="1157854" y="200949"/>
              </a:lnTo>
              <a:lnTo>
                <a:pt x="0" y="200949"/>
              </a:lnTo>
              <a:lnTo>
                <a:pt x="0" y="4018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43BAE-A71F-4849-93C7-1A54FB7FE1D6}">
      <dsp:nvSpPr>
        <dsp:cNvPr id="0" name=""/>
        <dsp:cNvSpPr/>
      </dsp:nvSpPr>
      <dsp:spPr>
        <a:xfrm>
          <a:off x="3852069" y="1351673"/>
          <a:ext cx="578927" cy="401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49"/>
              </a:lnTo>
              <a:lnTo>
                <a:pt x="578927" y="200949"/>
              </a:lnTo>
              <a:lnTo>
                <a:pt x="578927" y="401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75521-2EE1-433E-9B6A-2C722C779E53}">
      <dsp:nvSpPr>
        <dsp:cNvPr id="0" name=""/>
        <dsp:cNvSpPr/>
      </dsp:nvSpPr>
      <dsp:spPr>
        <a:xfrm>
          <a:off x="911713" y="2710477"/>
          <a:ext cx="91440" cy="4018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8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4E2E4-6E96-4749-A0A4-4E31CA21EC94}">
      <dsp:nvSpPr>
        <dsp:cNvPr id="0" name=""/>
        <dsp:cNvSpPr/>
      </dsp:nvSpPr>
      <dsp:spPr>
        <a:xfrm>
          <a:off x="957433" y="1351673"/>
          <a:ext cx="2894635" cy="401899"/>
        </a:xfrm>
        <a:custGeom>
          <a:avLst/>
          <a:gdLst/>
          <a:ahLst/>
          <a:cxnLst/>
          <a:rect l="0" t="0" r="0" b="0"/>
          <a:pathLst>
            <a:path>
              <a:moveTo>
                <a:pt x="2894635" y="0"/>
              </a:moveTo>
              <a:lnTo>
                <a:pt x="2894635" y="200949"/>
              </a:lnTo>
              <a:lnTo>
                <a:pt x="0" y="200949"/>
              </a:lnTo>
              <a:lnTo>
                <a:pt x="0" y="4018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7D4B4-EA1C-4DF8-9763-1978270CBD1A}">
      <dsp:nvSpPr>
        <dsp:cNvPr id="0" name=""/>
        <dsp:cNvSpPr/>
      </dsp:nvSpPr>
      <dsp:spPr>
        <a:xfrm>
          <a:off x="2895164" y="394768"/>
          <a:ext cx="1913808" cy="956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Diretor Unidade Z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A. Silva (53)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T. Alves (42)                 4 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B. Souza (40)             4 C</a:t>
          </a:r>
          <a:endParaRPr kumimoji="0" lang="pt-BR" altLang="pt-BR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2895164" y="394768"/>
        <a:ext cx="1913808" cy="956904"/>
      </dsp:txXfrm>
    </dsp:sp>
    <dsp:sp modelId="{A3D0F2C0-1A06-40E5-A835-A6546A6EF1EA}">
      <dsp:nvSpPr>
        <dsp:cNvPr id="0" name=""/>
        <dsp:cNvSpPr/>
      </dsp:nvSpPr>
      <dsp:spPr>
        <a:xfrm>
          <a:off x="529" y="1753572"/>
          <a:ext cx="1913808" cy="956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Gerente Unidade  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B. Souza (40)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C. Fernandes  (39)    4 D</a:t>
          </a:r>
          <a:endParaRPr kumimoji="0" lang="pt-BR" altLang="pt-BR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529" y="1753572"/>
        <a:ext cx="1913808" cy="956904"/>
      </dsp:txXfrm>
    </dsp:sp>
    <dsp:sp modelId="{6FF714A9-06A4-444C-832B-3A1300772AB4}">
      <dsp:nvSpPr>
        <dsp:cNvPr id="0" name=""/>
        <dsp:cNvSpPr/>
      </dsp:nvSpPr>
      <dsp:spPr>
        <a:xfrm>
          <a:off x="529" y="3112376"/>
          <a:ext cx="1913808" cy="956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Super. Unidade V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C. Fernandes (39)</a:t>
          </a:r>
          <a:endParaRPr kumimoji="0" lang="pt-BR" altLang="pt-BR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529" y="3112376"/>
        <a:ext cx="1913808" cy="956904"/>
      </dsp:txXfrm>
    </dsp:sp>
    <dsp:sp modelId="{210C2867-C9DA-465C-A651-D440DA14F954}">
      <dsp:nvSpPr>
        <dsp:cNvPr id="0" name=""/>
        <dsp:cNvSpPr/>
      </dsp:nvSpPr>
      <dsp:spPr>
        <a:xfrm>
          <a:off x="3474091" y="1753572"/>
          <a:ext cx="1913808" cy="956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Gerente Unidade W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T. Alves (42)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N. Camargo (32)    4 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V. Antunes (35)     3 D</a:t>
          </a:r>
          <a:endParaRPr kumimoji="0" lang="pt-BR" altLang="pt-BR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3474091" y="1753572"/>
        <a:ext cx="1913808" cy="956904"/>
      </dsp:txXfrm>
    </dsp:sp>
    <dsp:sp modelId="{AD5D0F5F-5E61-44DC-9823-E3BF2ABC092D}">
      <dsp:nvSpPr>
        <dsp:cNvPr id="0" name=""/>
        <dsp:cNvSpPr/>
      </dsp:nvSpPr>
      <dsp:spPr>
        <a:xfrm>
          <a:off x="2316237" y="3112376"/>
          <a:ext cx="1913808" cy="956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Superv. Unidade 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N. Camargo (32)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C. Campos (29)     3 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A. Mota  (30)          2 C</a:t>
          </a:r>
          <a:endParaRPr kumimoji="0" lang="pt-BR" altLang="pt-BR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2316237" y="3112376"/>
        <a:ext cx="1913808" cy="956904"/>
      </dsp:txXfrm>
    </dsp:sp>
    <dsp:sp modelId="{D739D08B-2DAA-49C2-AC77-49E85FBDB566}">
      <dsp:nvSpPr>
        <dsp:cNvPr id="0" name=""/>
        <dsp:cNvSpPr/>
      </dsp:nvSpPr>
      <dsp:spPr>
        <a:xfrm>
          <a:off x="4631946" y="3112376"/>
          <a:ext cx="1913808" cy="956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Superv. Unidade Z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Y. Antunes (35)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C. Simões (28)       1A</a:t>
          </a:r>
          <a:endParaRPr kumimoji="0" lang="pt-BR" altLang="pt-BR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4631946" y="3112376"/>
        <a:ext cx="1913808" cy="956904"/>
      </dsp:txXfrm>
    </dsp:sp>
    <dsp:sp modelId="{1074060E-EDFF-4518-AC6D-BA04776684F8}">
      <dsp:nvSpPr>
        <dsp:cNvPr id="0" name=""/>
        <dsp:cNvSpPr/>
      </dsp:nvSpPr>
      <dsp:spPr>
        <a:xfrm>
          <a:off x="5789800" y="1753572"/>
          <a:ext cx="1913808" cy="9569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Gerente Unidade X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F. Fernandes  (34)    4 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altLang="pt-BR" sz="12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rPr>
            <a:t>N. Camargo (32)       4 C</a:t>
          </a:r>
          <a:endParaRPr kumimoji="0" lang="pt-BR" altLang="pt-BR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5789800" y="1753572"/>
        <a:ext cx="1913808" cy="956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96" tIns="47448" rIns="94896" bIns="47448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6562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96" tIns="47448" rIns="94896" bIns="47448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6563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96" tIns="47448" rIns="94896" bIns="47448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248775"/>
            <a:ext cx="2976562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96" tIns="47448" rIns="94896" bIns="47448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CCEF779-51F7-4943-A5A3-0EF483807E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65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7025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5" name="Picture 3" descr="ARTBANNA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Arthsepa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89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50C01-A6F2-4DF4-A572-477B37A2BB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67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0F778-F708-4FEF-B5A9-8E781D70CC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62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29C10-BFFA-4CC4-8A61-FAE29D44E0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94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328613" y="1941513"/>
            <a:ext cx="8208962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E3201-EF15-4A15-AB7A-3DDF54139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16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09A74-E737-4A14-96DE-4BD3BB37B3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42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8A814-3198-4DEC-B034-EFE14DB6A7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32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163A0-52D8-428A-AA7A-5E7E0B9087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62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C207-2613-414B-8DFE-1AEA56E1BB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62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C5046-72A3-4690-8287-26AF72D92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60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7AE48-823B-48D8-9D43-7854514DC6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56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93B0-B003-4C9F-A516-09F9D448A0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3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C8D94-004E-4828-9526-350F1B6DA2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61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2056" name="Picture 3" descr="ARTHSEP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4" descr="Arthsepa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79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F648258-D775-4DF8-9B76-738279C5DC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7.bin"/><Relationship Id="rId18" Type="http://schemas.openxmlformats.org/officeDocument/2006/relationships/diagramColors" Target="../diagrams/colors1.xml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5.png"/><Relationship Id="rId12" Type="http://schemas.openxmlformats.org/officeDocument/2006/relationships/oleObject" Target="../embeddings/oleObject6.bin"/><Relationship Id="rId1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6" Type="http://schemas.openxmlformats.org/officeDocument/2006/relationships/diagramLayout" Target="../diagrams/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5" Type="http://schemas.openxmlformats.org/officeDocument/2006/relationships/diagramData" Target="../diagrams/data1.xml"/><Relationship Id="rId10" Type="http://schemas.openxmlformats.org/officeDocument/2006/relationships/oleObject" Target="../embeddings/oleObject5.bin"/><Relationship Id="rId19" Type="http://schemas.microsoft.com/office/2007/relationships/diagramDrawing" Target="../diagrams/drawing1.xml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C407A-8063-4A1B-8CA2-65CC35F8DF5F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Carreira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EBE14-C758-44D4-849F-07C1A45076F1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722313"/>
            <a:ext cx="8054975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Estágios da Carreira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41513"/>
            <a:ext cx="7421562" cy="4440237"/>
          </a:xfrm>
        </p:spPr>
        <p:txBody>
          <a:bodyPr/>
          <a:lstStyle/>
          <a:p>
            <a:pPr eaLnBrk="1" hangingPunct="1"/>
            <a:r>
              <a:rPr lang="pt-BR" altLang="pt-BR" sz="2400" smtClean="0">
                <a:latin typeface="Georgia" pitchFamily="18" charset="0"/>
              </a:rPr>
              <a:t>Crescimento, fantasia, exploração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Educação e treinamento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Entrada no mundo do trabalho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Treinamento e socialização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Obtendo a filiação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Obtendo a filiação permanente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Crise da meia carreira e reavaliação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Decisões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Desaceleração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Aposentadoria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7C016-4633-4074-B4B7-8E1DA6538113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pt-BR" altLang="pt-BR" sz="3600" smtClean="0">
                <a:latin typeface="Georgia" pitchFamily="18" charset="0"/>
              </a:rPr>
              <a:t>Carreira como um processo de desenvolvimento integral da pessoa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2133600"/>
            <a:ext cx="7845425" cy="34290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r>
              <a:rPr lang="pt-BR" altLang="pt-BR" sz="2400" smtClean="0">
                <a:latin typeface="Georgia" pitchFamily="18" charset="0"/>
              </a:rPr>
              <a:t>Conceito de ancora de carreiras elementos de nossa auto-percepção de habilidades, necessidades e valores que irão determinar nossas preferências por determinada ocupação, carreira, empresa ou oportunidade.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167C9-34E0-402E-9159-CB3CD4CC3E68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Ancoras de Carreira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Schein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80C7C-8806-44F0-9D30-DAF8A5F2D949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39738"/>
            <a:ext cx="7793038" cy="641350"/>
          </a:xfrm>
        </p:spPr>
        <p:txBody>
          <a:bodyPr/>
          <a:lstStyle/>
          <a:p>
            <a:pPr eaLnBrk="1" hangingPunct="1"/>
            <a:r>
              <a:rPr lang="pt-BR" altLang="pt-BR" sz="3600" smtClean="0">
                <a:latin typeface="Georgia" pitchFamily="18" charset="0"/>
              </a:rPr>
              <a:t>Ancora de Carreira – auto imagem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700213"/>
            <a:ext cx="8435975" cy="4700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altLang="pt-BR" sz="2400" smtClean="0">
                <a:latin typeface="Georgia" pitchFamily="18" charset="0"/>
              </a:rPr>
              <a:t>Quais são os meus talentos, habilidades ou áreas de competências? Quais são minhas forças e minhas fraquezas?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400" smtClean="0">
                <a:latin typeface="Georgia" pitchFamily="18" charset="0"/>
              </a:rPr>
              <a:t>Quais são meus motivos, necessidades, desejos e objetivos de vida? O que eu quero e o que eu não quero, tanto por que eu nunca quis ou por que eu atingi um ponto que eu não quero mais?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400" smtClean="0">
                <a:latin typeface="Georgia" pitchFamily="18" charset="0"/>
              </a:rPr>
              <a:t>Quais são os meus valores, o critério principal pelo qual eu julgo o que eu estou fazendo? Estou em trabalho  que  é congruente com meus valores? Como eu me sinto com o que eu estou fazendo? Tenho orgulho ou vergonha do meu trabalho e carreira?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21F33-D88B-4E19-BE4D-BC155F7CF96A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22313"/>
            <a:ext cx="8128000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Auto conceito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41513"/>
            <a:ext cx="7421562" cy="41148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Adquirida pelas experiências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Maturidade versus experiência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3ADC5-E637-49BC-98EC-79A1EA49D745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88950"/>
            <a:ext cx="8229600" cy="914400"/>
          </a:xfrm>
          <a:noFill/>
        </p:spPr>
        <p:txBody>
          <a:bodyPr/>
          <a:lstStyle/>
          <a:p>
            <a:pPr eaLnBrk="1" hangingPunct="1"/>
            <a:r>
              <a:rPr lang="pt-BR" altLang="pt-BR" sz="5400" smtClean="0">
                <a:latin typeface="Georgia" pitchFamily="18" charset="0"/>
              </a:rPr>
              <a:t>Auto conceito</a:t>
            </a:r>
            <a:endParaRPr lang="en-US" altLang="pt-BR" sz="5400" smtClean="0">
              <a:latin typeface="Georgia" pitchFamily="18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Percepção estável das pessoas sobre elas mesmas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O que somos único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O que nos distingue dos outros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O que somos similares aos outros</a:t>
            </a:r>
            <a:endParaRPr lang="en-US" altLang="pt-BR" sz="2800" smtClean="0">
              <a:latin typeface="Georgia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5B46F-3E63-4B27-A795-E67728FC40A5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3725"/>
            <a:ext cx="8229600" cy="823913"/>
          </a:xfrm>
          <a:noFill/>
        </p:spPr>
        <p:txBody>
          <a:bodyPr/>
          <a:lstStyle/>
          <a:p>
            <a:pPr eaLnBrk="1" hangingPunct="1"/>
            <a:r>
              <a:rPr lang="pt-BR" altLang="pt-BR" sz="4800" smtClean="0">
                <a:latin typeface="Georgia" pitchFamily="18" charset="0"/>
              </a:rPr>
              <a:t>Como forma o auto conceito?</a:t>
            </a:r>
            <a:endParaRPr lang="en-US" altLang="pt-BR" sz="4800" smtClean="0">
              <a:latin typeface="Georgia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noFill/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Interações sociais com outros. Como somos tratados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Comparamos com os outros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O que os outros dizem sobre nós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Como nós nos vemos</a:t>
            </a:r>
            <a:endParaRPr lang="en-US" altLang="pt-BR" smtClean="0">
              <a:latin typeface="Georgia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6FCF3-21BD-4222-AEFB-FE954487A66C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441325"/>
            <a:ext cx="7793038" cy="701675"/>
          </a:xfrm>
        </p:spPr>
        <p:txBody>
          <a:bodyPr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Talentos, motivos e valores (1)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Entrelaçados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Aprende a ser melhor naquelas coisas que valoriza, e são mais motivadas para fazer e aprende a valorizar e ser motivado para aquelas coisas que sabem fazer melhor.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Evita coisas que não faz bem x feedback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Talento sem motivação atrofia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Novos desafios podem revelar talentos que não tiveram oportunidade de aparecer.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A0857-E8A2-4E44-A18D-59539ECCA3A8}" type="slidenum">
              <a:rPr lang="pt-BR"/>
              <a:pPr>
                <a:defRPr/>
              </a:pPr>
              <a:t>18</a:t>
            </a:fld>
            <a:endParaRPr lang="pt-B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65138"/>
            <a:ext cx="8637588" cy="701675"/>
          </a:xfrm>
        </p:spPr>
        <p:txBody>
          <a:bodyPr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Talentos, motivos e valores (2)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371600"/>
            <a:ext cx="8208963" cy="480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z="2400" smtClean="0">
                <a:latin typeface="Georgia" pitchFamily="18" charset="0"/>
              </a:rPr>
              <a:t>Talentos, motivos e valores dominam a auto imagem e proporcionam temas para a carreira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>
                <a:latin typeface="Georgia" pitchFamily="18" charset="0"/>
              </a:rPr>
              <a:t>Congruência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>
                <a:latin typeface="Georgia" pitchFamily="18" charset="0"/>
              </a:rPr>
              <a:t>Entram com muitas ambições, esperanças, medos e ilusões e relativamente pouca informação de qualidade, principalmente sobre suas habilidades e talentos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>
                <a:latin typeface="Georgia" pitchFamily="18" charset="0"/>
              </a:rPr>
              <a:t>Através de experiência e aconselhamento tem uma melhor idéia mas....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>
                <a:latin typeface="Georgia" pitchFamily="18" charset="0"/>
              </a:rPr>
              <a:t>Choque de realidade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>
                <a:latin typeface="Georgia" pitchFamily="18" charset="0"/>
              </a:rPr>
              <a:t>Experiência de trabalho – escolhas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>
                <a:latin typeface="Georgia" pitchFamily="18" charset="0"/>
              </a:rPr>
              <a:t>Experiência e feedback - clarificação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A2E96-6215-413B-AD50-5EB66A259C7F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Ancora de Carreira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Guia que restringe as escolhas de carreira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Um elemento da auto imagem da pessoa que ela não irá desistir mesmo face a escolhas difíceis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62844-B038-4673-8314-1CA8D4567228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Carreira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41513"/>
            <a:ext cx="7246938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Caminho estruturado e organizado no tempo e espaço que pode ser seguido por alguém (Van Maanen).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São sequencias de posições ocupadas e de trabalhos realizados durante a vida de uma pessoa.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8CD85-E486-4A8E-AC85-8D09E64D2CDB}" type="slidenum">
              <a:rPr lang="pt-BR"/>
              <a:pPr>
                <a:defRPr/>
              </a:pPr>
              <a:t>20</a:t>
            </a:fld>
            <a:endParaRPr lang="pt-B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Competência Técnica Funcional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Especialização e expertise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Tipo de trabalho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Desafiador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Conteúdo do trabalho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Ligados a organização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Remuneração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De acordo com aptidões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Incentivos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Promoção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Paralela, mais recursos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Reconhecimento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Valoriza profissional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81D07-6AF2-4666-971E-E98D482942CF}" type="slidenum">
              <a:rPr lang="pt-BR"/>
              <a:pPr>
                <a:defRPr/>
              </a:pPr>
              <a:t>21</a:t>
            </a:fld>
            <a:endParaRPr lang="pt-BR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5763"/>
            <a:ext cx="8637588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Competência Gerencial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Diretoria e administração, decisões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Aptidão analítica, relacionamento e equilíbrio emocional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Tipo de trabalho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600" smtClean="0">
                <a:latin typeface="Georgia" pitchFamily="18" charset="0"/>
              </a:rPr>
              <a:t>Responsabilidade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600" smtClean="0">
                <a:latin typeface="Georgia" pitchFamily="18" charset="0"/>
              </a:rPr>
              <a:t>Desafiador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600" smtClean="0">
                <a:latin typeface="Georgia" pitchFamily="18" charset="0"/>
              </a:rPr>
              <a:t>Sucesso da organização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Remuneração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600" smtClean="0">
                <a:latin typeface="Georgia" pitchFamily="18" charset="0"/>
              </a:rPr>
              <a:t>Bem remunerados (equidade interna)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600" smtClean="0">
                <a:latin typeface="Georgia" pitchFamily="18" charset="0"/>
              </a:rPr>
              <a:t>Incentivos curto prazo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Promoção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600" smtClean="0">
                <a:latin typeface="Georgia" pitchFamily="18" charset="0"/>
              </a:rPr>
              <a:t>Mérito, desempenho e resultado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Reconhecimento</a:t>
            </a:r>
            <a:r>
              <a:rPr lang="pt-BR" altLang="pt-BR" sz="1800" smtClean="0">
                <a:latin typeface="Georgia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600" smtClean="0">
                <a:latin typeface="Georgia" pitchFamily="18" charset="0"/>
              </a:rPr>
              <a:t>Promoções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600" smtClean="0">
                <a:latin typeface="Georgia" pitchFamily="18" charset="0"/>
              </a:rPr>
              <a:t>Símbolos de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57359-03BC-4F5B-BC70-8C8C93406095}" type="slidenum">
              <a:rPr lang="pt-BR"/>
              <a:pPr>
                <a:defRPr/>
              </a:pPr>
              <a:t>22</a:t>
            </a:fld>
            <a:endParaRPr lang="pt-BR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44488"/>
            <a:ext cx="8637588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Autonomia/Independência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Fazer coisas do seu jeito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Carreiras mais independentes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Tipo de trabalho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Metas claras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Prazos definidos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Não suporta supervisão rigorosa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Remuneração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Mérito do desempenho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Pacotes opcionais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Promoção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Mais liberdade que o anterior, mais autonomia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Reconhecimento</a:t>
            </a:r>
            <a:r>
              <a:rPr lang="pt-BR" altLang="pt-BR" sz="2000" smtClean="0">
                <a:latin typeface="Georgia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Prêmios e recompensas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Mais flexibilidade e autonomia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E81AE-F01B-4F3D-966B-2C3591515CE3}" type="slidenum">
              <a:rPr lang="pt-BR"/>
              <a:pPr>
                <a:defRPr/>
              </a:pPr>
              <a:t>23</a:t>
            </a:fld>
            <a:endParaRPr lang="pt-BR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Segurança/Estabilidade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Seguro e o futuro previsível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Tipo de trabalho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Trabalho estável e previsível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Mais com o contexto do trabalho do que com a natureza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Aumentos, condições de trabalho e benefícios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Remuneração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Aumentos constantes, tempo de casa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Planos de seguro e aposentadoria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Promoção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Tempo e bom desempenho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Reconhecimento</a:t>
            </a:r>
            <a:r>
              <a:rPr lang="pt-BR" altLang="pt-BR" sz="2000" smtClean="0">
                <a:latin typeface="Georgia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Lealdade e desempenho com mais estabilidade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37231-9EF1-4FB1-AA70-EB3BEFCF6E6F}" type="slidenum">
              <a:rPr lang="pt-BR"/>
              <a:pPr>
                <a:defRPr/>
              </a:pPr>
              <a:t>24</a:t>
            </a:fld>
            <a:endParaRPr lang="pt-BR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5763"/>
            <a:ext cx="8637588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Criatividade empreendedora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Criando novos negócios, produtos e serviços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Gerar dinheiro é medida de sucesso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Obsessão é provar que tem capacidade de criar negócios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Tipo de trabalho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Necessidade de criar e se entendiam facilmente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Pessoas inquietas, precisam criar novos e criativos desafios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Remuneração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Propriedade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Promoção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Poder e liberdade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Reconhecimento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>
                <a:latin typeface="Georgia" pitchFamily="18" charset="0"/>
              </a:rPr>
              <a:t>Fazer fortuna e empreendimento de vulto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F81D1-6112-4A38-8C93-886FA1F4CA3E}" type="slidenum">
              <a:rPr lang="pt-BR"/>
              <a:pPr>
                <a:defRPr/>
              </a:pPr>
              <a:t>25</a:t>
            </a:fld>
            <a:endParaRPr lang="pt-BR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Vontade de servir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Norteiam-se pelos valores mais do que aptidões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Desejo de melhorar o mundo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Tipo de trabalho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Influenciar as políticas da organização  para os valores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Remuneração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Justa pelas suas contribuições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Baixa lealdade a empresa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Promoção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Reconheça a contribuição e cargos com mais influência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Reconhecimento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Apoio colegas e superiores e compartilhar valores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9786-FF06-4D25-9762-336E82293CEA}" type="slidenum">
              <a:rPr lang="pt-BR"/>
              <a:pPr>
                <a:defRPr/>
              </a:pPr>
              <a:t>26</a:t>
            </a:fld>
            <a:endParaRPr lang="pt-BR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Puro desafio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Transpor obstáculos ou vencer adversários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Tipo de trabalho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Condição de provarem sua capacidade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Reconhecimento 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Altamente motivada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F4DD6-9111-48E8-BE1A-5674865190E9}" type="slidenum">
              <a:rPr lang="pt-BR"/>
              <a:pPr>
                <a:defRPr/>
              </a:pPr>
              <a:t>27</a:t>
            </a:fld>
            <a:endParaRPr lang="pt-BR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Estilo de Vida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Carreira integrada ao estilo de vida total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Necessidade de integrar individuo, família e carreira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Flexibilidade acima de tudo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Tipo de trabalho</a:t>
            </a:r>
          </a:p>
          <a:p>
            <a:pPr eaLnBrk="1" hangingPunct="1"/>
            <a:endParaRPr lang="pt-BR" altLang="pt-BR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3C741-31A9-4E28-AAC1-A9102AEC698F}" type="slidenum">
              <a:rPr lang="pt-BR"/>
              <a:pPr>
                <a:defRPr/>
              </a:pPr>
              <a:t>28</a:t>
            </a:fld>
            <a:endParaRPr lang="pt-BR"/>
          </a:p>
        </p:txBody>
      </p:sp>
      <p:sp>
        <p:nvSpPr>
          <p:cNvPr id="31747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Papel da Empresa na Administração da Carreira</a:t>
            </a:r>
          </a:p>
        </p:txBody>
      </p:sp>
      <p:sp>
        <p:nvSpPr>
          <p:cNvPr id="31748" name="Rectangle 20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45973-D76D-4662-9701-5F70D6431F31}" type="slidenum">
              <a:rPr lang="pt-BR"/>
              <a:pPr>
                <a:defRPr/>
              </a:pPr>
              <a:t>29</a:t>
            </a:fld>
            <a:endParaRPr lang="pt-BR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Sistema de Administração de Carreiras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7442200" cy="4114800"/>
          </a:xfrm>
        </p:spPr>
        <p:txBody>
          <a:bodyPr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A estruturação de opções, como forma de organizar possibilidades, como suporte para que as pessoas possam planejar suas carreiras dentro da empresa.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Um conjunto de instrumentos e técnicas que visam permitir a contínua negociação entre pessoa e empresa.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57616-F844-4214-BB8A-FAD8F57AA087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pt-BR" altLang="pt-BR" sz="4000" smtClean="0">
                <a:latin typeface="Georgia" pitchFamily="18" charset="0"/>
              </a:rPr>
              <a:t>Carreira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7689850" cy="4114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r>
              <a:rPr lang="pt-BR" altLang="pt-BR" sz="2800" smtClean="0">
                <a:latin typeface="Georgia" pitchFamily="18" charset="0"/>
              </a:rPr>
              <a:t>A carreira envolve uma série de estágios e a ocorrência de transições que refletem necessidades, motivos e aspirações individuais e expectativas e imposições da organização e da sociedade. 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817CB-291D-4151-B7CB-67401E404DF9}" type="slidenum">
              <a:rPr lang="pt-BR"/>
              <a:pPr>
                <a:defRPr/>
              </a:pPr>
              <a:t>30</a:t>
            </a:fld>
            <a:endParaRPr lang="pt-BR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23888"/>
            <a:ext cx="7793038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Partes do Sistema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altLang="pt-BR" smtClean="0">
                <a:latin typeface="Georgia" pitchFamily="18" charset="0"/>
              </a:rPr>
              <a:t>Princípios: compromissos acordados entre empresa e pessoas.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altLang="pt-BR" smtClean="0">
                <a:latin typeface="Georgia" pitchFamily="18" charset="0"/>
              </a:rPr>
              <a:t>Estrutura da Carreira (cap. 4)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altLang="pt-BR" smtClean="0">
                <a:latin typeface="Georgia" pitchFamily="18" charset="0"/>
              </a:rPr>
              <a:t>Instrumentos de Gestão: suportam a relação contínua entre as pessoas e empresa (cap. 5).</a:t>
            </a:r>
          </a:p>
          <a:p>
            <a:pPr marL="609600" indent="-609600" eaLnBrk="1" hangingPunct="1"/>
            <a:endParaRPr lang="pt-BR" altLang="pt-BR" smtClean="0">
              <a:latin typeface="Georgia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A1273-5299-4B93-97A9-8B86E44CF82E}" type="slidenum">
              <a:rPr lang="pt-BR"/>
              <a:pPr>
                <a:defRPr/>
              </a:pPr>
              <a:t>31</a:t>
            </a:fld>
            <a:endParaRPr lang="pt-BR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Papel da Empresa  na Administração de Carreiras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altLang="pt-BR" smtClean="0">
                <a:latin typeface="Georgia" pitchFamily="18" charset="0"/>
              </a:rPr>
              <a:t>Definição estratégica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Conciliação entre desenvolvimento da empresa e das pessoas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Definição de trajetórias de carreiras e especializações – vantagem competitivas.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Grau de liberdade e de compartilhamento das decisões.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Nível de suporte dado ao planejamento individual.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7E246-94C2-4C4E-80DA-7F8EF88C1486}" type="slidenum">
              <a:rPr lang="pt-BR"/>
              <a:pPr>
                <a:defRPr/>
              </a:pPr>
              <a:t>32</a:t>
            </a:fld>
            <a:endParaRPr lang="pt-BR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Papéis na Administração de Carreiras (2)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7764462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pt-BR" altLang="pt-BR" smtClean="0">
                <a:latin typeface="Georgia" pitchFamily="18" charset="0"/>
              </a:rPr>
              <a:t>Definição do sistema de administração de carreiras</a:t>
            </a:r>
          </a:p>
          <a:p>
            <a:pPr marL="990600" lvl="1" indent="-533400" eaLnBrk="1" hangingPunct="1"/>
            <a:r>
              <a:rPr lang="pt-BR" altLang="pt-BR" smtClean="0">
                <a:latin typeface="Georgia" pitchFamily="18" charset="0"/>
              </a:rPr>
              <a:t>Formatação e características das estruturas de carreira</a:t>
            </a:r>
          </a:p>
          <a:p>
            <a:pPr marL="990600" lvl="1" indent="-533400" eaLnBrk="1" hangingPunct="1"/>
            <a:r>
              <a:rPr lang="pt-BR" altLang="pt-BR" smtClean="0">
                <a:latin typeface="Georgia" pitchFamily="18" charset="0"/>
              </a:rPr>
              <a:t>Níveis dentro de cada estrutura e requisitos de acesso</a:t>
            </a:r>
          </a:p>
          <a:p>
            <a:pPr marL="990600" lvl="1" indent="-533400" eaLnBrk="1" hangingPunct="1"/>
            <a:r>
              <a:rPr lang="pt-BR" altLang="pt-BR" smtClean="0">
                <a:latin typeface="Georgia" pitchFamily="18" charset="0"/>
              </a:rPr>
              <a:t>Escolha dos instrumentos de gestão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33E33-03B5-416D-A0E2-D809A35175D4}" type="slidenum">
              <a:rPr lang="pt-BR"/>
              <a:pPr>
                <a:defRPr/>
              </a:pPr>
              <a:t>33</a:t>
            </a:fld>
            <a:endParaRPr lang="pt-BR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Papéis na Administração de Carreiras (3)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29945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pt-BR" altLang="pt-BR" smtClean="0">
                <a:latin typeface="Georgia" pitchFamily="18" charset="0"/>
              </a:rPr>
              <a:t>Definição da metodologia de concepção, implementação e atualização do sistema</a:t>
            </a:r>
          </a:p>
          <a:p>
            <a:pPr marL="990600" lvl="1" indent="-533400" eaLnBrk="1" hangingPunct="1"/>
            <a:r>
              <a:rPr lang="pt-BR" altLang="pt-BR" smtClean="0">
                <a:latin typeface="Georgia" pitchFamily="18" charset="0"/>
              </a:rPr>
              <a:t>Pessoas abrangidas e grau de envolvimento</a:t>
            </a:r>
          </a:p>
          <a:p>
            <a:pPr marL="990600" lvl="1" indent="-533400" eaLnBrk="1" hangingPunct="1"/>
            <a:r>
              <a:rPr lang="pt-BR" altLang="pt-BR" smtClean="0">
                <a:latin typeface="Georgia" pitchFamily="18" charset="0"/>
              </a:rPr>
              <a:t>Nível de consenso quanto ao atendimento das necessidades e expectativas da empresa e pessoas</a:t>
            </a:r>
          </a:p>
          <a:p>
            <a:pPr marL="990600" lvl="1" indent="-533400" eaLnBrk="1" hangingPunct="1"/>
            <a:r>
              <a:rPr lang="pt-BR" altLang="pt-BR" smtClean="0">
                <a:latin typeface="Georgia" pitchFamily="18" charset="0"/>
              </a:rPr>
              <a:t>Grau de compatibilização com os demais sistemas de GRH</a:t>
            </a:r>
          </a:p>
          <a:p>
            <a:pPr marL="990600" lvl="1" indent="-533400" eaLnBrk="1" hangingPunct="1"/>
            <a:r>
              <a:rPr lang="pt-BR" altLang="pt-BR" smtClean="0">
                <a:latin typeface="Georgia" pitchFamily="18" charset="0"/>
              </a:rPr>
              <a:t>Timing para a implementação 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DAE26-B680-4B1F-8044-73C3462B67CB}" type="slidenum">
              <a:rPr lang="pt-BR"/>
              <a:pPr>
                <a:defRPr/>
              </a:pPr>
              <a:t>34</a:t>
            </a:fld>
            <a:endParaRPr lang="pt-BR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Efetividade da Carreira -Pessoa e Organização 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591B7-5A53-43F2-BE34-B076CE8EC0DB}" type="slidenum">
              <a:rPr lang="pt-BR"/>
              <a:pPr>
                <a:defRPr/>
              </a:pPr>
              <a:t>35</a:t>
            </a:fld>
            <a:endParaRPr lang="pt-BR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Resistências das pessoas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Responsabilidade da empresa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Questão de sorte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Santo de casa não faz milagres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Não dá para prever futuro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Auto-avaliação e mudanças em si próprio ou plano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5AAA2-C85F-43A0-A7EA-D60185974B65}" type="slidenum">
              <a:rPr lang="pt-BR"/>
              <a:pPr>
                <a:defRPr/>
              </a:pPr>
              <a:t>36</a:t>
            </a:fld>
            <a:endParaRPr lang="pt-BR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Resistências na empresa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Baixa apetência para mudanças: caro, expectativas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Resistência do gestor em mediar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Falta de legitimidade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Falta de persistência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D957A-506B-4BB0-B352-24B5AD40D22C}" type="slidenum">
              <a:rPr lang="pt-BR"/>
              <a:pPr>
                <a:defRPr/>
              </a:pPr>
              <a:t>37</a:t>
            </a:fld>
            <a:endParaRPr lang="pt-BR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Efetividade organizacional e de carreira</a:t>
            </a:r>
          </a:p>
        </p:txBody>
      </p:sp>
      <p:graphicFrame>
        <p:nvGraphicFramePr>
          <p:cNvPr id="97310" name="Group 30"/>
          <p:cNvGraphicFramePr>
            <a:graphicFrameLocks noGrp="1"/>
          </p:cNvGraphicFramePr>
          <p:nvPr>
            <p:ph type="tbl" idx="1"/>
          </p:nvPr>
        </p:nvGraphicFramePr>
        <p:xfrm>
          <a:off x="762000" y="1981200"/>
          <a:ext cx="7924800" cy="4191001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Efetividade Carreira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Efetividade Organizacional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Performance profissional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Atendimento aos objetivos organizacionais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Atitude positiva em relação a carreira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Integração da pessoa ao seu papel organizacional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Adaptabilidade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Capacidade de adaptação da organização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Senso de identidade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Suporte a identidade organizacional e cultura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B0F3A-B88D-4479-9D0A-B00476D9DC8B}" type="slidenum">
              <a:rPr lang="pt-BR"/>
              <a:pPr>
                <a:defRPr/>
              </a:pPr>
              <a:t>38</a:t>
            </a:fld>
            <a:endParaRPr lang="pt-BR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efetividade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Performance profissional x consecução de objetivos</a:t>
            </a:r>
          </a:p>
          <a:p>
            <a:pPr lvl="1" eaLnBrk="1" hangingPunct="1"/>
            <a:r>
              <a:rPr lang="pt-BR" altLang="pt-BR" smtClean="0"/>
              <a:t>Pessoas constroem seu sucesso na medida em que encontram formas para contribuir para a empresa atingir seus objetivos com o menor dispêndio de energia. Passam a valer mais para a empresa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4BAAB-D79E-4E5F-B9AC-BA64C2B400C9}" type="slidenum">
              <a:rPr lang="pt-BR"/>
              <a:pPr>
                <a:defRPr/>
              </a:pPr>
              <a:t>39</a:t>
            </a:fld>
            <a:endParaRPr lang="pt-BR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efetividade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Atitude positiva em relação a carreira x integração das pessoas a seu papel profissional</a:t>
            </a:r>
          </a:p>
          <a:p>
            <a:pPr lvl="1" eaLnBrk="1" hangingPunct="1"/>
            <a:r>
              <a:rPr lang="pt-BR" altLang="pt-BR" smtClean="0"/>
              <a:t>Quando a pessoa obtém resultados que desejava através do seu trabalho, torna-se mais satisfeita consigo e com as atividades que executa. Envolve-se mais.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ABF6-8B49-4CBA-84EA-4C937C567DE3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pt-BR" altLang="pt-BR" sz="4000" smtClean="0">
                <a:latin typeface="Georgia" pitchFamily="18" charset="0"/>
              </a:rPr>
              <a:t>Carreira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28800"/>
            <a:ext cx="7561262" cy="449580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r>
              <a:rPr lang="pt-BR" altLang="pt-BR" sz="2400" smtClean="0">
                <a:latin typeface="Georgia" pitchFamily="18" charset="0"/>
              </a:rPr>
              <a:t>Da perspectiva do </a:t>
            </a:r>
            <a:r>
              <a:rPr lang="pt-BR" altLang="pt-BR" sz="2400" u="sng" smtClean="0">
                <a:latin typeface="Georgia" pitchFamily="18" charset="0"/>
              </a:rPr>
              <a:t>indivíduo</a:t>
            </a:r>
            <a:r>
              <a:rPr lang="pt-BR" altLang="pt-BR" sz="2400" smtClean="0">
                <a:latin typeface="Georgia" pitchFamily="18" charset="0"/>
              </a:rPr>
              <a:t>, engloba o entendimento e a avaliação de sua experiência profissional, </a:t>
            </a:r>
          </a:p>
          <a:p>
            <a:pPr defTabSz="762000" eaLnBrk="1" hangingPunct="1"/>
            <a:r>
              <a:rPr lang="pt-BR" altLang="pt-BR" sz="2400" smtClean="0">
                <a:latin typeface="Georgia" pitchFamily="18" charset="0"/>
              </a:rPr>
              <a:t>Da perspectiva da </a:t>
            </a:r>
            <a:r>
              <a:rPr lang="pt-BR" altLang="pt-BR" sz="2400" u="sng" smtClean="0">
                <a:latin typeface="Georgia" pitchFamily="18" charset="0"/>
              </a:rPr>
              <a:t>organização</a:t>
            </a:r>
            <a:r>
              <a:rPr lang="pt-BR" altLang="pt-BR" sz="2400" smtClean="0">
                <a:latin typeface="Georgia" pitchFamily="18" charset="0"/>
              </a:rPr>
              <a:t> engloba políticas, procedimentos e decisões ligadas a espaços ocupacionais, níveis organizacionais, compensação e movimento de pessoas. </a:t>
            </a:r>
          </a:p>
          <a:p>
            <a:pPr defTabSz="762000" eaLnBrk="1" hangingPunct="1"/>
            <a:r>
              <a:rPr lang="pt-BR" altLang="pt-BR" sz="2400" smtClean="0">
                <a:latin typeface="Georgia" pitchFamily="18" charset="0"/>
              </a:rPr>
              <a:t>Estas perspectivas são conciliadas pela carreira dentro de um contexto de constante ajuste, desenvolvimento e mudança. (London e Stumph)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754F-E2C8-4EAB-BE3C-BB8052E13F66}" type="slidenum">
              <a:rPr lang="pt-BR"/>
              <a:pPr>
                <a:defRPr/>
              </a:pPr>
              <a:t>40</a:t>
            </a:fld>
            <a:endParaRPr lang="pt-BR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efetividade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Adaptabilidade da pessoa X capacidade de adaptação da empresa</a:t>
            </a:r>
          </a:p>
          <a:p>
            <a:pPr lvl="1" eaLnBrk="1" hangingPunct="1"/>
            <a:r>
              <a:rPr lang="pt-BR" altLang="pt-BR" smtClean="0"/>
              <a:t>Disposta a efetuar mudanças para adaptar seu desenvolvimento as demandas externas. De outro lado, a capacidade da empresa de adaptar e inovar está ligada a forma como percebe os estímulos externos e à velocidade de resposta.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73D49-5D4E-4ABE-AAEB-628BC4A02447}" type="slidenum">
              <a:rPr lang="pt-BR"/>
              <a:pPr>
                <a:defRPr/>
              </a:pPr>
              <a:t>41</a:t>
            </a:fld>
            <a:endParaRPr lang="pt-BR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efetividade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Senso de identidade X suporte a identidade organizacional e cultura</a:t>
            </a:r>
          </a:p>
          <a:p>
            <a:pPr lvl="1" eaLnBrk="1" hangingPunct="1"/>
            <a:r>
              <a:rPr lang="pt-BR" altLang="pt-BR" smtClean="0"/>
              <a:t>Pessoas que preservam sua identidade pessoal e profissional ao longo de suas carreiras conseguem contribuir de forma mais efetiva para o aprimoramento dos padrões culturais da empresa.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5D59E-7973-4A68-BBED-8D5C6D0467BE}" type="slidenum">
              <a:rPr lang="pt-BR"/>
              <a:pPr>
                <a:defRPr/>
              </a:pPr>
              <a:t>42</a:t>
            </a:fld>
            <a:endParaRPr lang="pt-BR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Processos Sucessórios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22562-75CC-4585-AB54-7119D8128769}" type="slidenum">
              <a:rPr lang="pt-BR"/>
              <a:pPr>
                <a:defRPr/>
              </a:pPr>
              <a:t>43</a:t>
            </a:fld>
            <a:endParaRPr lang="pt-BR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Processos sucessórios 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É a extrapolação de uma situação presente para uma situação futura.</a:t>
            </a:r>
          </a:p>
          <a:p>
            <a:pPr lvl="1" eaLnBrk="1" hangingPunct="1"/>
            <a:r>
              <a:rPr lang="pt-BR" altLang="pt-BR" smtClean="0"/>
              <a:t>Projeção de vagas  futuras</a:t>
            </a:r>
          </a:p>
          <a:p>
            <a:pPr lvl="1" eaLnBrk="1" hangingPunct="1"/>
            <a:r>
              <a:rPr lang="pt-BR" altLang="pt-BR" smtClean="0"/>
              <a:t>Vínculo da carreira ao conjunto de cargos da empresa.</a:t>
            </a:r>
          </a:p>
          <a:p>
            <a:pPr lvl="1" eaLnBrk="1" hangingPunct="1"/>
            <a:r>
              <a:rPr lang="pt-BR" altLang="pt-BR" smtClean="0"/>
              <a:t>Alto nível de adesão das pessoas às determinações efetuadas pela empresa.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174DD-BD3C-4DC2-90BA-E26A1DAE473C}" type="slidenum">
              <a:rPr lang="pt-BR"/>
              <a:pPr>
                <a:defRPr/>
              </a:pPr>
              <a:t>44</a:t>
            </a:fld>
            <a:endParaRPr lang="pt-B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Crítico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Demanda </a:t>
            </a:r>
          </a:p>
          <a:p>
            <a:pPr lvl="1" eaLnBrk="1" hangingPunct="1"/>
            <a:r>
              <a:rPr lang="pt-BR" altLang="pt-BR" smtClean="0"/>
              <a:t>Empresa estável</a:t>
            </a:r>
          </a:p>
          <a:p>
            <a:pPr lvl="1" eaLnBrk="1" hangingPunct="1"/>
            <a:r>
              <a:rPr lang="pt-BR" altLang="pt-BR" smtClean="0"/>
              <a:t>Mercado estável</a:t>
            </a:r>
          </a:p>
          <a:p>
            <a:pPr lvl="1" eaLnBrk="1" hangingPunct="1"/>
            <a:r>
              <a:rPr lang="pt-BR" altLang="pt-BR" smtClean="0"/>
              <a:t>Pessoas dispostas a abrir mão de suas expectativas</a:t>
            </a:r>
          </a:p>
          <a:p>
            <a:pPr eaLnBrk="1" hangingPunct="1"/>
            <a:r>
              <a:rPr lang="pt-BR" altLang="pt-BR" smtClean="0"/>
              <a:t>Condições pouco prováveis atualmente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BA713-FA0E-4FA8-A7AA-676D3C66BE22}" type="slidenum">
              <a:rPr lang="pt-BR"/>
              <a:pPr>
                <a:defRPr/>
              </a:pPr>
              <a:t>45</a:t>
            </a:fld>
            <a:endParaRPr lang="pt-BR"/>
          </a:p>
        </p:txBody>
      </p:sp>
      <p:sp>
        <p:nvSpPr>
          <p:cNvPr id="1049" name="Line 3"/>
          <p:cNvSpPr>
            <a:spLocks noChangeShapeType="1"/>
          </p:cNvSpPr>
          <p:nvPr/>
        </p:nvSpPr>
        <p:spPr bwMode="auto">
          <a:xfrm>
            <a:off x="2438400" y="152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0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800" b="1"/>
              <a:t>Titular do cargo</a:t>
            </a:r>
          </a:p>
        </p:txBody>
      </p:sp>
      <p:sp>
        <p:nvSpPr>
          <p:cNvPr id="1051" name="Line 5"/>
          <p:cNvSpPr>
            <a:spLocks noChangeShapeType="1"/>
          </p:cNvSpPr>
          <p:nvPr/>
        </p:nvSpPr>
        <p:spPr bwMode="auto">
          <a:xfrm>
            <a:off x="2438400" y="190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52" name="Text Box 6"/>
          <p:cNvSpPr txBox="1">
            <a:spLocks noChangeArrowheads="1"/>
          </p:cNvSpPr>
          <p:nvPr/>
        </p:nvSpPr>
        <p:spPr bwMode="auto">
          <a:xfrm>
            <a:off x="266700" y="1676400"/>
            <a:ext cx="224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1800" b="1"/>
              <a:t>Prováveis substitutos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5943600" y="1473200"/>
          <a:ext cx="381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Imagem de bitmap" r:id="rId4" imgW="323981" imgH="285866" progId="Paint.Picture">
                  <p:embed/>
                </p:oleObj>
              </mc:Choice>
              <mc:Fallback>
                <p:oleObj name="Imagem de bitmap" r:id="rId4" imgW="323981" imgH="285866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473200"/>
                        <a:ext cx="3810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3048000" y="2590800"/>
          <a:ext cx="45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Imagem de bitmap" r:id="rId6" imgW="361809" imgH="333333" progId="Paint.Picture">
                  <p:embed/>
                </p:oleObj>
              </mc:Choice>
              <mc:Fallback>
                <p:oleObj name="Imagem de bitmap" r:id="rId6" imgW="361809" imgH="333333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90800"/>
                        <a:ext cx="457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6096000" y="2667000"/>
          <a:ext cx="361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Imagem de bitmap" r:id="rId8" imgW="361809" imgH="333333" progId="Paint.Picture">
                  <p:embed/>
                </p:oleObj>
              </mc:Choice>
              <mc:Fallback>
                <p:oleObj name="Imagem de bitmap" r:id="rId8" imgW="361809" imgH="333333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667000"/>
                        <a:ext cx="3619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8534400" y="2638425"/>
          <a:ext cx="361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Imagem de bitmap" r:id="rId9" imgW="361809" imgH="333333" progId="Paint.Picture">
                  <p:embed/>
                </p:oleObj>
              </mc:Choice>
              <mc:Fallback>
                <p:oleObj name="Imagem de bitmap" r:id="rId9" imgW="361809" imgH="333333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638425"/>
                        <a:ext cx="3619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1"/>
          <p:cNvGraphicFramePr>
            <a:graphicFrameLocks noChangeAspect="1"/>
          </p:cNvGraphicFramePr>
          <p:nvPr/>
        </p:nvGraphicFramePr>
        <p:xfrm>
          <a:off x="457200" y="3962400"/>
          <a:ext cx="3333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Imagem de bitmap" r:id="rId10" imgW="333333" imgH="285866" progId="Paint.Picture">
                  <p:embed/>
                </p:oleObj>
              </mc:Choice>
              <mc:Fallback>
                <p:oleObj name="Imagem de bitmap" r:id="rId10" imgW="333333" imgH="285866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3333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7315200" y="3962400"/>
          <a:ext cx="26511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Imagem de bitmap" r:id="rId12" imgW="333333" imgH="285866" progId="Paint.Picture">
                  <p:embed/>
                </p:oleObj>
              </mc:Choice>
              <mc:Fallback>
                <p:oleObj name="Imagem de bitmap" r:id="rId12" imgW="333333" imgH="285866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962400"/>
                        <a:ext cx="265113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3"/>
          <p:cNvGraphicFramePr>
            <a:graphicFrameLocks noChangeAspect="1"/>
          </p:cNvGraphicFramePr>
          <p:nvPr/>
        </p:nvGraphicFramePr>
        <p:xfrm>
          <a:off x="4876800" y="3962400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Imagem de bitmap" r:id="rId13" imgW="285866" imgH="285866" progId="Paint.Picture">
                  <p:embed/>
                </p:oleObj>
              </mc:Choice>
              <mc:Fallback>
                <p:oleObj name="Imagem de bitmap" r:id="rId13" imgW="285866" imgH="285866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962400"/>
                        <a:ext cx="2857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53" name="Group 32"/>
          <p:cNvGrpSpPr>
            <a:grpSpLocks/>
          </p:cNvGrpSpPr>
          <p:nvPr/>
        </p:nvGrpSpPr>
        <p:grpSpPr bwMode="auto">
          <a:xfrm>
            <a:off x="76200" y="4581525"/>
            <a:ext cx="9067800" cy="1944688"/>
            <a:chOff x="48" y="2886"/>
            <a:chExt cx="5712" cy="1225"/>
          </a:xfrm>
        </p:grpSpPr>
        <p:sp>
          <p:nvSpPr>
            <p:cNvPr id="1054" name="Text Box 2"/>
            <p:cNvSpPr txBox="1">
              <a:spLocks noChangeArrowheads="1"/>
            </p:cNvSpPr>
            <p:nvPr/>
          </p:nvSpPr>
          <p:spPr bwMode="auto">
            <a:xfrm>
              <a:off x="48" y="2886"/>
              <a:ext cx="57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Arial Narrow" pitchFamily="34" charset="0"/>
                </a:rPr>
                <a:t>Legenda</a:t>
              </a:r>
              <a:r>
                <a:rPr lang="pt-BR" altLang="pt-BR" sz="1800">
                  <a:latin typeface="Arial Narrow" pitchFamily="34" charset="0"/>
                </a:rPr>
                <a:t>: ( ) Idade do funcionário. Indicador de situação. Gerência nova a ser criada no plano de um ano </a:t>
              </a:r>
            </a:p>
          </p:txBody>
        </p:sp>
        <p:sp>
          <p:nvSpPr>
            <p:cNvPr id="1055" name="Text Box 14"/>
            <p:cNvSpPr txBox="1">
              <a:spLocks noChangeArrowheads="1"/>
            </p:cNvSpPr>
            <p:nvPr/>
          </p:nvSpPr>
          <p:spPr bwMode="auto">
            <a:xfrm>
              <a:off x="113" y="3188"/>
              <a:ext cx="2061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Arial Narrow" pitchFamily="34" charset="0"/>
                </a:rPr>
                <a:t>Indicador de Situação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S-Segura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A-Aparentemente  Segura 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T- Pode transformar-se em problema</a:t>
              </a:r>
              <a:br>
                <a:rPr lang="pt-BR" altLang="pt-BR" sz="1800">
                  <a:latin typeface="Arial Narrow" pitchFamily="34" charset="0"/>
                </a:rPr>
              </a:br>
              <a:r>
                <a:rPr lang="pt-BR" altLang="pt-BR" sz="1800">
                  <a:latin typeface="Arial Narrow" pitchFamily="34" charset="0"/>
                </a:rPr>
                <a:t>P- Problema</a:t>
              </a:r>
            </a:p>
          </p:txBody>
        </p:sp>
        <p:sp>
          <p:nvSpPr>
            <p:cNvPr id="1056" name="Text Box 15"/>
            <p:cNvSpPr txBox="1">
              <a:spLocks noChangeArrowheads="1"/>
            </p:cNvSpPr>
            <p:nvPr/>
          </p:nvSpPr>
          <p:spPr bwMode="auto">
            <a:xfrm>
              <a:off x="2336" y="3188"/>
              <a:ext cx="859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Arial Narrow" pitchFamily="34" charset="0"/>
                </a:rPr>
                <a:t>Desempenho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4-Excepcional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3-Muito bom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2-Bom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1- Insatisfeito</a:t>
              </a:r>
            </a:p>
          </p:txBody>
        </p:sp>
        <p:sp>
          <p:nvSpPr>
            <p:cNvPr id="1057" name="Text Box 16"/>
            <p:cNvSpPr txBox="1">
              <a:spLocks noChangeArrowheads="1"/>
            </p:cNvSpPr>
            <p:nvPr/>
          </p:nvSpPr>
          <p:spPr bwMode="auto">
            <a:xfrm>
              <a:off x="3334" y="3188"/>
              <a:ext cx="2347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pt-BR" altLang="pt-BR" sz="1800" b="1">
                  <a:latin typeface="Arial Narrow" pitchFamily="34" charset="0"/>
                </a:rPr>
                <a:t>Potencial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D- Pode assumir posição imediatamente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C- pode assumir posição dentro de 2 anos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B- Pode mover-se apenas lateralmente</a:t>
              </a:r>
            </a:p>
            <a:p>
              <a:pPr eaLnBrk="1" hangingPunct="1"/>
              <a:r>
                <a:rPr lang="pt-BR" altLang="pt-BR" sz="1800">
                  <a:latin typeface="Arial Narrow" pitchFamily="34" charset="0"/>
                </a:rPr>
                <a:t>A- Limitado a sua posição</a:t>
              </a:r>
            </a:p>
          </p:txBody>
        </p:sp>
      </p:grpSp>
      <p:graphicFrame>
        <p:nvGraphicFramePr>
          <p:cNvPr id="2" name="Diagrama 1"/>
          <p:cNvGraphicFramePr/>
          <p:nvPr/>
        </p:nvGraphicFramePr>
        <p:xfrm>
          <a:off x="755650" y="260350"/>
          <a:ext cx="7704138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550B7-FFB7-472E-B884-26E036C4E545}" type="slidenum">
              <a:rPr lang="pt-BR"/>
              <a:pPr>
                <a:defRPr/>
              </a:pPr>
              <a:t>46</a:t>
            </a:fld>
            <a:endParaRPr lang="pt-BR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68638"/>
            <a:ext cx="2819400" cy="3352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altLang="pt-BR" sz="2000" b="1" smtClean="0">
                <a:latin typeface="Arial Narrow" pitchFamily="34" charset="0"/>
              </a:rPr>
              <a:t>Desempenho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000" b="1" smtClean="0">
                <a:latin typeface="Arial Narrow" pitchFamily="34" charset="0"/>
              </a:rPr>
              <a:t>na posição atual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000" smtClean="0">
                <a:latin typeface="Arial Narrow" pitchFamily="34" charset="0"/>
              </a:rPr>
              <a:t>O-Excepcional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000" smtClean="0">
                <a:latin typeface="Arial Narrow" pitchFamily="34" charset="0"/>
              </a:rPr>
              <a:t>A-Acima da expectativa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000" smtClean="0">
                <a:latin typeface="Arial Narrow" pitchFamily="34" charset="0"/>
              </a:rPr>
              <a:t>S- Satisfatória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000" smtClean="0">
                <a:latin typeface="Arial Narrow" pitchFamily="34" charset="0"/>
              </a:rPr>
              <a:t>M-Marginal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000" smtClean="0">
                <a:latin typeface="Arial Narrow" pitchFamily="34" charset="0"/>
              </a:rPr>
              <a:t>I-Insatisfatória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z="2000" smtClean="0">
                <a:latin typeface="Arial Narrow" pitchFamily="34" charset="0"/>
              </a:rPr>
              <a:t>X- Não foi possível julgar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z="2000" smtClean="0">
              <a:latin typeface="Arial Narrow" pitchFamily="34" charset="0"/>
            </a:endParaRP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6705600" y="1557338"/>
            <a:ext cx="2438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1800" b="1">
                <a:latin typeface="Arial Narrow" pitchFamily="34" charset="0"/>
              </a:rPr>
              <a:t>Quando estará </a:t>
            </a:r>
          </a:p>
          <a:p>
            <a:pPr eaLnBrk="1" hangingPunct="1"/>
            <a:r>
              <a:rPr lang="pt-BR" altLang="pt-BR" sz="1800" b="1">
                <a:latin typeface="Arial Narrow" pitchFamily="34" charset="0"/>
              </a:rPr>
              <a:t>qualificado para avançar</a:t>
            </a:r>
          </a:p>
          <a:p>
            <a:pPr eaLnBrk="1" hangingPunct="1"/>
            <a:r>
              <a:rPr lang="pt-BR" altLang="pt-BR" sz="1800">
                <a:latin typeface="Arial Narrow" pitchFamily="34" charset="0"/>
              </a:rPr>
              <a:t>N- Pronto</a:t>
            </a:r>
          </a:p>
          <a:p>
            <a:pPr eaLnBrk="1" hangingPunct="1"/>
            <a:r>
              <a:rPr lang="pt-BR" altLang="pt-BR" sz="1800">
                <a:latin typeface="Arial Narrow" pitchFamily="34" charset="0"/>
              </a:rPr>
              <a:t>½- Dentro de 6 meses</a:t>
            </a:r>
          </a:p>
          <a:p>
            <a:pPr eaLnBrk="1" hangingPunct="1"/>
            <a:r>
              <a:rPr lang="pt-BR" altLang="pt-BR" sz="1800">
                <a:latin typeface="Arial Narrow" pitchFamily="34" charset="0"/>
              </a:rPr>
              <a:t>1- dentro de 1 ano</a:t>
            </a:r>
          </a:p>
          <a:p>
            <a:pPr eaLnBrk="1" hangingPunct="1"/>
            <a:r>
              <a:rPr lang="pt-BR" altLang="pt-BR" sz="1800">
                <a:latin typeface="Arial Narrow" pitchFamily="34" charset="0"/>
              </a:rPr>
              <a:t>2- dentro de 2 ano</a:t>
            </a:r>
          </a:p>
          <a:p>
            <a:pPr eaLnBrk="1" hangingPunct="1"/>
            <a:r>
              <a:rPr lang="pt-BR" altLang="pt-BR" sz="1800">
                <a:latin typeface="Arial Narrow" pitchFamily="34" charset="0"/>
              </a:rPr>
              <a:t>3- dentro de 3 ano</a:t>
            </a:r>
          </a:p>
          <a:p>
            <a:pPr eaLnBrk="1" hangingPunct="1"/>
            <a:r>
              <a:rPr lang="pt-BR" altLang="pt-BR" sz="1800">
                <a:latin typeface="Arial Narrow" pitchFamily="34" charset="0"/>
              </a:rPr>
              <a:t>4- dentro de 4 ano</a:t>
            </a:r>
          </a:p>
          <a:p>
            <a:pPr eaLnBrk="1" hangingPunct="1"/>
            <a:r>
              <a:rPr lang="pt-BR" altLang="pt-BR" sz="1800">
                <a:latin typeface="Arial Narrow" pitchFamily="34" charset="0"/>
              </a:rPr>
              <a:t>5- dentro de 5 ano</a:t>
            </a:r>
          </a:p>
          <a:p>
            <a:pPr eaLnBrk="1" hangingPunct="1"/>
            <a:endParaRPr lang="pt-BR" altLang="pt-BR" sz="1800">
              <a:latin typeface="Arial Narrow" pitchFamily="34" charset="0"/>
            </a:endParaRP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3132138" y="4221163"/>
            <a:ext cx="561657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2000" b="1">
                <a:latin typeface="Arial Narrow" pitchFamily="34" charset="0"/>
              </a:rPr>
              <a:t>Potencial</a:t>
            </a:r>
          </a:p>
          <a:p>
            <a:pPr eaLnBrk="1" hangingPunct="1"/>
            <a:r>
              <a:rPr lang="pt-BR" altLang="pt-BR" sz="2000">
                <a:latin typeface="Arial Narrow" pitchFamily="34" charset="0"/>
              </a:rPr>
              <a:t>0-limitado- habilidade para progredir sem limite previsível</a:t>
            </a:r>
          </a:p>
          <a:p>
            <a:pPr eaLnBrk="1" hangingPunct="1"/>
            <a:r>
              <a:rPr lang="pt-BR" altLang="pt-BR" sz="2000">
                <a:latin typeface="Arial Narrow" pitchFamily="34" charset="0"/>
              </a:rPr>
              <a:t>E-Excepcional- habilidade para progredir 3 degraus a mais</a:t>
            </a:r>
          </a:p>
          <a:p>
            <a:pPr eaLnBrk="1" hangingPunct="1"/>
            <a:r>
              <a:rPr lang="pt-BR" altLang="pt-BR" sz="2000">
                <a:latin typeface="Arial Narrow" pitchFamily="34" charset="0"/>
              </a:rPr>
              <a:t>B-Bom- habilidade para progredir 2 degraus a mais</a:t>
            </a:r>
          </a:p>
          <a:p>
            <a:pPr eaLnBrk="1" hangingPunct="1"/>
            <a:r>
              <a:rPr lang="pt-BR" altLang="pt-BR" sz="2000">
                <a:latin typeface="Arial Narrow" pitchFamily="34" charset="0"/>
              </a:rPr>
              <a:t>L- Limitado- não pode avançar mais do que 1 degrau</a:t>
            </a:r>
          </a:p>
          <a:p>
            <a:pPr eaLnBrk="1" hangingPunct="1"/>
            <a:r>
              <a:rPr lang="pt-BR" altLang="pt-BR" sz="2000">
                <a:latin typeface="Arial Narrow" pitchFamily="34" charset="0"/>
              </a:rPr>
              <a:t>N- Não pode avançar</a:t>
            </a:r>
          </a:p>
          <a:p>
            <a:pPr eaLnBrk="1" hangingPunct="1"/>
            <a:r>
              <a:rPr lang="pt-BR" altLang="pt-BR" sz="2000">
                <a:latin typeface="Arial Narrow" pitchFamily="34" charset="0"/>
              </a:rPr>
              <a:t>X- Não é possível julgar</a:t>
            </a:r>
          </a:p>
        </p:txBody>
      </p:sp>
      <p:graphicFrame>
        <p:nvGraphicFramePr>
          <p:cNvPr id="189445" name="Group 5"/>
          <p:cNvGraphicFramePr>
            <a:graphicFrameLocks noGrp="1"/>
          </p:cNvGraphicFramePr>
          <p:nvPr/>
        </p:nvGraphicFramePr>
        <p:xfrm>
          <a:off x="1524000" y="403225"/>
          <a:ext cx="5105400" cy="3186655"/>
        </p:xfrm>
        <a:graphic>
          <a:graphicData uri="http://schemas.openxmlformats.org/drawingml/2006/table">
            <a:tbl>
              <a:tblPr/>
              <a:tblGrid>
                <a:gridCol w="457200"/>
                <a:gridCol w="609600"/>
                <a:gridCol w="2895600"/>
                <a:gridCol w="609600"/>
                <a:gridCol w="533400"/>
              </a:tblGrid>
              <a:tr h="89589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Gerente de Distrito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J. A. Silva 38 (N)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85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S. O. Sá  35 (N)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T.T. Cruz  32 (I)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0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 P. Bento 30 (2)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0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S. H. Silva  31  (4)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191" name="Text Box 42"/>
          <p:cNvSpPr txBox="1">
            <a:spLocks noChangeArrowheads="1"/>
          </p:cNvSpPr>
          <p:nvPr/>
        </p:nvSpPr>
        <p:spPr bwMode="auto">
          <a:xfrm>
            <a:off x="136525" y="517525"/>
            <a:ext cx="1162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1800"/>
              <a:t>Título das </a:t>
            </a:r>
          </a:p>
          <a:p>
            <a:pPr eaLnBrk="1" hangingPunct="1"/>
            <a:r>
              <a:rPr lang="pt-BR" altLang="pt-BR" sz="1800"/>
              <a:t>posições </a:t>
            </a:r>
          </a:p>
          <a:p>
            <a:pPr eaLnBrk="1" hangingPunct="1"/>
            <a:endParaRPr lang="pt-BR" altLang="pt-BR" sz="1800"/>
          </a:p>
          <a:p>
            <a:pPr eaLnBrk="1" hangingPunct="1"/>
            <a:r>
              <a:rPr lang="pt-BR" altLang="pt-BR" sz="1800"/>
              <a:t>Titular</a:t>
            </a:r>
          </a:p>
        </p:txBody>
      </p:sp>
      <p:sp>
        <p:nvSpPr>
          <p:cNvPr id="49192" name="Line 43"/>
          <p:cNvSpPr>
            <a:spLocks noChangeShapeType="1"/>
          </p:cNvSpPr>
          <p:nvPr/>
        </p:nvSpPr>
        <p:spPr bwMode="auto">
          <a:xfrm flipV="1">
            <a:off x="1066800" y="708025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3" name="Line 44"/>
          <p:cNvSpPr>
            <a:spLocks noChangeShapeType="1"/>
          </p:cNvSpPr>
          <p:nvPr/>
        </p:nvSpPr>
        <p:spPr bwMode="auto">
          <a:xfrm flipV="1">
            <a:off x="1143000" y="1165225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4" name="Text Box 45"/>
          <p:cNvSpPr txBox="1">
            <a:spLocks noChangeArrowheads="1"/>
          </p:cNvSpPr>
          <p:nvPr/>
        </p:nvSpPr>
        <p:spPr bwMode="auto">
          <a:xfrm>
            <a:off x="2803525" y="3568700"/>
            <a:ext cx="2246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/>
              <a:t>Candidato, idade</a:t>
            </a:r>
          </a:p>
        </p:txBody>
      </p:sp>
      <p:sp>
        <p:nvSpPr>
          <p:cNvPr id="49195" name="Line 46"/>
          <p:cNvSpPr>
            <a:spLocks noChangeShapeType="1"/>
          </p:cNvSpPr>
          <p:nvPr/>
        </p:nvSpPr>
        <p:spPr bwMode="auto">
          <a:xfrm flipV="1">
            <a:off x="2971800" y="3527425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6" name="Line 47"/>
          <p:cNvSpPr>
            <a:spLocks noChangeShapeType="1"/>
          </p:cNvSpPr>
          <p:nvPr/>
        </p:nvSpPr>
        <p:spPr bwMode="auto">
          <a:xfrm flipH="1">
            <a:off x="5410200" y="1851025"/>
            <a:ext cx="1371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7" name="Line 48"/>
          <p:cNvSpPr>
            <a:spLocks noChangeShapeType="1"/>
          </p:cNvSpPr>
          <p:nvPr/>
        </p:nvSpPr>
        <p:spPr bwMode="auto">
          <a:xfrm flipH="1">
            <a:off x="3886200" y="3527425"/>
            <a:ext cx="1828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8" name="Line 49"/>
          <p:cNvSpPr>
            <a:spLocks noChangeShapeType="1"/>
          </p:cNvSpPr>
          <p:nvPr/>
        </p:nvSpPr>
        <p:spPr bwMode="auto">
          <a:xfrm flipH="1">
            <a:off x="1371600" y="2079625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199" name="Line 50"/>
          <p:cNvSpPr>
            <a:spLocks noChangeShapeType="1"/>
          </p:cNvSpPr>
          <p:nvPr/>
        </p:nvSpPr>
        <p:spPr bwMode="auto">
          <a:xfrm flipH="1">
            <a:off x="990600" y="1698625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200" name="Line 51"/>
          <p:cNvSpPr>
            <a:spLocks noChangeShapeType="1"/>
          </p:cNvSpPr>
          <p:nvPr/>
        </p:nvSpPr>
        <p:spPr bwMode="auto">
          <a:xfrm flipH="1">
            <a:off x="6019800" y="1774825"/>
            <a:ext cx="457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7A5E3-8452-4C3E-98D6-65399320F059}" type="slidenum">
              <a:rPr lang="pt-BR"/>
              <a:pPr>
                <a:defRPr/>
              </a:pPr>
              <a:t>47</a:t>
            </a:fld>
            <a:endParaRPr lang="pt-BR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Concepções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76835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Recolocação interna (ver quadro)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Projeção de vagas futuras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Vínculo da carreira ao conjunto de cargos, atrelado a estrutura,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Alto nível de adesão das pessoas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Ambiente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Estável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Pessoas abrem mão de expectativas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7EEEF-1A82-4321-8DDD-4BE63E5CB380}" type="slidenum">
              <a:rPr lang="pt-BR"/>
              <a:pPr>
                <a:defRPr/>
              </a:pPr>
              <a:t>48</a:t>
            </a:fld>
            <a:endParaRPr lang="pt-BR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863600"/>
          </a:xfrm>
        </p:spPr>
        <p:txBody>
          <a:bodyPr/>
          <a:lstStyle/>
          <a:p>
            <a:pPr eaLnBrk="1" hangingPunct="1"/>
            <a:endParaRPr lang="pt-BR" altLang="pt-BR" smtClean="0"/>
          </a:p>
        </p:txBody>
      </p:sp>
      <p:graphicFrame>
        <p:nvGraphicFramePr>
          <p:cNvPr id="190496" name="Group 32"/>
          <p:cNvGraphicFramePr>
            <a:graphicFrameLocks noGrp="1"/>
          </p:cNvGraphicFramePr>
          <p:nvPr>
            <p:ph type="tbl" idx="1"/>
          </p:nvPr>
        </p:nvGraphicFramePr>
        <p:xfrm>
          <a:off x="539750" y="1916113"/>
          <a:ext cx="8064500" cy="4248151"/>
        </p:xfrm>
        <a:graphic>
          <a:graphicData uri="http://schemas.openxmlformats.org/drawingml/2006/table">
            <a:tbl>
              <a:tblPr/>
              <a:tblGrid>
                <a:gridCol w="1871663"/>
                <a:gridCol w="2520950"/>
                <a:gridCol w="3671887"/>
              </a:tblGrid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Variável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Recolocação interna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Sucessão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Abrangência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 0 a 12 meses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 12 a 36 meses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Prontidão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Os melhores candidatos avaliados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Candidatos com melhor potencial de desenvolvimento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Nível de comprometimento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Candidatos previamente definidos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Análise das possibilidades quando surge uma necessidade organizacional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Foco do planejamento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Linhas verticais de sucessão dentro das unidades ou ocupações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Desenvolvimento de um pool de talentos: candidatos com capacidade para assumir qualquer posição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E8E76-2676-404B-AE4E-CD2C0BF7E66B}" type="slidenum">
              <a:rPr lang="pt-BR"/>
              <a:pPr>
                <a:defRPr/>
              </a:pPr>
              <a:t>49</a:t>
            </a:fld>
            <a:endParaRPr lang="pt-BR"/>
          </a:p>
        </p:txBody>
      </p:sp>
      <p:graphicFrame>
        <p:nvGraphicFramePr>
          <p:cNvPr id="191520" name="Group 32"/>
          <p:cNvGraphicFramePr>
            <a:graphicFrameLocks noGrp="1"/>
          </p:cNvGraphicFramePr>
          <p:nvPr/>
        </p:nvGraphicFramePr>
        <p:xfrm>
          <a:off x="323850" y="381000"/>
          <a:ext cx="8134350" cy="5778500"/>
        </p:xfrm>
        <a:graphic>
          <a:graphicData uri="http://schemas.openxmlformats.org/drawingml/2006/table">
            <a:tbl>
              <a:tblPr/>
              <a:tblGrid>
                <a:gridCol w="2087563"/>
                <a:gridCol w="2808287"/>
                <a:gridCol w="3238500"/>
              </a:tblGrid>
              <a:tr h="533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Variável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Recolocação interna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Sucessão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Desenvolvimento do plano de ação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Usualmente informal: resume-se a um reporte da situação existente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Especifica planos e objetivos para cada pessoa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5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Flexibilidade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Limitado na estrutura do plano, embora as decisões envolvam grande leque de possibilidades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Os planos concebidos com flexibilidade, objetivando promover o desenvolvimento e pensando sobre todas as alternativas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Aplicação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 decisões gerenciais são baseadas em observações e experiências pessoais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Os planos são resultados de dados e discussões de muitos gerentes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5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Como os candidatos são avaliados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Observação do desempenho no trabalho, demonstração de competência e progressão na ocupação atual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Avaliação múltipla de diferentes gerentes sobre os candidatos em várias situações de trabalho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4BE65-F6A1-4F02-8BE5-ED03C6C3AB05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Planejamento de Carreira (indivíduo)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7848600" cy="4535487"/>
          </a:xfrm>
          <a:noFill/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altLang="pt-BR" sz="2800" smtClean="0">
                <a:latin typeface="Georgia" pitchFamily="18" charset="0"/>
              </a:rPr>
              <a:t>clarificação da identidade individual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preferências individuais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altLang="pt-BR" sz="2800" smtClean="0">
                <a:latin typeface="Georgia" pitchFamily="18" charset="0"/>
              </a:rPr>
              <a:t>avaliação de pontos fortes e fracos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vantagens ou desvantagens competitivas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Qualidade da formação, experiência, resultados obtidos, relações pessoais etc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pt-BR" altLang="pt-BR" sz="2800" smtClean="0">
                <a:latin typeface="Georgia" pitchFamily="18" charset="0"/>
              </a:rPr>
              <a:t>análise do ambiente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Dentro da empresa e da ocupação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Dentro da empresa e fora da ocupação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Dentro da ocupação e fora da empresa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Fora da ocupação e fora da empresa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5AFC2-F05F-43AD-91ED-3B0752623E5B}" type="slidenum">
              <a:rPr lang="pt-BR"/>
              <a:pPr>
                <a:defRPr/>
              </a:pPr>
              <a:t>50</a:t>
            </a:fld>
            <a:endParaRPr lang="pt-BR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Críticas 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Os requisitos atuais e futuros são pouco considerados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A identificação do substituto é muito subjetiva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Planejamento é orientado vertical, sem possibilidades horizontais e diagonais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Baixa participação das pessoas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2B2DC-04A6-4B75-ADDE-CF9D08EB7403}" type="slidenum">
              <a:rPr lang="pt-BR"/>
              <a:pPr>
                <a:defRPr/>
              </a:pPr>
              <a:t>51</a:t>
            </a:fld>
            <a:endParaRPr lang="pt-BR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Processos Sucessórios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75231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Os possíveis substitutos para vagas futuras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Balizadas por diretrizes da empresa e envolver grupo de gestores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Levar em conta pretensões e inclinações pessoais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Pensando no que quer a empresa amanhã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8D0A6-36CC-44DB-AEE0-C50B9CC2BB5B}" type="slidenum">
              <a:rPr lang="pt-BR"/>
              <a:pPr>
                <a:defRPr/>
              </a:pPr>
              <a:t>52</a:t>
            </a:fld>
            <a:endParaRPr lang="pt-BR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381000"/>
            <a:ext cx="8299450" cy="641350"/>
          </a:xfrm>
        </p:spPr>
        <p:txBody>
          <a:bodyPr/>
          <a:lstStyle/>
          <a:p>
            <a:pPr eaLnBrk="1" hangingPunct="1"/>
            <a:r>
              <a:rPr lang="pt-BR" altLang="pt-BR" sz="3600" smtClean="0">
                <a:latin typeface="Georgia" pitchFamily="18" charset="0"/>
              </a:rPr>
              <a:t>Processo de Administração de Sucessão</a:t>
            </a:r>
          </a:p>
        </p:txBody>
      </p:sp>
      <p:graphicFrame>
        <p:nvGraphicFramePr>
          <p:cNvPr id="99450" name="Group 122"/>
          <p:cNvGraphicFramePr>
            <a:graphicFrameLocks noGrp="1"/>
          </p:cNvGraphicFramePr>
          <p:nvPr>
            <p:ph type="tbl" idx="1"/>
          </p:nvPr>
        </p:nvGraphicFramePr>
        <p:xfrm>
          <a:off x="395288" y="1196975"/>
          <a:ext cx="8367712" cy="5232544"/>
        </p:xfrm>
        <a:graphic>
          <a:graphicData uri="http://schemas.openxmlformats.org/drawingml/2006/table">
            <a:tbl>
              <a:tblPr/>
              <a:tblGrid>
                <a:gridCol w="1728787"/>
                <a:gridCol w="2735263"/>
                <a:gridCol w="3903662"/>
              </a:tblGrid>
              <a:tr h="6809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Empresa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Objetivos, estratégias organizacionais e metas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365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Necessidade de RH (quantidade e qualidade) e de mudanças de comportamento organizacional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68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Gerente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Capacitação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Objetivos e expectativas da empresa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Recebe mesmo tratamento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Respeitado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Informado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Adequação das expectativas da empresa e do profissional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Aconselhamento da carreira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Recomendação de ajuste de metas e estratégias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Suporte a ações especificas de desenvolvimento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Profissional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Expectativas de desenvolvimento profissional e pessoal e avaliação de deficiências e virtudes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71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Planejamento individual de carreira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320" name="AutoShape 95"/>
          <p:cNvSpPr>
            <a:spLocks noChangeArrowheads="1"/>
          </p:cNvSpPr>
          <p:nvPr/>
        </p:nvSpPr>
        <p:spPr bwMode="auto">
          <a:xfrm>
            <a:off x="1019175" y="3141663"/>
            <a:ext cx="542925" cy="4397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pt-BR" altLang="pt-BR" sz="2800">
              <a:latin typeface="Tahoma" pitchFamily="34" charset="0"/>
            </a:endParaRPr>
          </a:p>
        </p:txBody>
      </p:sp>
      <p:sp>
        <p:nvSpPr>
          <p:cNvPr id="55321" name="AutoShape 96"/>
          <p:cNvSpPr>
            <a:spLocks noChangeArrowheads="1"/>
          </p:cNvSpPr>
          <p:nvPr/>
        </p:nvSpPr>
        <p:spPr bwMode="auto">
          <a:xfrm>
            <a:off x="1031875" y="4221163"/>
            <a:ext cx="515938" cy="4540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88A5B-1D0B-4C71-B203-F6680A63CA7E}" type="slidenum">
              <a:rPr lang="pt-BR"/>
              <a:pPr>
                <a:defRPr/>
              </a:pPr>
              <a:t>53</a:t>
            </a:fld>
            <a:endParaRPr lang="pt-BR"/>
          </a:p>
        </p:txBody>
      </p:sp>
      <p:sp>
        <p:nvSpPr>
          <p:cNvPr id="56323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Estruturas de Carreiras, Aspectos e Limitações</a:t>
            </a:r>
          </a:p>
        </p:txBody>
      </p:sp>
      <p:sp>
        <p:nvSpPr>
          <p:cNvPr id="56324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44D04-8FD9-495D-9A3E-F8B5F64AA1DB}" type="slidenum">
              <a:rPr lang="pt-BR"/>
              <a:pPr>
                <a:defRPr/>
              </a:pPr>
              <a:t>54</a:t>
            </a:fld>
            <a:endParaRPr lang="pt-BR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Estrutura de Carreiras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É o desenho da carreira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57CE6-D123-4F2C-8381-58CCB37575CC}" type="slidenum">
              <a:rPr lang="pt-BR"/>
              <a:pPr>
                <a:defRPr/>
              </a:pPr>
              <a:t>55</a:t>
            </a:fld>
            <a:endParaRPr lang="pt-BR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76184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Funções: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estabelecer e organizar as expectativas que a empresa tem em relação aos empregados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definir os níveis de valorização existentes entre os trabalhos de diferentes natureza ou entre os diversos níveis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estabelecer critérios de uma pessoa a um trabalho ou critérios de graduação da capacitação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fixar critérios de migração entre diferentes ocupações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Estrutura de Carreiras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828ED-3ECA-43D9-B6E3-A6C9D26C5F36}" type="slidenum">
              <a:rPr lang="pt-BR"/>
              <a:pPr>
                <a:defRPr/>
              </a:pPr>
              <a:t>56</a:t>
            </a:fld>
            <a:endParaRPr lang="pt-BR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7913687" cy="41148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Características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sistema de valorização ou diferenciação: organizar as expectativas da empresa e para valorizar diferentes naturezas dos trabalhos ou os vários níveis de capacitação,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desenho de carreira: utilizado para estabelecer critérios de mobilidade e de migração.</a:t>
            </a:r>
            <a:endParaRPr lang="pt-BR" altLang="pt-BR" sz="3200" smtClean="0">
              <a:latin typeface="Georgia" pitchFamily="18" charset="0"/>
            </a:endParaRPr>
          </a:p>
          <a:p>
            <a:pPr eaLnBrk="1" hangingPunct="1"/>
            <a:endParaRPr lang="pt-BR" altLang="pt-BR" sz="3600" smtClean="0">
              <a:latin typeface="Georgia" pitchFamily="18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Estrutura de Carreiras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588A9-7D9C-46D2-B761-990238F697CE}" type="slidenum">
              <a:rPr lang="pt-BR"/>
              <a:pPr>
                <a:defRPr/>
              </a:pPr>
              <a:t>57</a:t>
            </a:fld>
            <a:endParaRPr lang="pt-BR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331200" cy="3675062"/>
          </a:xfrm>
        </p:spPr>
        <p:txBody>
          <a:bodyPr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Utilizado para estabelecer diferenças de remuneração, os acessos a símbolos de poder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Sistemas de Valorização e Diferenciação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BDFD-FC22-47EC-90CA-ADA4F57CD0C8}" type="slidenum">
              <a:rPr lang="pt-BR"/>
              <a:pPr>
                <a:defRPr/>
              </a:pPr>
              <a:t>58</a:t>
            </a:fld>
            <a:endParaRPr lang="pt-BR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331200" cy="3675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 smtClean="0">
                <a:latin typeface="Georgia" pitchFamily="18" charset="0"/>
              </a:rPr>
              <a:t>Job-based</a:t>
            </a:r>
            <a:endParaRPr lang="pt-BR" altLang="pt-BR" sz="2800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exigências sobre o ocupante da posição, como: experiência, formação, habilidades etc.,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complexidade do conjunto de atribuições da posição, como: supervisão exercida, contatos, nível de autonomia etc.;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condições nas quais são exercidas as atribuições da posição e/ou o esforço necessário par tanto, como: insalubridade do ambiente, desgaste físico e mental etc.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Sistemas de Valorização e Diferenciação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FB7AB-2648-4A97-A42E-21CD4790033C}" type="slidenum">
              <a:rPr lang="pt-BR"/>
              <a:pPr>
                <a:defRPr/>
              </a:pPr>
              <a:t>59</a:t>
            </a:fld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00" y="1989138"/>
            <a:ext cx="83312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b="1" smtClean="0">
                <a:latin typeface="Georgia" pitchFamily="18" charset="0"/>
              </a:rPr>
              <a:t>Skill-based</a:t>
            </a:r>
            <a:endParaRPr lang="pt-BR" altLang="pt-BR" sz="2800" smtClean="0">
              <a:latin typeface="Georgia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>
                <a:latin typeface="Georgia" pitchFamily="18" charset="0"/>
              </a:rPr>
              <a:t>conjunto de capacidades que a pessoa possui, usualmente expressão pela qualidade da experiência e da formação da pessoa;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>
                <a:latin typeface="Georgia" pitchFamily="18" charset="0"/>
              </a:rPr>
              <a:t>conjunto de realizações da pessoa, expressão por trabalhos desenvolvidos, desafios profissionais ou pessoais enfrentados, resultados obtidos de sua atuação;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smtClean="0">
                <a:latin typeface="Georgia" pitchFamily="18" charset="0"/>
              </a:rPr>
              <a:t>maturidade pessoal, que pode ser caracterizada pela flexibilidade, facilidade de comunicação,capacidade para formar pessoas, resistências à pressão que a pessoa apresenta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Sistemas de Valorização e Diferenciação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55F7E-4587-43CF-A6D3-5345313E5558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pt-BR" altLang="pt-BR" sz="4000" smtClean="0">
                <a:latin typeface="Georgia" pitchFamily="18" charset="0"/>
              </a:rPr>
              <a:t>Planejamento de Carreira (indivíduo)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52600"/>
            <a:ext cx="7854950" cy="4495800"/>
          </a:xfrm>
          <a:noFill/>
        </p:spPr>
        <p:txBody>
          <a:bodyPr lIns="92075" tIns="46038" rIns="92075" bIns="46038"/>
          <a:lstStyle/>
          <a:p>
            <a:pPr marL="533400" indent="-533400" defTabSz="762000" eaLnBrk="1" hangingPunct="1">
              <a:buFont typeface="Wingdings" pitchFamily="2" charset="2"/>
              <a:buAutoNum type="arabicPeriod" startAt="4"/>
            </a:pPr>
            <a:r>
              <a:rPr lang="pt-BR" altLang="pt-BR" sz="2800" smtClean="0">
                <a:latin typeface="Georgia" pitchFamily="18" charset="0"/>
              </a:rPr>
              <a:t>identificação de estratégias de carreira e seu alcance</a:t>
            </a:r>
          </a:p>
          <a:p>
            <a:pPr marL="914400" lvl="1" indent="-457200" defTabSz="762000" eaLnBrk="1" hangingPunct="1"/>
            <a:r>
              <a:rPr lang="pt-BR" altLang="pt-BR" sz="2400" smtClean="0">
                <a:latin typeface="Georgia" pitchFamily="18" charset="0"/>
              </a:rPr>
              <a:t>Crescimento – investir mais</a:t>
            </a:r>
          </a:p>
          <a:p>
            <a:pPr marL="914400" lvl="1" indent="-457200" defTabSz="762000" eaLnBrk="1" hangingPunct="1"/>
            <a:r>
              <a:rPr lang="pt-BR" altLang="pt-BR" sz="2400" smtClean="0">
                <a:latin typeface="Georgia" pitchFamily="18" charset="0"/>
              </a:rPr>
              <a:t>Desaceleração – busca de nova empresa ou ocupação, curto prazo</a:t>
            </a:r>
          </a:p>
          <a:p>
            <a:pPr marL="914400" lvl="1" indent="-457200" defTabSz="762000" eaLnBrk="1" hangingPunct="1"/>
            <a:r>
              <a:rPr lang="pt-BR" altLang="pt-BR" sz="2400" smtClean="0">
                <a:latin typeface="Georgia" pitchFamily="18" charset="0"/>
              </a:rPr>
              <a:t>Diversificação – nova ocupação ou empresa. Cautela, na empresa é mais seguro</a:t>
            </a:r>
          </a:p>
          <a:p>
            <a:pPr marL="914400" lvl="1" indent="-457200" defTabSz="762000" eaLnBrk="1" hangingPunct="1"/>
            <a:r>
              <a:rPr lang="pt-BR" altLang="pt-BR" sz="2400" smtClean="0">
                <a:latin typeface="Georgia" pitchFamily="18" charset="0"/>
              </a:rPr>
              <a:t>Integração – ocupação ou empresa complementar ou relacionada</a:t>
            </a:r>
          </a:p>
          <a:p>
            <a:pPr marL="914400" lvl="1" indent="-457200" defTabSz="762000" eaLnBrk="1" hangingPunct="1"/>
            <a:r>
              <a:rPr lang="pt-BR" altLang="pt-BR" sz="2400" smtClean="0">
                <a:latin typeface="Georgia" pitchFamily="18" charset="0"/>
              </a:rPr>
              <a:t>Revisão – repensar totalmente a carreira</a:t>
            </a:r>
          </a:p>
          <a:p>
            <a:pPr marL="914400" lvl="1" indent="-457200" defTabSz="762000" eaLnBrk="1" hangingPunct="1"/>
            <a:r>
              <a:rPr lang="pt-BR" altLang="pt-BR" sz="2400" smtClean="0">
                <a:latin typeface="Georgia" pitchFamily="18" charset="0"/>
              </a:rPr>
              <a:t>Combinação – combinar duas ou mais estratégias</a:t>
            </a:r>
            <a:endParaRPr lang="pt-BR" altLang="pt-BR" sz="3200" smtClean="0">
              <a:latin typeface="Georgia" pitchFamily="18" charset="0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1AC20-39C9-4DCB-979E-5898FD94C786}" type="slidenum">
              <a:rPr lang="pt-BR"/>
              <a:pPr>
                <a:defRPr/>
              </a:pPr>
              <a:t>60</a:t>
            </a:fld>
            <a:endParaRPr lang="pt-BR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93663"/>
            <a:ext cx="8637588" cy="1311275"/>
          </a:xfrm>
        </p:spPr>
        <p:txBody>
          <a:bodyPr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Análise de sistemas de diferenciação: trabalho x pessoa</a:t>
            </a:r>
          </a:p>
        </p:txBody>
      </p:sp>
      <p:graphicFrame>
        <p:nvGraphicFramePr>
          <p:cNvPr id="108602" name="Group 58"/>
          <p:cNvGraphicFramePr>
            <a:graphicFrameLocks noGrp="1"/>
          </p:cNvGraphicFramePr>
          <p:nvPr>
            <p:ph type="tbl" idx="1"/>
          </p:nvPr>
        </p:nvGraphicFramePr>
        <p:xfrm>
          <a:off x="250825" y="1412875"/>
          <a:ext cx="8704263" cy="5275491"/>
        </p:xfrm>
        <a:graphic>
          <a:graphicData uri="http://schemas.openxmlformats.org/drawingml/2006/table">
            <a:tbl>
              <a:tblPr/>
              <a:tblGrid>
                <a:gridCol w="1008063"/>
                <a:gridCol w="4105275"/>
                <a:gridCol w="3590925"/>
              </a:tblGrid>
              <a:tr h="518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Trabalho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Pessoa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Vantagens</a:t>
                      </a:r>
                    </a:p>
                  </a:txBody>
                  <a:tcPr marT="45717" marB="45717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Comparação com o mercado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Facilidade de aplicação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Equidade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Flexibilidade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Envolvimento das pessoas com seu desenvolvimento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45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Desvantagens</a:t>
                      </a:r>
                    </a:p>
                  </a:txBody>
                  <a:tcPr marT="45717" marB="45717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Especifica o que não fazer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Reforça estrutura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Despersonaliza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Comparação salarial interna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Desestimula mudança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Encoraja valorização dos cargos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Inflaciona custos salariais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Não estimula desenvolvimento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Torna promoções excessivamente importantes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Reforço da participação das pessoas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Tendência de salários mais altos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Dificuldade de comparação com mercado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Administração de pessoas com múltiplas habilidades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Dificuldade de administrar habilidades obsoletas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Instabilidade ocupacional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08BF7-E6AF-424C-BDCB-95A35F1E5DAD}" type="slidenum">
              <a:rPr lang="pt-BR"/>
              <a:pPr>
                <a:defRPr/>
              </a:pPr>
              <a:t>61</a:t>
            </a:fld>
            <a:endParaRPr lang="pt-BR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Espaço Organizacional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O trabalho executado é função das necessidades organizacionais e da capacidade da pessoa.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São dinâmicas, estão em constante ajuste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Espaço organizacional é o conjunto de atribuições e responsabilidades, a pessoa altera o seu espaço organizacional e não o cargo.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B874A-21C5-4852-9F22-29D0C9FE68F4}" type="slidenum">
              <a:rPr lang="pt-BR"/>
              <a:pPr>
                <a:defRPr/>
              </a:pPr>
              <a:t>62</a:t>
            </a:fld>
            <a:endParaRPr lang="pt-BR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Espaço Ocupacional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343400" y="2362200"/>
            <a:ext cx="2590800" cy="3124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876800" y="34290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800" b="1">
                <a:latin typeface="Arial Narrow" pitchFamily="34" charset="0"/>
              </a:rPr>
              <a:t>Espaço</a:t>
            </a:r>
            <a:br>
              <a:rPr lang="pt-BR" altLang="pt-BR" sz="1800" b="1">
                <a:latin typeface="Arial Narrow" pitchFamily="34" charset="0"/>
              </a:rPr>
            </a:br>
            <a:r>
              <a:rPr lang="pt-BR" altLang="pt-BR" sz="1800" b="1">
                <a:latin typeface="Arial Narrow" pitchFamily="34" charset="0"/>
              </a:rPr>
              <a:t>Ocupacional</a:t>
            </a:r>
          </a:p>
        </p:txBody>
      </p:sp>
      <p:sp>
        <p:nvSpPr>
          <p:cNvPr id="65542" name="AutoShape 9"/>
          <p:cNvSpPr>
            <a:spLocks noChangeArrowheads="1"/>
          </p:cNvSpPr>
          <p:nvPr/>
        </p:nvSpPr>
        <p:spPr bwMode="auto">
          <a:xfrm rot="8529332">
            <a:off x="6553200" y="50292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5543" name="AutoShape 10"/>
          <p:cNvSpPr>
            <a:spLocks noChangeArrowheads="1"/>
          </p:cNvSpPr>
          <p:nvPr/>
        </p:nvSpPr>
        <p:spPr bwMode="auto">
          <a:xfrm rot="-8662897">
            <a:off x="4419600" y="50292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5544" name="AutoShape 11"/>
          <p:cNvSpPr>
            <a:spLocks noChangeArrowheads="1"/>
          </p:cNvSpPr>
          <p:nvPr/>
        </p:nvSpPr>
        <p:spPr bwMode="auto">
          <a:xfrm rot="-2227461">
            <a:off x="4419600" y="23622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5545" name="AutoShape 12"/>
          <p:cNvSpPr>
            <a:spLocks noChangeArrowheads="1"/>
          </p:cNvSpPr>
          <p:nvPr/>
        </p:nvSpPr>
        <p:spPr bwMode="auto">
          <a:xfrm rot="2700000">
            <a:off x="6591300" y="24003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5546" name="Rectangle 13"/>
          <p:cNvSpPr>
            <a:spLocks noChangeArrowheads="1"/>
          </p:cNvSpPr>
          <p:nvPr/>
        </p:nvSpPr>
        <p:spPr bwMode="auto">
          <a:xfrm>
            <a:off x="3810000" y="2057400"/>
            <a:ext cx="3657600" cy="39624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1447800" y="2819400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>
                <a:latin typeface="Tahoma" pitchFamily="34" charset="0"/>
              </a:rPr>
              <a:t>Necessidades</a:t>
            </a:r>
            <a:br>
              <a:rPr lang="pt-BR" altLang="pt-BR" sz="2000" b="1">
                <a:latin typeface="Tahoma" pitchFamily="34" charset="0"/>
              </a:rPr>
            </a:br>
            <a:r>
              <a:rPr lang="pt-BR" altLang="pt-BR" sz="2000" b="1">
                <a:latin typeface="Tahoma" pitchFamily="34" charset="0"/>
              </a:rPr>
              <a:t>Organizacionais</a:t>
            </a:r>
          </a:p>
        </p:txBody>
      </p:sp>
      <p:sp>
        <p:nvSpPr>
          <p:cNvPr id="65548" name="Text Box 15"/>
          <p:cNvSpPr txBox="1">
            <a:spLocks noChangeArrowheads="1"/>
          </p:cNvSpPr>
          <p:nvPr/>
        </p:nvSpPr>
        <p:spPr bwMode="auto">
          <a:xfrm>
            <a:off x="1447800" y="4724400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b="1">
                <a:latin typeface="Tahoma" pitchFamily="34" charset="0"/>
              </a:rPr>
              <a:t>Capacidade das Pessoas</a:t>
            </a:r>
          </a:p>
        </p:txBody>
      </p:sp>
      <p:sp>
        <p:nvSpPr>
          <p:cNvPr id="65549" name="AutoShape 16"/>
          <p:cNvSpPr>
            <a:spLocks noChangeArrowheads="1"/>
          </p:cNvSpPr>
          <p:nvPr/>
        </p:nvSpPr>
        <p:spPr bwMode="auto">
          <a:xfrm>
            <a:off x="1905000" y="3810000"/>
            <a:ext cx="838200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FBC79-A7CE-44B4-9AA3-0D5132273469}" type="slidenum">
              <a:rPr lang="pt-BR"/>
              <a:pPr>
                <a:defRPr/>
              </a:pPr>
              <a:t>63</a:t>
            </a:fld>
            <a:endParaRPr lang="pt-BR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Espaço Organizacional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8051800" cy="4106862"/>
          </a:xfrm>
        </p:spPr>
        <p:txBody>
          <a:bodyPr/>
          <a:lstStyle/>
          <a:p>
            <a:pPr eaLnBrk="1" hangingPunct="1"/>
            <a:r>
              <a:rPr lang="pt-BR" altLang="pt-BR" sz="3600" smtClean="0">
                <a:latin typeface="Georgia" pitchFamily="18" charset="0"/>
              </a:rPr>
              <a:t>Pessoa não atende, a empresa procura outra pessoa.</a:t>
            </a:r>
          </a:p>
          <a:p>
            <a:pPr eaLnBrk="1" hangingPunct="1"/>
            <a:r>
              <a:rPr lang="pt-BR" altLang="pt-BR" sz="3600" smtClean="0">
                <a:latin typeface="Georgia" pitchFamily="18" charset="0"/>
              </a:rPr>
              <a:t>Pessoa tem capacidade maior, pessoa procura outra posição ou empresa</a:t>
            </a:r>
          </a:p>
          <a:p>
            <a:pPr algn="ctr" eaLnBrk="1" hangingPunct="1">
              <a:buFont typeface="Wingdings" pitchFamily="2" charset="2"/>
              <a:buNone/>
            </a:pPr>
            <a:endParaRPr lang="pt-BR" altLang="pt-BR" sz="360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5ED9F-E7BF-4290-921F-D90CA1076364}" type="slidenum">
              <a:rPr lang="pt-BR"/>
              <a:pPr>
                <a:defRPr/>
              </a:pPr>
              <a:t>64</a:t>
            </a:fld>
            <a:endParaRPr lang="pt-BR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Espaço Organizacional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800" b="1" smtClean="0">
                <a:latin typeface="Georgia" pitchFamily="18" charset="0"/>
              </a:rPr>
              <a:t>Inferir</a:t>
            </a:r>
            <a:endParaRPr lang="pt-BR" altLang="pt-BR" sz="280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Mesmo cargo, diferente espaço organizacional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Cargos do mesmo nível mas diferentes espaços, diferentes valor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Cargo menor nível e maior espaço e maior valor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Valor do espaço é função da pessoa responsável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5BC0D-AA96-4CCD-9DD5-275C486C129D}" type="slidenum">
              <a:rPr lang="pt-BR"/>
              <a:pPr>
                <a:defRPr/>
              </a:pPr>
              <a:t>65</a:t>
            </a:fld>
            <a:endParaRPr lang="pt-BR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Sistema de diferenciação para 2ª geração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Exigências sobre o ocupante da posição: amplitude gerencial em relação ao conhecimento técnico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Complexidade das atribuições e responsabilidades: natureza dos problemas e grau de autonomia.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Influência nos resultados: amplitude da decisão e impacto nos resultados da empresa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293B4-49D1-4349-BDD1-2E55439C52B0}" type="slidenum">
              <a:rPr lang="pt-BR"/>
              <a:pPr>
                <a:defRPr/>
              </a:pPr>
              <a:t>66</a:t>
            </a:fld>
            <a:endParaRPr lang="pt-BR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17513"/>
            <a:ext cx="8637588" cy="1066800"/>
          </a:xfrm>
        </p:spPr>
        <p:txBody>
          <a:bodyPr/>
          <a:lstStyle/>
          <a:p>
            <a:pPr eaLnBrk="1" hangingPunct="1"/>
            <a:r>
              <a:rPr lang="pt-BR" altLang="pt-BR" sz="3200" smtClean="0">
                <a:latin typeface="Georgia" pitchFamily="18" charset="0"/>
              </a:rPr>
              <a:t>Dificuldades no uso de sistemas vinculados a espaços ocupacionais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7839075" cy="41148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A necessidade de transparência nos critérios de diferenciação e valorização, uma vez que os mesmos não estão mais atrelados a cargos ou estrutura organizacional, tendo que explicar-se por si próprios.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847DF-A078-4170-8EDB-46B2E601D00C}" type="slidenum">
              <a:rPr lang="pt-BR"/>
              <a:pPr>
                <a:defRPr/>
              </a:pPr>
              <a:t>67</a:t>
            </a:fld>
            <a:endParaRPr lang="pt-BR"/>
          </a:p>
        </p:txBody>
      </p:sp>
      <p:sp>
        <p:nvSpPr>
          <p:cNvPr id="7065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86775" cy="457200"/>
          </a:xfrm>
        </p:spPr>
        <p:txBody>
          <a:bodyPr/>
          <a:lstStyle/>
          <a:p>
            <a:pPr eaLnBrk="1" hangingPunct="1"/>
            <a:r>
              <a:rPr lang="pt-BR" altLang="pt-BR" sz="2400" smtClean="0">
                <a:latin typeface="Georgia" pitchFamily="18" charset="0"/>
              </a:rPr>
              <a:t>Diferenças entre sistemas tradicionais e de 2ª geração</a:t>
            </a:r>
          </a:p>
        </p:txBody>
      </p:sp>
      <p:graphicFrame>
        <p:nvGraphicFramePr>
          <p:cNvPr id="112713" name="Group 1097"/>
          <p:cNvGraphicFramePr>
            <a:graphicFrameLocks noGrp="1"/>
          </p:cNvGraphicFramePr>
          <p:nvPr>
            <p:ph type="tbl" idx="1"/>
          </p:nvPr>
        </p:nvGraphicFramePr>
        <p:xfrm>
          <a:off x="228600" y="914400"/>
          <a:ext cx="8736013" cy="5886451"/>
        </p:xfrm>
        <a:graphic>
          <a:graphicData uri="http://schemas.openxmlformats.org/drawingml/2006/table">
            <a:tbl>
              <a:tblPr/>
              <a:tblGrid>
                <a:gridCol w="1609725"/>
                <a:gridCol w="3084513"/>
                <a:gridCol w="404177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Tradicional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2ª Geração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Característica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Cargos e estruturas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Espaço ocupacional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5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Impactos na Empresa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Criação de novos níveis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Melhor classificação para os cargos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Status do cargo é transferido para ocupante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Profissional pode se esconder atrás do cargo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Flexibilidade para o desenho organizacional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Condições para enxugamento da estrutura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Melhor distribuição de responsabilidade/ atribuições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 profissional que dá status ao cargo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Resultados esperados definem os espaços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Impactos na Pessoas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Remuneração atrelada a posição do cargo no mercado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Ascensão vinculada aos níveis existentes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capacidade de desenvolvimento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Ampliação das oportunidades de carreiras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Restrições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2ª geração revisão dos padrões comportamentais e políticas da empresa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Expõe o profissional para assumir responsabilidade pelo seu desenvolvimento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E1B73-D095-4D4A-A303-AC6362C7992C}" type="slidenum">
              <a:rPr lang="pt-BR"/>
              <a:pPr>
                <a:defRPr/>
              </a:pPr>
              <a:t>68</a:t>
            </a:fld>
            <a:endParaRPr lang="pt-BR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58763"/>
            <a:ext cx="8637588" cy="1066800"/>
          </a:xfrm>
        </p:spPr>
        <p:txBody>
          <a:bodyPr/>
          <a:lstStyle/>
          <a:p>
            <a:pPr eaLnBrk="1" hangingPunct="1"/>
            <a:r>
              <a:rPr lang="pt-BR" altLang="pt-BR" sz="3200" smtClean="0">
                <a:latin typeface="Georgia" pitchFamily="18" charset="0"/>
              </a:rPr>
              <a:t>Dificuldades no uso de sistemas vinculados a espaços ocupacionais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7839075" cy="4114800"/>
          </a:xfrm>
        </p:spPr>
        <p:txBody>
          <a:bodyPr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O desenvolvimento de uma relação de co-responsabilidade entre a empresa e a pessoa pela gestão da carreira, desenvolvimento e valorização profissional.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Clima organizacional-responsabilidade entre empresa e a pessoa pela gestão de carreira.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a exigência de um sistema de comunicação eficaz entre as pessoas e a empresa.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D4C52-78FD-42C0-AE66-E4C090B0D38A}" type="slidenum">
              <a:rPr lang="pt-BR"/>
              <a:pPr>
                <a:defRPr/>
              </a:pPr>
              <a:t>69</a:t>
            </a:fld>
            <a:endParaRPr lang="pt-BR"/>
          </a:p>
        </p:txBody>
      </p:sp>
      <p:sp>
        <p:nvSpPr>
          <p:cNvPr id="7270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17500" y="444500"/>
            <a:ext cx="8637588" cy="7620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Sistemas de 3ª geração</a:t>
            </a:r>
          </a:p>
        </p:txBody>
      </p:sp>
      <p:sp>
        <p:nvSpPr>
          <p:cNvPr id="7270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631238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Características: centrado no indivíduo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Flexibilidade para alocar pessoas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Maior correlação com capacitação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Parâmetro de diferenciação em ambientes de grande instabilidade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Suporte para downsizing ou horizontalização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Estímulo ao auto gerenciamento da carreira, remuneração e desenvolvimento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Desvantagens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Supervalorização dos salários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Necessidade de investimentos na formação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>
                <a:latin typeface="Georgia" pitchFamily="18" charset="0"/>
              </a:rPr>
              <a:t>Dificuldade para reciclagem da skills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22EDA-CF47-4762-8CC9-25A94EDF9159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pt-BR" altLang="pt-BR" sz="4000" smtClean="0">
                <a:latin typeface="Georgia" pitchFamily="18" charset="0"/>
              </a:rPr>
              <a:t>Planejamento de Carreira (indivíduo)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41513"/>
            <a:ext cx="7634288" cy="4114800"/>
          </a:xfrm>
          <a:noFill/>
        </p:spPr>
        <p:txBody>
          <a:bodyPr lIns="92075" tIns="46038" rIns="92075" bIns="46038"/>
          <a:lstStyle/>
          <a:p>
            <a:pPr marL="609600" indent="-609600" defTabSz="762000" eaLnBrk="1" hangingPunct="1">
              <a:buFont typeface="Wingdings" pitchFamily="2" charset="2"/>
              <a:buAutoNum type="arabicPeriod" startAt="5"/>
            </a:pPr>
            <a:r>
              <a:rPr lang="pt-BR" altLang="pt-BR" sz="2800" smtClean="0">
                <a:latin typeface="Georgia" pitchFamily="18" charset="0"/>
              </a:rPr>
              <a:t>Seleção de objetivos de carreira</a:t>
            </a:r>
          </a:p>
          <a:p>
            <a:pPr marL="990600" lvl="1" indent="-533400" defTabSz="762000" eaLnBrk="1" hangingPunct="1"/>
            <a:r>
              <a:rPr lang="pt-BR" altLang="pt-BR" sz="2400" smtClean="0">
                <a:latin typeface="Georgia" pitchFamily="18" charset="0"/>
              </a:rPr>
              <a:t>Relacionamento interpessoal</a:t>
            </a:r>
          </a:p>
          <a:p>
            <a:pPr marL="990600" lvl="1" indent="-533400" defTabSz="762000" eaLnBrk="1" hangingPunct="1"/>
            <a:r>
              <a:rPr lang="pt-BR" altLang="pt-BR" sz="2400" smtClean="0">
                <a:latin typeface="Georgia" pitchFamily="18" charset="0"/>
              </a:rPr>
              <a:t>Desenvolvimento de habilidades</a:t>
            </a:r>
          </a:p>
          <a:p>
            <a:pPr marL="990600" lvl="1" indent="-533400" defTabSz="762000" eaLnBrk="1" hangingPunct="1"/>
            <a:r>
              <a:rPr lang="pt-BR" altLang="pt-BR" sz="2400" smtClean="0">
                <a:latin typeface="Georgia" pitchFamily="18" charset="0"/>
              </a:rPr>
              <a:t>Níveis de recompensa</a:t>
            </a:r>
          </a:p>
          <a:p>
            <a:pPr marL="990600" lvl="1" indent="-533400" defTabSz="762000" eaLnBrk="1" hangingPunct="1"/>
            <a:r>
              <a:rPr lang="pt-BR" altLang="pt-BR" sz="2400" smtClean="0">
                <a:latin typeface="Georgia" pitchFamily="18" charset="0"/>
              </a:rPr>
              <a:t>Alocação de tempo</a:t>
            </a:r>
          </a:p>
          <a:p>
            <a:pPr marL="609600" indent="-609600" defTabSz="762000" eaLnBrk="1" hangingPunct="1">
              <a:buFont typeface="Wingdings" pitchFamily="2" charset="2"/>
              <a:buAutoNum type="arabicPeriod" startAt="6"/>
            </a:pPr>
            <a:r>
              <a:rPr lang="pt-BR" altLang="pt-BR" sz="2800" smtClean="0">
                <a:latin typeface="Georgia" pitchFamily="18" charset="0"/>
              </a:rPr>
              <a:t>Implementação da estratégia de carreira</a:t>
            </a:r>
          </a:p>
          <a:p>
            <a:pPr marL="990600" lvl="1" indent="-533400" defTabSz="762000" eaLnBrk="1" hangingPunct="1"/>
            <a:r>
              <a:rPr lang="pt-BR" altLang="pt-BR" sz="2400" smtClean="0">
                <a:latin typeface="Georgia" pitchFamily="18" charset="0"/>
              </a:rPr>
              <a:t>Metas realistas, difícil </a:t>
            </a:r>
          </a:p>
          <a:p>
            <a:pPr marL="609600" indent="-609600" defTabSz="762000" eaLnBrk="1" hangingPunct="1">
              <a:buFont typeface="Wingdings" pitchFamily="2" charset="2"/>
              <a:buAutoNum type="arabicPeriod" startAt="7"/>
            </a:pPr>
            <a:r>
              <a:rPr lang="pt-BR" altLang="pt-BR" sz="2800" smtClean="0">
                <a:latin typeface="Georgia" pitchFamily="18" charset="0"/>
              </a:rPr>
              <a:t>Avaliação de resultados das estratégias de carreira</a:t>
            </a: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80799-3E6E-45C4-9912-2F56B70F05EF}" type="slidenum">
              <a:rPr lang="pt-BR"/>
              <a:pPr>
                <a:defRPr/>
              </a:pPr>
              <a:t>70</a:t>
            </a:fld>
            <a:endParaRPr lang="pt-BR"/>
          </a:p>
        </p:txBody>
      </p:sp>
      <p:sp>
        <p:nvSpPr>
          <p:cNvPr id="7373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Desenho de Carreira</a:t>
            </a:r>
          </a:p>
        </p:txBody>
      </p:sp>
      <p:sp>
        <p:nvSpPr>
          <p:cNvPr id="7373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73A92-D914-4D02-B852-DAB94616AF6B}" type="slidenum">
              <a:rPr lang="pt-BR"/>
              <a:pPr>
                <a:defRPr/>
              </a:pPr>
              <a:t>71</a:t>
            </a:fld>
            <a:endParaRPr lang="pt-BR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Desenho de carreira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latin typeface="Georgia" pitchFamily="18" charset="0"/>
              </a:rPr>
              <a:t>Influenciadores</a:t>
            </a:r>
            <a:endParaRPr lang="pt-BR" altLang="pt-BR" smtClean="0">
              <a:latin typeface="Georgia" pitchFamily="18" charset="0"/>
            </a:endParaRPr>
          </a:p>
          <a:p>
            <a:pPr lvl="2" eaLnBrk="1" hangingPunct="1"/>
            <a:r>
              <a:rPr lang="pt-BR" altLang="pt-BR" smtClean="0">
                <a:latin typeface="Georgia" pitchFamily="18" charset="0"/>
              </a:rPr>
              <a:t>valores organizacionais</a:t>
            </a:r>
          </a:p>
          <a:p>
            <a:pPr lvl="2" eaLnBrk="1" hangingPunct="1"/>
            <a:r>
              <a:rPr lang="pt-BR" altLang="pt-BR" smtClean="0">
                <a:latin typeface="Georgia" pitchFamily="18" charset="0"/>
              </a:rPr>
              <a:t>estratégias de negócio e de gestão de pessoas</a:t>
            </a:r>
          </a:p>
          <a:p>
            <a:pPr lvl="2" eaLnBrk="1" hangingPunct="1"/>
            <a:r>
              <a:rPr lang="pt-BR" altLang="pt-BR" smtClean="0">
                <a:latin typeface="Georgia" pitchFamily="18" charset="0"/>
              </a:rPr>
              <a:t>especificidade da categoria profissional abrangida pela carreira</a:t>
            </a:r>
          </a:p>
          <a:p>
            <a:pPr lvl="2" eaLnBrk="1" hangingPunct="1"/>
            <a:r>
              <a:rPr lang="pt-BR" altLang="pt-BR" smtClean="0">
                <a:latin typeface="Georgia" pitchFamily="18" charset="0"/>
              </a:rPr>
              <a:t>características do mercado de recursos humanos</a:t>
            </a:r>
          </a:p>
          <a:p>
            <a:pPr lvl="2" eaLnBrk="1" hangingPunct="1"/>
            <a:r>
              <a:rPr lang="pt-BR" altLang="pt-BR" smtClean="0">
                <a:latin typeface="Georgia" pitchFamily="18" charset="0"/>
              </a:rPr>
              <a:t>inserção da gestão de carreira no contexto da gestão de recursos humanos da empresa</a:t>
            </a:r>
          </a:p>
          <a:p>
            <a:pPr lvl="2" eaLnBrk="1" hangingPunct="1"/>
            <a:r>
              <a:rPr lang="pt-BR" altLang="pt-BR" smtClean="0">
                <a:latin typeface="Georgia" pitchFamily="18" charset="0"/>
              </a:rPr>
              <a:t>momento histórico da empresa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66C8A-0B73-4108-9500-9458151677C9}" type="slidenum">
              <a:rPr lang="pt-BR"/>
              <a:pPr>
                <a:defRPr/>
              </a:pPr>
              <a:t>72</a:t>
            </a:fld>
            <a:endParaRPr lang="pt-BR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Desenho de carreira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latin typeface="Georgia" pitchFamily="18" charset="0"/>
              </a:rPr>
              <a:t>Formas de estruturas:</a:t>
            </a:r>
            <a:endParaRPr lang="pt-BR" altLang="pt-BR" smtClean="0">
              <a:latin typeface="Georgia" pitchFamily="18" charset="0"/>
            </a:endParaRP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em linha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em rede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paralelas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7FFA4-E843-4CDE-9C1C-1720A8669D2C}" type="slidenum">
              <a:rPr lang="pt-BR"/>
              <a:pPr>
                <a:defRPr/>
              </a:pPr>
              <a:t>73</a:t>
            </a:fld>
            <a:endParaRPr lang="pt-BR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Estruturas em linha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8066087" cy="41148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Seqüência de posições está alinhada em uma única direção, não oferecendo outras alternativas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cada degrau é caracterizado e identificado por um conjunto de responsabilidade e atribuições (job based)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E2C61-09F8-4744-8020-95C067BF8E74}" type="slidenum">
              <a:rPr lang="pt-BR"/>
              <a:pPr>
                <a:defRPr/>
              </a:pPr>
              <a:t>74</a:t>
            </a:fld>
            <a:endParaRPr lang="pt-BR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Estruturas em linha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diferentes atributos da pessoa (skill)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limitações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não tem opções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topo é gerencial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adequado a estrutura funcional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098FC-84B4-4C58-99C2-C0D8794F2B2E}" type="slidenum">
              <a:rPr lang="pt-BR"/>
              <a:pPr>
                <a:defRPr/>
              </a:pPr>
              <a:t>75</a:t>
            </a:fld>
            <a:endParaRPr lang="pt-BR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Estrutura em rede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Várias opções para cada posição da empresa, permitindo a pessoa estabelecer sua trajetória a partir de critérios de acesso previamente estabelecido.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EAD18-7CEF-48DF-A9A6-FCF36C941A50}" type="slidenum">
              <a:rPr lang="pt-BR"/>
              <a:pPr>
                <a:defRPr/>
              </a:pPr>
              <a:t>76</a:t>
            </a:fld>
            <a:endParaRPr lang="pt-BR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Estrutura em rede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latin typeface="Georgia" pitchFamily="18" charset="0"/>
              </a:rPr>
              <a:t>Limitações para a pessoa</a:t>
            </a:r>
            <a:endParaRPr lang="pt-BR" altLang="pt-BR" smtClean="0">
              <a:latin typeface="Georgia" pitchFamily="18" charset="0"/>
            </a:endParaRP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alta gerência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caminhos pré-estabelecidos pela empresa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12136-AF6E-432A-993C-5810A02AFE3B}" type="slidenum">
              <a:rPr lang="pt-BR"/>
              <a:pPr>
                <a:defRPr/>
              </a:pPr>
              <a:t>77</a:t>
            </a:fld>
            <a:endParaRPr lang="pt-BR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Estrutura em rede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>
                <a:latin typeface="Georgia" pitchFamily="18" charset="0"/>
              </a:rPr>
              <a:t>Para a empresa</a:t>
            </a:r>
            <a:endParaRPr lang="pt-BR" altLang="pt-BR" smtClean="0">
              <a:latin typeface="Georgia" pitchFamily="18" charset="0"/>
            </a:endParaRP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pouca mobilidade para reconfigurar estruturas organizacionais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dificuldade para se adequar as expectativas das pessoas às necessidades da empresa.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26E18-2EDB-4996-94B3-CA8DA37363F4}" type="slidenum">
              <a:rPr lang="pt-BR"/>
              <a:pPr>
                <a:defRPr/>
              </a:pPr>
              <a:t>78</a:t>
            </a:fld>
            <a:endParaRPr lang="pt-BR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Carreira Paralela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Seqüência de posições orientadas em duas direções, profissional e gerencial.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Comum Y.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Base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natureza técnica e início de carreira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número de posições é função da GRH e mercado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BC0A4-DCB4-4C3F-8259-378410AAA071}" type="slidenum">
              <a:rPr lang="pt-BR"/>
              <a:pPr>
                <a:defRPr/>
              </a:pPr>
              <a:t>79</a:t>
            </a:fld>
            <a:endParaRPr lang="pt-BR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Carreira Paralela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Braço Técnico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semelhança em compensação com o gerencial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não simétricas com o gerencial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fornecer horizonte para carreira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0CB72-026C-4A91-A03E-8D4E3818EA0F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pt-BR" sz="3600" smtClean="0">
                <a:latin typeface="Georgia" pitchFamily="18" charset="0"/>
              </a:rPr>
              <a:t>Carreira como um processo de desenvolvimento integral da pessoa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2286000"/>
            <a:ext cx="7764462" cy="3770313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pt-BR" altLang="pt-BR" sz="2000" smtClean="0">
              <a:latin typeface="Georgia" pitchFamily="18" charset="0"/>
            </a:endParaRP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É necessário entender a suas necessidades e características da pessoa que são fruto da sua interação com todos os espaços de vida.</a:t>
            </a:r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22EAE6-7EFE-424F-9C2E-420E76338B00}" type="slidenum">
              <a:rPr lang="pt-BR"/>
              <a:pPr>
                <a:defRPr/>
              </a:pPr>
              <a:t>80</a:t>
            </a:fld>
            <a:endParaRPr lang="pt-BR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Carreira Paralela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Braço Gerencial 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compatíveis com o espaço organizacional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compatíveis com demais posições gerenciais</a:t>
            </a:r>
          </a:p>
          <a:p>
            <a:pPr eaLnBrk="1" hangingPunct="1"/>
            <a:endParaRPr lang="pt-BR" altLang="pt-BR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02D3C-8C13-422B-8348-5BA933A20E83}" type="slidenum">
              <a:rPr lang="pt-BR"/>
              <a:pPr>
                <a:defRPr/>
              </a:pPr>
              <a:t>81</a:t>
            </a:fld>
            <a:endParaRPr lang="pt-BR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Administração de Carreiras na GRH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C08B8-B7B8-4D5C-B68F-596750452A02}" type="slidenum">
              <a:rPr lang="pt-BR"/>
              <a:pPr>
                <a:defRPr/>
              </a:pPr>
              <a:t>82</a:t>
            </a:fld>
            <a:endParaRPr lang="pt-BR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Modelos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Recrutamento Externo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Recrutamento Interno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Influencia nos sistemas de RH – recrutamento, seleção, treinamento, remuneração, etc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Atitude da pessoa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200E5-120E-42D8-A9A5-16B68D584691}" type="slidenum">
              <a:rPr lang="pt-BR"/>
              <a:pPr>
                <a:defRPr/>
              </a:pPr>
              <a:t>83</a:t>
            </a:fld>
            <a:endParaRPr lang="pt-BR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Dimensões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Suprimento de pessoas (externo, interno)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Foco da contribuição para os resultados da empresa – individual ou grupo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D758F-659A-40A0-9F44-21C834AC0332}" type="slidenum">
              <a:rPr lang="pt-BR"/>
              <a:pPr>
                <a:defRPr/>
              </a:pPr>
              <a:t>84</a:t>
            </a:fld>
            <a:endParaRPr lang="pt-BR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73038"/>
            <a:ext cx="8637588" cy="1311275"/>
          </a:xfrm>
        </p:spPr>
        <p:txBody>
          <a:bodyPr/>
          <a:lstStyle/>
          <a:p>
            <a:pPr eaLnBrk="1" hangingPunct="1"/>
            <a:r>
              <a:rPr lang="pt-BR" altLang="pt-BR" sz="4000" smtClean="0">
                <a:latin typeface="Georgia" pitchFamily="18" charset="0"/>
              </a:rPr>
              <a:t>Tipologia de empresas e sistema de Administração de Carreira</a:t>
            </a:r>
          </a:p>
        </p:txBody>
      </p:sp>
      <p:graphicFrame>
        <p:nvGraphicFramePr>
          <p:cNvPr id="120968" name="Group 136"/>
          <p:cNvGraphicFramePr>
            <a:graphicFrameLocks noGrp="1"/>
          </p:cNvGraphicFramePr>
          <p:nvPr>
            <p:ph type="tbl" idx="1"/>
          </p:nvPr>
        </p:nvGraphicFramePr>
        <p:xfrm>
          <a:off x="457200" y="2017713"/>
          <a:ext cx="8458200" cy="4078288"/>
        </p:xfrm>
        <a:graphic>
          <a:graphicData uri="http://schemas.openxmlformats.org/drawingml/2006/table">
            <a:tbl>
              <a:tblPr/>
              <a:tblGrid>
                <a:gridCol w="1271588"/>
                <a:gridCol w="881062"/>
                <a:gridCol w="2460625"/>
                <a:gridCol w="2871788"/>
                <a:gridCol w="973137"/>
              </a:tblGrid>
              <a:tr h="169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Externo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FORTALEZA</a:t>
                      </a:r>
                      <a:b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Orientação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Redução Despesa</a:t>
                      </a:r>
                      <a:b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Modelo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Estratégico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Reativo</a:t>
                      </a:r>
                      <a:b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Estratégia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Custo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TIME DE BEISEBOL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Orientação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Recrutamento</a:t>
                      </a:r>
                      <a:b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Modelo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Estratégico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Prospectivo</a:t>
                      </a:r>
                      <a:b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Estratégia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Habilidade das Pessoas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8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Suprimento de RH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CLUBE</a:t>
                      </a:r>
                      <a:b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Orientação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Retenção</a:t>
                      </a:r>
                      <a:b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Modelo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Estratégico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Defesa</a:t>
                      </a:r>
                      <a:b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Estratégia</a:t>
                      </a: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Não Competitivo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UNIVERSIDADE</a:t>
                      </a:r>
                      <a:b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Orientação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Desenvolvimento</a:t>
                      </a:r>
                      <a:b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Modelo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Estratégico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Analisador</a:t>
                      </a:r>
                      <a:b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Estratégia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: Diferenciador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Interno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Grupo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Contribuição para Resultados 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Individual</a:t>
                      </a:r>
                    </a:p>
                  </a:txBody>
                  <a:tcPr marL="38100" marR="38100" marT="38100" marB="381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3EAC2-75C8-420E-A54E-B6D3D7F55574}" type="slidenum">
              <a:rPr lang="pt-BR"/>
              <a:pPr>
                <a:defRPr/>
              </a:pPr>
              <a:t>85</a:t>
            </a:fld>
            <a:endParaRPr lang="pt-BR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Universidade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latin typeface="Georgia" pitchFamily="18" charset="0"/>
              </a:rPr>
              <a:t>Estabilidade e baixa rotatividade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Estímulo ao desenvolvimento, formando habilidades especificas e  assentada na lealdade dos empregados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Critérios de igualdade ou de concurso</a:t>
            </a:r>
          </a:p>
          <a:p>
            <a:pPr eaLnBrk="1" hangingPunct="1"/>
            <a:r>
              <a:rPr lang="pt-BR" altLang="pt-BR" sz="2800" smtClean="0">
                <a:latin typeface="Georgia" pitchFamily="18" charset="0"/>
              </a:rPr>
              <a:t>Estratégia analisador – foca atenção no mercado, tendendo a ser empresas excelentes na entrega de novos produtos ou serviços, apesar de não ser o mais inovador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F3360-4BC0-47D2-B283-4FEF767F4BD5}" type="slidenum">
              <a:rPr lang="pt-BR"/>
              <a:pPr>
                <a:defRPr/>
              </a:pPr>
              <a:t>86</a:t>
            </a:fld>
            <a:endParaRPr lang="pt-BR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Clube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075612" cy="4551362"/>
          </a:xfrm>
        </p:spPr>
        <p:txBody>
          <a:bodyPr/>
          <a:lstStyle/>
          <a:p>
            <a:pPr eaLnBrk="1" hangingPunct="1"/>
            <a:r>
              <a:rPr lang="pt-BR" altLang="pt-BR" sz="2400" smtClean="0">
                <a:latin typeface="Georgia" pitchFamily="18" charset="0"/>
              </a:rPr>
              <a:t>Preocupação em garantir tratamento equânime tanto para inovação como para a lucratividade, prezando senioridade e engajamento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Estímulo a fixação das pessoas. Estratégia defendedores – com quantidade restrita de produtos ou serviços no mercado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Lideranças empenhadas em manter as políticas e práticas de gestão existentes</a:t>
            </a:r>
          </a:p>
          <a:p>
            <a:pPr eaLnBrk="1" hangingPunct="1"/>
            <a:r>
              <a:rPr lang="pt-BR" altLang="pt-BR" sz="2400" smtClean="0">
                <a:latin typeface="Georgia" pitchFamily="18" charset="0"/>
              </a:rPr>
              <a:t>Sistema de administração de carreiras preocupado em estimular a lealdade e o engajamento das pessoas em relação aos princípios organizacionais, de modo a manter a instituição ao longo do tempo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7EDC7-8921-47AF-A5A2-0C00B4A4ED01}" type="slidenum">
              <a:rPr lang="pt-BR"/>
              <a:pPr>
                <a:defRPr/>
              </a:pPr>
              <a:t>87</a:t>
            </a:fld>
            <a:endParaRPr lang="pt-BR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Fortaleza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Preocupação com sobrevivência, não podendo garantir segurança para seu s membros e nem assentar-se sobre pessoas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Recrutamento centrado em generalistas e polivantes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Adoção de critérios para promoção e recompensas reconhecidos como válidos pelo grupo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Estratégia do tipo reativa, em que a empresa tem pouco controle sobre recursos vitais ou falha constantemente em suas previsões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>
                <a:latin typeface="Georgia" pitchFamily="18" charset="0"/>
              </a:rPr>
              <a:t>SAC focado na redução de despesas, na limitação do recrutamento e em evitar perda de especialistas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E4D33-FD93-4757-A61F-50EA103381A6}" type="slidenum">
              <a:rPr lang="pt-BR"/>
              <a:pPr>
                <a:defRPr/>
              </a:pPr>
              <a:t>88</a:t>
            </a:fld>
            <a:endParaRPr lang="pt-BR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Time de Beisebol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41513"/>
            <a:ext cx="792638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Ênfase no recrutamento externo para manter performance,importando do mercado a competência de que necessitam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Investir pouco na formação interna de seus quadros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Estratégia prospectiva – fundamental identificar novas oportunidades ou tendências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smtClean="0">
                <a:latin typeface="Georgia" pitchFamily="18" charset="0"/>
              </a:rPr>
              <a:t>SAC preocupado em recrutar gente criativa, independentes e especializada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C03B1-C05F-4A57-8312-2B9BC445924D}" type="slidenum">
              <a:rPr lang="pt-BR"/>
              <a:pPr>
                <a:defRPr/>
              </a:pPr>
              <a:t>89</a:t>
            </a:fld>
            <a:endParaRPr lang="pt-BR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Características do SAC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Vinculado com as políticas e práticas de RH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Estimula o dialogo e a identidade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Torna a pessoa mais responsável pelo seu desenvolvimento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latin typeface="Georgia" pitchFamily="18" charset="0"/>
              </a:rPr>
              <a:t>Negociação de expectativas direciona o desenvolvimento para áreas de interesse comum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99018-BF1D-4848-A132-D7F6C642AC14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pt-BR" altLang="pt-BR" sz="3600" smtClean="0">
                <a:latin typeface="Georgia" pitchFamily="18" charset="0"/>
              </a:rPr>
              <a:t>Carreira como um processo de desenvolvimento integral da pessoa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7764462" cy="4114800"/>
          </a:xfrm>
          <a:noFill/>
        </p:spPr>
        <p:txBody>
          <a:bodyPr lIns="92075" tIns="46038" rIns="92075" bIns="46038"/>
          <a:lstStyle/>
          <a:p>
            <a:pPr algn="ctr" defTabSz="762000" eaLnBrk="1" hangingPunct="1">
              <a:buFont typeface="Wingdings" pitchFamily="2" charset="2"/>
              <a:buNone/>
            </a:pPr>
            <a:r>
              <a:rPr lang="pt-BR" altLang="pt-BR" sz="2800" b="1" smtClean="0">
                <a:latin typeface="Georgia" pitchFamily="18" charset="0"/>
              </a:rPr>
              <a:t>Três categorias de pressões e problemas</a:t>
            </a:r>
            <a:endParaRPr lang="pt-BR" altLang="pt-BR" sz="2800" smtClean="0">
              <a:latin typeface="Georgia" pitchFamily="18" charset="0"/>
            </a:endParaRPr>
          </a:p>
          <a:p>
            <a:pPr lvl="1" defTabSz="762000" eaLnBrk="1" hangingPunct="1"/>
            <a:r>
              <a:rPr lang="pt-BR" altLang="pt-BR" smtClean="0">
                <a:latin typeface="Georgia" pitchFamily="18" charset="0"/>
              </a:rPr>
              <a:t>processo biológico e social associado ao envelhecimento</a:t>
            </a:r>
          </a:p>
          <a:p>
            <a:pPr lvl="1" defTabSz="762000" eaLnBrk="1" hangingPunct="1"/>
            <a:r>
              <a:rPr lang="pt-BR" altLang="pt-BR" smtClean="0">
                <a:latin typeface="Georgia" pitchFamily="18" charset="0"/>
              </a:rPr>
              <a:t>relações estabelecidas entre a pessoa com sua família</a:t>
            </a:r>
          </a:p>
          <a:p>
            <a:pPr lvl="1" defTabSz="762000" eaLnBrk="1" hangingPunct="1"/>
            <a:r>
              <a:rPr lang="pt-BR" altLang="pt-BR" smtClean="0">
                <a:latin typeface="Georgia" pitchFamily="18" charset="0"/>
              </a:rPr>
              <a:t>trabalho ou à construção de carreira</a:t>
            </a:r>
          </a:p>
          <a:p>
            <a:pPr lvl="1" defTabSz="762000" eaLnBrk="1" hangingPunct="1">
              <a:buFont typeface="Wingdings" pitchFamily="2" charset="2"/>
              <a:buNone/>
            </a:pPr>
            <a:endParaRPr lang="pt-BR" altLang="pt-BR" sz="2400" smtClean="0">
              <a:latin typeface="Georgia" pitchFamily="18" charset="0"/>
            </a:endParaRPr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24114-D536-4389-912C-0F36A7706088}" type="slidenum">
              <a:rPr lang="pt-BR"/>
              <a:pPr>
                <a:defRPr/>
              </a:pPr>
              <a:t>90</a:t>
            </a:fld>
            <a:endParaRPr lang="pt-BR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Instrumentos de Gestão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Suporte as decisões individuais de carreira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Suporte ao gerenciamento de carreiras pela empresa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Facilitadores de comunicação entre pessoas e empresa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69D06-BB5F-4FF2-AB5D-A50F76451C73}" type="slidenum">
              <a:rPr lang="pt-BR"/>
              <a:pPr>
                <a:defRPr/>
              </a:pPr>
              <a:t>91</a:t>
            </a:fld>
            <a:endParaRPr lang="pt-BR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Suporte as decisões individuais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Instrumentos de auto avaliação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Workshops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Manuais de carreira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Aconselhamento de carreira</a:t>
            </a:r>
          </a:p>
          <a:p>
            <a:pPr lvl="2" eaLnBrk="1" hangingPunct="1"/>
            <a:r>
              <a:rPr lang="pt-BR" altLang="pt-BR" smtClean="0">
                <a:latin typeface="Georgia" pitchFamily="18" charset="0"/>
              </a:rPr>
              <a:t>Gerente incluído</a:t>
            </a:r>
          </a:p>
          <a:p>
            <a:pPr lvl="1" eaLnBrk="1" hangingPunct="1"/>
            <a:r>
              <a:rPr lang="pt-BR" altLang="pt-BR" smtClean="0">
                <a:latin typeface="Georgia" pitchFamily="18" charset="0"/>
              </a:rPr>
              <a:t>Informações sobre oportunidades internas</a:t>
            </a:r>
          </a:p>
          <a:p>
            <a:pPr lvl="2" eaLnBrk="1" hangingPunct="1"/>
            <a:r>
              <a:rPr lang="pt-BR" altLang="pt-BR" smtClean="0">
                <a:latin typeface="Georgia" pitchFamily="18" charset="0"/>
              </a:rPr>
              <a:t>Banco de dados – atualização </a:t>
            </a:r>
          </a:p>
          <a:p>
            <a:pPr lvl="2" eaLnBrk="1" hangingPunct="1"/>
            <a:r>
              <a:rPr lang="pt-BR" altLang="pt-BR" smtClean="0">
                <a:latin typeface="Georgia" pitchFamily="18" charset="0"/>
              </a:rPr>
              <a:t>Divulgação de vagas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F476E-D882-4103-B850-9C01CE90058A}" type="slidenum">
              <a:rPr lang="pt-BR"/>
              <a:pPr>
                <a:defRPr/>
              </a:pPr>
              <a:t>92</a:t>
            </a:fld>
            <a:endParaRPr lang="pt-BR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Suporte ao gerenciamento de carreiras pela empresa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41513"/>
            <a:ext cx="7926387" cy="4114800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Previsão de demanda de recursos humanos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Programas de desenvolvimento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ED0F-540B-4B11-9B2E-F26EC49B962F}" type="slidenum">
              <a:rPr lang="pt-BR"/>
              <a:pPr>
                <a:defRPr/>
              </a:pPr>
              <a:t>93</a:t>
            </a:fld>
            <a:endParaRPr lang="pt-BR"/>
          </a:p>
        </p:txBody>
      </p:sp>
      <p:sp>
        <p:nvSpPr>
          <p:cNvPr id="972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Facilitadores da comunicação entre pessoas e empresa</a:t>
            </a:r>
          </a:p>
        </p:txBody>
      </p:sp>
      <p:sp>
        <p:nvSpPr>
          <p:cNvPr id="972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Preparação dos gestores como conselheiros e orientadores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Processos de avaliação de desempenho e do desenvolvimento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Processos de avaliação de potencial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9256F-A8CF-43C3-8F79-12C71C162F43}" type="slidenum">
              <a:rPr lang="pt-BR"/>
              <a:pPr>
                <a:defRPr/>
              </a:pPr>
              <a:t>94</a:t>
            </a:fld>
            <a:endParaRPr lang="pt-BR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Características dos instrumentos de gestão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latin typeface="Georgia" pitchFamily="18" charset="0"/>
              </a:rPr>
              <a:t>Transparência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Honestidades de intenção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Sentimento de segurança</a:t>
            </a:r>
          </a:p>
          <a:p>
            <a:pPr eaLnBrk="1" hangingPunct="1"/>
            <a:r>
              <a:rPr lang="pt-BR" altLang="pt-BR" smtClean="0">
                <a:latin typeface="Georgia" pitchFamily="18" charset="0"/>
              </a:rPr>
              <a:t>Clareza de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es">
  <a:themeElements>
    <a:clrScheme name="Artes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tes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es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es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apresentação\Artes.pot</Template>
  <TotalTime>1173</TotalTime>
  <Words>3985</Words>
  <Application>Microsoft Office PowerPoint</Application>
  <PresentationFormat>Apresentação na tela (4:3)</PresentationFormat>
  <Paragraphs>737</Paragraphs>
  <Slides>94</Slides>
  <Notes>88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94</vt:i4>
      </vt:variant>
    </vt:vector>
  </HeadingPairs>
  <TitlesOfParts>
    <vt:vector size="96" baseType="lpstr">
      <vt:lpstr>Artes</vt:lpstr>
      <vt:lpstr>Imagem de bitmap</vt:lpstr>
      <vt:lpstr>Carreira</vt:lpstr>
      <vt:lpstr>Carreira</vt:lpstr>
      <vt:lpstr>Carreira</vt:lpstr>
      <vt:lpstr>Carreira</vt:lpstr>
      <vt:lpstr>Planejamento de Carreira (indivíduo)</vt:lpstr>
      <vt:lpstr>Planejamento de Carreira (indivíduo)</vt:lpstr>
      <vt:lpstr>Planejamento de Carreira (indivíduo)</vt:lpstr>
      <vt:lpstr>Carreira como um processo de desenvolvimento integral da pessoa</vt:lpstr>
      <vt:lpstr>Carreira como um processo de desenvolvimento integral da pessoa</vt:lpstr>
      <vt:lpstr>Estágios da Carreira</vt:lpstr>
      <vt:lpstr>Carreira como um processo de desenvolvimento integral da pessoa</vt:lpstr>
      <vt:lpstr>Ancoras de Carreira</vt:lpstr>
      <vt:lpstr>Ancora de Carreira – auto imagem</vt:lpstr>
      <vt:lpstr>Auto conceito</vt:lpstr>
      <vt:lpstr>Auto conceito</vt:lpstr>
      <vt:lpstr>Como forma o auto conceito?</vt:lpstr>
      <vt:lpstr>Talentos, motivos e valores (1)</vt:lpstr>
      <vt:lpstr>Talentos, motivos e valores (2)</vt:lpstr>
      <vt:lpstr>Ancora de Carreira</vt:lpstr>
      <vt:lpstr>Competência Técnica Funcional</vt:lpstr>
      <vt:lpstr>Competência Gerencial</vt:lpstr>
      <vt:lpstr>Autonomia/Independência</vt:lpstr>
      <vt:lpstr>Segurança/Estabilidade</vt:lpstr>
      <vt:lpstr>Criatividade empreendedora</vt:lpstr>
      <vt:lpstr>Vontade de servir</vt:lpstr>
      <vt:lpstr>Puro desafio</vt:lpstr>
      <vt:lpstr>Estilo de Vida</vt:lpstr>
      <vt:lpstr>Papel da Empresa na Administração da Carreira</vt:lpstr>
      <vt:lpstr>Sistema de Administração de Carreiras</vt:lpstr>
      <vt:lpstr>Partes do Sistema</vt:lpstr>
      <vt:lpstr>Papel da Empresa  na Administração de Carreiras</vt:lpstr>
      <vt:lpstr>Papéis na Administração de Carreiras (2)</vt:lpstr>
      <vt:lpstr>Papéis na Administração de Carreiras (3)</vt:lpstr>
      <vt:lpstr>Efetividade da Carreira -Pessoa e Organização </vt:lpstr>
      <vt:lpstr>Resistências das pessoas</vt:lpstr>
      <vt:lpstr>Resistências na empresa</vt:lpstr>
      <vt:lpstr>Efetividade organizacional e de carreira</vt:lpstr>
      <vt:lpstr>Critérios efetividade</vt:lpstr>
      <vt:lpstr>Critérios efetividade</vt:lpstr>
      <vt:lpstr>Critérios efetividade</vt:lpstr>
      <vt:lpstr>Critérios efetividade</vt:lpstr>
      <vt:lpstr>Processos Sucessórios</vt:lpstr>
      <vt:lpstr>Processos sucessórios </vt:lpstr>
      <vt:lpstr>Crítico</vt:lpstr>
      <vt:lpstr>Apresentação do PowerPoint</vt:lpstr>
      <vt:lpstr>Apresentação do PowerPoint</vt:lpstr>
      <vt:lpstr>Concepções</vt:lpstr>
      <vt:lpstr>Apresentação do PowerPoint</vt:lpstr>
      <vt:lpstr>Apresentação do PowerPoint</vt:lpstr>
      <vt:lpstr>Críticas </vt:lpstr>
      <vt:lpstr>Processos Sucessórios</vt:lpstr>
      <vt:lpstr>Processo de Administração de Sucessão</vt:lpstr>
      <vt:lpstr>Estruturas de Carreiras, Aspectos e Limitações</vt:lpstr>
      <vt:lpstr>Estrutura de Carreiras</vt:lpstr>
      <vt:lpstr>Estrutura de Carreiras</vt:lpstr>
      <vt:lpstr>Estrutura de Carreiras</vt:lpstr>
      <vt:lpstr>Sistemas de Valorização e Diferenciação</vt:lpstr>
      <vt:lpstr>Sistemas de Valorização e Diferenciação</vt:lpstr>
      <vt:lpstr>Sistemas de Valorização e Diferenciação</vt:lpstr>
      <vt:lpstr>Análise de sistemas de diferenciação: trabalho x pessoa</vt:lpstr>
      <vt:lpstr>Espaço Organizacional</vt:lpstr>
      <vt:lpstr>Espaço Ocupacional</vt:lpstr>
      <vt:lpstr>Espaço Organizacional</vt:lpstr>
      <vt:lpstr>Espaço Organizacional</vt:lpstr>
      <vt:lpstr>Sistema de diferenciação para 2ª geração</vt:lpstr>
      <vt:lpstr>Dificuldades no uso de sistemas vinculados a espaços ocupacionais</vt:lpstr>
      <vt:lpstr>Diferenças entre sistemas tradicionais e de 2ª geração</vt:lpstr>
      <vt:lpstr>Dificuldades no uso de sistemas vinculados a espaços ocupacionais</vt:lpstr>
      <vt:lpstr>Sistemas de 3ª geração</vt:lpstr>
      <vt:lpstr>Desenho de Carreira</vt:lpstr>
      <vt:lpstr>Desenho de carreira</vt:lpstr>
      <vt:lpstr>Desenho de carreira</vt:lpstr>
      <vt:lpstr>Estruturas em linha</vt:lpstr>
      <vt:lpstr>Estruturas em linha</vt:lpstr>
      <vt:lpstr>Estrutura em rede</vt:lpstr>
      <vt:lpstr>Estrutura em rede</vt:lpstr>
      <vt:lpstr>Estrutura em rede</vt:lpstr>
      <vt:lpstr>Carreira Paralela</vt:lpstr>
      <vt:lpstr>Carreira Paralela</vt:lpstr>
      <vt:lpstr>Carreira Paralela</vt:lpstr>
      <vt:lpstr>Administração de Carreiras na GRH</vt:lpstr>
      <vt:lpstr>Modelos</vt:lpstr>
      <vt:lpstr>Dimensões</vt:lpstr>
      <vt:lpstr>Tipologia de empresas e sistema de Administração de Carreira</vt:lpstr>
      <vt:lpstr>Universidade</vt:lpstr>
      <vt:lpstr>Clube</vt:lpstr>
      <vt:lpstr>Fortaleza</vt:lpstr>
      <vt:lpstr>Time de Beisebol</vt:lpstr>
      <vt:lpstr>Características do SAC</vt:lpstr>
      <vt:lpstr>Instrumentos de Gestão</vt:lpstr>
      <vt:lpstr>Suporte as decisões individuais</vt:lpstr>
      <vt:lpstr>Suporte ao gerenciamento de carreiras pela empresa</vt:lpstr>
      <vt:lpstr>Facilitadores da comunicação entre pessoas e empresa</vt:lpstr>
      <vt:lpstr>Características dos instrumentos de gestão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Carreira</dc:title>
  <dc:creator>fea</dc:creator>
  <cp:lastModifiedBy>Gilberto Tadeu Shinyashiki</cp:lastModifiedBy>
  <cp:revision>46</cp:revision>
  <cp:lastPrinted>1997-11-25T20:34:17Z</cp:lastPrinted>
  <dcterms:created xsi:type="dcterms:W3CDTF">1997-11-17T18:39:26Z</dcterms:created>
  <dcterms:modified xsi:type="dcterms:W3CDTF">2014-06-09T13:09:48Z</dcterms:modified>
</cp:coreProperties>
</file>