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88" r:id="rId34"/>
    <p:sldId id="291" r:id="rId35"/>
    <p:sldId id="289" r:id="rId36"/>
    <p:sldId id="292" r:id="rId37"/>
    <p:sldId id="293" r:id="rId38"/>
    <p:sldId id="294" r:id="rId39"/>
    <p:sldId id="295" r:id="rId40"/>
    <p:sldId id="296" r:id="rId41"/>
    <p:sldId id="299" r:id="rId42"/>
    <p:sldId id="300" r:id="rId43"/>
    <p:sldId id="301" r:id="rId44"/>
    <p:sldId id="302" r:id="rId45"/>
    <p:sldId id="297" r:id="rId46"/>
    <p:sldId id="298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2" r:id="rId66"/>
    <p:sldId id="323" r:id="rId67"/>
    <p:sldId id="324" r:id="rId68"/>
    <p:sldId id="325" r:id="rId69"/>
    <p:sldId id="326" r:id="rId70"/>
    <p:sldId id="327" r:id="rId71"/>
    <p:sldId id="329" r:id="rId72"/>
    <p:sldId id="328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62" r:id="rId92"/>
    <p:sldId id="348" r:id="rId93"/>
    <p:sldId id="349" r:id="rId94"/>
    <p:sldId id="350" r:id="rId95"/>
    <p:sldId id="353" r:id="rId96"/>
    <p:sldId id="351" r:id="rId97"/>
    <p:sldId id="352" r:id="rId98"/>
    <p:sldId id="354" r:id="rId99"/>
    <p:sldId id="355" r:id="rId100"/>
    <p:sldId id="356" r:id="rId101"/>
    <p:sldId id="357" r:id="rId102"/>
    <p:sldId id="359" r:id="rId103"/>
    <p:sldId id="360" r:id="rId104"/>
    <p:sldId id="361" r:id="rId10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33" autoAdjust="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65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36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8006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637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787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822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491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501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34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27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067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35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50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348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10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9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5E965-EF32-4D80-9D9C-66B2EE2011C2}" type="datetimeFigureOut">
              <a:rPr lang="pt-BR" smtClean="0"/>
              <a:t>26/11/2016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47EDCC-1058-4AE9-91FF-60CBE5A10F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3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Curso de </a:t>
            </a:r>
            <a:r>
              <a:rPr lang="pt-BR" dirty="0" err="1"/>
              <a:t>Origin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Kaique Mutter </a:t>
            </a:r>
            <a:r>
              <a:rPr lang="pt-BR" dirty="0" err="1"/>
              <a:t>Haleplian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872" y="423326"/>
            <a:ext cx="4850967" cy="1972968"/>
          </a:xfrm>
          <a:prstGeom prst="rect">
            <a:avLst/>
          </a:prstGeom>
        </p:spPr>
      </p:pic>
      <p:pic>
        <p:nvPicPr>
          <p:cNvPr id="1026" name="Picture 2" descr="Resultado de imagem para ffcl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17" y="508268"/>
            <a:ext cx="1271271" cy="188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gru2-1.xx.fbcdn.net/v/t1.0-9/14702311_1803909289879535_3830505120358408347_n.jpg?oh=88ba3f218ef333ad45bbca23e3a53c2a&amp;oe=58BC775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t="14466" r="5802" b="42292"/>
          <a:stretch/>
        </p:blipFill>
        <p:spPr bwMode="auto">
          <a:xfrm>
            <a:off x="1870364" y="3113088"/>
            <a:ext cx="9634248" cy="20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910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9477429" y="4797286"/>
            <a:ext cx="739997" cy="38431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8145585" y="2393275"/>
            <a:ext cx="2760954" cy="36443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415638" y="1264555"/>
            <a:ext cx="3291040" cy="60400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4283" y="2280631"/>
            <a:ext cx="528311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Os dois maiores problemas de importação.</a:t>
            </a:r>
            <a:br>
              <a:rPr lang="pt-BR" dirty="0"/>
            </a:br>
            <a:r>
              <a:rPr lang="pt-BR" dirty="0"/>
              <a:t>Verifique se o separador de colunas e de números estão corretos. Você pode testar e verificar o resultado no quadro abaixo: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5415638" y="1905000"/>
            <a:ext cx="216536" cy="670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5415638" y="2757710"/>
            <a:ext cx="26284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120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1888" t="17187" r="21303" b="22048"/>
          <a:stretch/>
        </p:blipFill>
        <p:spPr>
          <a:xfrm>
            <a:off x="0" y="0"/>
            <a:ext cx="7391401" cy="4445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21498" t="17187" r="21693" b="22222"/>
          <a:stretch/>
        </p:blipFill>
        <p:spPr>
          <a:xfrm>
            <a:off x="4889499" y="2425700"/>
            <a:ext cx="7391401" cy="44323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61156" y="5415114"/>
            <a:ext cx="3378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Marque a caixa de </a:t>
            </a:r>
            <a:r>
              <a:rPr lang="pt-BR" dirty="0" err="1"/>
              <a:t>pré</a:t>
            </a:r>
            <a:r>
              <a:rPr lang="pt-BR" dirty="0"/>
              <a:t> visualização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1422400" y="4445000"/>
            <a:ext cx="63500" cy="96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4889499" y="3429000"/>
            <a:ext cx="2286001" cy="31496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747001" y="4542135"/>
            <a:ext cx="222805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Os parâmetros que você pode obter</a:t>
            </a:r>
          </a:p>
        </p:txBody>
      </p:sp>
    </p:spTree>
    <p:extLst>
      <p:ext uri="{BB962C8B-B14F-4D97-AF65-F5344CB8AC3E}">
        <p14:creationId xmlns:p14="http://schemas.microsoft.com/office/powerpoint/2010/main" val="35375676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435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327023" y="5073022"/>
            <a:ext cx="1511301" cy="29907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3371849" y="6218702"/>
            <a:ext cx="1282701" cy="29907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013200" y="3302000"/>
            <a:ext cx="6553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Aqui estão todos os parâmetros desejados, plote a coluna C como </a:t>
            </a:r>
            <a:r>
              <a:rPr lang="pt-BR" b="1" i="1" dirty="0" err="1"/>
              <a:t>line</a:t>
            </a:r>
            <a:endParaRPr lang="pt-BR" b="1" i="1" dirty="0"/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6794500" y="1600200"/>
            <a:ext cx="0" cy="1714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6462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664200" y="1905000"/>
            <a:ext cx="33401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Dê zoom no pico</a:t>
            </a:r>
          </a:p>
        </p:txBody>
      </p:sp>
      <p:cxnSp>
        <p:nvCxnSpPr>
          <p:cNvPr id="6" name="Conector de seta reta 5"/>
          <p:cNvCxnSpPr>
            <a:stCxn id="5" idx="1"/>
          </p:cNvCxnSpPr>
          <p:nvPr/>
        </p:nvCxnSpPr>
        <p:spPr>
          <a:xfrm flipH="1">
            <a:off x="4013200" y="2089666"/>
            <a:ext cx="1651000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0601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261100" y="1917700"/>
            <a:ext cx="33147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Frequência desse sinal é de aproximadamente 60Hz</a:t>
            </a:r>
          </a:p>
        </p:txBody>
      </p:sp>
    </p:spTree>
    <p:extLst>
      <p:ext uri="{BB962C8B-B14F-4D97-AF65-F5344CB8AC3E}">
        <p14:creationId xmlns:p14="http://schemas.microsoft.com/office/powerpoint/2010/main" val="42000196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065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58957" y="1678690"/>
            <a:ext cx="3962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 tiver necessidade de importar parte dos seus dados, selecione essa caixa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5221357" y="1577009"/>
            <a:ext cx="371060" cy="4373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de cantos arredondados 8"/>
          <p:cNvSpPr/>
          <p:nvPr/>
        </p:nvSpPr>
        <p:spPr>
          <a:xfrm>
            <a:off x="9477429" y="4797286"/>
            <a:ext cx="739997" cy="38431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43032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62610" y="1615526"/>
            <a:ext cx="4717774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dirty="0"/>
              <a:t>Se você teve que alterar algum parâmetro até agora, e vai usá-los posteriormente, você pode salvar essa configuração, assim você não precisa alterá-los de novo quando importar os novos dados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5380383" y="2305878"/>
            <a:ext cx="304800" cy="6361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de cantos arredondados 7"/>
          <p:cNvSpPr/>
          <p:nvPr/>
        </p:nvSpPr>
        <p:spPr>
          <a:xfrm>
            <a:off x="9477429" y="4797286"/>
            <a:ext cx="739997" cy="38431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61098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189843" y="1722783"/>
            <a:ext cx="259742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Resultado final da importação</a:t>
            </a:r>
          </a:p>
        </p:txBody>
      </p:sp>
    </p:spTree>
    <p:extLst>
      <p:ext uri="{BB962C8B-B14F-4D97-AF65-F5344CB8AC3E}">
        <p14:creationId xmlns:p14="http://schemas.microsoft.com/office/powerpoint/2010/main" val="3490408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668147" y="3273914"/>
            <a:ext cx="543001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Delete a coluna “A”, e faça com que a coluna B seja o eixo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Repita o procedimento para todos os books</a:t>
            </a:r>
          </a:p>
        </p:txBody>
      </p:sp>
    </p:spTree>
    <p:extLst>
      <p:ext uri="{BB962C8B-B14F-4D97-AF65-F5344CB8AC3E}">
        <p14:creationId xmlns:p14="http://schemas.microsoft.com/office/powerpoint/2010/main" val="3584629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4" y="76199"/>
            <a:ext cx="12062422" cy="678180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833265" y="2835425"/>
            <a:ext cx="271420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Clique em </a:t>
            </a:r>
            <a:r>
              <a:rPr lang="pt-BR" b="1" i="1" dirty="0"/>
              <a:t>New </a:t>
            </a:r>
            <a:r>
              <a:rPr lang="pt-BR" b="1" i="1" dirty="0" err="1"/>
              <a:t>Graph</a:t>
            </a:r>
            <a:endParaRPr lang="pt-BR" b="1" i="1" dirty="0"/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1071015" y="674996"/>
            <a:ext cx="2054087" cy="2267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908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92249" y="3343870"/>
            <a:ext cx="388288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Clique com o direito dentro do gráfico, e selecione </a:t>
            </a:r>
            <a:r>
              <a:rPr lang="pt-BR" i="1" dirty="0" err="1"/>
              <a:t>Layer</a:t>
            </a:r>
            <a:r>
              <a:rPr lang="pt-BR" i="1" dirty="0"/>
              <a:t> </a:t>
            </a:r>
            <a:r>
              <a:rPr lang="pt-BR" i="1" dirty="0" err="1"/>
              <a:t>Contents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01555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631096" y="4558748"/>
            <a:ext cx="565867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Selecione as 3 colunas, e arraste para a direita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Depois pressione OK</a:t>
            </a:r>
          </a:p>
        </p:txBody>
      </p:sp>
    </p:spTree>
    <p:extLst>
      <p:ext uri="{BB962C8B-B14F-4D97-AF65-F5344CB8AC3E}">
        <p14:creationId xmlns:p14="http://schemas.microsoft.com/office/powerpoint/2010/main" val="2880946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09532" y="4022411"/>
            <a:ext cx="392264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Depois, com o gráfico aberto, clique com direito no gráfico e selecione </a:t>
            </a:r>
            <a:r>
              <a:rPr lang="pt-BR" b="1" i="1" dirty="0"/>
              <a:t>New </a:t>
            </a:r>
            <a:r>
              <a:rPr lang="pt-BR" b="1" i="1" dirty="0" err="1"/>
              <a:t>Legend</a:t>
            </a:r>
            <a:endParaRPr lang="pt-BR" b="1" i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107094" y="2296045"/>
            <a:ext cx="412142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Coloque o nome de cada filtro nos seus comentários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2928730" y="1905000"/>
            <a:ext cx="763062" cy="374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de cantos arredondados 8"/>
          <p:cNvSpPr/>
          <p:nvPr/>
        </p:nvSpPr>
        <p:spPr>
          <a:xfrm>
            <a:off x="3691792" y="1544590"/>
            <a:ext cx="787443" cy="36041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4982817" y="2670419"/>
            <a:ext cx="2557670" cy="1759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2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9270" y="2757710"/>
            <a:ext cx="4492487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Para otimizar esse gráfico, dê dois cliques na linha que está na legenda do gráfico. Isso fará com que abre os detalhes de </a:t>
            </a:r>
            <a:r>
              <a:rPr lang="pt-BR" i="1" dirty="0" err="1"/>
              <a:t>plot</a:t>
            </a:r>
            <a:r>
              <a:rPr lang="pt-BR" dirty="0"/>
              <a:t>, altere as cores das linhas de acordo com as cores dos filtros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4412975" y="3074504"/>
            <a:ext cx="3472068" cy="198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12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Tópicos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89212" y="1325216"/>
            <a:ext cx="8915400" cy="5393635"/>
          </a:xfrm>
        </p:spPr>
        <p:txBody>
          <a:bodyPr>
            <a:normAutofit fontScale="85000" lnSpcReduction="20000"/>
          </a:bodyPr>
          <a:lstStyle/>
          <a:p>
            <a:r>
              <a:rPr lang="pt-BR" sz="1600" dirty="0"/>
              <a:t>Introdução</a:t>
            </a:r>
          </a:p>
          <a:p>
            <a:pPr lvl="1"/>
            <a:r>
              <a:rPr lang="pt-BR" dirty="0"/>
              <a:t>Interface, ferramentas, </a:t>
            </a:r>
            <a:r>
              <a:rPr lang="pt-BR" dirty="0" err="1"/>
              <a:t>Workbook</a:t>
            </a:r>
            <a:endParaRPr lang="pt-BR" dirty="0"/>
          </a:p>
          <a:p>
            <a:r>
              <a:rPr lang="pt-BR" sz="1600" dirty="0"/>
              <a:t>Manipulação de dados</a:t>
            </a:r>
          </a:p>
          <a:p>
            <a:pPr lvl="1"/>
            <a:r>
              <a:rPr lang="pt-BR" dirty="0"/>
              <a:t>Tabelas</a:t>
            </a:r>
          </a:p>
          <a:p>
            <a:pPr lvl="1"/>
            <a:r>
              <a:rPr lang="pt-BR" dirty="0"/>
              <a:t>Criação, customização e exportação de gráficos.</a:t>
            </a:r>
          </a:p>
          <a:p>
            <a:pPr lvl="1"/>
            <a:r>
              <a:rPr lang="pt-BR" dirty="0"/>
              <a:t>Importação de dados</a:t>
            </a:r>
          </a:p>
          <a:p>
            <a:r>
              <a:rPr lang="pt-BR" sz="1600" dirty="0"/>
              <a:t>Customizando a importação de dados</a:t>
            </a:r>
          </a:p>
          <a:p>
            <a:r>
              <a:rPr lang="pt-BR" sz="1600" dirty="0"/>
              <a:t>Ajuste de curvas</a:t>
            </a:r>
          </a:p>
          <a:p>
            <a:r>
              <a:rPr lang="pt-BR" sz="2700" b="1" dirty="0"/>
              <a:t>Pós processamento da importação de dados</a:t>
            </a:r>
          </a:p>
          <a:p>
            <a:pPr lvl="1"/>
            <a:r>
              <a:rPr lang="pt-BR" sz="2700" b="1" dirty="0"/>
              <a:t>Análise de pico</a:t>
            </a:r>
          </a:p>
          <a:p>
            <a:pPr lvl="1"/>
            <a:r>
              <a:rPr lang="pt-BR" sz="2700" b="1" dirty="0"/>
              <a:t>Linhas de base</a:t>
            </a:r>
          </a:p>
          <a:p>
            <a:pPr lvl="1"/>
            <a:r>
              <a:rPr lang="pt-BR" sz="2700" b="1" i="1" dirty="0" err="1"/>
              <a:t>Smooth</a:t>
            </a:r>
            <a:endParaRPr lang="pt-BR" sz="2700" b="1" i="1" dirty="0"/>
          </a:p>
          <a:p>
            <a:pPr lvl="1"/>
            <a:r>
              <a:rPr lang="pt-BR" sz="2700" b="1" dirty="0"/>
              <a:t>FFT</a:t>
            </a:r>
          </a:p>
          <a:p>
            <a:r>
              <a:rPr lang="pt-BR" sz="1600" dirty="0"/>
              <a:t>Histograma</a:t>
            </a:r>
          </a:p>
          <a:p>
            <a:pPr lvl="1"/>
            <a:r>
              <a:rPr lang="pt-BR" dirty="0"/>
              <a:t>Ajuste de histogramas</a:t>
            </a:r>
          </a:p>
          <a:p>
            <a:r>
              <a:rPr lang="pt-BR" sz="1600" dirty="0"/>
              <a:t>Gráficos 3D</a:t>
            </a:r>
          </a:p>
          <a:p>
            <a:pPr marL="4572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6148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16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49077" y="3232379"/>
            <a:ext cx="438646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Agora  normalizando os espectros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Selecione a coluna C do espectro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4585252" y="3273287"/>
            <a:ext cx="357809" cy="331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65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22489"/>
            <a:ext cx="12204010" cy="686140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20349" y="3944034"/>
            <a:ext cx="9384264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200" dirty="0" err="1"/>
              <a:t>Analysis</a:t>
            </a:r>
            <a:r>
              <a:rPr lang="pt-BR" sz="2200" dirty="0"/>
              <a:t> -&gt; </a:t>
            </a:r>
            <a:r>
              <a:rPr lang="pt-BR" sz="2200" dirty="0" err="1"/>
              <a:t>Mathematics</a:t>
            </a:r>
            <a:r>
              <a:rPr lang="pt-BR" sz="2200" dirty="0"/>
              <a:t> -&gt; Normalize </a:t>
            </a:r>
            <a:r>
              <a:rPr lang="pt-BR" sz="2200" dirty="0" err="1"/>
              <a:t>Columns</a:t>
            </a:r>
            <a:r>
              <a:rPr lang="pt-BR" sz="2200" dirty="0"/>
              <a:t> -&gt; Open </a:t>
            </a:r>
            <a:r>
              <a:rPr lang="pt-BR" sz="2200" dirty="0" err="1"/>
              <a:t>Dialog</a:t>
            </a:r>
            <a:r>
              <a:rPr lang="pt-BR" sz="2200" dirty="0"/>
              <a:t>...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7553739" y="2169523"/>
            <a:ext cx="39757" cy="1739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91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31" y="-10933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964558" y="2457271"/>
            <a:ext cx="393675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É possível normalizar o gráfico de várias maneiras, nesse exemplo vamos escolher de 0 a 1.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7046912" y="3657600"/>
            <a:ext cx="1553749" cy="364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088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038668" y="4532243"/>
            <a:ext cx="601648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Repita o procedimento para os outros books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4903304" y="3429000"/>
            <a:ext cx="1895061" cy="1076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V="1">
            <a:off x="6785113" y="3578087"/>
            <a:ext cx="1298713" cy="954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6798365" y="3522596"/>
            <a:ext cx="4605372" cy="100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358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4825915" y="1072398"/>
            <a:ext cx="329181" cy="226315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6829" y="1966963"/>
            <a:ext cx="434671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 for necessário fazer alguma alteração nos seus dados, clique no cadeado e depois em </a:t>
            </a:r>
            <a:r>
              <a:rPr lang="pt-BR" b="1" i="1" dirty="0" err="1"/>
              <a:t>Change</a:t>
            </a:r>
            <a:r>
              <a:rPr lang="pt-BR" b="1" i="1" dirty="0"/>
              <a:t> </a:t>
            </a:r>
            <a:r>
              <a:rPr lang="pt-BR" b="1" i="1" dirty="0" err="1"/>
              <a:t>Parameters</a:t>
            </a:r>
            <a:endParaRPr lang="pt-BR" b="1" i="1" dirty="0"/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4002157" y="1298713"/>
            <a:ext cx="823758" cy="593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11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818783" y="2504661"/>
            <a:ext cx="368582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Dessa forma, você pode alterar os dados sem precisar criar uma nova coluna. </a:t>
            </a:r>
          </a:p>
        </p:txBody>
      </p:sp>
    </p:spTree>
    <p:extLst>
      <p:ext uri="{BB962C8B-B14F-4D97-AF65-F5344CB8AC3E}">
        <p14:creationId xmlns:p14="http://schemas.microsoft.com/office/powerpoint/2010/main" val="4170592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80"/>
            <a:ext cx="12656886" cy="711602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564834" y="4082534"/>
            <a:ext cx="722243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Crie um novo gráfico, e abra a janela de </a:t>
            </a:r>
            <a:r>
              <a:rPr lang="pt-BR" b="1" i="1" dirty="0" err="1"/>
              <a:t>Layer</a:t>
            </a:r>
            <a:r>
              <a:rPr lang="pt-BR" b="1" i="1" dirty="0"/>
              <a:t> </a:t>
            </a:r>
            <a:r>
              <a:rPr lang="pt-BR" b="1" i="1" dirty="0" err="1"/>
              <a:t>contents</a:t>
            </a:r>
            <a:endParaRPr lang="pt-BR" b="1" i="1" dirty="0"/>
          </a:p>
        </p:txBody>
      </p:sp>
      <p:cxnSp>
        <p:nvCxnSpPr>
          <p:cNvPr id="7" name="Conector de seta reta 6"/>
          <p:cNvCxnSpPr>
            <a:stCxn id="5" idx="1"/>
          </p:cNvCxnSpPr>
          <p:nvPr/>
        </p:nvCxnSpPr>
        <p:spPr>
          <a:xfrm flipH="1" flipV="1">
            <a:off x="583096" y="2184486"/>
            <a:ext cx="2981738" cy="2082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93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7849" y="2133600"/>
            <a:ext cx="321227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Selecione as colunas normalizadas e arraste para direita, depois clique em OK</a:t>
            </a:r>
          </a:p>
        </p:txBody>
      </p:sp>
    </p:spTree>
    <p:extLst>
      <p:ext uri="{BB962C8B-B14F-4D97-AF65-F5344CB8AC3E}">
        <p14:creationId xmlns:p14="http://schemas.microsoft.com/office/powerpoint/2010/main" val="771918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56591" y="1905000"/>
            <a:ext cx="307450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Altera as configurações de </a:t>
            </a:r>
            <a:r>
              <a:rPr lang="pt-BR" b="1" i="1" dirty="0" err="1"/>
              <a:t>Plot</a:t>
            </a:r>
            <a:r>
              <a:rPr lang="pt-BR" dirty="0"/>
              <a:t> para uma melhor apresentação dos dados</a:t>
            </a:r>
          </a:p>
        </p:txBody>
      </p:sp>
    </p:spTree>
    <p:extLst>
      <p:ext uri="{BB962C8B-B14F-4D97-AF65-F5344CB8AC3E}">
        <p14:creationId xmlns:p14="http://schemas.microsoft.com/office/powerpoint/2010/main" val="22190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56" y="165254"/>
            <a:ext cx="11806444" cy="6637884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3341672" y="496558"/>
            <a:ext cx="342431" cy="34455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3803373" y="879142"/>
            <a:ext cx="3538331" cy="1353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7341704" y="2303357"/>
            <a:ext cx="433003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Vamos utilizar o modo: </a:t>
            </a:r>
            <a:r>
              <a:rPr lang="pt-BR" b="1" i="1" dirty="0" err="1"/>
              <a:t>Import</a:t>
            </a:r>
            <a:r>
              <a:rPr lang="pt-BR" b="1" i="1" dirty="0"/>
              <a:t> </a:t>
            </a:r>
            <a:r>
              <a:rPr lang="pt-BR" b="1" i="1" dirty="0" err="1"/>
              <a:t>Wizard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3689347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202017" y="1533435"/>
            <a:ext cx="598998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Agora importando os mesmos dados de uma maneira diferente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Para isso crie uma nova pasta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 importe os dados do modo </a:t>
            </a:r>
            <a:r>
              <a:rPr lang="pt-BR" b="1" i="1" dirty="0"/>
              <a:t>“</a:t>
            </a:r>
            <a:r>
              <a:rPr lang="pt-BR" b="1" i="1" dirty="0" err="1"/>
              <a:t>Import</a:t>
            </a:r>
            <a:r>
              <a:rPr lang="pt-BR" b="1" i="1" dirty="0"/>
              <a:t> </a:t>
            </a:r>
            <a:r>
              <a:rPr lang="pt-BR" b="1" i="1" dirty="0" err="1"/>
              <a:t>Wizard</a:t>
            </a:r>
            <a:r>
              <a:rPr lang="pt-BR" b="1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7704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46923" y="4267200"/>
            <a:ext cx="428045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Agora importando de modo a criar novas colunas, e não novos books como foi feito anteriormente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22783" y="1419136"/>
            <a:ext cx="36045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Adicione os 3 filtros usados anteriormente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5314122" y="1550504"/>
            <a:ext cx="5393635" cy="583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5030580" y="5141843"/>
            <a:ext cx="1343716" cy="13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337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71081" y="1631276"/>
            <a:ext cx="8911687" cy="128089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53" y="0"/>
            <a:ext cx="13011150" cy="7315200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5533844" y="3021496"/>
            <a:ext cx="2735512" cy="96740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804360" y="2231810"/>
            <a:ext cx="284709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Selecione a 2ª caixa para que o nome do arquivo seja o comentário da coluna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675957" y="3544674"/>
            <a:ext cx="297549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Desmarque a 3ª caixa para que não inclua o caminho todo do arquivo no </a:t>
            </a:r>
            <a:r>
              <a:rPr lang="pt-BR" dirty="0" err="1"/>
              <a:t>comentario</a:t>
            </a:r>
            <a:endParaRPr lang="pt-BR" dirty="0"/>
          </a:p>
        </p:txBody>
      </p:sp>
      <p:cxnSp>
        <p:nvCxnSpPr>
          <p:cNvPr id="10" name="Conector de seta reta 9"/>
          <p:cNvCxnSpPr>
            <a:stCxn id="7" idx="1"/>
          </p:cNvCxnSpPr>
          <p:nvPr/>
        </p:nvCxnSpPr>
        <p:spPr>
          <a:xfrm flipH="1">
            <a:off x="6113568" y="2831975"/>
            <a:ext cx="2690792" cy="383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 flipV="1">
            <a:off x="5971309" y="3864465"/>
            <a:ext cx="2704648" cy="626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985164" y="5483449"/>
            <a:ext cx="501534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O restante da importação é o mesmo, dessa forma pode finalizar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10521432" y="4940046"/>
            <a:ext cx="805565" cy="429491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cxnSp>
        <p:nvCxnSpPr>
          <p:cNvPr id="16" name="Conector de seta reta 15"/>
          <p:cNvCxnSpPr/>
          <p:nvPr/>
        </p:nvCxnSpPr>
        <p:spPr>
          <a:xfrm flipV="1">
            <a:off x="10642384" y="5400457"/>
            <a:ext cx="0" cy="160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885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332382" y="4433894"/>
            <a:ext cx="885245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Desse modo, todos os dados estão em um mesmo book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Delete todas as colunas que possuem pixel, e torne as colunas </a:t>
            </a:r>
            <a:r>
              <a:rPr lang="pt-BR" b="1" i="1" dirty="0"/>
              <a:t>“</a:t>
            </a:r>
            <a:r>
              <a:rPr lang="pt-BR" b="1" i="1" dirty="0" err="1"/>
              <a:t>Wavelength</a:t>
            </a:r>
            <a:r>
              <a:rPr lang="pt-BR" b="1" i="1" dirty="0"/>
              <a:t>”</a:t>
            </a:r>
            <a:r>
              <a:rPr lang="pt-BR" dirty="0"/>
              <a:t> como X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Tire os comentários das colunas de eixo X, e se preferir renomeie os comentários.</a:t>
            </a:r>
          </a:p>
        </p:txBody>
      </p:sp>
    </p:spTree>
    <p:extLst>
      <p:ext uri="{BB962C8B-B14F-4D97-AF65-F5344CB8AC3E}">
        <p14:creationId xmlns:p14="http://schemas.microsoft.com/office/powerpoint/2010/main" val="1744531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59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4" y="265588"/>
            <a:ext cx="11985516" cy="6738562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206484" y="6233278"/>
            <a:ext cx="442540" cy="347569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048000" y="4022411"/>
            <a:ext cx="530087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Selecione todas as colunas e plote o gráfico no formato </a:t>
            </a:r>
            <a:r>
              <a:rPr lang="pt-BR" b="1" i="1" dirty="0"/>
              <a:t>“</a:t>
            </a:r>
            <a:r>
              <a:rPr lang="pt-BR" b="1" i="1" dirty="0" err="1"/>
              <a:t>Line</a:t>
            </a:r>
            <a:r>
              <a:rPr lang="pt-BR" b="1" i="1" dirty="0"/>
              <a:t>”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876369" y="4668742"/>
            <a:ext cx="3425686" cy="13202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822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276521" y="3066871"/>
            <a:ext cx="234563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Altera as cores das linhas de acordo com os espectros correspondentes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8282609" y="2757710"/>
            <a:ext cx="1007165" cy="515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 flipV="1">
            <a:off x="8309113" y="2915478"/>
            <a:ext cx="967408" cy="357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 flipV="1">
            <a:off x="8256104" y="3034748"/>
            <a:ext cx="1020417" cy="238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027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3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076661" y="2512874"/>
            <a:ext cx="442795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Agora normalizando.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Selecione as colunas dos espectros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(</a:t>
            </a:r>
            <a:r>
              <a:rPr lang="pt-BR" u="sng" dirty="0"/>
              <a:t>dica:</a:t>
            </a:r>
            <a:r>
              <a:rPr lang="pt-BR" dirty="0"/>
              <a:t> segure </a:t>
            </a:r>
            <a:r>
              <a:rPr lang="pt-BR" dirty="0" err="1"/>
              <a:t>ctrl</a:t>
            </a:r>
            <a:r>
              <a:rPr lang="pt-BR" dirty="0"/>
              <a:t> para fazê-lo)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Use a mesma normalização usada anteriormente</a:t>
            </a:r>
          </a:p>
        </p:txBody>
      </p:sp>
    </p:spTree>
    <p:extLst>
      <p:ext uri="{BB962C8B-B14F-4D97-AF65-F5344CB8AC3E}">
        <p14:creationId xmlns:p14="http://schemas.microsoft.com/office/powerpoint/2010/main" val="3627854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89212" y="3667035"/>
            <a:ext cx="848139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Repare que as normalizações ficaram todas à direita. Para esse exemplo não há problema, pois o eixo x é o mesmo para todos. </a:t>
            </a:r>
          </a:p>
          <a:p>
            <a:r>
              <a:rPr lang="pt-BR" dirty="0"/>
              <a:t>Contudo, pensando em problemas futuros, faremos com que a coluna da normalização fique ao lado direito de seus espectros</a:t>
            </a:r>
          </a:p>
        </p:txBody>
      </p:sp>
      <p:sp>
        <p:nvSpPr>
          <p:cNvPr id="13" name="Forma livre 12"/>
          <p:cNvSpPr/>
          <p:nvPr/>
        </p:nvSpPr>
        <p:spPr>
          <a:xfrm>
            <a:off x="7128050" y="993294"/>
            <a:ext cx="2095463" cy="505727"/>
          </a:xfrm>
          <a:custGeom>
            <a:avLst/>
            <a:gdLst>
              <a:gd name="connsiteX0" fmla="*/ 1499115 w 2095463"/>
              <a:gd name="connsiteY0" fmla="*/ 490949 h 505727"/>
              <a:gd name="connsiteX1" fmla="*/ 849759 w 2095463"/>
              <a:gd name="connsiteY1" fmla="*/ 252410 h 505727"/>
              <a:gd name="connsiteX2" fmla="*/ 1620 w 2095463"/>
              <a:gd name="connsiteY2" fmla="*/ 504202 h 505727"/>
              <a:gd name="connsiteX3" fmla="*/ 650976 w 2095463"/>
              <a:gd name="connsiteY3" fmla="*/ 106636 h 505727"/>
              <a:gd name="connsiteX4" fmla="*/ 1194315 w 2095463"/>
              <a:gd name="connsiteY4" fmla="*/ 27123 h 505727"/>
              <a:gd name="connsiteX5" fmla="*/ 2095463 w 2095463"/>
              <a:gd name="connsiteY5" fmla="*/ 504202 h 50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5463" h="505727">
                <a:moveTo>
                  <a:pt x="1499115" y="490949"/>
                </a:moveTo>
                <a:cubicBezTo>
                  <a:pt x="1299228" y="370575"/>
                  <a:pt x="1099341" y="250201"/>
                  <a:pt x="849759" y="252410"/>
                </a:cubicBezTo>
                <a:cubicBezTo>
                  <a:pt x="600177" y="254619"/>
                  <a:pt x="34751" y="528498"/>
                  <a:pt x="1620" y="504202"/>
                </a:cubicBezTo>
                <a:cubicBezTo>
                  <a:pt x="-31511" y="479906"/>
                  <a:pt x="452193" y="186149"/>
                  <a:pt x="650976" y="106636"/>
                </a:cubicBezTo>
                <a:cubicBezTo>
                  <a:pt x="849758" y="27123"/>
                  <a:pt x="953567" y="-39138"/>
                  <a:pt x="1194315" y="27123"/>
                </a:cubicBezTo>
                <a:cubicBezTo>
                  <a:pt x="1435063" y="93384"/>
                  <a:pt x="1967359" y="477698"/>
                  <a:pt x="2095463" y="504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7156174" y="808341"/>
            <a:ext cx="2703443" cy="706735"/>
          </a:xfrm>
          <a:custGeom>
            <a:avLst/>
            <a:gdLst>
              <a:gd name="connsiteX0" fmla="*/ 2703443 w 2703443"/>
              <a:gd name="connsiteY0" fmla="*/ 675902 h 706735"/>
              <a:gd name="connsiteX1" fmla="*/ 1404730 w 2703443"/>
              <a:gd name="connsiteY1" fmla="*/ 42 h 706735"/>
              <a:gd name="connsiteX2" fmla="*/ 0 w 2703443"/>
              <a:gd name="connsiteY2" fmla="*/ 702407 h 70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3443" h="706735">
                <a:moveTo>
                  <a:pt x="2703443" y="675902"/>
                </a:moveTo>
                <a:cubicBezTo>
                  <a:pt x="2279373" y="335763"/>
                  <a:pt x="1855304" y="-4375"/>
                  <a:pt x="1404730" y="42"/>
                </a:cubicBezTo>
                <a:cubicBezTo>
                  <a:pt x="954156" y="4459"/>
                  <a:pt x="53009" y="770877"/>
                  <a:pt x="0" y="70240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11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634299" y="4445706"/>
            <a:ext cx="3509701" cy="104069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89212" y="4770783"/>
            <a:ext cx="26260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Modo de importação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10643621" y="1975855"/>
            <a:ext cx="342431" cy="34455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79374" y="1404730"/>
            <a:ext cx="356483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Clique aqui para selecionar os seus arquivos</a:t>
            </a:r>
          </a:p>
        </p:txBody>
      </p:sp>
      <p:cxnSp>
        <p:nvCxnSpPr>
          <p:cNvPr id="9" name="Conector de seta reta 8"/>
          <p:cNvCxnSpPr>
            <a:stCxn id="8" idx="3"/>
            <a:endCxn id="7" idx="1"/>
          </p:cNvCxnSpPr>
          <p:nvPr/>
        </p:nvCxnSpPr>
        <p:spPr>
          <a:xfrm>
            <a:off x="5844209" y="1727896"/>
            <a:ext cx="4799412" cy="420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>
            <a:stCxn id="6" idx="3"/>
          </p:cNvCxnSpPr>
          <p:nvPr/>
        </p:nvCxnSpPr>
        <p:spPr>
          <a:xfrm flipV="1">
            <a:off x="5215252" y="4638261"/>
            <a:ext cx="310905" cy="317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997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82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4611757" y="437319"/>
            <a:ext cx="3220278" cy="940907"/>
          </a:xfrm>
          <a:custGeom>
            <a:avLst/>
            <a:gdLst>
              <a:gd name="connsiteX0" fmla="*/ 3220278 w 3220278"/>
              <a:gd name="connsiteY0" fmla="*/ 940907 h 940907"/>
              <a:gd name="connsiteX1" fmla="*/ 1709530 w 3220278"/>
              <a:gd name="connsiteY1" fmla="*/ 3 h 940907"/>
              <a:gd name="connsiteX2" fmla="*/ 0 w 3220278"/>
              <a:gd name="connsiteY2" fmla="*/ 927655 h 940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0278" h="940907">
                <a:moveTo>
                  <a:pt x="3220278" y="940907"/>
                </a:moveTo>
                <a:cubicBezTo>
                  <a:pt x="2733260" y="471559"/>
                  <a:pt x="2246243" y="2212"/>
                  <a:pt x="1709530" y="3"/>
                </a:cubicBezTo>
                <a:cubicBezTo>
                  <a:pt x="1172817" y="-2206"/>
                  <a:pt x="28713" y="916611"/>
                  <a:pt x="0" y="9276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133600" y="4479235"/>
            <a:ext cx="503582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Coloque as colunas de normalização do lado direito dos seus respectivos espectros</a:t>
            </a:r>
          </a:p>
        </p:txBody>
      </p:sp>
    </p:spTree>
    <p:extLst>
      <p:ext uri="{BB962C8B-B14F-4D97-AF65-F5344CB8AC3E}">
        <p14:creationId xmlns:p14="http://schemas.microsoft.com/office/powerpoint/2010/main" val="3604884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42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4" y="0"/>
            <a:ext cx="12416045" cy="698061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362808" y="4267200"/>
            <a:ext cx="736820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Renomeie os comentários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Selecione as 3 colunas (</a:t>
            </a:r>
            <a:r>
              <a:rPr lang="pt-BR" u="sng" dirty="0"/>
              <a:t>dica</a:t>
            </a:r>
            <a:r>
              <a:rPr lang="pt-BR" dirty="0"/>
              <a:t>: use </a:t>
            </a:r>
            <a:r>
              <a:rPr lang="pt-BR" dirty="0" err="1"/>
              <a:t>ctrl</a:t>
            </a:r>
            <a:r>
              <a:rPr lang="pt-BR" dirty="0"/>
              <a:t>)</a:t>
            </a:r>
            <a:br>
              <a:rPr lang="pt-BR" dirty="0"/>
            </a:br>
            <a:r>
              <a:rPr lang="pt-BR" dirty="0"/>
              <a:t>Plote os 3 no gráfico </a:t>
            </a:r>
            <a:r>
              <a:rPr lang="pt-BR" b="1" i="1" dirty="0"/>
              <a:t>“</a:t>
            </a:r>
            <a:r>
              <a:rPr lang="pt-BR" b="1" i="1" dirty="0" err="1"/>
              <a:t>Line</a:t>
            </a:r>
            <a:r>
              <a:rPr lang="pt-BR" b="1" i="1" dirty="0"/>
              <a:t>”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703227" y="4763019"/>
            <a:ext cx="3113401" cy="1492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de cantos arredondados 7"/>
          <p:cNvSpPr/>
          <p:nvPr/>
        </p:nvSpPr>
        <p:spPr>
          <a:xfrm>
            <a:off x="4518194" y="1827798"/>
            <a:ext cx="756171" cy="38300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6483219" y="1827798"/>
            <a:ext cx="756171" cy="38300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8825982" y="1827798"/>
            <a:ext cx="756171" cy="38300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20196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693426" y="3402496"/>
            <a:ext cx="302149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dirty="0"/>
              <a:t>Altere as cores das linhas de acordo com a cor do espectro</a:t>
            </a:r>
          </a:p>
        </p:txBody>
      </p:sp>
    </p:spTree>
    <p:extLst>
      <p:ext uri="{BB962C8B-B14F-4D97-AF65-F5344CB8AC3E}">
        <p14:creationId xmlns:p14="http://schemas.microsoft.com/office/powerpoint/2010/main" val="913924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14674" y="3429000"/>
            <a:ext cx="262393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Lembrando que é necessário torná-las independentes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3882887" y="2464904"/>
            <a:ext cx="1219200" cy="9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784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00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135757" y="1443335"/>
            <a:ext cx="536885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Agora usaremos processamento de sinal e análises de picos e áreas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Para isso crie uma nova pasta</a:t>
            </a:r>
          </a:p>
        </p:txBody>
      </p:sp>
    </p:spTree>
    <p:extLst>
      <p:ext uri="{BB962C8B-B14F-4D97-AF65-F5344CB8AC3E}">
        <p14:creationId xmlns:p14="http://schemas.microsoft.com/office/powerpoint/2010/main" val="449311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60943" y="2441819"/>
            <a:ext cx="506757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Utilizando o </a:t>
            </a:r>
            <a:r>
              <a:rPr lang="pt-BR" b="1" i="1" dirty="0"/>
              <a:t>“</a:t>
            </a:r>
            <a:r>
              <a:rPr lang="pt-BR" b="1" i="1" dirty="0" err="1"/>
              <a:t>Import</a:t>
            </a:r>
            <a:r>
              <a:rPr lang="pt-BR" b="1" i="1" dirty="0"/>
              <a:t> </a:t>
            </a:r>
            <a:r>
              <a:rPr lang="pt-BR" b="1" i="1" dirty="0" err="1"/>
              <a:t>Wizard</a:t>
            </a:r>
            <a:r>
              <a:rPr lang="pt-BR" dirty="0"/>
              <a:t>” importe os arquivos selecionados ao lado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As configurações pré-estabelecidas devem funcionar para esse exemplo</a:t>
            </a:r>
          </a:p>
        </p:txBody>
      </p:sp>
    </p:spTree>
    <p:extLst>
      <p:ext uri="{BB962C8B-B14F-4D97-AF65-F5344CB8AC3E}">
        <p14:creationId xmlns:p14="http://schemas.microsoft.com/office/powerpoint/2010/main" val="3830521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3" y="-228600"/>
            <a:ext cx="11914187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739270" y="2133600"/>
            <a:ext cx="329979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Faça um gráfico tipo </a:t>
            </a:r>
            <a:r>
              <a:rPr lang="pt-BR" b="1" i="1" dirty="0" err="1"/>
              <a:t>Line</a:t>
            </a:r>
            <a:endParaRPr lang="pt-BR" b="1" i="1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494572" y="3237498"/>
            <a:ext cx="2094640" cy="38300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07311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495690" y="1613253"/>
            <a:ext cx="4013284" cy="89140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9000352" y="4035287"/>
            <a:ext cx="713492" cy="35118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6495690" y="5274365"/>
            <a:ext cx="3748240" cy="75537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133601" y="2517913"/>
            <a:ext cx="381662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Selecione os 3 filtros e adicione os arquivos para importação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2756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612835" y="2111379"/>
            <a:ext cx="3962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Primeiro suavizaremos o gráfico</a:t>
            </a:r>
          </a:p>
        </p:txBody>
      </p:sp>
    </p:spTree>
    <p:extLst>
      <p:ext uri="{BB962C8B-B14F-4D97-AF65-F5344CB8AC3E}">
        <p14:creationId xmlns:p14="http://schemas.microsoft.com/office/powerpoint/2010/main" val="2248858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77" y="123257"/>
            <a:ext cx="11978723" cy="673474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069495" y="2442296"/>
            <a:ext cx="567976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200" dirty="0" err="1"/>
              <a:t>Analysis</a:t>
            </a:r>
            <a:r>
              <a:rPr lang="pt-BR" sz="2200" dirty="0"/>
              <a:t> -&gt; </a:t>
            </a:r>
            <a:r>
              <a:rPr lang="pt-BR" sz="2200" dirty="0" err="1"/>
              <a:t>Signal</a:t>
            </a:r>
            <a:r>
              <a:rPr lang="pt-BR" sz="2200" dirty="0"/>
              <a:t> </a:t>
            </a:r>
            <a:r>
              <a:rPr lang="pt-BR" sz="2200" dirty="0" err="1"/>
              <a:t>Processing</a:t>
            </a:r>
            <a:r>
              <a:rPr lang="pt-BR" sz="2200" dirty="0"/>
              <a:t> -&gt; </a:t>
            </a:r>
            <a:r>
              <a:rPr lang="pt-BR" sz="2200" dirty="0" err="1"/>
              <a:t>Smooth</a:t>
            </a:r>
            <a:r>
              <a:rPr lang="pt-BR" sz="22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555503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29374" y="1210270"/>
            <a:ext cx="239864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Marque a caixa de </a:t>
            </a:r>
            <a:r>
              <a:rPr lang="pt-BR" dirty="0" err="1"/>
              <a:t>pre</a:t>
            </a:r>
            <a:r>
              <a:rPr lang="pt-BR" dirty="0"/>
              <a:t> visualização do gráfico</a:t>
            </a:r>
          </a:p>
        </p:txBody>
      </p:sp>
      <p:cxnSp>
        <p:nvCxnSpPr>
          <p:cNvPr id="7" name="Conector de seta reta 6"/>
          <p:cNvCxnSpPr/>
          <p:nvPr/>
        </p:nvCxnSpPr>
        <p:spPr>
          <a:xfrm>
            <a:off x="2173357" y="2133600"/>
            <a:ext cx="1444486" cy="2756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7046912" y="4121426"/>
            <a:ext cx="433670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Esses são os métodos utilizados para a suavização dos gráficos, o mais usado é o </a:t>
            </a:r>
            <a:r>
              <a:rPr lang="pt-BR" i="1" dirty="0" err="1"/>
              <a:t>Savitzky-Golay</a:t>
            </a:r>
            <a:endParaRPr lang="pt-BR" i="1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3776073" y="2887466"/>
            <a:ext cx="1529834" cy="929159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 flipH="1" flipV="1">
            <a:off x="5459896" y="3604591"/>
            <a:ext cx="1587016" cy="795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2865" t="21007" r="23157" b="25521"/>
          <a:stretch/>
        </p:blipFill>
        <p:spPr>
          <a:xfrm>
            <a:off x="23812" y="0"/>
            <a:ext cx="7023100" cy="3911600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4118973" y="624110"/>
            <a:ext cx="427627" cy="40183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027124" y="541972"/>
            <a:ext cx="416487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u="sng" dirty="0"/>
              <a:t>Dica</a:t>
            </a:r>
            <a:r>
              <a:rPr lang="pt-BR" dirty="0"/>
              <a:t>: Use a lupa para ver o quanto você está suavizando o seu gráfico, lembrando que quanto mais você usa, mais suaviza-o 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22825" t="20982" r="22759" b="26160"/>
          <a:stretch/>
        </p:blipFill>
        <p:spPr>
          <a:xfrm>
            <a:off x="5111930" y="2964320"/>
            <a:ext cx="7080070" cy="3866605"/>
          </a:xfrm>
          <a:prstGeom prst="rect">
            <a:avLst/>
          </a:prstGeom>
        </p:spPr>
      </p:pic>
      <p:cxnSp>
        <p:nvCxnSpPr>
          <p:cNvPr id="10" name="Conector de seta reta 9"/>
          <p:cNvCxnSpPr/>
          <p:nvPr/>
        </p:nvCxnSpPr>
        <p:spPr>
          <a:xfrm flipH="1" flipV="1">
            <a:off x="4702629" y="979576"/>
            <a:ext cx="3187337" cy="301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10254343" y="2133600"/>
            <a:ext cx="381588" cy="1341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40541" y="4666845"/>
            <a:ext cx="34784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Utilize 10 pontos para a suavização</a:t>
            </a: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3735977" y="4897622"/>
            <a:ext cx="2599509" cy="92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158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22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89700" y="1498600"/>
            <a:ext cx="46101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Os dados suavizados estão no book, em uma nova coluna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-213814" y="3228083"/>
            <a:ext cx="2156914" cy="40183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cxnSp>
        <p:nvCxnSpPr>
          <p:cNvPr id="8" name="Conector de seta reta 7"/>
          <p:cNvCxnSpPr>
            <a:stCxn id="5" idx="1"/>
          </p:cNvCxnSpPr>
          <p:nvPr/>
        </p:nvCxnSpPr>
        <p:spPr>
          <a:xfrm flipH="1" flipV="1">
            <a:off x="5156200" y="1168400"/>
            <a:ext cx="1333500" cy="653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6029739" y="2832100"/>
            <a:ext cx="50700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Selecione a coluna dos dados suavizados e faça um gráfico tipo </a:t>
            </a:r>
            <a:r>
              <a:rPr lang="pt-BR" b="1" i="1" dirty="0" err="1"/>
              <a:t>Line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2823641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280943" y="2388378"/>
            <a:ext cx="55532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Vamos identificar os picos desse espectro</a:t>
            </a:r>
          </a:p>
        </p:txBody>
      </p:sp>
    </p:spTree>
    <p:extLst>
      <p:ext uri="{BB962C8B-B14F-4D97-AF65-F5344CB8AC3E}">
        <p14:creationId xmlns:p14="http://schemas.microsoft.com/office/powerpoint/2010/main" val="38320320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918200" y="2573044"/>
            <a:ext cx="58208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err="1"/>
              <a:t>Analysis</a:t>
            </a:r>
            <a:r>
              <a:rPr lang="pt-BR" dirty="0"/>
              <a:t> -&gt; </a:t>
            </a:r>
            <a:r>
              <a:rPr lang="pt-BR" dirty="0" err="1"/>
              <a:t>Peaks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Baseline</a:t>
            </a:r>
            <a:r>
              <a:rPr lang="pt-BR" dirty="0"/>
              <a:t> -&gt; </a:t>
            </a:r>
            <a:r>
              <a:rPr lang="pt-BR" dirty="0" err="1"/>
              <a:t>Multiple</a:t>
            </a:r>
            <a:r>
              <a:rPr lang="pt-BR" dirty="0"/>
              <a:t> </a:t>
            </a:r>
            <a:r>
              <a:rPr lang="pt-BR" dirty="0" err="1"/>
              <a:t>Peak</a:t>
            </a:r>
            <a:r>
              <a:rPr lang="pt-BR" dirty="0"/>
              <a:t> Fit..</a:t>
            </a:r>
          </a:p>
        </p:txBody>
      </p:sp>
    </p:spTree>
    <p:extLst>
      <p:ext uri="{BB962C8B-B14F-4D97-AF65-F5344CB8AC3E}">
        <p14:creationId xmlns:p14="http://schemas.microsoft.com/office/powerpoint/2010/main" val="3698200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15348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096000" y="2123357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Os tipos de picos</a:t>
            </a:r>
          </a:p>
        </p:txBody>
      </p:sp>
    </p:spTree>
    <p:extLst>
      <p:ext uri="{BB962C8B-B14F-4D97-AF65-F5344CB8AC3E}">
        <p14:creationId xmlns:p14="http://schemas.microsoft.com/office/powerpoint/2010/main" val="106332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11324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43294" y="2317375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Usaremos </a:t>
            </a:r>
            <a:r>
              <a:rPr lang="pt-BR" b="1" i="1" dirty="0"/>
              <a:t>Gauss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176147" y="4219771"/>
            <a:ext cx="273367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Número de picos</a:t>
            </a:r>
          </a:p>
          <a:p>
            <a:r>
              <a:rPr lang="pt-BR" dirty="0"/>
              <a:t>**No exemplo colocaremos 4</a:t>
            </a:r>
          </a:p>
        </p:txBody>
      </p:sp>
      <p:cxnSp>
        <p:nvCxnSpPr>
          <p:cNvPr id="8" name="Conector de seta reta 7"/>
          <p:cNvCxnSpPr>
            <a:stCxn id="5" idx="1"/>
          </p:cNvCxnSpPr>
          <p:nvPr/>
        </p:nvCxnSpPr>
        <p:spPr>
          <a:xfrm flipH="1">
            <a:off x="8509000" y="2502041"/>
            <a:ext cx="1334294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 flipV="1">
            <a:off x="8445500" y="2870200"/>
            <a:ext cx="1135822" cy="1395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32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9477429" y="4797286"/>
            <a:ext cx="739997" cy="38431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86514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48250" y="1557635"/>
            <a:ext cx="20955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De dois clique nos centros dos picos</a:t>
            </a:r>
          </a:p>
        </p:txBody>
      </p:sp>
    </p:spTree>
    <p:extLst>
      <p:ext uri="{BB962C8B-B14F-4D97-AF65-F5344CB8AC3E}">
        <p14:creationId xmlns:p14="http://schemas.microsoft.com/office/powerpoint/2010/main" val="34033500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50899" y="1905000"/>
            <a:ext cx="316450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Insira um valor grosseiro para a banda dos picos</a:t>
            </a:r>
          </a:p>
        </p:txBody>
      </p:sp>
    </p:spTree>
    <p:extLst>
      <p:ext uri="{BB962C8B-B14F-4D97-AF65-F5344CB8AC3E}">
        <p14:creationId xmlns:p14="http://schemas.microsoft.com/office/powerpoint/2010/main" val="37993688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33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814" y="-241852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11471" y="3228083"/>
            <a:ext cx="2169614" cy="40183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4233273" y="6019799"/>
            <a:ext cx="1596027" cy="320939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453857" y="2260600"/>
            <a:ext cx="5130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No book, em outra camada está toda a informação dos seus picos</a:t>
            </a:r>
          </a:p>
        </p:txBody>
      </p:sp>
    </p:spTree>
    <p:extLst>
      <p:ext uri="{BB962C8B-B14F-4D97-AF65-F5344CB8AC3E}">
        <p14:creationId xmlns:p14="http://schemas.microsoft.com/office/powerpoint/2010/main" val="41303882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087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331302" y="3508513"/>
            <a:ext cx="1596027" cy="320939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283200" y="1600200"/>
            <a:ext cx="52705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Existe outra maneira de analisar picos!!</a:t>
            </a:r>
          </a:p>
        </p:txBody>
      </p:sp>
    </p:spTree>
    <p:extLst>
      <p:ext uri="{BB962C8B-B14F-4D97-AF65-F5344CB8AC3E}">
        <p14:creationId xmlns:p14="http://schemas.microsoft.com/office/powerpoint/2010/main" val="491990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175" y="-762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729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5847" t="9202" r="35944" b="14931"/>
          <a:stretch/>
        </p:blipFill>
        <p:spPr>
          <a:xfrm>
            <a:off x="1079500" y="520700"/>
            <a:ext cx="3670300" cy="55499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1775822" y="4254500"/>
            <a:ext cx="1373778" cy="10287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283200" y="4445684"/>
            <a:ext cx="38735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Os modos que você pode usar o </a:t>
            </a:r>
            <a:r>
              <a:rPr lang="pt-BR" dirty="0" err="1"/>
              <a:t>Peak</a:t>
            </a:r>
            <a:r>
              <a:rPr lang="pt-BR" dirty="0"/>
              <a:t> </a:t>
            </a:r>
            <a:r>
              <a:rPr lang="pt-BR" dirty="0" err="1"/>
              <a:t>Analyzer</a:t>
            </a:r>
            <a:endParaRPr lang="pt-BR" dirty="0"/>
          </a:p>
          <a:p>
            <a:r>
              <a:rPr lang="pt-BR" dirty="0"/>
              <a:t>Vamos usar o primeiro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 flipV="1">
            <a:off x="3378200" y="4660900"/>
            <a:ext cx="1892300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7101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7116" t="10243" r="34871" b="13715"/>
          <a:stretch/>
        </p:blipFill>
        <p:spPr>
          <a:xfrm>
            <a:off x="520699" y="348622"/>
            <a:ext cx="3644901" cy="5562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6920" t="10070" r="34969" b="13368"/>
          <a:stretch/>
        </p:blipFill>
        <p:spPr>
          <a:xfrm>
            <a:off x="4405312" y="310522"/>
            <a:ext cx="3657601" cy="56007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09600" y="5056026"/>
            <a:ext cx="355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Nesse exemplo, tiraremos um </a:t>
            </a:r>
            <a:r>
              <a:rPr lang="pt-BR" b="1" i="1" dirty="0" err="1"/>
              <a:t>baseline</a:t>
            </a:r>
            <a:r>
              <a:rPr lang="pt-BR" dirty="0"/>
              <a:t> constante do espectro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33900" y="5056026"/>
            <a:ext cx="3454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Marque as duas caixas para subtrair e “</a:t>
            </a:r>
            <a:r>
              <a:rPr lang="pt-BR" dirty="0" err="1"/>
              <a:t>reescalar</a:t>
            </a:r>
            <a:r>
              <a:rPr lang="pt-BR" dirty="0"/>
              <a:t>” o espectro </a:t>
            </a:r>
          </a:p>
        </p:txBody>
      </p:sp>
    </p:spTree>
    <p:extLst>
      <p:ext uri="{BB962C8B-B14F-4D97-AF65-F5344CB8AC3E}">
        <p14:creationId xmlns:p14="http://schemas.microsoft.com/office/powerpoint/2010/main" val="1777257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50976" t="9721" r="20815" b="13369"/>
          <a:stretch/>
        </p:blipFill>
        <p:spPr>
          <a:xfrm>
            <a:off x="558799" y="408210"/>
            <a:ext cx="3670301" cy="56261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775993" y="3221260"/>
            <a:ext cx="3811415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dirty="0"/>
              <a:t>Você pode fazer com que o </a:t>
            </a:r>
            <a:r>
              <a:rPr lang="pt-BR" dirty="0" err="1"/>
              <a:t>Origin</a:t>
            </a:r>
            <a:r>
              <a:rPr lang="pt-BR" dirty="0"/>
              <a:t> encontre os picos para você, basta deixar a caixa marcada.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Clique em </a:t>
            </a:r>
            <a:r>
              <a:rPr lang="pt-BR" b="1" i="1" dirty="0" err="1"/>
              <a:t>Find</a:t>
            </a:r>
            <a:r>
              <a:rPr lang="pt-BR" dirty="0"/>
              <a:t>, para encontrar os picos automaticamente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2589212" y="4111311"/>
            <a:ext cx="2186782" cy="905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2336800" y="3733800"/>
            <a:ext cx="2439194" cy="114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1639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1599" y="1304835"/>
            <a:ext cx="32909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Observe que ele encontrou picos que não são interessantes e “esqueceu” de outros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7310" y="4040409"/>
            <a:ext cx="349077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Desmarque a caixa para encontrar os picos automaticamente, e depois clique </a:t>
            </a:r>
            <a:r>
              <a:rPr lang="pt-BR" b="1" i="1" dirty="0"/>
              <a:t>em </a:t>
            </a:r>
            <a:r>
              <a:rPr lang="pt-BR" b="1" i="1" dirty="0" err="1"/>
              <a:t>Clear</a:t>
            </a:r>
            <a:r>
              <a:rPr lang="pt-BR" b="1" i="1" dirty="0"/>
              <a:t> </a:t>
            </a:r>
            <a:r>
              <a:rPr lang="pt-BR" b="1" i="1" dirty="0" err="1"/>
              <a:t>All</a:t>
            </a:r>
            <a:endParaRPr lang="pt-BR" b="1" i="1" dirty="0"/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2882899" y="3918719"/>
            <a:ext cx="7404101" cy="704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2882899" y="4432300"/>
            <a:ext cx="8763001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8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9477429" y="4797286"/>
            <a:ext cx="739997" cy="38431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430353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109244" y="1049804"/>
            <a:ext cx="19232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Clique em </a:t>
            </a:r>
            <a:r>
              <a:rPr lang="pt-BR" b="1" i="1" dirty="0" err="1"/>
              <a:t>Add</a:t>
            </a:r>
            <a:endParaRPr lang="pt-BR" b="1" i="1" dirty="0"/>
          </a:p>
        </p:txBody>
      </p:sp>
      <p:sp>
        <p:nvSpPr>
          <p:cNvPr id="6" name="Retângulo 5"/>
          <p:cNvSpPr/>
          <p:nvPr/>
        </p:nvSpPr>
        <p:spPr>
          <a:xfrm>
            <a:off x="5070872" y="2123357"/>
            <a:ext cx="31390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dirty="0"/>
              <a:t>E dê dois cliques nos picos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1816100" y="1264555"/>
            <a:ext cx="2293144" cy="2939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4318000" y="2492689"/>
            <a:ext cx="752872" cy="1622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>
            <a:off x="4694436" y="2502932"/>
            <a:ext cx="376436" cy="1192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>
            <a:off x="4978400" y="2502932"/>
            <a:ext cx="92472" cy="1980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5070872" y="2492689"/>
            <a:ext cx="2650728" cy="1596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5070872" y="2502932"/>
            <a:ext cx="3139001" cy="312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5070872" y="2502932"/>
            <a:ext cx="2866628" cy="2196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372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1902323" y="2806700"/>
            <a:ext cx="447177" cy="3429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389420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0" y="4495800"/>
            <a:ext cx="2044700" cy="15367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37000" y="5041900"/>
            <a:ext cx="4572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Selecione os parâmetros que você deseja utilizar, e pronto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2260600" y="5264150"/>
            <a:ext cx="1663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9037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-177800" y="3441700"/>
            <a:ext cx="1670049" cy="3175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2247901" y="6057900"/>
            <a:ext cx="1435100" cy="3175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406901" y="4267200"/>
            <a:ext cx="426719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Aqui estão os parâmetros desejados</a:t>
            </a:r>
          </a:p>
        </p:txBody>
      </p:sp>
      <p:cxnSp>
        <p:nvCxnSpPr>
          <p:cNvPr id="9" name="Conector de seta reta 8"/>
          <p:cNvCxnSpPr>
            <a:stCxn id="7" idx="0"/>
          </p:cNvCxnSpPr>
          <p:nvPr/>
        </p:nvCxnSpPr>
        <p:spPr>
          <a:xfrm flipH="1" flipV="1">
            <a:off x="4953000" y="2308023"/>
            <a:ext cx="1587501" cy="1959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>
            <a:stCxn id="7" idx="0"/>
          </p:cNvCxnSpPr>
          <p:nvPr/>
        </p:nvCxnSpPr>
        <p:spPr>
          <a:xfrm flipH="1" flipV="1">
            <a:off x="5651500" y="2349500"/>
            <a:ext cx="889001" cy="191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>
            <a:stCxn id="7" idx="0"/>
          </p:cNvCxnSpPr>
          <p:nvPr/>
        </p:nvCxnSpPr>
        <p:spPr>
          <a:xfrm flipV="1">
            <a:off x="6540501" y="2349500"/>
            <a:ext cx="952499" cy="191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 flipV="1">
            <a:off x="6261100" y="2349500"/>
            <a:ext cx="279399" cy="191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>
            <a:stCxn id="7" idx="0"/>
          </p:cNvCxnSpPr>
          <p:nvPr/>
        </p:nvCxnSpPr>
        <p:spPr>
          <a:xfrm flipV="1">
            <a:off x="6540501" y="2349500"/>
            <a:ext cx="1536699" cy="191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>
            <a:stCxn id="7" idx="0"/>
          </p:cNvCxnSpPr>
          <p:nvPr/>
        </p:nvCxnSpPr>
        <p:spPr>
          <a:xfrm flipV="1">
            <a:off x="6540501" y="2349500"/>
            <a:ext cx="2228849" cy="191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V="1">
            <a:off x="6540500" y="2349500"/>
            <a:ext cx="2813050" cy="191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>
            <a:stCxn id="7" idx="0"/>
          </p:cNvCxnSpPr>
          <p:nvPr/>
        </p:nvCxnSpPr>
        <p:spPr>
          <a:xfrm flipV="1">
            <a:off x="6540501" y="2349500"/>
            <a:ext cx="254000" cy="191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500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-177800" y="3606800"/>
            <a:ext cx="2108200" cy="3175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346713" y="1649968"/>
            <a:ext cx="734034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Subtraindo uma </a:t>
            </a:r>
            <a:r>
              <a:rPr lang="pt-BR" b="1" i="1" dirty="0" err="1"/>
              <a:t>baseline</a:t>
            </a:r>
            <a:r>
              <a:rPr lang="pt-BR" dirty="0"/>
              <a:t> exponencial automaticamente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Faça um gráfico </a:t>
            </a:r>
            <a:r>
              <a:rPr lang="pt-BR" b="1" i="1" dirty="0" err="1"/>
              <a:t>Line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32597883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223000" y="1938691"/>
            <a:ext cx="27051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Abra o </a:t>
            </a:r>
            <a:r>
              <a:rPr lang="pt-BR" b="1" i="1" dirty="0" err="1"/>
              <a:t>Peak</a:t>
            </a:r>
            <a:r>
              <a:rPr lang="pt-BR" b="1" i="1" dirty="0"/>
              <a:t> </a:t>
            </a:r>
            <a:r>
              <a:rPr lang="pt-BR" b="1" i="1" dirty="0" err="1"/>
              <a:t>Analyzer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17928738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9053" cy="701041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800600" y="4267200"/>
            <a:ext cx="31115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Selecione o </a:t>
            </a:r>
            <a:r>
              <a:rPr lang="pt-BR" b="1" i="1" dirty="0" err="1"/>
              <a:t>Subtract</a:t>
            </a:r>
            <a:r>
              <a:rPr lang="pt-BR" b="1" i="1" dirty="0"/>
              <a:t> </a:t>
            </a:r>
            <a:r>
              <a:rPr lang="pt-BR" b="1" i="1" dirty="0" err="1"/>
              <a:t>Baseline</a:t>
            </a:r>
            <a:endParaRPr lang="pt-BR" b="1" i="1" dirty="0"/>
          </a:p>
        </p:txBody>
      </p:sp>
      <p:cxnSp>
        <p:nvCxnSpPr>
          <p:cNvPr id="7" name="Conector de seta reta 6"/>
          <p:cNvCxnSpPr>
            <a:stCxn id="5" idx="1"/>
          </p:cNvCxnSpPr>
          <p:nvPr/>
        </p:nvCxnSpPr>
        <p:spPr>
          <a:xfrm flipH="1">
            <a:off x="1739900" y="4590366"/>
            <a:ext cx="3060700" cy="108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9380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034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873500" y="3390900"/>
            <a:ext cx="3505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Escolha o modo </a:t>
            </a:r>
            <a:r>
              <a:rPr lang="pt-BR" dirty="0" err="1"/>
              <a:t>User</a:t>
            </a:r>
            <a:r>
              <a:rPr lang="pt-BR" dirty="0"/>
              <a:t> </a:t>
            </a:r>
            <a:r>
              <a:rPr lang="pt-BR" dirty="0" err="1"/>
              <a:t>Definied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898900" y="4660900"/>
            <a:ext cx="3632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Clique em </a:t>
            </a:r>
            <a:r>
              <a:rPr lang="pt-BR" dirty="0" err="1"/>
              <a:t>Find</a:t>
            </a:r>
            <a:r>
              <a:rPr lang="pt-BR" dirty="0"/>
              <a:t>, e depois Next</a:t>
            </a:r>
          </a:p>
        </p:txBody>
      </p:sp>
      <p:cxnSp>
        <p:nvCxnSpPr>
          <p:cNvPr id="8" name="Conector de seta reta 7"/>
          <p:cNvCxnSpPr>
            <a:stCxn id="6" idx="1"/>
          </p:cNvCxnSpPr>
          <p:nvPr/>
        </p:nvCxnSpPr>
        <p:spPr>
          <a:xfrm flipH="1">
            <a:off x="1943100" y="4845566"/>
            <a:ext cx="1955800" cy="107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>
            <a:stCxn id="5" idx="1"/>
          </p:cNvCxnSpPr>
          <p:nvPr/>
        </p:nvCxnSpPr>
        <p:spPr>
          <a:xfrm flipH="1">
            <a:off x="2933700" y="3575566"/>
            <a:ext cx="939800" cy="56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6749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708399" y="4749800"/>
            <a:ext cx="356704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Marque a caixa de </a:t>
            </a:r>
            <a:r>
              <a:rPr lang="pt-BR" b="1" i="1" dirty="0" err="1"/>
              <a:t>Spline</a:t>
            </a:r>
            <a:r>
              <a:rPr lang="pt-BR" b="1" i="1" dirty="0"/>
              <a:t> </a:t>
            </a:r>
            <a:r>
              <a:rPr lang="pt-BR" dirty="0"/>
              <a:t>depois </a:t>
            </a:r>
            <a:r>
              <a:rPr lang="pt-BR" b="1" i="1" dirty="0"/>
              <a:t>Next</a:t>
            </a:r>
          </a:p>
        </p:txBody>
      </p:sp>
      <p:cxnSp>
        <p:nvCxnSpPr>
          <p:cNvPr id="8" name="Conector de seta reta 7"/>
          <p:cNvCxnSpPr>
            <a:stCxn id="6" idx="1"/>
          </p:cNvCxnSpPr>
          <p:nvPr/>
        </p:nvCxnSpPr>
        <p:spPr>
          <a:xfrm flipH="1" flipV="1">
            <a:off x="2006601" y="4914900"/>
            <a:ext cx="1701798" cy="1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4492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886200" y="3429000"/>
            <a:ext cx="4165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Clique em </a:t>
            </a:r>
            <a:r>
              <a:rPr lang="pt-BR" b="1" i="1" dirty="0" err="1"/>
              <a:t>Subtract</a:t>
            </a:r>
            <a:r>
              <a:rPr lang="pt-BR" dirty="0"/>
              <a:t> e depois </a:t>
            </a:r>
            <a:r>
              <a:rPr lang="pt-BR" b="1" i="1" dirty="0" err="1"/>
              <a:t>Finish</a:t>
            </a:r>
            <a:endParaRPr lang="pt-BR" b="1" i="1" dirty="0"/>
          </a:p>
        </p:txBody>
      </p:sp>
      <p:cxnSp>
        <p:nvCxnSpPr>
          <p:cNvPr id="7" name="Conector de seta reta 6"/>
          <p:cNvCxnSpPr>
            <a:stCxn id="5" idx="1"/>
          </p:cNvCxnSpPr>
          <p:nvPr/>
        </p:nvCxnSpPr>
        <p:spPr>
          <a:xfrm flipH="1">
            <a:off x="1803400" y="3613666"/>
            <a:ext cx="2082800" cy="18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76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54157" y="834887"/>
            <a:ext cx="447923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Número de linhas no cabeçalho dos seus dados.</a:t>
            </a:r>
            <a:br>
              <a:rPr lang="pt-BR" dirty="0"/>
            </a:br>
            <a:r>
              <a:rPr lang="pt-BR" dirty="0"/>
              <a:t>Normalmente o </a:t>
            </a:r>
            <a:r>
              <a:rPr lang="pt-BR" dirty="0" err="1"/>
              <a:t>Origin</a:t>
            </a:r>
            <a:r>
              <a:rPr lang="pt-BR" dirty="0"/>
              <a:t> acerta automaticamente, mas é sempre bom verificar no quadro abaixo</a:t>
            </a:r>
          </a:p>
        </p:txBody>
      </p:sp>
      <p:cxnSp>
        <p:nvCxnSpPr>
          <p:cNvPr id="7" name="Conector de seta reta 6"/>
          <p:cNvCxnSpPr/>
          <p:nvPr/>
        </p:nvCxnSpPr>
        <p:spPr>
          <a:xfrm>
            <a:off x="4863548" y="1431235"/>
            <a:ext cx="728869" cy="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8956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874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36" y="-281609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956299" y="2336800"/>
            <a:ext cx="448641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Todos os seus dados, desde o </a:t>
            </a:r>
            <a:r>
              <a:rPr lang="pt-BR" dirty="0" err="1"/>
              <a:t>baseline</a:t>
            </a:r>
            <a:r>
              <a:rPr lang="pt-BR" dirty="0"/>
              <a:t> retirado, quanto o novo espectro, estão em novas colunas no book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80009" y="3606800"/>
            <a:ext cx="2108200" cy="3175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800922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348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248400" y="1587500"/>
            <a:ext cx="42037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Vamos subtrair uma </a:t>
            </a:r>
            <a:r>
              <a:rPr lang="pt-BR" dirty="0" err="1"/>
              <a:t>baseline</a:t>
            </a:r>
            <a:r>
              <a:rPr lang="pt-BR" dirty="0"/>
              <a:t> a partir de dados conhecidos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337929" y="3797300"/>
            <a:ext cx="2108200" cy="3175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248400" y="2654300"/>
            <a:ext cx="42995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Plote apenas o espectro sem a base</a:t>
            </a:r>
          </a:p>
        </p:txBody>
      </p:sp>
    </p:spTree>
    <p:extLst>
      <p:ext uri="{BB962C8B-B14F-4D97-AF65-F5344CB8AC3E}">
        <p14:creationId xmlns:p14="http://schemas.microsoft.com/office/powerpoint/2010/main" val="31717158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046912" y="1764268"/>
            <a:ext cx="2870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Abra o </a:t>
            </a:r>
            <a:r>
              <a:rPr lang="pt-BR" b="1" i="1" dirty="0" err="1"/>
              <a:t>Peak</a:t>
            </a:r>
            <a:r>
              <a:rPr lang="pt-BR" b="1" i="1" dirty="0"/>
              <a:t> </a:t>
            </a:r>
            <a:r>
              <a:rPr lang="pt-BR" b="1" i="1" dirty="0" err="1"/>
              <a:t>Analyzer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39974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843"/>
            <a:ext cx="13011150" cy="73152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198813" y="4518991"/>
            <a:ext cx="306045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Marque </a:t>
            </a:r>
            <a:r>
              <a:rPr lang="pt-BR" dirty="0" err="1"/>
              <a:t>Subtract</a:t>
            </a:r>
            <a:r>
              <a:rPr lang="pt-BR" dirty="0"/>
              <a:t> </a:t>
            </a:r>
            <a:r>
              <a:rPr lang="pt-BR" dirty="0" err="1"/>
              <a:t>Baseline</a:t>
            </a:r>
            <a:endParaRPr lang="pt-BR" dirty="0"/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2332384" y="4703657"/>
            <a:ext cx="6758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7997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878" t="8681" r="57419" b="15451"/>
          <a:stretch/>
        </p:blipFill>
        <p:spPr>
          <a:xfrm>
            <a:off x="5994399" y="681260"/>
            <a:ext cx="5295901" cy="55499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978" t="8333" r="70106" b="14236"/>
          <a:stretch/>
        </p:blipFill>
        <p:spPr>
          <a:xfrm>
            <a:off x="881856" y="624110"/>
            <a:ext cx="3632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492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4817" t="15972" r="24232" b="20312"/>
          <a:stretch/>
        </p:blipFill>
        <p:spPr>
          <a:xfrm>
            <a:off x="2819399" y="939800"/>
            <a:ext cx="6629401" cy="46609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2819398" y="2679700"/>
            <a:ext cx="6540501" cy="3175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6457949" y="3810000"/>
            <a:ext cx="781051" cy="3048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486400" y="4604434"/>
            <a:ext cx="3505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Selecione a base correta</a:t>
            </a:r>
            <a:br>
              <a:rPr lang="pt-BR" dirty="0"/>
            </a:br>
            <a:r>
              <a:rPr lang="pt-BR" dirty="0"/>
              <a:t>Clique em </a:t>
            </a:r>
            <a:r>
              <a:rPr lang="pt-BR" dirty="0" err="1"/>
              <a:t>Add</a:t>
            </a:r>
            <a:r>
              <a:rPr lang="pt-BR" dirty="0"/>
              <a:t>, depois OK</a:t>
            </a:r>
          </a:p>
        </p:txBody>
      </p:sp>
    </p:spTree>
    <p:extLst>
      <p:ext uri="{BB962C8B-B14F-4D97-AF65-F5344CB8AC3E}">
        <p14:creationId xmlns:p14="http://schemas.microsoft.com/office/powerpoint/2010/main" val="27656434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714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924300" y="3835400"/>
            <a:ext cx="320537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Clique em </a:t>
            </a:r>
            <a:r>
              <a:rPr lang="pt-BR" b="1" i="1" dirty="0" err="1"/>
              <a:t>Subtract</a:t>
            </a:r>
            <a:r>
              <a:rPr lang="pt-BR" dirty="0"/>
              <a:t> depois </a:t>
            </a:r>
            <a:r>
              <a:rPr lang="pt-BR" b="1" i="1" dirty="0" err="1"/>
              <a:t>Finish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1193957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85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9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9477429" y="4797286"/>
            <a:ext cx="739997" cy="38431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63305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Baselines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Existem mais exemplos de </a:t>
            </a:r>
            <a:r>
              <a:rPr lang="pt-BR" dirty="0" err="1"/>
              <a:t>baseline</a:t>
            </a:r>
            <a:r>
              <a:rPr lang="pt-BR" dirty="0"/>
              <a:t> na pasta do </a:t>
            </a:r>
            <a:r>
              <a:rPr lang="pt-BR" dirty="0" err="1"/>
              <a:t>Origin</a:t>
            </a:r>
            <a:endParaRPr lang="pt-BR" dirty="0"/>
          </a:p>
          <a:p>
            <a:endParaRPr lang="pt-BR" dirty="0"/>
          </a:p>
          <a:p>
            <a:r>
              <a:rPr lang="pt-BR" dirty="0"/>
              <a:t>C:\Program Files (x86)\</a:t>
            </a:r>
            <a:r>
              <a:rPr lang="pt-BR" dirty="0" err="1"/>
              <a:t>OriginLab</a:t>
            </a:r>
            <a:r>
              <a:rPr lang="pt-BR" dirty="0"/>
              <a:t>\Origin85\</a:t>
            </a:r>
            <a:r>
              <a:rPr lang="pt-BR" dirty="0" err="1"/>
              <a:t>Samples</a:t>
            </a:r>
            <a:r>
              <a:rPr lang="pt-BR" dirty="0"/>
              <a:t>\</a:t>
            </a:r>
            <a:r>
              <a:rPr lang="pt-BR" dirty="0" err="1"/>
              <a:t>Spectroscopy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27025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Aplicação Transformada de Fourier 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0575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348"/>
            <a:ext cx="13011150" cy="73152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46800" y="1612900"/>
            <a:ext cx="246093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Crie um novo book </a:t>
            </a:r>
          </a:p>
        </p:txBody>
      </p:sp>
    </p:spTree>
    <p:extLst>
      <p:ext uri="{BB962C8B-B14F-4D97-AF65-F5344CB8AC3E}">
        <p14:creationId xmlns:p14="http://schemas.microsoft.com/office/powerpoint/2010/main" val="24441647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078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966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14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060700" y="1117600"/>
            <a:ext cx="16383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Coloque 0</a:t>
            </a:r>
          </a:p>
        </p:txBody>
      </p:sp>
      <p:cxnSp>
        <p:nvCxnSpPr>
          <p:cNvPr id="6" name="Conector de seta reta 5"/>
          <p:cNvCxnSpPr>
            <a:stCxn id="5" idx="3"/>
          </p:cNvCxnSpPr>
          <p:nvPr/>
        </p:nvCxnSpPr>
        <p:spPr>
          <a:xfrm>
            <a:off x="4699000" y="1302266"/>
            <a:ext cx="1955800" cy="393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de cantos arredondados 6"/>
          <p:cNvSpPr/>
          <p:nvPr/>
        </p:nvSpPr>
        <p:spPr>
          <a:xfrm>
            <a:off x="7218567" y="1821862"/>
            <a:ext cx="781051" cy="3048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365020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546849" y="1473200"/>
            <a:ext cx="781051" cy="3048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9010649" y="2452910"/>
            <a:ext cx="1898651" cy="3048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63900" y="1454834"/>
            <a:ext cx="18669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Separador de colunas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835400" y="4022411"/>
            <a:ext cx="15367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Separador numérico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5130800" y="1689100"/>
            <a:ext cx="1257300" cy="88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5449886" y="2757710"/>
            <a:ext cx="3354389" cy="1547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8554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607300" y="1181100"/>
            <a:ext cx="389731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Delete as colunas “A”, “B” “C” e “F”</a:t>
            </a:r>
          </a:p>
          <a:p>
            <a:r>
              <a:rPr lang="pt-BR" dirty="0"/>
              <a:t>Torne a coluna D como X</a:t>
            </a:r>
            <a:br>
              <a:rPr lang="pt-BR" dirty="0"/>
            </a:br>
            <a:r>
              <a:rPr lang="pt-BR" dirty="0"/>
              <a:t>Plote o gráfico como </a:t>
            </a:r>
            <a:r>
              <a:rPr lang="pt-BR" dirty="0" err="1"/>
              <a:t>Line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0340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902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6766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395</TotalTime>
  <Words>1142</Words>
  <Application>Microsoft Office PowerPoint</Application>
  <PresentationFormat>Widescreen</PresentationFormat>
  <Paragraphs>139</Paragraphs>
  <Slides>104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104</vt:i4>
      </vt:variant>
    </vt:vector>
  </HeadingPairs>
  <TitlesOfParts>
    <vt:vector size="108" baseType="lpstr">
      <vt:lpstr>Arial</vt:lpstr>
      <vt:lpstr>Century Gothic</vt:lpstr>
      <vt:lpstr>Wingdings 3</vt:lpstr>
      <vt:lpstr>Cacho</vt:lpstr>
      <vt:lpstr>Curso de Origin</vt:lpstr>
      <vt:lpstr>Tópicos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Baselines</vt:lpstr>
      <vt:lpstr>Aplicação Transformada de Fourier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Origin</dc:title>
  <dc:creator>Kaique Mutter</dc:creator>
  <cp:lastModifiedBy>Matheus Telka</cp:lastModifiedBy>
  <cp:revision>39</cp:revision>
  <dcterms:created xsi:type="dcterms:W3CDTF">2016-11-24T01:39:24Z</dcterms:created>
  <dcterms:modified xsi:type="dcterms:W3CDTF">2016-11-26T04:30:36Z</dcterms:modified>
</cp:coreProperties>
</file>