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2.wmf"/><Relationship Id="rId5" Type="http://schemas.openxmlformats.org/officeDocument/2006/relationships/image" Target="../media/image21.wmf"/><Relationship Id="rId4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A77CB-F073-41FE-9134-38786EBB9A09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D893-FC12-400A-8462-A79A13F458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88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D893-FC12-400A-8462-A79A13F45859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01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03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17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44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96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31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776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053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64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60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677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44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0EFEE-E1AA-46DF-8370-1AB51D9917E7}" type="datetimeFigureOut">
              <a:rPr lang="pt-BR" smtClean="0"/>
              <a:t>07/11/2018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6F655-1A81-464A-BC0C-90C4D70952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13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Exercício de Estática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826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7704856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BR" sz="2400" b="1" dirty="0"/>
              <a:t>Solução: Considere a célula de carga como uma “junta </a:t>
            </a:r>
            <a:r>
              <a:rPr lang="pt-BR" sz="2400" b="1" dirty="0" smtClean="0"/>
              <a:t>”, </a:t>
            </a:r>
            <a:r>
              <a:rPr lang="pt-BR" sz="2400" b="1" dirty="0"/>
              <a:t>que produz movimento nos 6 graus de liberdade: 3 de translação segundo os eixos do sistema 3 e 3 de rotação ao redor dos mesmos eixos.</a:t>
            </a:r>
            <a:endParaRPr lang="pt-BR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850418"/>
              </p:ext>
            </p:extLst>
          </p:nvPr>
        </p:nvGraphicFramePr>
        <p:xfrm>
          <a:off x="1043608" y="2852936"/>
          <a:ext cx="300633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Equação" r:id="rId3" imgW="1586811" imgH="266584" progId="Equation.3">
                  <p:embed/>
                </p:oleObj>
              </mc:Choice>
              <mc:Fallback>
                <p:oleObj name="Equação" r:id="rId3" imgW="1586811" imgH="26658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852936"/>
                        <a:ext cx="3006334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457304"/>
              </p:ext>
            </p:extLst>
          </p:nvPr>
        </p:nvGraphicFramePr>
        <p:xfrm>
          <a:off x="1403648" y="3645024"/>
          <a:ext cx="1512168" cy="1494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ção" r:id="rId5" imgW="800100" imgH="787400" progId="Equation.3">
                  <p:embed/>
                </p:oleObj>
              </mc:Choice>
              <mc:Fallback>
                <p:oleObj name="Equação" r:id="rId5" imgW="800100" imgH="787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645024"/>
                        <a:ext cx="1512168" cy="14941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441634"/>
              </p:ext>
            </p:extLst>
          </p:nvPr>
        </p:nvGraphicFramePr>
        <p:xfrm>
          <a:off x="3197341" y="3717032"/>
          <a:ext cx="1266647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ção" r:id="rId7" imgW="698500" imgH="787400" progId="Equation.3">
                  <p:embed/>
                </p:oleObj>
              </mc:Choice>
              <mc:Fallback>
                <p:oleObj name="Equação" r:id="rId7" imgW="698500" imgH="787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341" y="3717032"/>
                        <a:ext cx="1266647" cy="14401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244360"/>
              </p:ext>
            </p:extLst>
          </p:nvPr>
        </p:nvGraphicFramePr>
        <p:xfrm>
          <a:off x="4860032" y="3861048"/>
          <a:ext cx="1656184" cy="1216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ção" r:id="rId9" imgW="1079500" imgH="787400" progId="Equation.3">
                  <p:embed/>
                </p:oleObj>
              </mc:Choice>
              <mc:Fallback>
                <p:oleObj name="Equação" r:id="rId9" imgW="1079500" imgH="787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861048"/>
                        <a:ext cx="1656184" cy="12164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853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617118"/>
              </p:ext>
            </p:extLst>
          </p:nvPr>
        </p:nvGraphicFramePr>
        <p:xfrm>
          <a:off x="3203848" y="116632"/>
          <a:ext cx="3119438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Equação" r:id="rId3" imgW="1752480" imgH="1447560" progId="Equation.3">
                  <p:embed/>
                </p:oleObj>
              </mc:Choice>
              <mc:Fallback>
                <p:oleObj name="Equação" r:id="rId3" imgW="1752480" imgH="14475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16632"/>
                        <a:ext cx="3119438" cy="257175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724833"/>
              </p:ext>
            </p:extLst>
          </p:nvPr>
        </p:nvGraphicFramePr>
        <p:xfrm>
          <a:off x="683568" y="4005064"/>
          <a:ext cx="2232248" cy="2293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Equação" r:id="rId5" imgW="1384300" imgH="1422400" progId="Equation.3">
                  <p:embed/>
                </p:oleObj>
              </mc:Choice>
              <mc:Fallback>
                <p:oleObj name="Equação" r:id="rId5" imgW="1384300" imgH="142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05064"/>
                        <a:ext cx="2232248" cy="2293827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556606"/>
              </p:ext>
            </p:extLst>
          </p:nvPr>
        </p:nvGraphicFramePr>
        <p:xfrm>
          <a:off x="5220072" y="4077072"/>
          <a:ext cx="2232248" cy="2325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Equação" r:id="rId7" imgW="1358900" imgH="1422400" progId="Equation.3">
                  <p:embed/>
                </p:oleObj>
              </mc:Choice>
              <mc:Fallback>
                <p:oleObj name="Equação" r:id="rId7" imgW="1358900" imgH="142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077072"/>
                        <a:ext cx="2232248" cy="2325909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698738"/>
              </p:ext>
            </p:extLst>
          </p:nvPr>
        </p:nvGraphicFramePr>
        <p:xfrm>
          <a:off x="3726342" y="4509120"/>
          <a:ext cx="86409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ção" r:id="rId9" imgW="203112" imgH="139639" progId="Equation.3">
                  <p:embed/>
                </p:oleObj>
              </mc:Choice>
              <mc:Fallback>
                <p:oleObj name="Equação" r:id="rId9" imgW="203112" imgH="13963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6342" y="4509120"/>
                        <a:ext cx="864096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251520" y="3026569"/>
            <a:ext cx="2983509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dirty="0" smtClean="0"/>
              <a:t>O sistema de células de carga </a:t>
            </a:r>
          </a:p>
          <a:p>
            <a:r>
              <a:rPr lang="pt-BR" dirty="0" smtClean="0"/>
              <a:t>mede a reação do ambiente </a:t>
            </a:r>
          </a:p>
          <a:p>
            <a:r>
              <a:rPr lang="pt-BR" dirty="0" smtClean="0"/>
              <a:t>no manipulador: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099393" y="3165068"/>
            <a:ext cx="2574231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dirty="0" smtClean="0"/>
              <a:t>Esforços que o efetuador </a:t>
            </a:r>
          </a:p>
          <a:p>
            <a:r>
              <a:rPr lang="pt-BR" dirty="0" smtClean="0"/>
              <a:t>aplica no ambiente: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636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944" y="692696"/>
            <a:ext cx="5328592" cy="589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447055"/>
            <a:ext cx="984565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pt-BR" sz="2400" b="1" dirty="0"/>
              <a:t>Dados</a:t>
            </a:r>
            <a:endParaRPr lang="pt-BR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51720" y="2292545"/>
            <a:ext cx="4392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ϴ</a:t>
            </a:r>
            <a:r>
              <a:rPr kumimoji="0" lang="pt-BR" alt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=90</a:t>
            </a:r>
            <a:r>
              <a:rPr kumimoji="0" lang="pt-BR" altLang="pt-B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ϴ</a:t>
            </a:r>
            <a:r>
              <a:rPr kumimoji="0" lang="pt-BR" alt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=45</a:t>
            </a:r>
            <a:r>
              <a:rPr kumimoji="0" lang="pt-BR" altLang="pt-B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ϴ</a:t>
            </a:r>
            <a:r>
              <a:rPr kumimoji="0" lang="pt-BR" alt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=0</a:t>
            </a:r>
            <a:r>
              <a:rPr kumimoji="0" lang="pt-BR" altLang="pt-B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 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06726" y="3088362"/>
            <a:ext cx="129306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BR" sz="2400" b="1" dirty="0"/>
              <a:t>Pede-se</a:t>
            </a:r>
            <a:endParaRPr lang="pt-BR" sz="2400" dirty="0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931574"/>
              </p:ext>
            </p:extLst>
          </p:nvPr>
        </p:nvGraphicFramePr>
        <p:xfrm>
          <a:off x="1700097" y="3717032"/>
          <a:ext cx="353162" cy="358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ção" r:id="rId3" imgW="126835" imgH="139518" progId="Equation.3">
                  <p:embed/>
                </p:oleObj>
              </mc:Choice>
              <mc:Fallback>
                <p:oleObj name="Equação" r:id="rId3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097" y="3717032"/>
                        <a:ext cx="353162" cy="35889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850477" y="1156682"/>
            <a:ext cx="6068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ESFORÇOS DA SUPERFÍCIE NA PONTA DA FERRAMENTA:</a:t>
            </a:r>
            <a:endParaRPr lang="pt-BR" sz="2000" b="1" dirty="0"/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373126"/>
              </p:ext>
            </p:extLst>
          </p:nvPr>
        </p:nvGraphicFramePr>
        <p:xfrm>
          <a:off x="850477" y="1556792"/>
          <a:ext cx="671402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ção" r:id="rId5" imgW="3175000" imgH="241300" progId="Equation.3">
                  <p:embed/>
                </p:oleObj>
              </mc:Choice>
              <mc:Fallback>
                <p:oleObj name="Equação" r:id="rId5" imgW="3175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477" y="1556792"/>
                        <a:ext cx="6714026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1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66618"/>
              </p:ext>
            </p:extLst>
          </p:nvPr>
        </p:nvGraphicFramePr>
        <p:xfrm>
          <a:off x="1331640" y="548680"/>
          <a:ext cx="6336702" cy="1224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754"/>
                <a:gridCol w="1267487"/>
                <a:gridCol w="1267487"/>
                <a:gridCol w="1267487"/>
                <a:gridCol w="1267487"/>
              </a:tblGrid>
              <a:tr h="306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ligamento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</a:t>
                      </a:r>
                      <a:r>
                        <a:rPr lang="pt-BR" sz="1400" baseline="-25000">
                          <a:effectLst/>
                        </a:rPr>
                        <a:t>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α</a:t>
                      </a:r>
                      <a:r>
                        <a:rPr lang="pt-BR" sz="1400" baseline="-25000">
                          <a:effectLst/>
                        </a:rPr>
                        <a:t>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</a:t>
                      </a:r>
                      <a:r>
                        <a:rPr lang="pt-BR" sz="1400" baseline="-25000">
                          <a:effectLst/>
                        </a:rPr>
                        <a:t>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ϴ</a:t>
                      </a:r>
                      <a:r>
                        <a:rPr lang="pt-BR" sz="1400" baseline="-25000">
                          <a:effectLst/>
                        </a:rPr>
                        <a:t>i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-90</a:t>
                      </a:r>
                      <a:r>
                        <a:rPr lang="pt-BR" sz="1400" baseline="30000">
                          <a:effectLst/>
                        </a:rPr>
                        <a:t>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ϴ</a:t>
                      </a:r>
                      <a:r>
                        <a:rPr lang="pt-BR" sz="1400" baseline="-25000">
                          <a:effectLst/>
                        </a:rPr>
                        <a:t>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90</a:t>
                      </a:r>
                      <a:r>
                        <a:rPr lang="pt-BR" sz="1400" baseline="30000">
                          <a:effectLst/>
                        </a:rPr>
                        <a:t>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ϴ</a:t>
                      </a:r>
                      <a:r>
                        <a:rPr lang="pt-BR" sz="1400" baseline="-25000">
                          <a:effectLst/>
                        </a:rPr>
                        <a:t>2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6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ϴ</a:t>
                      </a:r>
                      <a:r>
                        <a:rPr lang="pt-BR" sz="1400" baseline="-25000" dirty="0">
                          <a:effectLst/>
                        </a:rPr>
                        <a:t>3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507811"/>
              </p:ext>
            </p:extLst>
          </p:nvPr>
        </p:nvGraphicFramePr>
        <p:xfrm>
          <a:off x="611560" y="2204864"/>
          <a:ext cx="2408994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ção" r:id="rId3" imgW="1371600" imgH="939800" progId="Equation.3">
                  <p:embed/>
                </p:oleObj>
              </mc:Choice>
              <mc:Fallback>
                <p:oleObj name="Equação" r:id="rId3" imgW="13716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204864"/>
                        <a:ext cx="2408994" cy="16561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063308"/>
              </p:ext>
            </p:extLst>
          </p:nvPr>
        </p:nvGraphicFramePr>
        <p:xfrm>
          <a:off x="5580112" y="2060848"/>
          <a:ext cx="2448272" cy="1822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ção" r:id="rId5" imgW="1269449" imgH="939392" progId="Equation.3">
                  <p:embed/>
                </p:oleObj>
              </mc:Choice>
              <mc:Fallback>
                <p:oleObj name="Equação" r:id="rId5" imgW="1269449" imgH="93939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060848"/>
                        <a:ext cx="2448272" cy="18223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003191"/>
              </p:ext>
            </p:extLst>
          </p:nvPr>
        </p:nvGraphicFramePr>
        <p:xfrm>
          <a:off x="2627784" y="4221088"/>
          <a:ext cx="2880320" cy="1966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ção" r:id="rId7" imgW="1384300" imgH="939800" progId="Equation.3">
                  <p:embed/>
                </p:oleObj>
              </mc:Choice>
              <mc:Fallback>
                <p:oleObj name="Equação" r:id="rId7" imgW="1384300" imgH="93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221088"/>
                        <a:ext cx="2880320" cy="1966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3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318871"/>
              </p:ext>
            </p:extLst>
          </p:nvPr>
        </p:nvGraphicFramePr>
        <p:xfrm>
          <a:off x="2699792" y="228600"/>
          <a:ext cx="3120347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ção" r:id="rId3" imgW="1854200" imgH="939800" progId="Equation.3">
                  <p:embed/>
                </p:oleObj>
              </mc:Choice>
              <mc:Fallback>
                <p:oleObj name="Equação" r:id="rId3" imgW="18542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28600"/>
                        <a:ext cx="3120347" cy="15841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90150"/>
              </p:ext>
            </p:extLst>
          </p:nvPr>
        </p:nvGraphicFramePr>
        <p:xfrm>
          <a:off x="1763688" y="2420888"/>
          <a:ext cx="6552728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ção" r:id="rId5" imgW="4089400" imgH="939800" progId="Equation.3">
                  <p:embed/>
                </p:oleObj>
              </mc:Choice>
              <mc:Fallback>
                <p:oleObj name="Equação" r:id="rId5" imgW="4089400" imgH="939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420888"/>
                        <a:ext cx="6552728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659885"/>
              </p:ext>
            </p:extLst>
          </p:nvPr>
        </p:nvGraphicFramePr>
        <p:xfrm>
          <a:off x="1990725" y="4365625"/>
          <a:ext cx="1633538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ção" r:id="rId7" imgW="927000" imgH="787320" progId="Equation.3">
                  <p:embed/>
                </p:oleObj>
              </mc:Choice>
              <mc:Fallback>
                <p:oleObj name="Equação" r:id="rId7" imgW="927000" imgH="787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4365625"/>
                        <a:ext cx="1633538" cy="1387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744618"/>
              </p:ext>
            </p:extLst>
          </p:nvPr>
        </p:nvGraphicFramePr>
        <p:xfrm>
          <a:off x="3923928" y="4509120"/>
          <a:ext cx="4601571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ção" r:id="rId9" imgW="2971800" imgH="787400" progId="Equation.3">
                  <p:embed/>
                </p:oleObj>
              </mc:Choice>
              <mc:Fallback>
                <p:oleObj name="Equação" r:id="rId9" imgW="2971800" imgH="787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509120"/>
                        <a:ext cx="4601571" cy="122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758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219255"/>
              </p:ext>
            </p:extLst>
          </p:nvPr>
        </p:nvGraphicFramePr>
        <p:xfrm>
          <a:off x="2411760" y="764704"/>
          <a:ext cx="4562427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ção" r:id="rId3" imgW="2832100" imgH="711200" progId="Equation.3">
                  <p:embed/>
                </p:oleObj>
              </mc:Choice>
              <mc:Fallback>
                <p:oleObj name="Equação" r:id="rId3" imgW="2832100" imgH="71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764704"/>
                        <a:ext cx="4562427" cy="1152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082458"/>
              </p:ext>
            </p:extLst>
          </p:nvPr>
        </p:nvGraphicFramePr>
        <p:xfrm>
          <a:off x="3347864" y="2564904"/>
          <a:ext cx="157517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ção" r:id="rId5" imgW="711200" imgH="228600" progId="Equation.3">
                  <p:embed/>
                </p:oleObj>
              </mc:Choice>
              <mc:Fallback>
                <p:oleObj name="Equação" r:id="rId5" imgW="7112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564904"/>
                        <a:ext cx="1575175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348244"/>
              </p:ext>
            </p:extLst>
          </p:nvPr>
        </p:nvGraphicFramePr>
        <p:xfrm>
          <a:off x="5076056" y="2132856"/>
          <a:ext cx="694556" cy="1441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ção" r:id="rId7" imgW="381000" imgH="787400" progId="Equation.3">
                  <p:embed/>
                </p:oleObj>
              </mc:Choice>
              <mc:Fallback>
                <p:oleObj name="Equação" r:id="rId7" imgW="381000" imgH="787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132856"/>
                        <a:ext cx="694556" cy="14412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774633"/>
              </p:ext>
            </p:extLst>
          </p:nvPr>
        </p:nvGraphicFramePr>
        <p:xfrm>
          <a:off x="1828755" y="3933056"/>
          <a:ext cx="5486489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ção" r:id="rId9" imgW="3543300" imgH="787400" progId="Equation.3">
                  <p:embed/>
                </p:oleObj>
              </mc:Choice>
              <mc:Fallback>
                <p:oleObj name="Equação" r:id="rId9" imgW="3543300" imgH="787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755" y="3933056"/>
                        <a:ext cx="5486489" cy="122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472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622126"/>
              </p:ext>
            </p:extLst>
          </p:nvPr>
        </p:nvGraphicFramePr>
        <p:xfrm>
          <a:off x="413543" y="3284984"/>
          <a:ext cx="8316913" cy="1373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ção" r:id="rId3" imgW="6324600" imgH="990600" progId="Equation.3">
                  <p:embed/>
                </p:oleObj>
              </mc:Choice>
              <mc:Fallback>
                <p:oleObj name="Equação" r:id="rId3" imgW="6324600" imgH="990600" progId="Equation.3">
                  <p:embed/>
                  <p:pic>
                    <p:nvPicPr>
                      <p:cNvPr id="0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543" y="3284984"/>
                        <a:ext cx="8316913" cy="13738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878788"/>
              </p:ext>
            </p:extLst>
          </p:nvPr>
        </p:nvGraphicFramePr>
        <p:xfrm>
          <a:off x="1043608" y="1052736"/>
          <a:ext cx="6768752" cy="483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ção" r:id="rId5" imgW="3733800" imgH="266700" progId="Equation.3">
                  <p:embed/>
                </p:oleObj>
              </mc:Choice>
              <mc:Fallback>
                <p:oleObj name="Equação" r:id="rId5" imgW="3733800" imgH="2667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052736"/>
                        <a:ext cx="6768752" cy="483482"/>
                      </a:xfrm>
                      <a:prstGeom prst="rect">
                        <a:avLst/>
                      </a:prstGeom>
                      <a:solidFill>
                        <a:srgbClr val="00B05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140990"/>
              </p:ext>
            </p:extLst>
          </p:nvPr>
        </p:nvGraphicFramePr>
        <p:xfrm>
          <a:off x="1015988" y="1556792"/>
          <a:ext cx="741682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ção" r:id="rId7" imgW="3924300" imgH="266700" progId="Equation.3">
                  <p:embed/>
                </p:oleObj>
              </mc:Choice>
              <mc:Fallback>
                <p:oleObj name="Equação" r:id="rId7" imgW="3924300" imgH="2667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5988" y="1556792"/>
                        <a:ext cx="7416824" cy="504056"/>
                      </a:xfrm>
                      <a:prstGeom prst="rect">
                        <a:avLst/>
                      </a:prstGeom>
                      <a:solidFill>
                        <a:srgbClr val="00B05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152400" y="876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945573"/>
              </p:ext>
            </p:extLst>
          </p:nvPr>
        </p:nvGraphicFramePr>
        <p:xfrm>
          <a:off x="997986" y="2204864"/>
          <a:ext cx="745282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ção" r:id="rId9" imgW="4597400" imgH="266700" progId="Equation.3">
                  <p:embed/>
                </p:oleObj>
              </mc:Choice>
              <mc:Fallback>
                <p:oleObj name="Equação" r:id="rId9" imgW="4597400" imgH="2667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986" y="2204864"/>
                        <a:ext cx="7452828" cy="432048"/>
                      </a:xfrm>
                      <a:prstGeom prst="rect">
                        <a:avLst/>
                      </a:prstGeom>
                      <a:solidFill>
                        <a:srgbClr val="00B05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304800" y="1028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3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447055"/>
            <a:ext cx="984565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pt-BR" sz="2400" b="1" dirty="0"/>
              <a:t>Dados</a:t>
            </a:r>
            <a:endParaRPr lang="pt-BR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51720" y="2292545"/>
            <a:ext cx="4392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ϴ</a:t>
            </a:r>
            <a:r>
              <a:rPr kumimoji="0" lang="pt-BR" alt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=90</a:t>
            </a:r>
            <a:r>
              <a:rPr kumimoji="0" lang="pt-BR" altLang="pt-B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ϴ</a:t>
            </a:r>
            <a:r>
              <a:rPr kumimoji="0" lang="pt-BR" alt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=45</a:t>
            </a:r>
            <a:r>
              <a:rPr kumimoji="0" lang="pt-BR" altLang="pt-B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ϴ</a:t>
            </a:r>
            <a:r>
              <a:rPr kumimoji="0" lang="pt-BR" altLang="pt-BR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pt-BR" altLang="pt-B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=0</a:t>
            </a:r>
            <a:r>
              <a:rPr kumimoji="0" lang="pt-BR" altLang="pt-BR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 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06726" y="3088362"/>
            <a:ext cx="129306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BR" sz="2400" b="1" dirty="0"/>
              <a:t>Pede-se</a:t>
            </a:r>
            <a:endParaRPr lang="pt-BR" sz="2400" dirty="0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149359"/>
              </p:ext>
            </p:extLst>
          </p:nvPr>
        </p:nvGraphicFramePr>
        <p:xfrm>
          <a:off x="1700097" y="3717032"/>
          <a:ext cx="353162" cy="358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2" name="Equação" r:id="rId3" imgW="126835" imgH="139518" progId="Equation.3">
                  <p:embed/>
                </p:oleObj>
              </mc:Choice>
              <mc:Fallback>
                <p:oleObj name="Equação" r:id="rId3" imgW="126835" imgH="1395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097" y="3717032"/>
                        <a:ext cx="353162" cy="35889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ângulo 9"/>
          <p:cNvSpPr/>
          <p:nvPr/>
        </p:nvSpPr>
        <p:spPr>
          <a:xfrm>
            <a:off x="218028" y="4288512"/>
            <a:ext cx="1264898" cy="46166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pt-BR" sz="2400" b="1" dirty="0"/>
              <a:t>Solução:</a:t>
            </a:r>
            <a:endParaRPr lang="pt-BR" sz="2400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6" name="Obje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27667"/>
              </p:ext>
            </p:extLst>
          </p:nvPr>
        </p:nvGraphicFramePr>
        <p:xfrm>
          <a:off x="3352800" y="4519344"/>
          <a:ext cx="1939280" cy="1257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Equação" r:id="rId5" imgW="1219200" imgH="787400" progId="Equation.3">
                  <p:embed/>
                </p:oleObj>
              </mc:Choice>
              <mc:Fallback>
                <p:oleObj name="Equação" r:id="rId5" imgW="1219200" imgH="7874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519344"/>
                        <a:ext cx="1939280" cy="12575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8" name="Obje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422884"/>
              </p:ext>
            </p:extLst>
          </p:nvPr>
        </p:nvGraphicFramePr>
        <p:xfrm>
          <a:off x="4545008" y="5949280"/>
          <a:ext cx="1683176" cy="614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Equação" r:id="rId7" imgW="596641" imgH="215806" progId="Equation.3">
                  <p:embed/>
                </p:oleObj>
              </mc:Choice>
              <mc:Fallback>
                <p:oleObj name="Equação" r:id="rId7" imgW="596641" imgH="215806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08" y="5949280"/>
                        <a:ext cx="1683176" cy="614493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50477" y="1156682"/>
            <a:ext cx="6068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ESFORÇOS DA SUPERFÍCIE NA PONTA DA FERRAMENTA:</a:t>
            </a:r>
            <a:endParaRPr lang="pt-BR" sz="2000" b="1" dirty="0"/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91742"/>
              </p:ext>
            </p:extLst>
          </p:nvPr>
        </p:nvGraphicFramePr>
        <p:xfrm>
          <a:off x="850477" y="1556792"/>
          <a:ext cx="671402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5" name="Equação" r:id="rId9" imgW="3175000" imgH="241300" progId="Equation.3">
                  <p:embed/>
                </p:oleObj>
              </mc:Choice>
              <mc:Fallback>
                <p:oleObj name="Equação" r:id="rId9" imgW="3175000" imgH="2413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477" y="1556792"/>
                        <a:ext cx="6714026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19" name="Obje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368933"/>
              </p:ext>
            </p:extLst>
          </p:nvPr>
        </p:nvGraphicFramePr>
        <p:xfrm>
          <a:off x="1668133" y="4519344"/>
          <a:ext cx="1031659" cy="1998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ção" r:id="rId11" imgW="748975" imgH="1459866" progId="Equation.3">
                  <p:embed/>
                </p:oleObj>
              </mc:Choice>
              <mc:Fallback>
                <p:oleObj name="Equação" r:id="rId11" imgW="748975" imgH="1459866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133" y="4519344"/>
                        <a:ext cx="1031659" cy="1998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28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404664"/>
            <a:ext cx="1008112" cy="46166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pt-BR" sz="2400" b="1" dirty="0"/>
              <a:t>Dado</a:t>
            </a:r>
            <a:endParaRPr lang="pt-BR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936300"/>
              </p:ext>
            </p:extLst>
          </p:nvPr>
        </p:nvGraphicFramePr>
        <p:xfrm>
          <a:off x="1835696" y="1314092"/>
          <a:ext cx="1584176" cy="2565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ção" r:id="rId4" imgW="876300" imgH="1422400" progId="Equation.3">
                  <p:embed/>
                </p:oleObj>
              </mc:Choice>
              <mc:Fallback>
                <p:oleObj name="Equação" r:id="rId4" imgW="876300" imgH="142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314092"/>
                        <a:ext cx="1584176" cy="25656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89295"/>
              </p:ext>
            </p:extLst>
          </p:nvPr>
        </p:nvGraphicFramePr>
        <p:xfrm>
          <a:off x="5508104" y="1196752"/>
          <a:ext cx="1440160" cy="291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ção" r:id="rId6" imgW="749300" imgH="1524000" progId="Equation.3">
                  <p:embed/>
                </p:oleObj>
              </mc:Choice>
              <mc:Fallback>
                <p:oleObj name="Equação" r:id="rId6" imgW="749300" imgH="1524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196752"/>
                        <a:ext cx="1440160" cy="2916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ângulo 6"/>
          <p:cNvSpPr/>
          <p:nvPr/>
        </p:nvSpPr>
        <p:spPr>
          <a:xfrm>
            <a:off x="3923928" y="2132856"/>
            <a:ext cx="1296144" cy="46166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pt-BR" sz="2400" b="1" dirty="0"/>
              <a:t>calcule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969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123</Words>
  <Application>Microsoft Office PowerPoint</Application>
  <PresentationFormat>Apresentação na tela (4:3)</PresentationFormat>
  <Paragraphs>39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Tema do Office</vt:lpstr>
      <vt:lpstr>Equação</vt:lpstr>
      <vt:lpstr>Microsoft Equation 3.0</vt:lpstr>
      <vt:lpstr>Exercício de Estática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de Estática</dc:title>
  <dc:creator>Ettore</dc:creator>
  <cp:lastModifiedBy>Windows User</cp:lastModifiedBy>
  <cp:revision>13</cp:revision>
  <dcterms:created xsi:type="dcterms:W3CDTF">2016-11-07T23:54:50Z</dcterms:created>
  <dcterms:modified xsi:type="dcterms:W3CDTF">2018-11-07T20:47:17Z</dcterms:modified>
</cp:coreProperties>
</file>