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63"/>
  </p:notesMasterIdLst>
  <p:sldIdLst>
    <p:sldId id="285" r:id="rId2"/>
    <p:sldId id="264" r:id="rId3"/>
    <p:sldId id="265" r:id="rId4"/>
    <p:sldId id="359" r:id="rId5"/>
    <p:sldId id="352" r:id="rId6"/>
    <p:sldId id="353" r:id="rId7"/>
    <p:sldId id="358" r:id="rId8"/>
    <p:sldId id="322" r:id="rId9"/>
    <p:sldId id="333" r:id="rId10"/>
    <p:sldId id="357" r:id="rId11"/>
    <p:sldId id="272" r:id="rId12"/>
    <p:sldId id="274" r:id="rId13"/>
    <p:sldId id="276" r:id="rId14"/>
    <p:sldId id="289" r:id="rId15"/>
    <p:sldId id="290" r:id="rId16"/>
    <p:sldId id="291" r:id="rId17"/>
    <p:sldId id="292" r:id="rId18"/>
    <p:sldId id="293" r:id="rId19"/>
    <p:sldId id="314" r:id="rId20"/>
    <p:sldId id="277" r:id="rId21"/>
    <p:sldId id="307" r:id="rId22"/>
    <p:sldId id="298" r:id="rId23"/>
    <p:sldId id="317" r:id="rId24"/>
    <p:sldId id="318" r:id="rId25"/>
    <p:sldId id="319" r:id="rId26"/>
    <p:sldId id="320" r:id="rId27"/>
    <p:sldId id="278" r:id="rId28"/>
    <p:sldId id="361" r:id="rId29"/>
    <p:sldId id="362" r:id="rId30"/>
    <p:sldId id="280" r:id="rId31"/>
    <p:sldId id="325" r:id="rId32"/>
    <p:sldId id="302" r:id="rId33"/>
    <p:sldId id="306" r:id="rId34"/>
    <p:sldId id="324" r:id="rId35"/>
    <p:sldId id="336" r:id="rId36"/>
    <p:sldId id="309" r:id="rId37"/>
    <p:sldId id="316" r:id="rId38"/>
    <p:sldId id="300" r:id="rId39"/>
    <p:sldId id="296" r:id="rId40"/>
    <p:sldId id="340" r:id="rId41"/>
    <p:sldId id="341" r:id="rId42"/>
    <p:sldId id="342" r:id="rId43"/>
    <p:sldId id="305" r:id="rId44"/>
    <p:sldId id="343" r:id="rId45"/>
    <p:sldId id="344" r:id="rId46"/>
    <p:sldId id="308" r:id="rId47"/>
    <p:sldId id="345" r:id="rId48"/>
    <p:sldId id="346" r:id="rId49"/>
    <p:sldId id="273" r:id="rId50"/>
    <p:sldId id="347" r:id="rId51"/>
    <p:sldId id="287" r:id="rId52"/>
    <p:sldId id="348" r:id="rId53"/>
    <p:sldId id="349" r:id="rId54"/>
    <p:sldId id="301" r:id="rId55"/>
    <p:sldId id="350" r:id="rId56"/>
    <p:sldId id="303" r:id="rId57"/>
    <p:sldId id="351" r:id="rId58"/>
    <p:sldId id="337" r:id="rId59"/>
    <p:sldId id="338" r:id="rId60"/>
    <p:sldId id="256" r:id="rId61"/>
    <p:sldId id="339" r:id="rId6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69" autoAdjust="0"/>
    <p:restoredTop sz="94660"/>
  </p:normalViewPr>
  <p:slideViewPr>
    <p:cSldViewPr>
      <p:cViewPr varScale="1">
        <p:scale>
          <a:sx n="57" d="100"/>
          <a:sy n="57" d="100"/>
        </p:scale>
        <p:origin x="1524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3CF4F-7DA8-4F6A-89F8-2FFDAFAC85A4}" type="datetimeFigureOut">
              <a:rPr lang="pt-BR" smtClean="0"/>
              <a:t>20/08/2020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3E5D3-5A19-46A0-AB31-3655BA4209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012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12616-4D26-498B-898B-FAC1B7CF10FE}" type="slidenum">
              <a:rPr lang="pt-BR"/>
              <a:pPr/>
              <a:t>52</a:t>
            </a:fld>
            <a:endParaRPr lang="pt-BR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A665C-BACA-47C8-BCA0-A05276BF9457}" type="slidenum">
              <a:rPr lang="pt-BR"/>
              <a:pPr/>
              <a:t>55</a:t>
            </a:fld>
            <a:endParaRPr lang="pt-BR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77196-750A-4B70-B516-2000E1F10BC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B788D-44D6-4AC9-B7F7-66F2C1122A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12544-73BB-4151-BA6A-E6C276AF52C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1A6836-F2C1-4F54-B5FF-486C6E9DE7A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B98AD-4A24-4687-8B35-5B000294BA6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B2D094-00AA-48D5-9681-3567512FA5E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E0A31E-EADD-42AD-8A3D-F5B555CA967E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87CE12-A9C2-4995-80F6-7E2F63CF09B6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D585EE-3529-4FBA-9148-A3E4AF62C04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/>
              <a:t>Clique para editar os estilos do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61AA7-3846-4295-A8A2-D5EEF3225E8A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8058E95-6240-441B-BBDE-741E25280131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os estilos do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E8F1E0DF-BB09-46B7-ACE0-1044EA898F2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11560" y="836712"/>
            <a:ext cx="7772400" cy="1431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pt-BR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br>
              <a:rPr lang="pt-BR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pt-BR" sz="4000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 </a:t>
            </a:r>
            <a:r>
              <a:rPr lang="pt-BR" sz="4400" b="1" dirty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RECOZIMENTO E NORMALIZAÇAO</a:t>
            </a: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900113" y="5105400"/>
            <a:ext cx="7088187" cy="17526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/>
              <a:t>Profa. Dra. Lauralice Canale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083776E-569D-4623-BC2C-E6E33CC17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12776"/>
            <a:ext cx="8030564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90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95288" y="3333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br>
              <a:rPr kumimoji="1"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kumimoji="1"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kumimoji="1"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RECOZIMENTO  HOMOGENEIZAÇÃO</a:t>
            </a: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468313" y="1557338"/>
            <a:ext cx="845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r>
              <a:rPr kumimoji="1" lang="en-US" sz="40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Objetivo</a:t>
            </a:r>
            <a:r>
              <a:rPr kumimoji="1" lang="en-US" sz="40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kumimoji="1" lang="en-US" sz="3600" dirty="0" err="1"/>
              <a:t>Melhorar</a:t>
            </a:r>
            <a:r>
              <a:rPr kumimoji="1" lang="en-US" sz="3600" dirty="0"/>
              <a:t> a </a:t>
            </a:r>
            <a:r>
              <a:rPr kumimoji="1" lang="en-US" sz="3600" dirty="0" err="1"/>
              <a:t>homogeneidade</a:t>
            </a:r>
            <a:r>
              <a:rPr kumimoji="1" lang="en-US" sz="3600" dirty="0"/>
              <a:t> </a:t>
            </a:r>
            <a:r>
              <a:rPr kumimoji="1" lang="en-US" sz="3600" dirty="0" err="1"/>
              <a:t>da</a:t>
            </a:r>
            <a:r>
              <a:rPr kumimoji="1" lang="en-US" sz="3600" dirty="0"/>
              <a:t> </a:t>
            </a:r>
            <a:r>
              <a:rPr kumimoji="1" lang="en-US" sz="3600" dirty="0" err="1"/>
              <a:t>microestrutura</a:t>
            </a:r>
            <a:r>
              <a:rPr kumimoji="1" lang="en-US" sz="3600" dirty="0"/>
              <a:t> de </a:t>
            </a:r>
            <a:r>
              <a:rPr kumimoji="1" lang="en-US" sz="3600" dirty="0" err="1"/>
              <a:t>peças</a:t>
            </a:r>
            <a:r>
              <a:rPr kumimoji="1" lang="en-US" sz="3600" dirty="0"/>
              <a:t> </a:t>
            </a:r>
            <a:r>
              <a:rPr kumimoji="1" lang="en-US" sz="3600" dirty="0" err="1"/>
              <a:t>fundidas</a:t>
            </a:r>
            <a:r>
              <a:rPr kumimoji="1" lang="en-US" sz="3600" dirty="0"/>
              <a:t> </a:t>
            </a:r>
            <a:r>
              <a:rPr kumimoji="1" lang="en-US" sz="3600" dirty="0" err="1"/>
              <a:t>através</a:t>
            </a:r>
            <a:r>
              <a:rPr kumimoji="1" lang="en-US" sz="3600" dirty="0"/>
              <a:t> </a:t>
            </a:r>
            <a:r>
              <a:rPr kumimoji="1" lang="en-US" sz="3600" dirty="0" err="1"/>
              <a:t>da</a:t>
            </a:r>
            <a:r>
              <a:rPr kumimoji="1" lang="en-US" sz="3600" dirty="0"/>
              <a:t> </a:t>
            </a:r>
            <a:r>
              <a:rPr kumimoji="1" lang="en-US" sz="3600" dirty="0" err="1"/>
              <a:t>difusão</a:t>
            </a:r>
            <a:r>
              <a:rPr kumimoji="1" lang="en-US" sz="3600" dirty="0"/>
              <a:t> dos </a:t>
            </a:r>
            <a:r>
              <a:rPr kumimoji="1" lang="en-US" sz="3600" dirty="0" err="1"/>
              <a:t>elementos</a:t>
            </a:r>
            <a:endParaRPr kumimoji="1" lang="en-US" sz="3600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endParaRPr kumimoji="1" lang="en-US" sz="3600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kumimoji="1" lang="en-US" sz="3600" dirty="0" err="1"/>
              <a:t>Utilizado</a:t>
            </a:r>
            <a:r>
              <a:rPr kumimoji="1" lang="en-US" sz="3600" dirty="0"/>
              <a:t> </a:t>
            </a:r>
            <a:r>
              <a:rPr kumimoji="1" lang="en-US" sz="3600" dirty="0" err="1"/>
              <a:t>em</a:t>
            </a:r>
            <a:r>
              <a:rPr kumimoji="1" lang="en-US" sz="3600" dirty="0"/>
              <a:t> </a:t>
            </a:r>
            <a:r>
              <a:rPr kumimoji="1" lang="en-US" sz="3600" dirty="0" err="1"/>
              <a:t>aços</a:t>
            </a:r>
            <a:r>
              <a:rPr kumimoji="1" lang="en-US" sz="3600" dirty="0"/>
              <a:t> </a:t>
            </a:r>
            <a:r>
              <a:rPr kumimoji="1" lang="en-US" sz="3600" dirty="0" err="1"/>
              <a:t>em</a:t>
            </a:r>
            <a:r>
              <a:rPr kumimoji="1" lang="en-US" sz="3600" dirty="0"/>
              <a:t> </a:t>
            </a:r>
            <a:r>
              <a:rPr kumimoji="1" lang="en-US" sz="3600" dirty="0" err="1"/>
              <a:t>lingotes</a:t>
            </a:r>
            <a:r>
              <a:rPr kumimoji="1" lang="en-US" sz="3600" dirty="0"/>
              <a:t> </a:t>
            </a:r>
            <a:r>
              <a:rPr kumimoji="1" lang="en-US" sz="3600" dirty="0" err="1"/>
              <a:t>que</a:t>
            </a:r>
            <a:r>
              <a:rPr kumimoji="1" lang="en-US" sz="3600" dirty="0"/>
              <a:t> </a:t>
            </a:r>
            <a:r>
              <a:rPr kumimoji="1" lang="en-US" sz="3600" dirty="0" err="1"/>
              <a:t>são</a:t>
            </a:r>
            <a:r>
              <a:rPr kumimoji="1" lang="en-US" sz="3600" dirty="0"/>
              <a:t> </a:t>
            </a:r>
            <a:r>
              <a:rPr kumimoji="1" lang="en-US" sz="3600" dirty="0" err="1"/>
              <a:t>difíceis</a:t>
            </a:r>
            <a:r>
              <a:rPr kumimoji="1" lang="en-US" sz="3600" dirty="0"/>
              <a:t> de </a:t>
            </a:r>
            <a:r>
              <a:rPr kumimoji="1" lang="en-US" sz="3600" dirty="0" err="1"/>
              <a:t>trabalhar</a:t>
            </a:r>
            <a:r>
              <a:rPr kumimoji="1" lang="en-US" sz="3600" dirty="0"/>
              <a:t> a </a:t>
            </a:r>
            <a:r>
              <a:rPr kumimoji="1" lang="en-US" sz="3600" dirty="0" err="1"/>
              <a:t>quente</a:t>
            </a:r>
            <a:endParaRPr kumimoji="1" lang="en-US" sz="3600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endParaRPr kumimoji="1" lang="en-US" sz="4000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755650" y="1889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RECOZIMENTO TOTAL OU PLENO</a:t>
            </a: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468313" y="1557338"/>
            <a:ext cx="8458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r>
              <a:rPr kumimoji="1" lang="en-US" sz="40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Objetivo</a:t>
            </a:r>
            <a:r>
              <a:rPr kumimoji="1" lang="en-US" sz="40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kumimoji="1" lang="en-US" sz="4000" dirty="0" err="1"/>
              <a:t>Amolecer</a:t>
            </a:r>
            <a:r>
              <a:rPr kumimoji="1" lang="en-US" sz="4000" dirty="0"/>
              <a:t> o </a:t>
            </a:r>
            <a:r>
              <a:rPr kumimoji="1" lang="en-US" sz="4000" dirty="0" err="1"/>
              <a:t>aço</a:t>
            </a:r>
            <a:endParaRPr kumimoji="1" lang="en-US" sz="4000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endParaRPr kumimoji="1" lang="en-US" sz="4000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r>
              <a:rPr kumimoji="1" lang="en-US" sz="4000" dirty="0" err="1"/>
              <a:t>Regenerar</a:t>
            </a:r>
            <a:r>
              <a:rPr kumimoji="1" lang="en-US" sz="4000" dirty="0"/>
              <a:t> </a:t>
            </a:r>
            <a:r>
              <a:rPr kumimoji="1" lang="en-US" sz="4000" dirty="0" err="1"/>
              <a:t>sua</a:t>
            </a:r>
            <a:r>
              <a:rPr kumimoji="1" lang="en-US" sz="4000" dirty="0"/>
              <a:t> </a:t>
            </a:r>
            <a:r>
              <a:rPr kumimoji="1" lang="en-US" sz="4000" dirty="0" err="1"/>
              <a:t>microestrutura</a:t>
            </a:r>
            <a:r>
              <a:rPr kumimoji="1" lang="en-US" sz="4000" dirty="0"/>
              <a:t> </a:t>
            </a:r>
            <a:r>
              <a:rPr kumimoji="1" lang="en-US" sz="4000" dirty="0" err="1"/>
              <a:t>apagando</a:t>
            </a:r>
            <a:r>
              <a:rPr kumimoji="1" lang="en-US" sz="4000" dirty="0"/>
              <a:t> </a:t>
            </a:r>
            <a:r>
              <a:rPr kumimoji="1" lang="en-US" sz="4000" dirty="0" err="1"/>
              <a:t>tratamentos</a:t>
            </a:r>
            <a:r>
              <a:rPr kumimoji="1" lang="en-US" sz="4000" dirty="0"/>
              <a:t> </a:t>
            </a:r>
            <a:r>
              <a:rPr kumimoji="1" lang="en-US" sz="4000" dirty="0" err="1"/>
              <a:t>térmicos</a:t>
            </a:r>
            <a:r>
              <a:rPr kumimoji="1" lang="en-US" sz="4000" dirty="0"/>
              <a:t> </a:t>
            </a:r>
            <a:r>
              <a:rPr kumimoji="1" lang="en-US" sz="4000" dirty="0" err="1"/>
              <a:t>anteriores</a:t>
            </a:r>
            <a:endParaRPr kumimoji="1" lang="en-US" sz="4000" dirty="0"/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971550" y="1889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br>
              <a:rPr kumimoji="1"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kumimoji="1"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kumimoji="1"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RECOZIMENTO TOTAL OU PLENO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39750" y="1341438"/>
            <a:ext cx="8458200" cy="518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r>
              <a:rPr kumimoji="1" lang="en-US" sz="40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Constituintes</a:t>
            </a:r>
            <a:r>
              <a:rPr kumimoji="1" lang="en-US" sz="40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40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estruturais</a:t>
            </a:r>
            <a:r>
              <a:rPr kumimoji="1" lang="en-US" sz="40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40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resultantes</a:t>
            </a:r>
            <a:endParaRPr kumimoji="1" lang="en-US" sz="4000" dirty="0">
              <a:solidFill>
                <a:srgbClr val="FF66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defRPr/>
            </a:pPr>
            <a:endParaRPr kumimoji="1" lang="en-US" sz="4000" dirty="0">
              <a:solidFill>
                <a:srgbClr val="FF66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US" sz="360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Hipoeutetóide</a:t>
            </a:r>
            <a:r>
              <a:rPr kumimoji="1"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ferrita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+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perlita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grosseira</a:t>
            </a: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US" sz="360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Eutetóide</a:t>
            </a:r>
            <a:r>
              <a:rPr kumimoji="1"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perlita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grosseira</a:t>
            </a: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US" sz="3600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Hipereutetóide</a:t>
            </a:r>
            <a:r>
              <a:rPr kumimoji="1" lang="en-US" sz="3600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cementita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+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perlita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grosseira</a:t>
            </a: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endParaRPr kumimoji="1"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e2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163" y="455613"/>
            <a:ext cx="65659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474663" y="6096000"/>
            <a:ext cx="8128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Times New Roman" pitchFamily="18" charset="0"/>
              </a:rPr>
              <a:t>Ferrite (white) and pearlite in a hot-rolled Fe – 0.2% C binary alloy.  </a:t>
            </a:r>
            <a:r>
              <a:rPr lang="en-US" sz="1400" b="1" dirty="0" err="1">
                <a:latin typeface="Times New Roman" pitchFamily="18" charset="0"/>
              </a:rPr>
              <a:t>Picral</a:t>
            </a:r>
            <a:r>
              <a:rPr lang="en-US" sz="1400" b="1" dirty="0">
                <a:latin typeface="Times New Roman" pitchFamily="18" charset="0"/>
              </a:rPr>
              <a:t> etch.  Magnification bar is 20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µm in length.</a:t>
            </a:r>
            <a:endParaRPr lang="en-US" sz="1400" b="1" dirty="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e4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163" y="455613"/>
            <a:ext cx="6418262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541338" y="6096000"/>
            <a:ext cx="7924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Times New Roman" pitchFamily="18" charset="0"/>
              </a:rPr>
              <a:t>Ferrite (white) and pearlite in a hot-rolled Fe – 0.4% C binary alloy.  </a:t>
            </a:r>
            <a:r>
              <a:rPr lang="en-US" sz="1400" b="1" dirty="0" err="1">
                <a:latin typeface="Times New Roman" pitchFamily="18" charset="0"/>
              </a:rPr>
              <a:t>Picral</a:t>
            </a:r>
            <a:r>
              <a:rPr lang="en-US" sz="1400" b="1" dirty="0">
                <a:latin typeface="Times New Roman" pitchFamily="18" charset="0"/>
              </a:rPr>
              <a:t> etch.  Magnification bar is 20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µm in length.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e6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163" y="455613"/>
            <a:ext cx="6630987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44538" y="6019800"/>
            <a:ext cx="77898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Times New Roman" pitchFamily="18" charset="0"/>
              </a:rPr>
              <a:t>Ferrite (white) and pearlite in a hot-rolled Fe – 0.6% C binary alloy.  </a:t>
            </a:r>
            <a:r>
              <a:rPr lang="en-US" sz="1400" b="1" dirty="0" err="1">
                <a:latin typeface="Times New Roman" pitchFamily="18" charset="0"/>
              </a:rPr>
              <a:t>Picral</a:t>
            </a:r>
            <a:r>
              <a:rPr lang="en-US" sz="1400" b="1" dirty="0">
                <a:latin typeface="Times New Roman" pitchFamily="18" charset="0"/>
              </a:rPr>
              <a:t> etch.  Magnification bar is 20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µm in length.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e8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7613" y="455613"/>
            <a:ext cx="6816725" cy="548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474663" y="6019800"/>
            <a:ext cx="8262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Times New Roman" pitchFamily="18" charset="0"/>
              </a:rPr>
              <a:t>Coarse lamellar pearlite in a hot-rolled Fe – 0.8% C binary alloy.  </a:t>
            </a:r>
            <a:r>
              <a:rPr lang="en-US" sz="1400" b="1" dirty="0" err="1">
                <a:latin typeface="Times New Roman" pitchFamily="18" charset="0"/>
              </a:rPr>
              <a:t>Picral</a:t>
            </a:r>
            <a:r>
              <a:rPr lang="en-US" sz="1400" b="1" dirty="0">
                <a:latin typeface="Times New Roman" pitchFamily="18" charset="0"/>
              </a:rPr>
              <a:t> etch.  Magnification bar is 20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µm in length.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e1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6650" y="455613"/>
            <a:ext cx="6923088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38138" y="6096000"/>
            <a:ext cx="839946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 dirty="0">
                <a:latin typeface="Times New Roman" pitchFamily="18" charset="0"/>
              </a:rPr>
              <a:t>Intergranular </a:t>
            </a:r>
            <a:r>
              <a:rPr lang="en-US" sz="1400" b="1" dirty="0" err="1">
                <a:latin typeface="Times New Roman" pitchFamily="18" charset="0"/>
              </a:rPr>
              <a:t>proeutectoid</a:t>
            </a:r>
            <a:r>
              <a:rPr lang="en-US" sz="1400" b="1" dirty="0">
                <a:latin typeface="Times New Roman" pitchFamily="18" charset="0"/>
              </a:rPr>
              <a:t> cementite and pearlite in a hot-rolled Fe – 1.0% C binary alloy.  </a:t>
            </a:r>
            <a:r>
              <a:rPr lang="en-US" sz="1400" b="1" dirty="0" err="1">
                <a:latin typeface="Times New Roman" pitchFamily="18" charset="0"/>
              </a:rPr>
              <a:t>Picral</a:t>
            </a:r>
            <a:r>
              <a:rPr lang="en-US" sz="1400" b="1" dirty="0">
                <a:latin typeface="Times New Roman" pitchFamily="18" charset="0"/>
              </a:rPr>
              <a:t> etch.  Magnification bar is 20 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µm in length</a:t>
            </a:r>
            <a:r>
              <a:rPr lang="en-US" sz="1200" b="1" dirty="0">
                <a:solidFill>
                  <a:srgbClr val="F0F45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8313" y="765175"/>
            <a:ext cx="8207375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Arial" charset="0"/>
              <a:buChar char="•"/>
              <a:defRPr/>
            </a:pPr>
            <a:r>
              <a:rPr kumimoji="1" lang="en-US" sz="4000" i="1" dirty="0"/>
              <a:t>A </a:t>
            </a:r>
            <a:r>
              <a:rPr kumimoji="1" lang="en-US" sz="4000" i="1" dirty="0" err="1"/>
              <a:t>perlita</a:t>
            </a:r>
            <a:r>
              <a:rPr kumimoji="1" lang="en-US" sz="4000" i="1" dirty="0"/>
              <a:t> </a:t>
            </a:r>
            <a:r>
              <a:rPr kumimoji="1" lang="en-US" sz="4000" i="1" dirty="0" err="1"/>
              <a:t>grosseira</a:t>
            </a:r>
            <a:r>
              <a:rPr kumimoji="1" lang="en-US" sz="4000" i="1" dirty="0"/>
              <a:t> é ideal </a:t>
            </a:r>
            <a:r>
              <a:rPr kumimoji="1" lang="en-US" sz="4000" i="1" dirty="0" err="1"/>
              <a:t>para</a:t>
            </a:r>
            <a:r>
              <a:rPr kumimoji="1" lang="en-US" sz="4000" i="1" dirty="0"/>
              <a:t> </a:t>
            </a:r>
            <a:r>
              <a:rPr kumimoji="1" lang="en-US" sz="4000" i="1" dirty="0" err="1"/>
              <a:t>melhorar</a:t>
            </a:r>
            <a:r>
              <a:rPr kumimoji="1" lang="en-US" sz="4000" i="1" dirty="0"/>
              <a:t> a </a:t>
            </a:r>
            <a:r>
              <a:rPr kumimoji="1" lang="en-US" sz="4000" i="1" dirty="0" err="1"/>
              <a:t>usinabilidade</a:t>
            </a:r>
            <a:r>
              <a:rPr kumimoji="1" lang="en-US" sz="4000" i="1" dirty="0"/>
              <a:t> dos </a:t>
            </a:r>
            <a:r>
              <a:rPr kumimoji="1" lang="en-US" sz="4000" i="1" dirty="0" err="1"/>
              <a:t>aços</a:t>
            </a:r>
            <a:r>
              <a:rPr kumimoji="1" lang="en-US" sz="4000" i="1" dirty="0"/>
              <a:t> </a:t>
            </a:r>
            <a:r>
              <a:rPr kumimoji="1" lang="en-US" sz="4000" i="1" dirty="0" err="1"/>
              <a:t>baixo</a:t>
            </a:r>
            <a:r>
              <a:rPr kumimoji="1" lang="en-US" sz="4000" i="1" dirty="0"/>
              <a:t> e </a:t>
            </a:r>
            <a:r>
              <a:rPr kumimoji="1" lang="en-US" sz="4000" i="1" dirty="0" err="1"/>
              <a:t>médio</a:t>
            </a:r>
            <a:r>
              <a:rPr kumimoji="1" lang="en-US" sz="4000" i="1" dirty="0"/>
              <a:t> </a:t>
            </a:r>
            <a:r>
              <a:rPr kumimoji="1" lang="en-US" sz="4000" i="1" dirty="0" err="1"/>
              <a:t>carbono</a:t>
            </a:r>
            <a:endParaRPr kumimoji="1" lang="en-US" sz="4000" i="1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Arial" charset="0"/>
              <a:buChar char="•"/>
              <a:defRPr/>
            </a:pPr>
            <a:endParaRPr kumimoji="1" lang="en-US" sz="4000" i="1" dirty="0"/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US" sz="4000" i="1" dirty="0"/>
              <a:t>* Para </a:t>
            </a:r>
            <a:r>
              <a:rPr kumimoji="1" lang="en-US" sz="4000" i="1" dirty="0" err="1"/>
              <a:t>melhorar</a:t>
            </a:r>
            <a:r>
              <a:rPr kumimoji="1" lang="en-US" sz="4000" i="1" dirty="0"/>
              <a:t> a </a:t>
            </a:r>
            <a:r>
              <a:rPr kumimoji="1" lang="en-US" sz="4000" i="1" dirty="0" err="1"/>
              <a:t>usinabilidade</a:t>
            </a:r>
            <a:r>
              <a:rPr kumimoji="1" lang="en-US" sz="4000" i="1" dirty="0"/>
              <a:t> dos </a:t>
            </a:r>
            <a:r>
              <a:rPr kumimoji="1" lang="en-US" sz="4000" i="1" dirty="0" err="1"/>
              <a:t>aços</a:t>
            </a:r>
            <a:r>
              <a:rPr kumimoji="1" lang="en-US" sz="4000" i="1" dirty="0"/>
              <a:t>  alto </a:t>
            </a:r>
            <a:r>
              <a:rPr kumimoji="1" lang="en-US" sz="4000" i="1" dirty="0" err="1"/>
              <a:t>carbono</a:t>
            </a:r>
            <a:r>
              <a:rPr kumimoji="1" lang="en-US" sz="4000" i="1" dirty="0"/>
              <a:t> </a:t>
            </a:r>
            <a:r>
              <a:rPr kumimoji="1" lang="en-US" sz="4000" i="1" dirty="0" err="1"/>
              <a:t>recomenda</a:t>
            </a:r>
            <a:r>
              <a:rPr kumimoji="1" lang="en-US" sz="4000" i="1" dirty="0"/>
              <a:t>-se a </a:t>
            </a:r>
            <a:r>
              <a:rPr kumimoji="1" lang="en-US" sz="4000" i="1" dirty="0" err="1"/>
              <a:t>esferoidização</a:t>
            </a:r>
            <a:endParaRPr kumimoji="1" lang="en-US" sz="4000" i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pt-BR" sz="4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684213" y="4048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Principais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Tratamentos</a:t>
            </a:r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Térmicos</a:t>
            </a:r>
            <a:b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sz="44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0483" name="Group 5"/>
          <p:cNvGrpSpPr>
            <a:grpSpLocks/>
          </p:cNvGrpSpPr>
          <p:nvPr/>
        </p:nvGrpSpPr>
        <p:grpSpPr bwMode="auto">
          <a:xfrm>
            <a:off x="381000" y="1143000"/>
            <a:ext cx="8501063" cy="4876800"/>
            <a:chOff x="240" y="720"/>
            <a:chExt cx="5355" cy="3072"/>
          </a:xfrm>
        </p:grpSpPr>
        <p:sp>
          <p:nvSpPr>
            <p:cNvPr id="20484" name="Rectangle 7"/>
            <p:cNvSpPr>
              <a:spLocks noChangeArrowheads="1"/>
            </p:cNvSpPr>
            <p:nvPr/>
          </p:nvSpPr>
          <p:spPr bwMode="auto">
            <a:xfrm>
              <a:off x="1488" y="720"/>
              <a:ext cx="3072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3600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Tratamentos</a:t>
              </a:r>
              <a:r>
                <a:rPr lang="en-US" sz="36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3600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Térmicos</a:t>
              </a:r>
              <a:endParaRPr lang="pt-BR" sz="20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485" name="Rectangle 8"/>
            <p:cNvSpPr>
              <a:spLocks noChangeArrowheads="1"/>
            </p:cNvSpPr>
            <p:nvPr/>
          </p:nvSpPr>
          <p:spPr bwMode="auto">
            <a:xfrm>
              <a:off x="240" y="1776"/>
              <a:ext cx="129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Recozimento</a:t>
              </a:r>
              <a:endPara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486" name="Rectangle 9"/>
            <p:cNvSpPr>
              <a:spLocks noChangeArrowheads="1"/>
            </p:cNvSpPr>
            <p:nvPr/>
          </p:nvSpPr>
          <p:spPr bwMode="auto">
            <a:xfrm>
              <a:off x="1344" y="2400"/>
              <a:ext cx="1344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Normalização</a:t>
              </a:r>
              <a:endPara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487" name="Rectangle 10"/>
            <p:cNvSpPr>
              <a:spLocks noChangeArrowheads="1"/>
            </p:cNvSpPr>
            <p:nvPr/>
          </p:nvSpPr>
          <p:spPr bwMode="auto">
            <a:xfrm>
              <a:off x="2496" y="3168"/>
              <a:ext cx="1200" cy="62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Têmpera</a:t>
              </a:r>
              <a:r>
                <a:rPr lang="en-US" sz="2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</a:p>
            <a:p>
              <a:pPr algn="ctr" eaLnBrk="0" hangingPunct="0"/>
              <a:r>
                <a:rPr lang="en-US" sz="2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e </a:t>
              </a:r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Revenido</a:t>
              </a:r>
              <a:endParaRPr lang="en-US" sz="2400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488" name="Rectangle 11"/>
            <p:cNvSpPr>
              <a:spLocks noChangeArrowheads="1"/>
            </p:cNvSpPr>
            <p:nvPr/>
          </p:nvSpPr>
          <p:spPr bwMode="auto">
            <a:xfrm>
              <a:off x="3312" y="2448"/>
              <a:ext cx="153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Esferoidização</a:t>
              </a:r>
              <a:r>
                <a:rPr lang="en-US" sz="2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ou</a:t>
              </a:r>
              <a:r>
                <a:rPr lang="en-US" sz="2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</a:p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Coalescimento</a:t>
              </a:r>
              <a:endParaRPr lang="pt-BR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489" name="Line 12"/>
            <p:cNvSpPr>
              <a:spLocks noChangeShapeType="1"/>
            </p:cNvSpPr>
            <p:nvPr/>
          </p:nvSpPr>
          <p:spPr bwMode="auto">
            <a:xfrm flipH="1">
              <a:off x="1104" y="1344"/>
              <a:ext cx="1968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490" name="Line 13"/>
            <p:cNvSpPr>
              <a:spLocks noChangeShapeType="1"/>
            </p:cNvSpPr>
            <p:nvPr/>
          </p:nvSpPr>
          <p:spPr bwMode="auto">
            <a:xfrm flipH="1">
              <a:off x="2064" y="1344"/>
              <a:ext cx="1008" cy="105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491" name="Line 14"/>
            <p:cNvSpPr>
              <a:spLocks noChangeShapeType="1"/>
            </p:cNvSpPr>
            <p:nvPr/>
          </p:nvSpPr>
          <p:spPr bwMode="auto">
            <a:xfrm flipH="1">
              <a:off x="3072" y="1336"/>
              <a:ext cx="0" cy="188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492" name="Line 15"/>
            <p:cNvSpPr>
              <a:spLocks noChangeShapeType="1"/>
            </p:cNvSpPr>
            <p:nvPr/>
          </p:nvSpPr>
          <p:spPr bwMode="auto">
            <a:xfrm>
              <a:off x="3024" y="1344"/>
              <a:ext cx="1776" cy="38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0493" name="Text Box 17"/>
            <p:cNvSpPr txBox="1">
              <a:spLocks noChangeArrowheads="1"/>
            </p:cNvSpPr>
            <p:nvPr/>
          </p:nvSpPr>
          <p:spPr bwMode="auto">
            <a:xfrm>
              <a:off x="432" y="3110"/>
              <a:ext cx="16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buFontTx/>
                <a:buChar char="•"/>
              </a:pPr>
              <a:endParaRPr lang="pt-BR" sz="200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20494" name="Rectangle 18"/>
            <p:cNvSpPr>
              <a:spLocks noChangeArrowheads="1"/>
            </p:cNvSpPr>
            <p:nvPr/>
          </p:nvSpPr>
          <p:spPr bwMode="auto">
            <a:xfrm>
              <a:off x="4059" y="1797"/>
              <a:ext cx="1536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Solubilização</a:t>
              </a:r>
              <a:r>
                <a:rPr lang="en-US" sz="2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e </a:t>
              </a:r>
            </a:p>
            <a:p>
              <a:pPr algn="ctr" eaLnBrk="0" hangingPunct="0"/>
              <a:r>
                <a:rPr lang="en-US" sz="2400" b="1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envelhecimento</a:t>
              </a:r>
              <a:r>
                <a:rPr lang="en-US" sz="2400" b="1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Times New Roman" pitchFamily="18" charset="0"/>
                </a:rPr>
                <a:t> </a:t>
              </a:r>
              <a:endParaRPr lang="pt-BR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endParaRPr>
            </a:p>
          </p:txBody>
        </p:sp>
        <p:sp>
          <p:nvSpPr>
            <p:cNvPr id="20495" name="Line 19"/>
            <p:cNvSpPr>
              <a:spLocks noChangeShapeType="1"/>
            </p:cNvSpPr>
            <p:nvPr/>
          </p:nvSpPr>
          <p:spPr bwMode="auto">
            <a:xfrm>
              <a:off x="3072" y="1344"/>
              <a:ext cx="720" cy="110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95288" y="188913"/>
            <a:ext cx="85121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ESFEROIDIZAÇÃO OU COALESCIMENTO</a:t>
            </a:r>
          </a:p>
        </p:txBody>
      </p:sp>
      <p:sp>
        <p:nvSpPr>
          <p:cNvPr id="37891" name="Rectangle 6"/>
          <p:cNvSpPr>
            <a:spLocks noChangeArrowheads="1"/>
          </p:cNvSpPr>
          <p:nvPr/>
        </p:nvSpPr>
        <p:spPr bwMode="auto">
          <a:xfrm>
            <a:off x="250825" y="1905000"/>
            <a:ext cx="88931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4000" dirty="0" err="1">
                <a:solidFill>
                  <a:srgbClr val="FF6699"/>
                </a:solidFill>
                <a:latin typeface="Times New Roman" pitchFamily="18" charset="0"/>
              </a:rPr>
              <a:t>Objetivo</a:t>
            </a:r>
            <a:endParaRPr lang="en-US" sz="4000" dirty="0">
              <a:solidFill>
                <a:srgbClr val="FF6699"/>
              </a:solidFill>
              <a:latin typeface="Times New Roman" pitchFamily="18" charset="0"/>
            </a:endParaRPr>
          </a:p>
          <a:p>
            <a:pPr eaLnBrk="0" hangingPunct="0"/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Produção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de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uma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estrutura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globular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ou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esferoidal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de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carbonetos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no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</a:rPr>
              <a:t>aço</a:t>
            </a:r>
            <a:endParaRPr lang="en-US" sz="3600" dirty="0">
              <a:latin typeface="+mn-lt"/>
              <a:ea typeface="Tahoma" pitchFamily="34" charset="0"/>
              <a:cs typeface="Tahoma" pitchFamily="34" charset="0"/>
            </a:endParaRPr>
          </a:p>
          <a:p>
            <a:pPr eaLnBrk="0" hangingPunct="0"/>
            <a:r>
              <a:rPr lang="en-US" sz="3600" dirty="0">
                <a:latin typeface="+mn-lt"/>
                <a:ea typeface="Tahoma" pitchFamily="34" charset="0"/>
                <a:cs typeface="Tahoma" pitchFamily="34" charset="0"/>
              </a:rPr>
              <a:t> </a:t>
            </a:r>
          </a:p>
          <a:p>
            <a:pPr eaLnBrk="0" hangingPunct="0"/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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melhora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 a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usinabilidade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,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especialmente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 dos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aços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 alto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carbono</a:t>
            </a:r>
            <a:endParaRPr lang="en-US" sz="3600" dirty="0">
              <a:latin typeface="+mn-lt"/>
              <a:ea typeface="Tahoma" pitchFamily="34" charset="0"/>
              <a:cs typeface="Tahoma" pitchFamily="34" charset="0"/>
              <a:sym typeface="Wingdings" pitchFamily="2" charset="2"/>
            </a:endParaRPr>
          </a:p>
          <a:p>
            <a:pPr eaLnBrk="0" hangingPunct="0"/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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facilita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 a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deformação</a:t>
            </a:r>
            <a:r>
              <a:rPr lang="en-US" sz="3600" dirty="0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 a </a:t>
            </a:r>
            <a:r>
              <a:rPr lang="en-US" sz="3600" dirty="0" err="1">
                <a:latin typeface="+mn-lt"/>
                <a:ea typeface="Tahoma" pitchFamily="34" charset="0"/>
                <a:cs typeface="Tahoma" pitchFamily="34" charset="0"/>
                <a:sym typeface="Wingdings" pitchFamily="2" charset="2"/>
              </a:rPr>
              <a:t>frio</a:t>
            </a:r>
            <a:endParaRPr lang="pt-BR" sz="3600" dirty="0">
              <a:latin typeface="+mn-lt"/>
              <a:ea typeface="Tahoma" pitchFamily="34" charset="0"/>
              <a:cs typeface="Tahoma" pitchFamily="34" charset="0"/>
              <a:sym typeface="Wingdings" pitchFamily="2" charset="2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e115C800CFC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0" y="455613"/>
            <a:ext cx="7815263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04800" y="61722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latin typeface="Times New Roman" pitchFamily="18" charset="0"/>
              </a:rPr>
              <a:t>Annealed Fe – 1.15% C steel with a coarse lamellar pearlite microstructure and some large globular cementite particles. Heat treatment was: 800 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°C (1472 °F) – 1 h, furnace cool. Etched with 4% picral. Original at 1000X. Black spots are inclusions.</a:t>
            </a:r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1Sph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549275"/>
            <a:ext cx="4332287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338138" y="6019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F0F456"/>
                </a:solidFill>
                <a:latin typeface="Times New Roman" pitchFamily="18" charset="0"/>
              </a:rPr>
              <a:t>Spheroidize annealed microstructure of type W1 carbon tool steel (Fe - 1.05% C – 0.25% Mn – 0.2% Si) etched with Beraha’s sodium molybdate reagent which colored both the cementite particles (brownish red) and the ferrite matrix.  Original at 1000X.</a:t>
            </a:r>
          </a:p>
        </p:txBody>
      </p:sp>
      <p:pic>
        <p:nvPicPr>
          <p:cNvPr id="39940" name="Picture 4" descr="fig2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44675"/>
            <a:ext cx="40830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pt-BR" dirty="0" err="1"/>
              <a:t>Esferoidização</a:t>
            </a:r>
            <a:endParaRPr lang="pt-BR" dirty="0"/>
          </a:p>
        </p:txBody>
      </p:sp>
      <p:pic>
        <p:nvPicPr>
          <p:cNvPr id="41987" name="Imagem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492375"/>
            <a:ext cx="77755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pt-BR" dirty="0" err="1"/>
              <a:t>Esferoidização</a:t>
            </a:r>
            <a:endParaRPr lang="pt-BR" dirty="0"/>
          </a:p>
        </p:txBody>
      </p:sp>
      <p:pic>
        <p:nvPicPr>
          <p:cNvPr id="43011" name="Imagem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557338"/>
            <a:ext cx="70580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773238"/>
            <a:ext cx="858520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25" y="476250"/>
            <a:ext cx="59245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7"/>
          <p:cNvGraphicFramePr>
            <a:graphicFrameLocks noChangeAspect="1"/>
          </p:cNvGraphicFramePr>
          <p:nvPr/>
        </p:nvGraphicFramePr>
        <p:xfrm>
          <a:off x="1042988" y="188913"/>
          <a:ext cx="7350125" cy="635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Imagem de bitmap" r:id="rId3" imgW="5144218" imgH="4447619" progId="PBrush">
                  <p:embed/>
                </p:oleObj>
              </mc:Choice>
              <mc:Fallback>
                <p:oleObj name="Imagem de bitmap" r:id="rId3" imgW="5144218" imgH="4447619" progId="PBrush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8913"/>
                        <a:ext cx="7350125" cy="635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E80F0E2-2DAC-4607-88E7-A91CE046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568952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20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7A2314-556E-4F3B-8CD4-31E6D2DCA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76424"/>
            <a:ext cx="8712968" cy="479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389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5288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>
              <a:defRPr/>
            </a:pPr>
            <a:br>
              <a:rPr kumimoji="1"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kumimoji="1"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kumimoji="1"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1- RECOZIMENTO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395288" y="1052513"/>
            <a:ext cx="8458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/>
            </a:pPr>
            <a:r>
              <a:rPr kumimoji="1" lang="en-US" sz="3600" dirty="0" err="1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Objetivos</a:t>
            </a:r>
            <a:r>
              <a:rPr kumimoji="1" lang="en-US" sz="3600" dirty="0">
                <a:solidFill>
                  <a:srgbClr val="FF66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kumimoji="1" lang="en-US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Tx/>
              <a:buChar char="-"/>
              <a:defRPr/>
            </a:pP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Remoção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de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tensões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internas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devido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aos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tratamentos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mecânicos</a:t>
            </a: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Tx/>
              <a:buChar char="-"/>
              <a:defRPr/>
            </a:pP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Tx/>
              <a:buChar char="-"/>
              <a:defRPr/>
            </a:pP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Diminuir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dureza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para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melhorar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usinabilidade</a:t>
            </a: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Tx/>
              <a:buChar char="-"/>
              <a:defRPr/>
            </a:pP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Alterar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as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propriedades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mecânicas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como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resistência</a:t>
            </a:r>
            <a:r>
              <a:rPr kumimoji="1"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kumimoji="1" lang="en-US" sz="36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ductilidade</a:t>
            </a:r>
            <a:endParaRPr kumimoji="1" lang="en-US" sz="3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endParaRPr kumimoji="1" lang="en-US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684213" y="260350"/>
            <a:ext cx="7772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defRPr/>
            </a:pPr>
            <a:br>
              <a:rPr lang="en-US" sz="48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44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NORMALIZAÇÃO</a:t>
            </a:r>
            <a:endParaRPr lang="en-US" sz="40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251520" y="1052513"/>
            <a:ext cx="889248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buFontTx/>
              <a:buChar char="•"/>
              <a:defRPr/>
            </a:pPr>
            <a:r>
              <a:rPr lang="en-US" sz="3600" b="1" dirty="0" err="1">
                <a:solidFill>
                  <a:srgbClr val="FF6699"/>
                </a:solidFill>
                <a:latin typeface="+mn-lt"/>
              </a:rPr>
              <a:t>Constituintes</a:t>
            </a:r>
            <a:r>
              <a:rPr lang="en-US" sz="3600" b="1" dirty="0">
                <a:solidFill>
                  <a:srgbClr val="FF6699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FF6699"/>
                </a:solidFill>
                <a:latin typeface="+mn-lt"/>
              </a:rPr>
              <a:t>estruturais</a:t>
            </a:r>
            <a:r>
              <a:rPr lang="en-US" sz="3600" b="1" dirty="0">
                <a:solidFill>
                  <a:srgbClr val="FF6699"/>
                </a:solidFill>
                <a:latin typeface="+mn-lt"/>
              </a:rPr>
              <a:t> </a:t>
            </a:r>
            <a:r>
              <a:rPr lang="en-US" sz="3600" b="1" dirty="0" err="1">
                <a:solidFill>
                  <a:srgbClr val="FF6699"/>
                </a:solidFill>
                <a:latin typeface="+mn-lt"/>
              </a:rPr>
              <a:t>resultantes</a:t>
            </a:r>
            <a:endParaRPr lang="en-US" sz="3600" b="1" dirty="0">
              <a:solidFill>
                <a:srgbClr val="FF6699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 err="1">
                <a:solidFill>
                  <a:srgbClr val="FF9933"/>
                </a:solidFill>
                <a:latin typeface="+mn-lt"/>
              </a:rPr>
              <a:t>Hipoeutetóide</a:t>
            </a:r>
            <a:r>
              <a:rPr lang="en-US" sz="3600" dirty="0">
                <a:solidFill>
                  <a:srgbClr val="FF9933"/>
                </a:solidFill>
                <a:latin typeface="+mn-lt"/>
                <a:sym typeface="Wingdings" pitchFamily="2" charset="2"/>
              </a:rPr>
              <a:t></a:t>
            </a:r>
            <a:r>
              <a:rPr lang="en-US" sz="3600" dirty="0">
                <a:latin typeface="+mn-lt"/>
                <a:sym typeface="Wingdings" pitchFamily="2" charset="2"/>
              </a:rPr>
              <a:t> </a:t>
            </a:r>
            <a:r>
              <a:rPr lang="en-US" sz="3600" dirty="0" err="1">
                <a:latin typeface="+mn-lt"/>
              </a:rPr>
              <a:t>ferrita</a:t>
            </a:r>
            <a:r>
              <a:rPr lang="en-US" sz="3600" dirty="0">
                <a:latin typeface="+mn-lt"/>
              </a:rPr>
              <a:t> + </a:t>
            </a:r>
            <a:r>
              <a:rPr lang="en-US" sz="3600" dirty="0" err="1">
                <a:latin typeface="+mn-lt"/>
              </a:rPr>
              <a:t>perlita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fina</a:t>
            </a:r>
            <a:endParaRPr lang="en-US" sz="3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 err="1">
                <a:solidFill>
                  <a:srgbClr val="FF9933"/>
                </a:solidFill>
                <a:latin typeface="+mn-lt"/>
              </a:rPr>
              <a:t>Eutetóide</a:t>
            </a:r>
            <a:r>
              <a:rPr lang="en-US" sz="3600" dirty="0">
                <a:solidFill>
                  <a:srgbClr val="FF9933"/>
                </a:solidFill>
                <a:latin typeface="+mn-lt"/>
              </a:rPr>
              <a:t> </a:t>
            </a:r>
            <a:r>
              <a:rPr lang="en-US" sz="3600" dirty="0">
                <a:solidFill>
                  <a:srgbClr val="FF9933"/>
                </a:solidFill>
                <a:latin typeface="+mn-lt"/>
                <a:sym typeface="Wingdings" pitchFamily="2" charset="2"/>
              </a:rPr>
              <a:t></a:t>
            </a:r>
            <a:r>
              <a:rPr lang="en-US" sz="3600" dirty="0">
                <a:latin typeface="+mn-lt"/>
                <a:sym typeface="Wingdings" pitchFamily="2" charset="2"/>
              </a:rPr>
              <a:t> </a:t>
            </a:r>
            <a:r>
              <a:rPr lang="en-US" sz="3600" dirty="0" err="1">
                <a:latin typeface="+mn-lt"/>
              </a:rPr>
              <a:t>perlita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fina</a:t>
            </a:r>
            <a:endParaRPr lang="en-US" sz="3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 err="1">
                <a:solidFill>
                  <a:srgbClr val="FF9933"/>
                </a:solidFill>
                <a:latin typeface="+mn-lt"/>
              </a:rPr>
              <a:t>Hipereutetóide</a:t>
            </a:r>
            <a:r>
              <a:rPr lang="en-US" sz="3600" dirty="0">
                <a:solidFill>
                  <a:srgbClr val="FF9933"/>
                </a:solidFill>
                <a:latin typeface="+mn-lt"/>
                <a:sym typeface="Wingdings" pitchFamily="2" charset="2"/>
              </a:rPr>
              <a:t></a:t>
            </a:r>
            <a:r>
              <a:rPr lang="en-US" sz="3600" dirty="0">
                <a:latin typeface="+mn-lt"/>
                <a:sym typeface="Wingdings" pitchFamily="2" charset="2"/>
              </a:rPr>
              <a:t> </a:t>
            </a:r>
            <a:r>
              <a:rPr lang="en-US" sz="3600" dirty="0" err="1">
                <a:latin typeface="+mn-lt"/>
              </a:rPr>
              <a:t>cementita</a:t>
            </a:r>
            <a:r>
              <a:rPr lang="en-US" sz="3600" dirty="0">
                <a:latin typeface="+mn-lt"/>
              </a:rPr>
              <a:t> + </a:t>
            </a:r>
            <a:r>
              <a:rPr lang="en-US" sz="3600" dirty="0" err="1">
                <a:latin typeface="+mn-lt"/>
              </a:rPr>
              <a:t>perlita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fina</a:t>
            </a:r>
            <a:endParaRPr lang="en-US" sz="36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>
                <a:latin typeface="+mn-lt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sz="3600" dirty="0">
                <a:latin typeface="+mn-lt"/>
              </a:rPr>
              <a:t>* </a:t>
            </a:r>
            <a:r>
              <a:rPr lang="en-US" sz="3600" dirty="0" err="1">
                <a:latin typeface="+mn-lt"/>
              </a:rPr>
              <a:t>Em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relação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ao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recozimento</a:t>
            </a:r>
            <a:r>
              <a:rPr lang="en-US" sz="3600" dirty="0">
                <a:latin typeface="+mn-lt"/>
              </a:rPr>
              <a:t> a </a:t>
            </a:r>
            <a:r>
              <a:rPr lang="en-US" sz="3600" dirty="0" err="1">
                <a:latin typeface="+mn-lt"/>
              </a:rPr>
              <a:t>microestrutura</a:t>
            </a:r>
            <a:r>
              <a:rPr lang="en-US" sz="3600" dirty="0">
                <a:latin typeface="+mn-lt"/>
              </a:rPr>
              <a:t> é </a:t>
            </a:r>
            <a:r>
              <a:rPr lang="en-US" sz="3600" dirty="0" err="1">
                <a:latin typeface="+mn-lt"/>
              </a:rPr>
              <a:t>mais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fina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apresenta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menor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quantidade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fase</a:t>
            </a:r>
            <a:r>
              <a:rPr lang="en-US" sz="3600" dirty="0">
                <a:latin typeface="+mn-lt"/>
              </a:rPr>
              <a:t> pro-</a:t>
            </a:r>
            <a:r>
              <a:rPr lang="en-US" sz="3600" dirty="0" err="1">
                <a:latin typeface="+mn-lt"/>
              </a:rPr>
              <a:t>eutetóide</a:t>
            </a:r>
            <a:r>
              <a:rPr lang="en-US" sz="3600" dirty="0">
                <a:latin typeface="+mn-lt"/>
              </a:rPr>
              <a:t> e </a:t>
            </a:r>
            <a:r>
              <a:rPr lang="en-US" sz="3600" dirty="0" err="1">
                <a:latin typeface="+mn-lt"/>
              </a:rPr>
              <a:t>melhor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distribuição</a:t>
            </a:r>
            <a:r>
              <a:rPr lang="en-US" sz="3600" dirty="0">
                <a:latin typeface="+mn-lt"/>
              </a:rPr>
              <a:t> de </a:t>
            </a:r>
            <a:r>
              <a:rPr lang="en-US" sz="3600" dirty="0" err="1">
                <a:latin typeface="+mn-lt"/>
              </a:rPr>
              <a:t>carbonetos</a:t>
            </a:r>
            <a:endParaRPr lang="en-US" sz="36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67544" y="1412776"/>
          <a:ext cx="7632852" cy="3585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21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21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21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21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21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61376">
                <a:tc>
                  <a:txBody>
                    <a:bodyPr/>
                    <a:lstStyle/>
                    <a:p>
                      <a:r>
                        <a:rPr lang="pt-BR" dirty="0"/>
                        <a:t>Tratamento térmico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Limite</a:t>
                      </a:r>
                    </a:p>
                    <a:p>
                      <a:r>
                        <a:rPr lang="pt-BR" dirty="0" err="1"/>
                        <a:t>Resist</a:t>
                      </a:r>
                      <a:r>
                        <a:rPr lang="pt-BR" dirty="0"/>
                        <a:t>. Tração</a:t>
                      </a:r>
                    </a:p>
                    <a:p>
                      <a:r>
                        <a:rPr lang="pt-BR" dirty="0" err="1"/>
                        <a:t>MPa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Tensão </a:t>
                      </a:r>
                    </a:p>
                    <a:p>
                      <a:r>
                        <a:rPr lang="pt-BR" dirty="0"/>
                        <a:t>Escoam.</a:t>
                      </a:r>
                    </a:p>
                    <a:p>
                      <a:endParaRPr lang="pt-BR" dirty="0"/>
                    </a:p>
                    <a:p>
                      <a:r>
                        <a:rPr lang="pt-BR" dirty="0" err="1"/>
                        <a:t>MPa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Alongam.</a:t>
                      </a:r>
                    </a:p>
                    <a:p>
                      <a:endParaRPr lang="pt-BR" dirty="0"/>
                    </a:p>
                    <a:p>
                      <a:r>
                        <a:rPr lang="pt-BR" baseline="0" dirty="0"/>
                        <a:t>     </a:t>
                      </a:r>
                    </a:p>
                    <a:p>
                      <a:r>
                        <a:rPr lang="pt-BR" baseline="0" dirty="0"/>
                        <a:t>       %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Redução</a:t>
                      </a:r>
                    </a:p>
                    <a:p>
                      <a:r>
                        <a:rPr lang="pt-BR" baseline="0" dirty="0"/>
                        <a:t>   Á</a:t>
                      </a:r>
                      <a:r>
                        <a:rPr lang="pt-BR" dirty="0"/>
                        <a:t>rea</a:t>
                      </a:r>
                    </a:p>
                    <a:p>
                      <a:endParaRPr lang="pt-BR" dirty="0"/>
                    </a:p>
                    <a:p>
                      <a:r>
                        <a:rPr lang="pt-BR" baseline="0" dirty="0"/>
                        <a:t>      %</a:t>
                      </a:r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 Dureza</a:t>
                      </a:r>
                    </a:p>
                    <a:p>
                      <a:endParaRPr lang="pt-BR" dirty="0"/>
                    </a:p>
                    <a:p>
                      <a:endParaRPr lang="pt-BR" dirty="0"/>
                    </a:p>
                    <a:p>
                      <a:r>
                        <a:rPr lang="pt-BR" dirty="0"/>
                        <a:t>     HB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1376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 err="1"/>
                        <a:t>Recoz</a:t>
                      </a:r>
                      <a:r>
                        <a:rPr lang="pt-BR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1376"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  <a:p>
                      <a:pPr algn="ctr"/>
                      <a:r>
                        <a:rPr lang="pt-BR" dirty="0"/>
                        <a:t>Normalizado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  <a:p>
                      <a:pPr algn="ctr"/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979712" y="5589240"/>
            <a:ext cx="936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1448</a:t>
            </a:r>
          </a:p>
          <a:p>
            <a:endParaRPr lang="pt-BR" dirty="0"/>
          </a:p>
          <a:p>
            <a:r>
              <a:rPr lang="pt-BR" dirty="0"/>
              <a:t>745</a:t>
            </a:r>
          </a:p>
        </p:txBody>
      </p:sp>
      <p:sp>
        <p:nvSpPr>
          <p:cNvPr id="4" name="Retângulo 3"/>
          <p:cNvSpPr/>
          <p:nvPr/>
        </p:nvSpPr>
        <p:spPr>
          <a:xfrm>
            <a:off x="2987824" y="6165304"/>
            <a:ext cx="56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470</a:t>
            </a:r>
          </a:p>
        </p:txBody>
      </p:sp>
      <p:sp>
        <p:nvSpPr>
          <p:cNvPr id="5" name="Retângulo 4"/>
          <p:cNvSpPr/>
          <p:nvPr/>
        </p:nvSpPr>
        <p:spPr>
          <a:xfrm>
            <a:off x="2987824" y="5589240"/>
            <a:ext cx="56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972</a:t>
            </a:r>
          </a:p>
        </p:txBody>
      </p:sp>
      <p:sp>
        <p:nvSpPr>
          <p:cNvPr id="6" name="Retângulo 5"/>
          <p:cNvSpPr/>
          <p:nvPr/>
        </p:nvSpPr>
        <p:spPr>
          <a:xfrm>
            <a:off x="4644008" y="5589240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22</a:t>
            </a:r>
          </a:p>
        </p:txBody>
      </p:sp>
      <p:sp>
        <p:nvSpPr>
          <p:cNvPr id="7" name="Retângulo 6"/>
          <p:cNvSpPr/>
          <p:nvPr/>
        </p:nvSpPr>
        <p:spPr>
          <a:xfrm>
            <a:off x="4644008" y="6093296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12</a:t>
            </a:r>
          </a:p>
        </p:txBody>
      </p:sp>
      <p:sp>
        <p:nvSpPr>
          <p:cNvPr id="8" name="Retângulo 7"/>
          <p:cNvSpPr/>
          <p:nvPr/>
        </p:nvSpPr>
        <p:spPr>
          <a:xfrm>
            <a:off x="5940152" y="6021288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50</a:t>
            </a:r>
          </a:p>
        </p:txBody>
      </p:sp>
      <p:sp>
        <p:nvSpPr>
          <p:cNvPr id="9" name="Retângulo 8"/>
          <p:cNvSpPr/>
          <p:nvPr/>
        </p:nvSpPr>
        <p:spPr>
          <a:xfrm>
            <a:off x="5940152" y="5589240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35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164288" y="5589240"/>
            <a:ext cx="56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217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164288" y="6021288"/>
            <a:ext cx="5645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dirty="0"/>
              <a:t>388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195736" y="4766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Aço SAE 4340  (</a:t>
            </a:r>
            <a:r>
              <a:rPr lang="pt-BR" dirty="0" err="1"/>
              <a:t>Ni</a:t>
            </a:r>
            <a:r>
              <a:rPr lang="pt-BR"/>
              <a:t> – Cr – Mo)</a:t>
            </a:r>
            <a:endParaRPr lang="pt-B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e40CAsRoll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08038"/>
            <a:ext cx="4248150" cy="321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179388" y="4581525"/>
            <a:ext cx="8686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Times New Roman" pitchFamily="18" charset="0"/>
              </a:rPr>
              <a:t>Fe – 0.4% C – 0.75% Mn – 0.20%Si</a:t>
            </a:r>
          </a:p>
        </p:txBody>
      </p:sp>
      <p:pic>
        <p:nvPicPr>
          <p:cNvPr id="48132" name="Picture 2" descr="Fe4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836613"/>
            <a:ext cx="3671888" cy="313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e80C21Mn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" y="476250"/>
            <a:ext cx="3900487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827584" y="5733256"/>
            <a:ext cx="8001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Times New Roman" pitchFamily="18" charset="0"/>
              </a:rPr>
              <a:t>Fe – 0.80% C – 0.21% Mn – 0.22% Si</a:t>
            </a:r>
          </a:p>
        </p:txBody>
      </p:sp>
      <p:pic>
        <p:nvPicPr>
          <p:cNvPr id="49156" name="Picture 2" descr="Fe80C780CAC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76250"/>
            <a:ext cx="4029075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32656"/>
            <a:ext cx="6585966" cy="597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4456AA-D67A-4B1F-8730-6E746C100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950099"/>
            <a:ext cx="5669235" cy="49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32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aixaDeTexto 2"/>
          <p:cNvSpPr txBox="1">
            <a:spLocks noChangeArrowheads="1"/>
          </p:cNvSpPr>
          <p:nvPr/>
        </p:nvSpPr>
        <p:spPr bwMode="auto">
          <a:xfrm>
            <a:off x="611188" y="549275"/>
            <a:ext cx="8208962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dirty="0"/>
              <a:t>O </a:t>
            </a:r>
            <a:r>
              <a:rPr lang="en-US" sz="3600" dirty="0" err="1"/>
              <a:t>espaçamento</a:t>
            </a:r>
            <a:r>
              <a:rPr lang="en-US" sz="3600" dirty="0"/>
              <a:t> </a:t>
            </a:r>
            <a:r>
              <a:rPr lang="en-US" sz="3600" dirty="0" err="1"/>
              <a:t>interlamelar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</a:t>
            </a:r>
            <a:r>
              <a:rPr lang="en-US" sz="3600" dirty="0" err="1"/>
              <a:t>perlita</a:t>
            </a:r>
            <a:r>
              <a:rPr lang="en-US" sz="3600" dirty="0"/>
              <a:t> </a:t>
            </a:r>
            <a:r>
              <a:rPr lang="en-US" sz="3600" dirty="0" err="1"/>
              <a:t>depende</a:t>
            </a:r>
            <a:r>
              <a:rPr lang="en-US" sz="3600" dirty="0"/>
              <a:t> </a:t>
            </a:r>
            <a:r>
              <a:rPr lang="en-US" sz="3600" dirty="0" err="1"/>
              <a:t>da</a:t>
            </a:r>
            <a:r>
              <a:rPr lang="en-US" sz="3600" dirty="0"/>
              <a:t> </a:t>
            </a:r>
            <a:r>
              <a:rPr lang="en-US" sz="3600" dirty="0" err="1"/>
              <a:t>velocidade</a:t>
            </a:r>
            <a:r>
              <a:rPr lang="en-US" sz="3600" dirty="0"/>
              <a:t> de </a:t>
            </a:r>
            <a:r>
              <a:rPr lang="en-US" sz="3600" dirty="0" err="1"/>
              <a:t>resfriamento</a:t>
            </a:r>
            <a:r>
              <a:rPr lang="en-US" sz="3600" dirty="0"/>
              <a:t>. </a:t>
            </a:r>
          </a:p>
          <a:p>
            <a:endParaRPr lang="en-US" sz="3600" dirty="0"/>
          </a:p>
          <a:p>
            <a:r>
              <a:rPr lang="en-US" sz="3600" dirty="0"/>
              <a:t>Para </a:t>
            </a:r>
            <a:r>
              <a:rPr lang="en-US" sz="3600" dirty="0" err="1"/>
              <a:t>aumentar</a:t>
            </a:r>
            <a:r>
              <a:rPr lang="en-US" sz="3600" dirty="0"/>
              <a:t> a </a:t>
            </a:r>
            <a:r>
              <a:rPr lang="en-US" sz="3600" dirty="0" err="1"/>
              <a:t>difusão</a:t>
            </a:r>
            <a:r>
              <a:rPr lang="en-US" sz="3600" dirty="0"/>
              <a:t>, o </a:t>
            </a:r>
            <a:r>
              <a:rPr lang="en-US" sz="3600" dirty="0" err="1"/>
              <a:t>espaçamento</a:t>
            </a:r>
            <a:r>
              <a:rPr lang="en-US" sz="3600" dirty="0"/>
              <a:t> entre as </a:t>
            </a:r>
            <a:r>
              <a:rPr lang="en-US" sz="3600" dirty="0" err="1"/>
              <a:t>lamelas</a:t>
            </a:r>
            <a:r>
              <a:rPr lang="en-US" sz="3600" dirty="0"/>
              <a:t> </a:t>
            </a:r>
            <a:r>
              <a:rPr lang="en-US" sz="3600" dirty="0" err="1"/>
              <a:t>diminui</a:t>
            </a:r>
            <a:r>
              <a:rPr lang="en-US" sz="3600" dirty="0"/>
              <a:t>, </a:t>
            </a:r>
            <a:r>
              <a:rPr lang="en-US" sz="3600" dirty="0" err="1"/>
              <a:t>pois</a:t>
            </a:r>
            <a:r>
              <a:rPr lang="en-US" sz="3600" dirty="0"/>
              <a:t> se </a:t>
            </a:r>
            <a:r>
              <a:rPr lang="en-US" sz="3600" dirty="0" err="1"/>
              <a:t>reduz</a:t>
            </a:r>
            <a:r>
              <a:rPr lang="en-US" sz="3600" dirty="0"/>
              <a:t>  </a:t>
            </a:r>
            <a:r>
              <a:rPr lang="en-US" sz="3600" dirty="0" err="1"/>
              <a:t>distância</a:t>
            </a:r>
            <a:r>
              <a:rPr lang="en-US" sz="3600" dirty="0"/>
              <a:t> </a:t>
            </a:r>
            <a:r>
              <a:rPr lang="en-US" sz="3600" dirty="0" err="1"/>
              <a:t>que</a:t>
            </a:r>
            <a:r>
              <a:rPr lang="en-US" sz="3600" dirty="0"/>
              <a:t> o C </a:t>
            </a:r>
            <a:r>
              <a:rPr lang="en-US" sz="3600" dirty="0" err="1"/>
              <a:t>percorre</a:t>
            </a:r>
            <a:r>
              <a:rPr lang="en-US" sz="3600" dirty="0"/>
              <a:t> </a:t>
            </a:r>
            <a:r>
              <a:rPr lang="en-US" sz="3600" dirty="0" err="1"/>
              <a:t>para</a:t>
            </a:r>
            <a:r>
              <a:rPr lang="en-US" sz="3600" dirty="0"/>
              <a:t> se </a:t>
            </a:r>
            <a:r>
              <a:rPr lang="en-US" sz="3600" dirty="0" err="1"/>
              <a:t>distribuir</a:t>
            </a:r>
            <a:r>
              <a:rPr lang="en-US" sz="3600" dirty="0"/>
              <a:t> entre a </a:t>
            </a:r>
            <a:r>
              <a:rPr lang="en-US" sz="3600" dirty="0" err="1"/>
              <a:t>ferrita</a:t>
            </a:r>
            <a:r>
              <a:rPr lang="en-US" sz="3600" dirty="0"/>
              <a:t> e a </a:t>
            </a:r>
            <a:r>
              <a:rPr lang="en-US" sz="3600" dirty="0" err="1"/>
              <a:t>cementita</a:t>
            </a:r>
            <a:r>
              <a:rPr lang="en-US" sz="3600" dirty="0"/>
              <a:t>.</a:t>
            </a:r>
          </a:p>
          <a:p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ângulo 1"/>
          <p:cNvSpPr>
            <a:spLocks noChangeArrowheads="1"/>
          </p:cNvSpPr>
          <p:nvPr/>
        </p:nvSpPr>
        <p:spPr bwMode="auto">
          <a:xfrm>
            <a:off x="179388" y="260350"/>
            <a:ext cx="8640762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resumo</a:t>
            </a:r>
            <a:r>
              <a:rPr lang="en-US" sz="4000" dirty="0"/>
              <a:t>:</a:t>
            </a:r>
          </a:p>
          <a:p>
            <a:r>
              <a:rPr lang="en-US" sz="3600" dirty="0">
                <a:latin typeface="+mn-lt"/>
              </a:rPr>
              <a:t>O </a:t>
            </a:r>
            <a:r>
              <a:rPr lang="en-US" sz="3600" dirty="0" err="1">
                <a:latin typeface="+mn-lt"/>
              </a:rPr>
              <a:t>aumento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velocidade</a:t>
            </a:r>
            <a:r>
              <a:rPr lang="en-US" sz="3600" dirty="0">
                <a:latin typeface="+mn-lt"/>
              </a:rPr>
              <a:t> de </a:t>
            </a:r>
            <a:r>
              <a:rPr lang="en-US" sz="3600" dirty="0" err="1">
                <a:latin typeface="+mn-lt"/>
              </a:rPr>
              <a:t>resfriamento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conduz</a:t>
            </a:r>
            <a:r>
              <a:rPr lang="en-US" sz="3600" dirty="0">
                <a:latin typeface="+mn-lt"/>
              </a:rPr>
              <a:t> a </a:t>
            </a:r>
            <a:r>
              <a:rPr lang="en-US" sz="3600" dirty="0" err="1">
                <a:latin typeface="+mn-lt"/>
              </a:rPr>
              <a:t>estruturas</a:t>
            </a:r>
            <a:r>
              <a:rPr lang="en-US" sz="3600" dirty="0">
                <a:latin typeface="+mn-lt"/>
              </a:rPr>
              <a:t> com </a:t>
            </a:r>
            <a:r>
              <a:rPr lang="en-US" sz="3600" dirty="0" err="1">
                <a:latin typeface="+mn-lt"/>
              </a:rPr>
              <a:t>mais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perlita</a:t>
            </a:r>
            <a:r>
              <a:rPr lang="en-US" sz="3600" dirty="0">
                <a:latin typeface="+mn-lt"/>
              </a:rPr>
              <a:t> (</a:t>
            </a:r>
            <a:r>
              <a:rPr lang="en-US" sz="3600" dirty="0" err="1">
                <a:latin typeface="+mn-lt"/>
              </a:rPr>
              <a:t>hipo</a:t>
            </a:r>
            <a:r>
              <a:rPr lang="en-US" sz="3600" dirty="0">
                <a:latin typeface="+mn-lt"/>
              </a:rPr>
              <a:t>) e </a:t>
            </a:r>
            <a:r>
              <a:rPr lang="en-US" sz="3600" dirty="0" err="1">
                <a:latin typeface="+mn-lt"/>
              </a:rPr>
              <a:t>cada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vez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mais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finas</a:t>
            </a:r>
            <a:r>
              <a:rPr lang="en-US" sz="3600" dirty="0">
                <a:latin typeface="+mn-lt"/>
              </a:rPr>
              <a:t>, </a:t>
            </a:r>
            <a:r>
              <a:rPr lang="en-US" sz="3600" dirty="0" err="1">
                <a:latin typeface="+mn-lt"/>
              </a:rPr>
              <a:t>tanto</a:t>
            </a:r>
            <a:r>
              <a:rPr lang="en-US" sz="3600" dirty="0">
                <a:latin typeface="+mn-lt"/>
              </a:rPr>
              <a:t> dos </a:t>
            </a:r>
            <a:r>
              <a:rPr lang="en-US" sz="3600" dirty="0" err="1">
                <a:latin typeface="+mn-lt"/>
              </a:rPr>
              <a:t>grãos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ferríticos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como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perlita</a:t>
            </a:r>
            <a:r>
              <a:rPr lang="en-US" sz="3600" dirty="0">
                <a:latin typeface="+mn-lt"/>
              </a:rPr>
              <a:t> .</a:t>
            </a:r>
          </a:p>
          <a:p>
            <a:endParaRPr lang="en-US" sz="3600" dirty="0">
              <a:latin typeface="+mn-lt"/>
            </a:endParaRPr>
          </a:p>
          <a:p>
            <a:r>
              <a:rPr lang="en-US" sz="3600" dirty="0" err="1">
                <a:latin typeface="+mn-lt"/>
              </a:rPr>
              <a:t>Assim</a:t>
            </a:r>
            <a:r>
              <a:rPr lang="en-US" sz="3600" dirty="0">
                <a:latin typeface="+mn-lt"/>
              </a:rPr>
              <a:t> o </a:t>
            </a:r>
            <a:r>
              <a:rPr lang="en-US" sz="3600" dirty="0" err="1">
                <a:latin typeface="+mn-lt"/>
              </a:rPr>
              <a:t>controle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da</a:t>
            </a:r>
            <a:r>
              <a:rPr lang="en-US" sz="3600" dirty="0">
                <a:latin typeface="+mn-lt"/>
              </a:rPr>
              <a:t> </a:t>
            </a:r>
            <a:r>
              <a:rPr lang="en-US" sz="3600" dirty="0" err="1">
                <a:latin typeface="+mn-lt"/>
              </a:rPr>
              <a:t>velocidade</a:t>
            </a:r>
            <a:r>
              <a:rPr lang="en-US" sz="3600" dirty="0">
                <a:latin typeface="+mn-lt"/>
              </a:rPr>
              <a:t> de </a:t>
            </a:r>
            <a:r>
              <a:rPr lang="en-US" sz="3600" dirty="0" err="1">
                <a:latin typeface="+mn-lt"/>
              </a:rPr>
              <a:t>resfriamento</a:t>
            </a:r>
            <a:r>
              <a:rPr lang="en-US" sz="3600" dirty="0">
                <a:latin typeface="+mn-lt"/>
              </a:rPr>
              <a:t> é </a:t>
            </a:r>
            <a:r>
              <a:rPr lang="en-US" sz="3600" dirty="0" err="1">
                <a:latin typeface="+mn-lt"/>
              </a:rPr>
              <a:t>então</a:t>
            </a:r>
            <a:r>
              <a:rPr lang="en-US" sz="3600" dirty="0">
                <a:latin typeface="+mn-lt"/>
              </a:rPr>
              <a:t> um </a:t>
            </a:r>
            <a:r>
              <a:rPr lang="en-US" sz="3600" dirty="0" err="1">
                <a:latin typeface="+mn-lt"/>
              </a:rPr>
              <a:t>meio</a:t>
            </a:r>
            <a:r>
              <a:rPr lang="en-US" sz="3600" dirty="0">
                <a:latin typeface="+mn-lt"/>
              </a:rPr>
              <a:t> de </a:t>
            </a:r>
            <a:r>
              <a:rPr lang="en-US" sz="3600" dirty="0" err="1">
                <a:latin typeface="+mn-lt"/>
              </a:rPr>
              <a:t>controlar</a:t>
            </a:r>
            <a:r>
              <a:rPr lang="en-US" sz="3600" dirty="0">
                <a:latin typeface="+mn-lt"/>
              </a:rPr>
              <a:t> a </a:t>
            </a:r>
            <a:r>
              <a:rPr lang="en-US" sz="3600" dirty="0" err="1">
                <a:latin typeface="+mn-lt"/>
              </a:rPr>
              <a:t>microestrutura</a:t>
            </a:r>
            <a:r>
              <a:rPr lang="en-US" sz="3600" dirty="0">
                <a:latin typeface="+mn-lt"/>
              </a:rPr>
              <a:t> dos </a:t>
            </a:r>
            <a:r>
              <a:rPr lang="en-US" sz="3600" dirty="0" err="1">
                <a:latin typeface="+mn-lt"/>
              </a:rPr>
              <a:t>aços</a:t>
            </a:r>
            <a:r>
              <a:rPr lang="en-US" sz="4000" dirty="0"/>
              <a:t>.</a:t>
            </a:r>
          </a:p>
          <a:p>
            <a:r>
              <a:rPr lang="en-US" sz="4000" dirty="0"/>
              <a:t> </a:t>
            </a:r>
            <a:endParaRPr lang="pt-BR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3068960"/>
            <a:ext cx="8229600" cy="3024336"/>
          </a:xfrm>
        </p:spPr>
        <p:txBody>
          <a:bodyPr>
            <a:normAutofit/>
          </a:bodyPr>
          <a:lstStyle/>
          <a:p>
            <a:r>
              <a:rPr lang="en-US" dirty="0" err="1"/>
              <a:t>Alguns</a:t>
            </a:r>
            <a:r>
              <a:rPr lang="en-US" dirty="0"/>
              <a:t> deles </a:t>
            </a:r>
            <a:r>
              <a:rPr lang="en-US" dirty="0" err="1"/>
              <a:t>formam</a:t>
            </a:r>
            <a:r>
              <a:rPr lang="en-US" dirty="0"/>
              <a:t> </a:t>
            </a:r>
            <a:r>
              <a:rPr lang="en-US" dirty="0" err="1"/>
              <a:t>carbonetos</a:t>
            </a:r>
            <a:r>
              <a:rPr lang="en-US" dirty="0"/>
              <a:t> </a:t>
            </a:r>
            <a:r>
              <a:rPr lang="en-US" dirty="0" err="1"/>
              <a:t>bastante</a:t>
            </a:r>
            <a:r>
              <a:rPr lang="en-US" dirty="0"/>
              <a:t> </a:t>
            </a:r>
            <a:r>
              <a:rPr lang="en-US" dirty="0" err="1"/>
              <a:t>duros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microestrutura</a:t>
            </a:r>
            <a:r>
              <a:rPr lang="en-US" dirty="0"/>
              <a:t>,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ex:, Cr</a:t>
            </a:r>
            <a:r>
              <a:rPr lang="en-US" baseline="-25000" dirty="0"/>
              <a:t>7</a:t>
            </a:r>
            <a:r>
              <a:rPr lang="en-US" dirty="0"/>
              <a:t> C</a:t>
            </a:r>
            <a:r>
              <a:rPr lang="en-US" baseline="-25000" dirty="0"/>
              <a:t>3</a:t>
            </a:r>
            <a:r>
              <a:rPr lang="en-US" dirty="0"/>
              <a:t>, W</a:t>
            </a:r>
            <a:r>
              <a:rPr lang="en-US" baseline="-25000" dirty="0"/>
              <a:t>2</a:t>
            </a:r>
            <a:r>
              <a:rPr lang="en-US" dirty="0"/>
              <a:t>C, Mo</a:t>
            </a:r>
            <a:r>
              <a:rPr lang="en-US" baseline="-25000" dirty="0"/>
              <a:t>2</a:t>
            </a:r>
            <a:r>
              <a:rPr lang="en-US" dirty="0"/>
              <a:t>C e VC.</a:t>
            </a:r>
          </a:p>
          <a:p>
            <a:endParaRPr lang="en-US" dirty="0"/>
          </a:p>
          <a:p>
            <a:r>
              <a:rPr lang="en-US" dirty="0" err="1"/>
              <a:t>Outros</a:t>
            </a:r>
            <a:r>
              <a:rPr lang="en-US" dirty="0"/>
              <a:t> </a:t>
            </a:r>
            <a:r>
              <a:rPr lang="en-US" dirty="0" err="1"/>
              <a:t>formam</a:t>
            </a:r>
            <a:r>
              <a:rPr lang="en-US" dirty="0"/>
              <a:t> </a:t>
            </a:r>
            <a:r>
              <a:rPr lang="en-US" dirty="0" err="1"/>
              <a:t>carbonetos</a:t>
            </a:r>
            <a:r>
              <a:rPr lang="en-US" dirty="0"/>
              <a:t> </a:t>
            </a:r>
            <a:r>
              <a:rPr lang="en-US" dirty="0" err="1"/>
              <a:t>complexos</a:t>
            </a:r>
            <a:r>
              <a:rPr lang="en-US" dirty="0"/>
              <a:t> </a:t>
            </a:r>
            <a:r>
              <a:rPr lang="en-US" dirty="0" err="1"/>
              <a:t>contendo</a:t>
            </a:r>
            <a:r>
              <a:rPr lang="en-US" dirty="0"/>
              <a:t> Fe e </a:t>
            </a:r>
            <a:r>
              <a:rPr lang="en-US" dirty="0" err="1"/>
              <a:t>outros</a:t>
            </a:r>
            <a:r>
              <a:rPr lang="en-US" dirty="0"/>
              <a:t> </a:t>
            </a:r>
            <a:r>
              <a:rPr lang="en-US" dirty="0" err="1"/>
              <a:t>metais</a:t>
            </a:r>
            <a:r>
              <a:rPr lang="en-US" dirty="0"/>
              <a:t>.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, M</a:t>
            </a:r>
            <a:r>
              <a:rPr lang="en-US" baseline="-25000" dirty="0"/>
              <a:t>6</a:t>
            </a:r>
            <a:r>
              <a:rPr lang="en-US" dirty="0"/>
              <a:t>C  é um </a:t>
            </a:r>
            <a:r>
              <a:rPr lang="en-US" dirty="0" err="1"/>
              <a:t>carboneto</a:t>
            </a:r>
            <a:r>
              <a:rPr lang="en-US" dirty="0"/>
              <a:t> </a:t>
            </a:r>
            <a:r>
              <a:rPr lang="en-US" dirty="0" err="1"/>
              <a:t>complexo</a:t>
            </a:r>
            <a:r>
              <a:rPr lang="en-US" dirty="0"/>
              <a:t> e </a:t>
            </a:r>
            <a:r>
              <a:rPr lang="en-US" dirty="0" err="1"/>
              <a:t>pode</a:t>
            </a:r>
            <a:r>
              <a:rPr lang="en-US" dirty="0"/>
              <a:t>  </a:t>
            </a:r>
            <a:r>
              <a:rPr lang="en-US" dirty="0" err="1"/>
              <a:t>representar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exemplo</a:t>
            </a:r>
            <a:r>
              <a:rPr lang="en-US" dirty="0"/>
              <a:t> Fe</a:t>
            </a:r>
            <a:r>
              <a:rPr lang="en-US" baseline="-25000" dirty="0"/>
              <a:t>4</a:t>
            </a:r>
            <a:r>
              <a:rPr lang="en-US" dirty="0"/>
              <a:t> W</a:t>
            </a:r>
            <a:r>
              <a:rPr lang="en-US" baseline="-25000" dirty="0"/>
              <a:t>2</a:t>
            </a:r>
            <a:r>
              <a:rPr lang="en-US" dirty="0"/>
              <a:t>C e Fe</a:t>
            </a:r>
            <a:r>
              <a:rPr lang="en-US" baseline="-25000" dirty="0"/>
              <a:t>4</a:t>
            </a:r>
            <a:r>
              <a:rPr lang="en-US" dirty="0"/>
              <a:t> Mo</a:t>
            </a:r>
            <a:r>
              <a:rPr lang="en-US" baseline="-25000" dirty="0"/>
              <a:t>2</a:t>
            </a:r>
            <a:r>
              <a:rPr lang="en-US" dirty="0"/>
              <a:t>C (M</a:t>
            </a:r>
            <a:r>
              <a:rPr lang="en-US" baseline="-25000" dirty="0"/>
              <a:t> </a:t>
            </a:r>
            <a:r>
              <a:rPr lang="en-US" dirty="0" err="1"/>
              <a:t>representa</a:t>
            </a:r>
            <a:r>
              <a:rPr lang="en-US" dirty="0"/>
              <a:t> o total de </a:t>
            </a:r>
            <a:r>
              <a:rPr lang="en-US" dirty="0" err="1"/>
              <a:t>átomos</a:t>
            </a:r>
            <a:r>
              <a:rPr lang="en-US" dirty="0"/>
              <a:t> </a:t>
            </a:r>
            <a:r>
              <a:rPr lang="en-US" dirty="0" err="1"/>
              <a:t>metálicos</a:t>
            </a:r>
            <a:r>
              <a:rPr lang="en-US" dirty="0"/>
              <a:t>).</a:t>
            </a:r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157D9C8-909C-4C6B-A4CE-B14BC115ADF5}"/>
              </a:ext>
            </a:extLst>
          </p:cNvPr>
          <p:cNvSpPr txBox="1"/>
          <p:nvPr/>
        </p:nvSpPr>
        <p:spPr>
          <a:xfrm>
            <a:off x="971600" y="1052736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Influência dos elementos de liga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Residual alloy carbide (white particles) and a tempered </a:t>
            </a:r>
            <a:r>
              <a:rPr lang="en-US" sz="2400" dirty="0" err="1"/>
              <a:t>martensite</a:t>
            </a:r>
            <a:r>
              <a:rPr lang="en-US" sz="2400" dirty="0"/>
              <a:t> matrix in P/M M42 high speed steel (Fe – 1.1% C – 8.25% Co – 9.5% Mo – 1.5% W – 3.75% Cr – 1.15% V) at 68 HRC.  Etched with </a:t>
            </a:r>
            <a:r>
              <a:rPr lang="en-US" sz="2400" dirty="0" err="1"/>
              <a:t>Vilella’s</a:t>
            </a:r>
            <a:r>
              <a:rPr lang="en-US" sz="2400" dirty="0"/>
              <a:t> reagent.  Magnification bar is 10 </a:t>
            </a:r>
            <a:r>
              <a:rPr lang="en-US" sz="2400" dirty="0">
                <a:cs typeface="Times New Roman" pitchFamily="18" charset="0"/>
              </a:rPr>
              <a:t>µm in length</a:t>
            </a:r>
            <a:r>
              <a:rPr lang="en-US" sz="2400" dirty="0">
                <a:solidFill>
                  <a:schemeClr val="bg2"/>
                </a:solidFill>
                <a:cs typeface="Times New Roman" pitchFamily="18" charset="0"/>
              </a:rPr>
              <a:t>.</a:t>
            </a:r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4" name="Picture 2" descr="U:\Transfer\GEOVV\QTPMM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80"/>
            <a:ext cx="5396396" cy="4221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E6A78DE-8575-4BB1-84DD-287334D18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889942"/>
            <a:ext cx="8820472" cy="577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511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332656"/>
            <a:ext cx="864096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Tendência</a:t>
            </a:r>
            <a:r>
              <a:rPr lang="en-US" sz="3200" dirty="0"/>
              <a:t> de </a:t>
            </a:r>
            <a:r>
              <a:rPr lang="en-US" sz="3200" dirty="0" err="1"/>
              <a:t>formação</a:t>
            </a:r>
            <a:r>
              <a:rPr lang="en-US" sz="3200" dirty="0"/>
              <a:t> de </a:t>
            </a:r>
            <a:r>
              <a:rPr lang="en-US" sz="3200" dirty="0" err="1"/>
              <a:t>carbonetos</a:t>
            </a:r>
            <a:endParaRPr lang="pt-BR" sz="3200" dirty="0"/>
          </a:p>
          <a:p>
            <a:r>
              <a:rPr lang="en-US" dirty="0"/>
              <a:t> </a:t>
            </a:r>
            <a:endParaRPr lang="pt-BR" dirty="0"/>
          </a:p>
          <a:p>
            <a:endParaRPr lang="pt-BR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88" y="1196752"/>
            <a:ext cx="9028212" cy="54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4969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188640"/>
            <a:ext cx="856895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As </a:t>
            </a:r>
            <a:r>
              <a:rPr lang="en-US" sz="4000" dirty="0" err="1"/>
              <a:t>propriedades</a:t>
            </a:r>
            <a:r>
              <a:rPr lang="en-US" sz="4000" dirty="0"/>
              <a:t> </a:t>
            </a:r>
            <a:r>
              <a:rPr lang="en-US" sz="4000" dirty="0" err="1"/>
              <a:t>mecânicas</a:t>
            </a:r>
            <a:r>
              <a:rPr lang="en-US" sz="4000" dirty="0"/>
              <a:t> </a:t>
            </a:r>
            <a:r>
              <a:rPr lang="en-US" sz="4000" dirty="0" err="1"/>
              <a:t>finais</a:t>
            </a:r>
            <a:r>
              <a:rPr lang="en-US" sz="4000" dirty="0"/>
              <a:t> </a:t>
            </a:r>
            <a:r>
              <a:rPr lang="en-US" sz="4000" dirty="0" err="1"/>
              <a:t>são</a:t>
            </a:r>
            <a:r>
              <a:rPr lang="en-US" sz="4000" dirty="0"/>
              <a:t> </a:t>
            </a:r>
            <a:r>
              <a:rPr lang="en-US" sz="4000" dirty="0" err="1"/>
              <a:t>fortemente</a:t>
            </a:r>
            <a:r>
              <a:rPr lang="en-US" sz="4000" dirty="0"/>
              <a:t> </a:t>
            </a:r>
            <a:r>
              <a:rPr lang="en-US" sz="4000" dirty="0" err="1"/>
              <a:t>influenciadas</a:t>
            </a:r>
            <a:r>
              <a:rPr lang="en-US" sz="4000" dirty="0"/>
              <a:t> </a:t>
            </a:r>
            <a:r>
              <a:rPr lang="en-US" sz="4000" dirty="0" err="1"/>
              <a:t>pela</a:t>
            </a:r>
            <a:r>
              <a:rPr lang="en-US" sz="4000" dirty="0"/>
              <a:t> </a:t>
            </a:r>
            <a:r>
              <a:rPr lang="en-US" sz="4000" dirty="0" err="1"/>
              <a:t>composição</a:t>
            </a:r>
            <a:r>
              <a:rPr lang="en-US" sz="4000" dirty="0"/>
              <a:t> </a:t>
            </a:r>
            <a:r>
              <a:rPr lang="en-US" sz="4000" dirty="0" err="1"/>
              <a:t>química</a:t>
            </a:r>
            <a:r>
              <a:rPr lang="en-US" sz="4000" dirty="0"/>
              <a:t> e </a:t>
            </a:r>
            <a:r>
              <a:rPr lang="en-US" sz="4000" dirty="0" err="1"/>
              <a:t>processo</a:t>
            </a:r>
            <a:r>
              <a:rPr lang="en-US" sz="4000" dirty="0"/>
              <a:t> de </a:t>
            </a:r>
            <a:r>
              <a:rPr lang="en-US" sz="4000" dirty="0" err="1"/>
              <a:t>tratamento</a:t>
            </a:r>
            <a:r>
              <a:rPr lang="en-US" sz="4000" dirty="0"/>
              <a:t> </a:t>
            </a:r>
            <a:r>
              <a:rPr lang="en-US" sz="4000" dirty="0" err="1"/>
              <a:t>térmico</a:t>
            </a:r>
            <a:r>
              <a:rPr lang="en-US" sz="4000" dirty="0"/>
              <a:t>. </a:t>
            </a:r>
            <a:r>
              <a:rPr lang="en-US" sz="4000" dirty="0" err="1"/>
              <a:t>Uma</a:t>
            </a:r>
            <a:r>
              <a:rPr lang="en-US" sz="4000" dirty="0"/>
              <a:t> </a:t>
            </a:r>
            <a:r>
              <a:rPr lang="en-US" sz="4000" dirty="0" err="1"/>
              <a:t>ampla</a:t>
            </a:r>
            <a:r>
              <a:rPr lang="en-US" sz="4000" dirty="0"/>
              <a:t> </a:t>
            </a:r>
            <a:r>
              <a:rPr lang="en-US" sz="4000" dirty="0" err="1"/>
              <a:t>faixa</a:t>
            </a:r>
            <a:r>
              <a:rPr lang="en-US" sz="4000" dirty="0"/>
              <a:t> de </a:t>
            </a:r>
            <a:r>
              <a:rPr lang="en-US" sz="4000" dirty="0" err="1"/>
              <a:t>resistência</a:t>
            </a:r>
            <a:r>
              <a:rPr lang="en-US" sz="4000" dirty="0"/>
              <a:t> </a:t>
            </a:r>
            <a:r>
              <a:rPr lang="en-US" sz="4000" dirty="0" err="1"/>
              <a:t>pode</a:t>
            </a:r>
            <a:r>
              <a:rPr lang="en-US" sz="4000" dirty="0"/>
              <a:t> ser </a:t>
            </a:r>
            <a:r>
              <a:rPr lang="en-US" sz="4000" dirty="0" err="1"/>
              <a:t>atingida</a:t>
            </a:r>
            <a:r>
              <a:rPr lang="en-US" sz="4000" dirty="0"/>
              <a:t> com </a:t>
            </a:r>
            <a:r>
              <a:rPr lang="en-US" sz="4000" dirty="0" err="1"/>
              <a:t>tais</a:t>
            </a:r>
            <a:r>
              <a:rPr lang="en-US" sz="4000" dirty="0"/>
              <a:t> </a:t>
            </a:r>
            <a:r>
              <a:rPr lang="en-US" sz="4000" dirty="0" err="1"/>
              <a:t>combinações</a:t>
            </a:r>
            <a:r>
              <a:rPr lang="en-US" sz="4000" dirty="0"/>
              <a:t>. </a:t>
            </a:r>
            <a:endParaRPr lang="pt-BR" sz="4000" dirty="0"/>
          </a:p>
          <a:p>
            <a:endParaRPr lang="pt-BR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1"/>
            <a:ext cx="8756279" cy="527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563888" y="2492896"/>
            <a:ext cx="540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Microsegregação</a:t>
            </a:r>
            <a:r>
              <a:rPr lang="en-US" sz="3200" dirty="0"/>
              <a:t>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também</a:t>
            </a:r>
            <a:r>
              <a:rPr lang="en-US" sz="3200" dirty="0"/>
              <a:t> </a:t>
            </a:r>
            <a:r>
              <a:rPr lang="en-US" sz="3200" dirty="0" err="1"/>
              <a:t>conhecida</a:t>
            </a:r>
            <a:r>
              <a:rPr lang="en-US" sz="3200" dirty="0"/>
              <a:t> </a:t>
            </a:r>
            <a:r>
              <a:rPr lang="en-US" sz="3200" dirty="0" err="1"/>
              <a:t>como</a:t>
            </a:r>
            <a:r>
              <a:rPr lang="en-US" sz="3200" dirty="0"/>
              <a:t> </a:t>
            </a:r>
            <a:r>
              <a:rPr lang="en-US" sz="3200" dirty="0" err="1"/>
              <a:t>segregação</a:t>
            </a:r>
            <a:r>
              <a:rPr lang="en-US" sz="3200" dirty="0"/>
              <a:t> </a:t>
            </a:r>
            <a:r>
              <a:rPr lang="en-US" sz="3200" dirty="0" err="1"/>
              <a:t>interdendrítica</a:t>
            </a:r>
            <a:r>
              <a:rPr lang="en-US" sz="3200" dirty="0"/>
              <a:t>, </a:t>
            </a:r>
            <a:r>
              <a:rPr lang="en-US" sz="3200" dirty="0" err="1"/>
              <a:t>ocorrendo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pequenas</a:t>
            </a:r>
            <a:r>
              <a:rPr lang="en-US" sz="3200" dirty="0"/>
              <a:t> </a:t>
            </a:r>
            <a:r>
              <a:rPr lang="en-US" sz="3200" dirty="0" err="1"/>
              <a:t>distâncias</a:t>
            </a:r>
            <a:r>
              <a:rPr lang="en-US" sz="3200" dirty="0"/>
              <a:t> entre </a:t>
            </a:r>
            <a:r>
              <a:rPr lang="en-US" sz="3200" dirty="0" err="1"/>
              <a:t>pequenos</a:t>
            </a:r>
            <a:r>
              <a:rPr lang="en-US" sz="3200" dirty="0"/>
              <a:t> </a:t>
            </a:r>
            <a:r>
              <a:rPr lang="en-US" sz="3200" dirty="0" err="1"/>
              <a:t>braços</a:t>
            </a:r>
            <a:r>
              <a:rPr lang="en-US" sz="3200" dirty="0"/>
              <a:t> </a:t>
            </a:r>
            <a:r>
              <a:rPr lang="en-US" sz="3200" dirty="0" err="1"/>
              <a:t>dendríticos</a:t>
            </a:r>
            <a:r>
              <a:rPr lang="en-US" sz="3200" dirty="0"/>
              <a:t>.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24003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547664" y="404664"/>
            <a:ext cx="62646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dirty="0"/>
              <a:t>Segregação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363915"/>
            <a:ext cx="8136904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 </a:t>
            </a:r>
            <a:r>
              <a:rPr lang="en-US" sz="3200" dirty="0" err="1"/>
              <a:t>centro</a:t>
            </a:r>
            <a:r>
              <a:rPr lang="en-US" sz="3200" dirty="0"/>
              <a:t> das </a:t>
            </a:r>
            <a:r>
              <a:rPr lang="en-US" sz="3200" dirty="0" err="1"/>
              <a:t>dendritas</a:t>
            </a:r>
            <a:r>
              <a:rPr lang="en-US" sz="3200" dirty="0"/>
              <a:t>, </a:t>
            </a:r>
            <a:r>
              <a:rPr lang="en-US" sz="3200" dirty="0" err="1"/>
              <a:t>que</a:t>
            </a:r>
            <a:r>
              <a:rPr lang="en-US" sz="3200" dirty="0"/>
              <a:t> </a:t>
            </a:r>
            <a:r>
              <a:rPr lang="en-US" sz="3200" dirty="0" err="1"/>
              <a:t>representam</a:t>
            </a:r>
            <a:r>
              <a:rPr lang="en-US" sz="3200" dirty="0"/>
              <a:t> o </a:t>
            </a:r>
            <a:r>
              <a:rPr lang="en-US" sz="3200" dirty="0" err="1"/>
              <a:t>primeiro</a:t>
            </a:r>
            <a:r>
              <a:rPr lang="en-US" sz="3200" dirty="0"/>
              <a:t> </a:t>
            </a:r>
            <a:r>
              <a:rPr lang="en-US" sz="3200" dirty="0" err="1"/>
              <a:t>sólido</a:t>
            </a:r>
            <a:r>
              <a:rPr lang="en-US" sz="3200" dirty="0"/>
              <a:t> a se </a:t>
            </a:r>
            <a:r>
              <a:rPr lang="en-US" sz="3200" dirty="0" err="1"/>
              <a:t>formar</a:t>
            </a:r>
            <a:r>
              <a:rPr lang="en-US" sz="3200" dirty="0"/>
              <a:t> </a:t>
            </a:r>
            <a:r>
              <a:rPr lang="en-US" sz="3200" dirty="0" err="1"/>
              <a:t>são</a:t>
            </a:r>
            <a:r>
              <a:rPr lang="en-US" sz="3200" dirty="0"/>
              <a:t> </a:t>
            </a:r>
            <a:r>
              <a:rPr lang="en-US" sz="3200" dirty="0" err="1"/>
              <a:t>ricos</a:t>
            </a:r>
            <a:r>
              <a:rPr lang="en-US" sz="3200" dirty="0"/>
              <a:t> no </a:t>
            </a:r>
            <a:r>
              <a:rPr lang="en-US" sz="3200" dirty="0" err="1"/>
              <a:t>elemento</a:t>
            </a:r>
            <a:r>
              <a:rPr lang="en-US" sz="3200" dirty="0"/>
              <a:t> de </a:t>
            </a:r>
            <a:r>
              <a:rPr lang="en-US" sz="3200" dirty="0" err="1"/>
              <a:t>mais</a:t>
            </a:r>
            <a:r>
              <a:rPr lang="en-US" sz="3200" dirty="0"/>
              <a:t> alto </a:t>
            </a:r>
            <a:r>
              <a:rPr lang="en-US" sz="3200" dirty="0" err="1"/>
              <a:t>ponto</a:t>
            </a:r>
            <a:r>
              <a:rPr lang="en-US" sz="3200" dirty="0"/>
              <a:t> de </a:t>
            </a:r>
            <a:r>
              <a:rPr lang="en-US" sz="3200" dirty="0" err="1"/>
              <a:t>fusão</a:t>
            </a:r>
            <a:r>
              <a:rPr lang="en-US" sz="3200" dirty="0"/>
              <a:t> </a:t>
            </a:r>
            <a:r>
              <a:rPr lang="en-US" sz="3200" dirty="0" err="1"/>
              <a:t>da</a:t>
            </a:r>
            <a:r>
              <a:rPr lang="en-US" sz="3200" dirty="0"/>
              <a:t> </a:t>
            </a:r>
            <a:r>
              <a:rPr lang="en-US" sz="3200" dirty="0" err="1"/>
              <a:t>liga</a:t>
            </a:r>
            <a:r>
              <a:rPr lang="en-US" sz="3200" dirty="0"/>
              <a:t>.</a:t>
            </a:r>
            <a:endParaRPr lang="pt-BR" sz="3200" dirty="0"/>
          </a:p>
          <a:p>
            <a:endParaRPr lang="en-US" sz="3200" dirty="0"/>
          </a:p>
          <a:p>
            <a:r>
              <a:rPr lang="en-US" sz="3200" dirty="0"/>
              <a:t>As </a:t>
            </a:r>
            <a:r>
              <a:rPr lang="en-US" sz="3200" dirty="0" err="1"/>
              <a:t>regiões</a:t>
            </a:r>
            <a:r>
              <a:rPr lang="en-US" sz="3200" dirty="0"/>
              <a:t> entre as </a:t>
            </a:r>
            <a:r>
              <a:rPr lang="en-US" sz="3200" dirty="0" err="1"/>
              <a:t>dendritas</a:t>
            </a:r>
            <a:r>
              <a:rPr lang="en-US" sz="3200" dirty="0"/>
              <a:t> </a:t>
            </a:r>
            <a:r>
              <a:rPr lang="en-US" sz="3200" dirty="0" err="1"/>
              <a:t>são</a:t>
            </a:r>
            <a:r>
              <a:rPr lang="en-US" sz="3200" dirty="0"/>
              <a:t> </a:t>
            </a:r>
            <a:r>
              <a:rPr lang="en-US" sz="3200" dirty="0" err="1"/>
              <a:t>mais</a:t>
            </a:r>
            <a:r>
              <a:rPr lang="en-US" sz="3200" dirty="0"/>
              <a:t> </a:t>
            </a:r>
            <a:r>
              <a:rPr lang="en-US" sz="3200" dirty="0" err="1"/>
              <a:t>ricas</a:t>
            </a:r>
            <a:r>
              <a:rPr lang="en-US" sz="3200" dirty="0"/>
              <a:t> no  </a:t>
            </a:r>
            <a:r>
              <a:rPr lang="en-US" sz="3200" dirty="0" err="1"/>
              <a:t>elemento</a:t>
            </a:r>
            <a:r>
              <a:rPr lang="en-US" sz="3200" dirty="0"/>
              <a:t> de </a:t>
            </a:r>
            <a:r>
              <a:rPr lang="en-US" sz="3200" dirty="0" err="1"/>
              <a:t>menor</a:t>
            </a:r>
            <a:r>
              <a:rPr lang="en-US" sz="3200" dirty="0"/>
              <a:t> </a:t>
            </a:r>
            <a:r>
              <a:rPr lang="en-US" sz="3200" dirty="0" err="1"/>
              <a:t>ponto</a:t>
            </a:r>
            <a:r>
              <a:rPr lang="en-US" sz="3200" dirty="0"/>
              <a:t> de </a:t>
            </a:r>
            <a:r>
              <a:rPr lang="en-US" sz="3200" dirty="0" err="1"/>
              <a:t>fusão</a:t>
            </a:r>
            <a:r>
              <a:rPr lang="en-US" sz="3200" dirty="0"/>
              <a:t>, </a:t>
            </a:r>
            <a:r>
              <a:rPr lang="en-US" sz="3200" dirty="0" err="1"/>
              <a:t>uma</a:t>
            </a:r>
            <a:r>
              <a:rPr lang="en-US" sz="3200" dirty="0"/>
              <a:t> </a:t>
            </a:r>
            <a:r>
              <a:rPr lang="en-US" sz="3200" dirty="0" err="1"/>
              <a:t>vez</a:t>
            </a:r>
            <a:r>
              <a:rPr lang="en-US" sz="3200" dirty="0"/>
              <a:t> </a:t>
            </a:r>
            <a:r>
              <a:rPr lang="en-US" sz="3200" dirty="0" err="1"/>
              <a:t>que</a:t>
            </a:r>
            <a:r>
              <a:rPr lang="en-US" sz="3200" dirty="0"/>
              <a:t> </a:t>
            </a:r>
            <a:r>
              <a:rPr lang="en-US" sz="3200" dirty="0" err="1"/>
              <a:t>essas</a:t>
            </a:r>
            <a:r>
              <a:rPr lang="en-US" sz="3200" dirty="0"/>
              <a:t> </a:t>
            </a:r>
            <a:r>
              <a:rPr lang="en-US" sz="3200" dirty="0" err="1"/>
              <a:t>regiões</a:t>
            </a:r>
            <a:r>
              <a:rPr lang="en-US" sz="3200" dirty="0"/>
              <a:t> </a:t>
            </a:r>
            <a:r>
              <a:rPr lang="en-US" sz="3200" dirty="0" err="1"/>
              <a:t>representam</a:t>
            </a:r>
            <a:r>
              <a:rPr lang="en-US" sz="3200" dirty="0"/>
              <a:t> o </a:t>
            </a:r>
            <a:r>
              <a:rPr lang="en-US" sz="3200" dirty="0" err="1"/>
              <a:t>último</a:t>
            </a:r>
            <a:r>
              <a:rPr lang="en-US" sz="3200" dirty="0"/>
              <a:t> </a:t>
            </a:r>
            <a:r>
              <a:rPr lang="en-US" sz="3200" dirty="0" err="1"/>
              <a:t>líquido</a:t>
            </a:r>
            <a:r>
              <a:rPr lang="en-US" sz="3200" dirty="0"/>
              <a:t> a se </a:t>
            </a:r>
            <a:r>
              <a:rPr lang="en-US" sz="3200" dirty="0" err="1"/>
              <a:t>resfriar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A </a:t>
            </a:r>
            <a:r>
              <a:rPr lang="en-US" sz="3200" dirty="0" err="1"/>
              <a:t>composição</a:t>
            </a:r>
            <a:r>
              <a:rPr lang="en-US" sz="3200" dirty="0"/>
              <a:t> e </a:t>
            </a:r>
            <a:r>
              <a:rPr lang="en-US" sz="3200" dirty="0" err="1"/>
              <a:t>propriedades</a:t>
            </a:r>
            <a:r>
              <a:rPr lang="en-US" sz="3200" dirty="0"/>
              <a:t> </a:t>
            </a:r>
            <a:r>
              <a:rPr lang="en-US" sz="3200" dirty="0" err="1"/>
              <a:t>diferirão</a:t>
            </a:r>
            <a:r>
              <a:rPr lang="en-US" sz="3200" dirty="0"/>
              <a:t> de </a:t>
            </a:r>
            <a:r>
              <a:rPr lang="en-US" sz="3200" dirty="0" err="1"/>
              <a:t>uma</a:t>
            </a:r>
            <a:r>
              <a:rPr lang="en-US" sz="3200" dirty="0"/>
              <a:t> </a:t>
            </a:r>
            <a:r>
              <a:rPr lang="en-US" sz="3200" dirty="0" err="1"/>
              <a:t>região</a:t>
            </a:r>
            <a:r>
              <a:rPr lang="en-US" sz="3200" dirty="0"/>
              <a:t> </a:t>
            </a:r>
            <a:r>
              <a:rPr lang="en-US" sz="3200" dirty="0" err="1"/>
              <a:t>para</a:t>
            </a:r>
            <a:r>
              <a:rPr lang="en-US" sz="3200" dirty="0"/>
              <a:t> </a:t>
            </a:r>
            <a:r>
              <a:rPr lang="en-US" sz="3200" dirty="0" err="1"/>
              <a:t>outra</a:t>
            </a:r>
            <a:r>
              <a:rPr lang="en-US" sz="3200" dirty="0"/>
              <a:t>, </a:t>
            </a:r>
            <a:r>
              <a:rPr lang="en-US" sz="3200" dirty="0" err="1"/>
              <a:t>promovendo</a:t>
            </a:r>
            <a:r>
              <a:rPr lang="en-US" sz="3200" dirty="0"/>
              <a:t> </a:t>
            </a:r>
            <a:r>
              <a:rPr lang="en-US" sz="3200" dirty="0" err="1"/>
              <a:t>fundidos</a:t>
            </a:r>
            <a:r>
              <a:rPr lang="en-US" sz="3200" dirty="0"/>
              <a:t> de </a:t>
            </a:r>
            <a:r>
              <a:rPr lang="en-US" sz="3200" dirty="0" err="1"/>
              <a:t>menor</a:t>
            </a:r>
            <a:r>
              <a:rPr lang="en-US" sz="3200" dirty="0"/>
              <a:t> </a:t>
            </a:r>
            <a:r>
              <a:rPr lang="en-US" sz="3200" dirty="0" err="1"/>
              <a:t>qualidade</a:t>
            </a:r>
            <a:r>
              <a:rPr lang="en-US" sz="3200" dirty="0"/>
              <a:t>.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908720"/>
            <a:ext cx="91440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Para </a:t>
            </a:r>
            <a:r>
              <a:rPr lang="en-US" sz="3200" dirty="0" err="1"/>
              <a:t>reduzir</a:t>
            </a:r>
            <a:r>
              <a:rPr lang="en-US" sz="3200" dirty="0"/>
              <a:t> a </a:t>
            </a:r>
            <a:r>
              <a:rPr lang="en-US" sz="3200" dirty="0" err="1"/>
              <a:t>segregação</a:t>
            </a:r>
            <a:r>
              <a:rPr lang="en-US" sz="3200" dirty="0"/>
              <a:t> 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feito</a:t>
            </a:r>
            <a:r>
              <a:rPr lang="en-US" sz="3200" dirty="0"/>
              <a:t> um </a:t>
            </a:r>
            <a:r>
              <a:rPr lang="en-US" sz="3200" dirty="0" err="1"/>
              <a:t>tratamento</a:t>
            </a:r>
            <a:r>
              <a:rPr lang="en-US" sz="3200" dirty="0"/>
              <a:t> </a:t>
            </a:r>
            <a:r>
              <a:rPr lang="en-US" sz="3200" dirty="0" err="1"/>
              <a:t>térmico</a:t>
            </a:r>
            <a:r>
              <a:rPr lang="en-US" sz="3200" dirty="0"/>
              <a:t> de </a:t>
            </a:r>
            <a:r>
              <a:rPr lang="en-US" sz="3200" dirty="0" err="1"/>
              <a:t>homogeneização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O </a:t>
            </a:r>
            <a:r>
              <a:rPr lang="en-US" sz="3200" dirty="0" err="1"/>
              <a:t>aquecimento</a:t>
            </a:r>
            <a:r>
              <a:rPr lang="en-US" sz="3200" dirty="0"/>
              <a:t> é </a:t>
            </a:r>
            <a:r>
              <a:rPr lang="en-US" sz="3200" dirty="0" err="1"/>
              <a:t>feito</a:t>
            </a:r>
            <a:r>
              <a:rPr lang="en-US" sz="3200" dirty="0"/>
              <a:t> </a:t>
            </a:r>
            <a:r>
              <a:rPr lang="en-US" sz="3200" dirty="0" err="1"/>
              <a:t>abaixo</a:t>
            </a:r>
            <a:r>
              <a:rPr lang="en-US" sz="3200" dirty="0"/>
              <a:t> </a:t>
            </a:r>
            <a:r>
              <a:rPr lang="en-US" sz="3200" dirty="0" err="1"/>
              <a:t>da</a:t>
            </a:r>
            <a:r>
              <a:rPr lang="en-US" sz="3200" dirty="0"/>
              <a:t> </a:t>
            </a:r>
            <a:r>
              <a:rPr lang="en-US" sz="3200" dirty="0" err="1"/>
              <a:t>linha</a:t>
            </a:r>
            <a:r>
              <a:rPr lang="en-US" sz="3200" dirty="0"/>
              <a:t> solidus  e </a:t>
            </a:r>
            <a:r>
              <a:rPr lang="en-US" sz="3200" dirty="0" err="1"/>
              <a:t>os</a:t>
            </a:r>
            <a:r>
              <a:rPr lang="en-US" sz="3200" dirty="0"/>
              <a:t> </a:t>
            </a:r>
            <a:r>
              <a:rPr lang="en-US" sz="3200" dirty="0" err="1"/>
              <a:t>átomos</a:t>
            </a:r>
            <a:r>
              <a:rPr lang="en-US" sz="3200" dirty="0"/>
              <a:t> de  Ni  e Cu se </a:t>
            </a:r>
            <a:r>
              <a:rPr lang="en-US" sz="3200" dirty="0" err="1"/>
              <a:t>difundem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dirty="0"/>
              <a:t>As </a:t>
            </a:r>
            <a:r>
              <a:rPr lang="en-US" sz="3200" dirty="0" err="1"/>
              <a:t>distâncias</a:t>
            </a:r>
            <a:r>
              <a:rPr lang="en-US" sz="3200" dirty="0"/>
              <a:t> de </a:t>
            </a:r>
            <a:r>
              <a:rPr lang="en-US" sz="3200" dirty="0" err="1"/>
              <a:t>difusão</a:t>
            </a:r>
            <a:r>
              <a:rPr lang="en-US" sz="3200" dirty="0"/>
              <a:t> </a:t>
            </a:r>
            <a:r>
              <a:rPr lang="en-US" sz="3200" dirty="0" err="1"/>
              <a:t>são</a:t>
            </a:r>
            <a:r>
              <a:rPr lang="en-US" sz="3200" dirty="0"/>
              <a:t> </a:t>
            </a:r>
            <a:r>
              <a:rPr lang="en-US" sz="3200" dirty="0" err="1"/>
              <a:t>relativamente</a:t>
            </a:r>
            <a:r>
              <a:rPr lang="en-US" sz="3200" dirty="0"/>
              <a:t>  </a:t>
            </a:r>
            <a:r>
              <a:rPr lang="en-US" sz="3200" dirty="0" err="1"/>
              <a:t>curtas</a:t>
            </a:r>
            <a:r>
              <a:rPr lang="en-US" sz="3200" dirty="0"/>
              <a:t> e </a:t>
            </a:r>
            <a:r>
              <a:rPr lang="en-US" sz="3200" dirty="0" err="1"/>
              <a:t>somente</a:t>
            </a:r>
            <a:r>
              <a:rPr lang="en-US" sz="3200" dirty="0"/>
              <a:t> </a:t>
            </a:r>
            <a:r>
              <a:rPr lang="en-US" sz="3200" dirty="0" err="1"/>
              <a:t>umas</a:t>
            </a:r>
            <a:r>
              <a:rPr lang="en-US" sz="3200" dirty="0"/>
              <a:t> </a:t>
            </a:r>
            <a:r>
              <a:rPr lang="en-US" sz="3200" dirty="0" err="1"/>
              <a:t>poucas</a:t>
            </a:r>
            <a:r>
              <a:rPr lang="en-US" sz="3200" dirty="0"/>
              <a:t> </a:t>
            </a:r>
            <a:r>
              <a:rPr lang="en-US" sz="3200" dirty="0" err="1"/>
              <a:t>horas</a:t>
            </a:r>
            <a:r>
              <a:rPr lang="en-US" sz="3200" dirty="0"/>
              <a:t> </a:t>
            </a:r>
            <a:r>
              <a:rPr lang="en-US" sz="3200" dirty="0" err="1"/>
              <a:t>são</a:t>
            </a:r>
            <a:r>
              <a:rPr lang="en-US" sz="3200" dirty="0"/>
              <a:t> </a:t>
            </a:r>
            <a:r>
              <a:rPr lang="en-US" sz="3200" dirty="0" err="1"/>
              <a:t>necessárias</a:t>
            </a:r>
            <a:r>
              <a:rPr lang="en-US" sz="3200" dirty="0"/>
              <a:t> </a:t>
            </a:r>
            <a:r>
              <a:rPr lang="en-US" sz="3200" dirty="0" err="1"/>
              <a:t>para</a:t>
            </a:r>
            <a:r>
              <a:rPr lang="en-US" sz="3200" dirty="0"/>
              <a:t> </a:t>
            </a:r>
            <a:r>
              <a:rPr lang="en-US" sz="3200" dirty="0" err="1"/>
              <a:t>eliminar</a:t>
            </a:r>
            <a:r>
              <a:rPr lang="en-US" sz="3200" dirty="0"/>
              <a:t>  </a:t>
            </a:r>
            <a:r>
              <a:rPr lang="en-US" sz="3200" dirty="0" err="1"/>
              <a:t>diferenças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composição</a:t>
            </a:r>
            <a:r>
              <a:rPr lang="en-US" sz="3200" dirty="0"/>
              <a:t>.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268760"/>
            <a:ext cx="882047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/>
              <a:t>Macrosegregação</a:t>
            </a:r>
            <a:r>
              <a:rPr lang="en-US" sz="3200" dirty="0"/>
              <a:t>  </a:t>
            </a:r>
            <a:r>
              <a:rPr lang="en-US" sz="3200" dirty="0" err="1"/>
              <a:t>ocorre</a:t>
            </a:r>
            <a:r>
              <a:rPr lang="en-US" sz="3200" dirty="0"/>
              <a:t>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distâncias</a:t>
            </a:r>
            <a:r>
              <a:rPr lang="en-US" sz="3200" dirty="0"/>
              <a:t> </a:t>
            </a:r>
            <a:r>
              <a:rPr lang="en-US" sz="3200" dirty="0" err="1"/>
              <a:t>maiores</a:t>
            </a:r>
            <a:r>
              <a:rPr lang="en-US" sz="3200" dirty="0"/>
              <a:t>, entre a </a:t>
            </a:r>
            <a:r>
              <a:rPr lang="en-US" sz="3200" dirty="0" err="1"/>
              <a:t>superfície</a:t>
            </a:r>
            <a:r>
              <a:rPr lang="en-US" sz="3200" dirty="0"/>
              <a:t> e o </a:t>
            </a:r>
            <a:r>
              <a:rPr lang="en-US" sz="3200" dirty="0" err="1"/>
              <a:t>centro</a:t>
            </a:r>
            <a:r>
              <a:rPr lang="en-US" sz="3200" dirty="0"/>
              <a:t> do </a:t>
            </a:r>
            <a:r>
              <a:rPr lang="en-US" sz="3200" dirty="0" err="1"/>
              <a:t>lingote</a:t>
            </a:r>
            <a:r>
              <a:rPr lang="en-US" sz="3200" dirty="0"/>
              <a:t>. </a:t>
            </a:r>
          </a:p>
          <a:p>
            <a:endParaRPr lang="en-US" sz="3200" dirty="0"/>
          </a:p>
          <a:p>
            <a:r>
              <a:rPr lang="en-US" sz="3200" dirty="0"/>
              <a:t>A </a:t>
            </a:r>
            <a:r>
              <a:rPr lang="en-US" sz="3200" dirty="0" err="1"/>
              <a:t>macrosegregação</a:t>
            </a:r>
            <a:r>
              <a:rPr lang="en-US" sz="3200" dirty="0"/>
              <a:t> </a:t>
            </a:r>
            <a:r>
              <a:rPr lang="en-US" sz="3200" dirty="0" err="1"/>
              <a:t>não</a:t>
            </a:r>
            <a:r>
              <a:rPr lang="en-US" sz="3200" dirty="0"/>
              <a:t>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eliminada</a:t>
            </a:r>
            <a:r>
              <a:rPr lang="en-US" sz="3200" dirty="0"/>
              <a:t> 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tratamento</a:t>
            </a:r>
            <a:r>
              <a:rPr lang="en-US" sz="3200" dirty="0"/>
              <a:t> </a:t>
            </a:r>
            <a:r>
              <a:rPr lang="en-US" sz="3200" dirty="0" err="1"/>
              <a:t>térmico</a:t>
            </a:r>
            <a:r>
              <a:rPr lang="en-US" sz="3200" dirty="0"/>
              <a:t> de  </a:t>
            </a:r>
            <a:r>
              <a:rPr lang="en-US" sz="3200" dirty="0" err="1"/>
              <a:t>homogeneização</a:t>
            </a:r>
            <a:r>
              <a:rPr lang="en-US" sz="3200" dirty="0"/>
              <a:t> , </a:t>
            </a:r>
            <a:r>
              <a:rPr lang="en-US" sz="3200" dirty="0" err="1"/>
              <a:t>pode</a:t>
            </a:r>
            <a:r>
              <a:rPr lang="en-US" sz="3200" dirty="0"/>
              <a:t> ser </a:t>
            </a:r>
            <a:r>
              <a:rPr lang="en-US" sz="3200" dirty="0" err="1"/>
              <a:t>somente</a:t>
            </a:r>
            <a:r>
              <a:rPr lang="en-US" sz="3200" dirty="0"/>
              <a:t> </a:t>
            </a:r>
            <a:r>
              <a:rPr lang="en-US" sz="3200" dirty="0" err="1"/>
              <a:t>reduzida</a:t>
            </a:r>
            <a:r>
              <a:rPr lang="en-US" sz="3200" dirty="0"/>
              <a:t> </a:t>
            </a:r>
            <a:r>
              <a:rPr lang="en-US" sz="3200" dirty="0" err="1"/>
              <a:t>por</a:t>
            </a:r>
            <a:r>
              <a:rPr lang="en-US" sz="3200" dirty="0"/>
              <a:t> </a:t>
            </a:r>
            <a:r>
              <a:rPr lang="en-US" sz="3200" dirty="0" err="1"/>
              <a:t>trabalho</a:t>
            </a:r>
            <a:r>
              <a:rPr lang="en-US" sz="3200" dirty="0"/>
              <a:t> a </a:t>
            </a:r>
            <a:r>
              <a:rPr lang="en-US" sz="3200" dirty="0" err="1"/>
              <a:t>quente</a:t>
            </a:r>
            <a:r>
              <a:rPr lang="en-US" sz="3200" dirty="0"/>
              <a:t>. </a:t>
            </a:r>
            <a:endParaRPr lang="pt-BR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39433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92696"/>
            <a:ext cx="3376933" cy="2221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933056"/>
            <a:ext cx="7229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6192688"/>
          </a:xfrm>
        </p:spPr>
        <p:txBody>
          <a:bodyPr>
            <a:normAutofit/>
          </a:bodyPr>
          <a:lstStyle/>
          <a:p>
            <a:r>
              <a:rPr lang="en-US" dirty="0" err="1"/>
              <a:t>Bandeamento</a:t>
            </a:r>
            <a:endParaRPr lang="pt-BR" dirty="0"/>
          </a:p>
          <a:p>
            <a:pPr>
              <a:buNone/>
            </a:pPr>
            <a:r>
              <a:rPr lang="en-US" dirty="0"/>
              <a:t>O </a:t>
            </a:r>
            <a:r>
              <a:rPr lang="en-US" dirty="0" err="1"/>
              <a:t>processo</a:t>
            </a:r>
            <a:r>
              <a:rPr lang="en-US" dirty="0"/>
              <a:t> de </a:t>
            </a:r>
            <a:r>
              <a:rPr lang="en-US" dirty="0" err="1"/>
              <a:t>segregação</a:t>
            </a:r>
            <a:r>
              <a:rPr lang="en-US" dirty="0"/>
              <a:t> </a:t>
            </a:r>
            <a:r>
              <a:rPr lang="en-US" dirty="0" err="1"/>
              <a:t>inicia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solidificação</a:t>
            </a:r>
            <a:r>
              <a:rPr lang="en-US" dirty="0"/>
              <a:t> </a:t>
            </a:r>
            <a:r>
              <a:rPr lang="en-US" dirty="0" err="1"/>
              <a:t>da</a:t>
            </a:r>
            <a:r>
              <a:rPr lang="en-US" dirty="0"/>
              <a:t> </a:t>
            </a:r>
            <a:r>
              <a:rPr lang="en-US" dirty="0" err="1"/>
              <a:t>austenita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o </a:t>
            </a:r>
            <a:r>
              <a:rPr lang="en-US" dirty="0" err="1"/>
              <a:t>líquido</a:t>
            </a:r>
            <a:r>
              <a:rPr lang="en-US" dirty="0"/>
              <a:t> entre as </a:t>
            </a:r>
            <a:r>
              <a:rPr lang="en-US" dirty="0" err="1"/>
              <a:t>dendritas</a:t>
            </a:r>
            <a:r>
              <a:rPr lang="en-US" dirty="0"/>
              <a:t> e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braços</a:t>
            </a:r>
            <a:r>
              <a:rPr lang="en-US" dirty="0"/>
              <a:t> das </a:t>
            </a:r>
            <a:r>
              <a:rPr lang="en-US" dirty="0" err="1"/>
              <a:t>dendritas</a:t>
            </a:r>
            <a:r>
              <a:rPr lang="en-US" dirty="0"/>
              <a:t>  se </a:t>
            </a:r>
            <a:r>
              <a:rPr lang="en-US" dirty="0" err="1"/>
              <a:t>tornam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ricos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termos</a:t>
            </a:r>
            <a:r>
              <a:rPr lang="en-US" dirty="0"/>
              <a:t> dos </a:t>
            </a:r>
            <a:r>
              <a:rPr lang="en-US" dirty="0" err="1"/>
              <a:t>teores</a:t>
            </a:r>
            <a:r>
              <a:rPr lang="en-US" dirty="0"/>
              <a:t> de </a:t>
            </a:r>
            <a:r>
              <a:rPr lang="en-US" dirty="0" err="1"/>
              <a:t>soluto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Tal </a:t>
            </a:r>
            <a:r>
              <a:rPr lang="en-US" dirty="0" err="1"/>
              <a:t>processo</a:t>
            </a:r>
            <a:r>
              <a:rPr lang="en-US" dirty="0"/>
              <a:t> é </a:t>
            </a:r>
            <a:r>
              <a:rPr lang="en-US" dirty="0" err="1"/>
              <a:t>chamado</a:t>
            </a:r>
            <a:r>
              <a:rPr lang="en-US" dirty="0"/>
              <a:t> de </a:t>
            </a:r>
            <a:r>
              <a:rPr lang="en-US" dirty="0" err="1"/>
              <a:t>microsegregação</a:t>
            </a:r>
            <a:r>
              <a:rPr lang="en-US" dirty="0"/>
              <a:t> e </a:t>
            </a:r>
            <a:r>
              <a:rPr lang="en-US" dirty="0" err="1"/>
              <a:t>porque</a:t>
            </a:r>
            <a:r>
              <a:rPr lang="en-US" dirty="0"/>
              <a:t> </a:t>
            </a:r>
            <a:r>
              <a:rPr lang="en-US" dirty="0" err="1"/>
              <a:t>acontece</a:t>
            </a:r>
            <a:r>
              <a:rPr lang="en-US" dirty="0"/>
              <a:t> a </a:t>
            </a:r>
            <a:r>
              <a:rPr lang="en-US" dirty="0" err="1"/>
              <a:t>nível</a:t>
            </a:r>
            <a:r>
              <a:rPr lang="en-US" dirty="0"/>
              <a:t> do </a:t>
            </a:r>
            <a:r>
              <a:rPr lang="en-US" dirty="0" err="1"/>
              <a:t>grão</a:t>
            </a:r>
            <a:r>
              <a:rPr lang="en-US" dirty="0"/>
              <a:t>, é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difícil</a:t>
            </a:r>
            <a:r>
              <a:rPr lang="en-US" dirty="0"/>
              <a:t> de ser </a:t>
            </a:r>
            <a:r>
              <a:rPr lang="en-US" dirty="0" err="1"/>
              <a:t>eliminado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 err="1"/>
              <a:t>Essa</a:t>
            </a:r>
            <a:r>
              <a:rPr lang="en-US" dirty="0"/>
              <a:t> </a:t>
            </a:r>
            <a:r>
              <a:rPr lang="en-US" dirty="0" err="1"/>
              <a:t>segregação</a:t>
            </a:r>
            <a:r>
              <a:rPr lang="en-US" dirty="0"/>
              <a:t> </a:t>
            </a:r>
            <a:r>
              <a:rPr lang="en-US" dirty="0" err="1"/>
              <a:t>gera</a:t>
            </a:r>
            <a:r>
              <a:rPr lang="en-US" dirty="0"/>
              <a:t> o </a:t>
            </a:r>
            <a:r>
              <a:rPr lang="en-US" dirty="0" err="1"/>
              <a:t>fenômeno</a:t>
            </a:r>
            <a:r>
              <a:rPr lang="en-US" dirty="0"/>
              <a:t> de </a:t>
            </a:r>
            <a:r>
              <a:rPr lang="en-US" dirty="0" err="1"/>
              <a:t>bandeamento</a:t>
            </a:r>
            <a:r>
              <a:rPr lang="en-US" dirty="0"/>
              <a:t>. </a:t>
            </a:r>
            <a:r>
              <a:rPr lang="en-US" dirty="0" err="1"/>
              <a:t>Algum</a:t>
            </a:r>
            <a:r>
              <a:rPr lang="en-US" dirty="0"/>
              <a:t> </a:t>
            </a:r>
            <a:r>
              <a:rPr lang="en-US" dirty="0" err="1"/>
              <a:t>graus</a:t>
            </a:r>
            <a:r>
              <a:rPr lang="en-US" dirty="0"/>
              <a:t> de </a:t>
            </a:r>
            <a:r>
              <a:rPr lang="en-US" dirty="0" err="1"/>
              <a:t>segregação</a:t>
            </a:r>
            <a:r>
              <a:rPr lang="en-US" dirty="0"/>
              <a:t> é </a:t>
            </a:r>
            <a:r>
              <a:rPr lang="en-US" dirty="0" err="1"/>
              <a:t>achado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todos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de </a:t>
            </a:r>
            <a:r>
              <a:rPr lang="en-US" dirty="0" err="1"/>
              <a:t>aços</a:t>
            </a:r>
            <a:r>
              <a:rPr lang="en-US" dirty="0"/>
              <a:t>.</a:t>
            </a:r>
          </a:p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/>
          <a:lstStyle/>
          <a:p>
            <a:r>
              <a:rPr lang="en-US" sz="2400" dirty="0" err="1"/>
              <a:t>Microestrutura</a:t>
            </a:r>
            <a:r>
              <a:rPr lang="en-US" sz="2400" dirty="0"/>
              <a:t> de </a:t>
            </a:r>
            <a:r>
              <a:rPr lang="en-US" sz="2400" dirty="0" err="1"/>
              <a:t>aço</a:t>
            </a:r>
            <a:r>
              <a:rPr lang="en-US" sz="2400" dirty="0"/>
              <a:t> </a:t>
            </a:r>
            <a:r>
              <a:rPr lang="en-US" sz="2400" dirty="0" err="1"/>
              <a:t>laminado</a:t>
            </a:r>
            <a:r>
              <a:rPr lang="en-US" sz="2400" dirty="0"/>
              <a:t> a </a:t>
            </a:r>
            <a:r>
              <a:rPr lang="en-US" sz="2400" dirty="0" err="1"/>
              <a:t>quente</a:t>
            </a:r>
            <a:r>
              <a:rPr lang="en-US" sz="2400" dirty="0"/>
              <a:t> Fe – 0. 22% C – 0.99% </a:t>
            </a:r>
            <a:r>
              <a:rPr lang="en-US" sz="2400" dirty="0" err="1"/>
              <a:t>Mn</a:t>
            </a:r>
            <a:r>
              <a:rPr lang="en-US" sz="2400" dirty="0"/>
              <a:t> - 0.02% Si – 0.059% Al .</a:t>
            </a:r>
          </a:p>
          <a:p>
            <a:r>
              <a:rPr lang="en-US" sz="2400" dirty="0" err="1"/>
              <a:t>Grãos</a:t>
            </a:r>
            <a:r>
              <a:rPr lang="en-US" sz="2400" dirty="0"/>
              <a:t> de </a:t>
            </a:r>
            <a:r>
              <a:rPr lang="en-US" sz="2400" dirty="0" err="1"/>
              <a:t>ferrita</a:t>
            </a:r>
            <a:r>
              <a:rPr lang="en-US" sz="2400" dirty="0"/>
              <a:t> </a:t>
            </a:r>
            <a:r>
              <a:rPr lang="en-US" sz="2400" dirty="0" err="1"/>
              <a:t>equiaxiais</a:t>
            </a:r>
            <a:r>
              <a:rPr lang="en-US" sz="2400" dirty="0"/>
              <a:t> e </a:t>
            </a:r>
            <a:r>
              <a:rPr lang="en-US" sz="2400" dirty="0" err="1"/>
              <a:t>perlita</a:t>
            </a:r>
            <a:r>
              <a:rPr lang="en-US" sz="2400" dirty="0"/>
              <a:t> </a:t>
            </a:r>
            <a:r>
              <a:rPr lang="en-US" sz="2400" dirty="0" err="1"/>
              <a:t>bandeada</a:t>
            </a:r>
            <a:r>
              <a:rPr lang="en-US" sz="2400" dirty="0"/>
              <a:t> (</a:t>
            </a:r>
            <a:r>
              <a:rPr lang="en-US" sz="2400" dirty="0" err="1"/>
              <a:t>plano</a:t>
            </a:r>
            <a:r>
              <a:rPr lang="en-US" sz="2400" dirty="0"/>
              <a:t> longitudinal).</a:t>
            </a:r>
          </a:p>
          <a:p>
            <a:pPr>
              <a:buNone/>
            </a:pPr>
            <a:endParaRPr lang="pt-BR" sz="2400" dirty="0"/>
          </a:p>
          <a:p>
            <a:endParaRPr lang="pt-BR" dirty="0"/>
          </a:p>
        </p:txBody>
      </p:sp>
      <p:pic>
        <p:nvPicPr>
          <p:cNvPr id="4" name="Imagem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348880"/>
            <a:ext cx="6264696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42E4E5C-37E3-491F-B3F9-7E26425FD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836712"/>
            <a:ext cx="8280920" cy="59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106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260648"/>
            <a:ext cx="91440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 err="1"/>
              <a:t>Embora</a:t>
            </a:r>
            <a:r>
              <a:rPr lang="en-US" sz="3200" dirty="0"/>
              <a:t> a </a:t>
            </a:r>
            <a:r>
              <a:rPr lang="en-US" sz="3200" dirty="0" err="1"/>
              <a:t>causa</a:t>
            </a:r>
            <a:r>
              <a:rPr lang="en-US" sz="3200" dirty="0"/>
              <a:t> </a:t>
            </a:r>
            <a:r>
              <a:rPr lang="en-US" sz="3200" dirty="0" err="1"/>
              <a:t>primária</a:t>
            </a:r>
            <a:r>
              <a:rPr lang="en-US" sz="3200" dirty="0"/>
              <a:t> do </a:t>
            </a:r>
            <a:r>
              <a:rPr lang="en-US" sz="3200" dirty="0" err="1"/>
              <a:t>bandeamento</a:t>
            </a:r>
            <a:r>
              <a:rPr lang="en-US" sz="3200" dirty="0"/>
              <a:t> </a:t>
            </a:r>
            <a:r>
              <a:rPr lang="en-US" sz="3200" dirty="0" err="1"/>
              <a:t>seja</a:t>
            </a:r>
            <a:r>
              <a:rPr lang="en-US" sz="3200" dirty="0"/>
              <a:t> a </a:t>
            </a:r>
            <a:r>
              <a:rPr lang="en-US" sz="3200" dirty="0" err="1"/>
              <a:t>microsegregação</a:t>
            </a:r>
            <a:r>
              <a:rPr lang="en-US" sz="3200" dirty="0"/>
              <a:t> </a:t>
            </a:r>
            <a:r>
              <a:rPr lang="en-US" sz="3200" dirty="0" err="1"/>
              <a:t>interdendrítica</a:t>
            </a:r>
            <a:r>
              <a:rPr lang="en-US" sz="3200" dirty="0"/>
              <a:t>, a </a:t>
            </a:r>
            <a:r>
              <a:rPr lang="en-US" sz="3200" dirty="0" err="1"/>
              <a:t>taxa</a:t>
            </a:r>
            <a:r>
              <a:rPr lang="en-US" sz="3200" dirty="0"/>
              <a:t> de </a:t>
            </a:r>
            <a:r>
              <a:rPr lang="en-US" sz="3200" dirty="0" err="1"/>
              <a:t>resfriamento</a:t>
            </a:r>
            <a:r>
              <a:rPr lang="en-US" sz="3200" dirty="0"/>
              <a:t>, </a:t>
            </a:r>
            <a:r>
              <a:rPr lang="en-US" sz="3200" dirty="0" err="1"/>
              <a:t>tamanho</a:t>
            </a:r>
            <a:r>
              <a:rPr lang="en-US" sz="3200" dirty="0"/>
              <a:t> de </a:t>
            </a:r>
            <a:r>
              <a:rPr lang="en-US" sz="3200" dirty="0" err="1"/>
              <a:t>grão</a:t>
            </a:r>
            <a:r>
              <a:rPr lang="en-US" sz="3200" dirty="0"/>
              <a:t> </a:t>
            </a:r>
            <a:r>
              <a:rPr lang="en-US" sz="3200" dirty="0" err="1"/>
              <a:t>austenítico</a:t>
            </a:r>
            <a:r>
              <a:rPr lang="en-US" sz="3200" dirty="0"/>
              <a:t> e </a:t>
            </a:r>
            <a:r>
              <a:rPr lang="en-US" sz="3200" dirty="0" err="1"/>
              <a:t>temperatura</a:t>
            </a:r>
            <a:r>
              <a:rPr lang="en-US" sz="3200" dirty="0"/>
              <a:t> de </a:t>
            </a:r>
            <a:r>
              <a:rPr lang="en-US" sz="3200" dirty="0" err="1"/>
              <a:t>austenitização</a:t>
            </a:r>
            <a:r>
              <a:rPr lang="en-US" sz="3200" dirty="0"/>
              <a:t> </a:t>
            </a:r>
            <a:r>
              <a:rPr lang="en-US" sz="3200" dirty="0" err="1"/>
              <a:t>também</a:t>
            </a:r>
            <a:r>
              <a:rPr lang="en-US" sz="3200" dirty="0"/>
              <a:t> </a:t>
            </a:r>
            <a:r>
              <a:rPr lang="en-US" sz="3200" dirty="0" err="1"/>
              <a:t>influenciam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severidade</a:t>
            </a:r>
            <a:r>
              <a:rPr lang="en-US" sz="3200" dirty="0"/>
              <a:t> do </a:t>
            </a:r>
            <a:r>
              <a:rPr lang="en-US" sz="3200" dirty="0" err="1"/>
              <a:t>bandeamento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A </a:t>
            </a:r>
            <a:r>
              <a:rPr lang="en-US" sz="3200" dirty="0" err="1"/>
              <a:t>intensidade</a:t>
            </a:r>
            <a:r>
              <a:rPr lang="en-US" sz="3200" dirty="0"/>
              <a:t> do </a:t>
            </a:r>
            <a:r>
              <a:rPr lang="en-US" sz="3200" dirty="0" err="1"/>
              <a:t>bandeamento</a:t>
            </a:r>
            <a:r>
              <a:rPr lang="en-US" sz="3200" dirty="0"/>
              <a:t> </a:t>
            </a:r>
            <a:r>
              <a:rPr lang="en-US" sz="3200" dirty="0" err="1"/>
              <a:t>microestrutural</a:t>
            </a:r>
            <a:r>
              <a:rPr lang="en-US" sz="3200" dirty="0"/>
              <a:t>  </a:t>
            </a:r>
            <a:r>
              <a:rPr lang="en-US" sz="3200" dirty="0" err="1"/>
              <a:t>em</a:t>
            </a:r>
            <a:r>
              <a:rPr lang="en-US" sz="3200" dirty="0"/>
              <a:t> </a:t>
            </a:r>
            <a:r>
              <a:rPr lang="en-US" sz="3200" dirty="0" err="1"/>
              <a:t>aços</a:t>
            </a:r>
            <a:r>
              <a:rPr lang="en-US" sz="3200" dirty="0"/>
              <a:t> </a:t>
            </a:r>
            <a:r>
              <a:rPr lang="en-US" sz="3200" dirty="0" err="1"/>
              <a:t>hipoeutetóides</a:t>
            </a:r>
            <a:r>
              <a:rPr lang="en-US" sz="3200" dirty="0"/>
              <a:t> </a:t>
            </a:r>
            <a:r>
              <a:rPr lang="en-US" sz="3200" dirty="0" err="1"/>
              <a:t>aumenta</a:t>
            </a:r>
            <a:r>
              <a:rPr lang="en-US" sz="3200" dirty="0"/>
              <a:t> </a:t>
            </a:r>
            <a:r>
              <a:rPr lang="en-US" sz="3200" dirty="0" err="1"/>
              <a:t>conforme</a:t>
            </a:r>
            <a:r>
              <a:rPr lang="en-US" sz="3200" dirty="0"/>
              <a:t> a </a:t>
            </a:r>
            <a:r>
              <a:rPr lang="en-US" sz="3200" dirty="0" err="1"/>
              <a:t>taxa</a:t>
            </a:r>
            <a:r>
              <a:rPr lang="en-US" sz="3200" dirty="0"/>
              <a:t> de </a:t>
            </a:r>
            <a:r>
              <a:rPr lang="en-US" sz="3200" dirty="0" err="1"/>
              <a:t>resfriamento</a:t>
            </a:r>
            <a:r>
              <a:rPr lang="en-US" sz="3200" dirty="0"/>
              <a:t> </a:t>
            </a:r>
            <a:r>
              <a:rPr lang="en-US" sz="3200" dirty="0" err="1"/>
              <a:t>diminui</a:t>
            </a:r>
            <a:r>
              <a:rPr lang="en-US" sz="3200" dirty="0"/>
              <a:t>. </a:t>
            </a:r>
            <a:r>
              <a:rPr lang="en-US" sz="3200" dirty="0" err="1"/>
              <a:t>Assim</a:t>
            </a:r>
            <a:r>
              <a:rPr lang="en-US" sz="3200" dirty="0"/>
              <a:t> o </a:t>
            </a:r>
            <a:r>
              <a:rPr lang="en-US" sz="3200" dirty="0" err="1"/>
              <a:t>resfriamento</a:t>
            </a:r>
            <a:r>
              <a:rPr lang="en-US" sz="3200" dirty="0"/>
              <a:t> no </a:t>
            </a:r>
            <a:r>
              <a:rPr lang="en-US" sz="3200" dirty="0" err="1"/>
              <a:t>forno</a:t>
            </a:r>
            <a:r>
              <a:rPr lang="en-US" sz="3200" dirty="0"/>
              <a:t> </a:t>
            </a:r>
            <a:r>
              <a:rPr lang="en-US" sz="3200" dirty="0" err="1"/>
              <a:t>produz</a:t>
            </a:r>
            <a:r>
              <a:rPr lang="en-US" sz="3200" dirty="0"/>
              <a:t> </a:t>
            </a:r>
            <a:r>
              <a:rPr lang="en-US" sz="3200" dirty="0" err="1"/>
              <a:t>intensas</a:t>
            </a:r>
            <a:r>
              <a:rPr lang="en-US" sz="3200" dirty="0"/>
              <a:t> </a:t>
            </a:r>
            <a:r>
              <a:rPr lang="en-US" sz="3200" dirty="0" err="1"/>
              <a:t>bandas</a:t>
            </a:r>
            <a:r>
              <a:rPr lang="en-US" sz="3200" dirty="0"/>
              <a:t> de </a:t>
            </a:r>
            <a:r>
              <a:rPr lang="en-US" sz="3200" dirty="0" err="1"/>
              <a:t>perlita</a:t>
            </a:r>
            <a:r>
              <a:rPr lang="en-US" sz="3200" dirty="0"/>
              <a:t> e </a:t>
            </a:r>
            <a:r>
              <a:rPr lang="en-US" sz="3200" dirty="0" err="1"/>
              <a:t>ferrita</a:t>
            </a:r>
            <a:r>
              <a:rPr lang="en-US" sz="3200" dirty="0"/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365104"/>
          </a:xfrm>
        </p:spPr>
        <p:txBody>
          <a:bodyPr>
            <a:noAutofit/>
          </a:bodyPr>
          <a:lstStyle/>
          <a:p>
            <a:r>
              <a:rPr lang="en-US" sz="3600" dirty="0" err="1"/>
              <a:t>Laminação</a:t>
            </a:r>
            <a:r>
              <a:rPr lang="en-US" sz="3600" dirty="0"/>
              <a:t> a </a:t>
            </a:r>
            <a:r>
              <a:rPr lang="en-US" sz="3600" dirty="0" err="1"/>
              <a:t>quente</a:t>
            </a:r>
            <a:r>
              <a:rPr lang="en-US" sz="3600" dirty="0"/>
              <a:t> </a:t>
            </a:r>
            <a:r>
              <a:rPr lang="en-US" sz="3600" dirty="0" err="1"/>
              <a:t>alinha</a:t>
            </a:r>
            <a:r>
              <a:rPr lang="en-US" sz="3600" dirty="0"/>
              <a:t> a </a:t>
            </a:r>
            <a:r>
              <a:rPr lang="en-US" sz="3600" dirty="0" err="1"/>
              <a:t>variação</a:t>
            </a:r>
            <a:r>
              <a:rPr lang="en-US" sz="3600" dirty="0"/>
              <a:t> </a:t>
            </a:r>
            <a:r>
              <a:rPr lang="en-US" sz="3600" dirty="0" err="1"/>
              <a:t>química</a:t>
            </a:r>
            <a:r>
              <a:rPr lang="en-US" sz="3600" dirty="0"/>
              <a:t> </a:t>
            </a:r>
            <a:r>
              <a:rPr lang="en-US" sz="3600" dirty="0" err="1"/>
              <a:t>interdendrítica</a:t>
            </a:r>
            <a:r>
              <a:rPr lang="en-US" sz="3600" dirty="0"/>
              <a:t> 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bandas</a:t>
            </a:r>
            <a:r>
              <a:rPr lang="en-US" sz="3600" dirty="0"/>
              <a:t> </a:t>
            </a:r>
            <a:r>
              <a:rPr lang="en-US" sz="3600" dirty="0" err="1"/>
              <a:t>paralelas</a:t>
            </a:r>
            <a:r>
              <a:rPr lang="en-US" sz="3600" dirty="0"/>
              <a:t> à </a:t>
            </a:r>
            <a:r>
              <a:rPr lang="en-US" sz="3600" dirty="0" err="1"/>
              <a:t>direção</a:t>
            </a:r>
            <a:r>
              <a:rPr lang="en-US" sz="3600" dirty="0"/>
              <a:t> de </a:t>
            </a:r>
            <a:r>
              <a:rPr lang="en-US" sz="3600" dirty="0" err="1"/>
              <a:t>laminação</a:t>
            </a:r>
            <a:r>
              <a:rPr lang="en-US" sz="3600" dirty="0"/>
              <a:t> </a:t>
            </a:r>
            <a:r>
              <a:rPr lang="en-US" sz="3600" dirty="0" err="1"/>
              <a:t>produzindo</a:t>
            </a:r>
            <a:r>
              <a:rPr lang="en-US" sz="3600" dirty="0"/>
              <a:t> </a:t>
            </a:r>
            <a:r>
              <a:rPr lang="en-US" sz="3600" dirty="0" err="1"/>
              <a:t>regiões</a:t>
            </a:r>
            <a:r>
              <a:rPr lang="en-US" sz="3600" dirty="0"/>
              <a:t> </a:t>
            </a:r>
            <a:r>
              <a:rPr lang="en-US" sz="3600" dirty="0" err="1"/>
              <a:t>alternadas</a:t>
            </a:r>
            <a:r>
              <a:rPr lang="en-US" sz="3600" dirty="0"/>
              <a:t> de </a:t>
            </a:r>
            <a:r>
              <a:rPr lang="en-US" sz="3600" dirty="0" err="1"/>
              <a:t>alta</a:t>
            </a:r>
            <a:r>
              <a:rPr lang="en-US" sz="3600" dirty="0"/>
              <a:t> e </a:t>
            </a:r>
            <a:r>
              <a:rPr lang="en-US" sz="3600" dirty="0" err="1"/>
              <a:t>baixa</a:t>
            </a:r>
            <a:r>
              <a:rPr lang="en-US" sz="3600" dirty="0"/>
              <a:t> </a:t>
            </a:r>
            <a:r>
              <a:rPr lang="en-US" sz="3600" dirty="0" err="1"/>
              <a:t>concentração</a:t>
            </a:r>
            <a:r>
              <a:rPr lang="en-US" sz="3600" dirty="0"/>
              <a:t> de </a:t>
            </a:r>
            <a:r>
              <a:rPr lang="en-US" sz="3600" dirty="0" err="1"/>
              <a:t>vários</a:t>
            </a:r>
            <a:r>
              <a:rPr lang="en-US" sz="3600" dirty="0"/>
              <a:t> </a:t>
            </a:r>
            <a:r>
              <a:rPr lang="en-US" sz="3600" dirty="0" err="1"/>
              <a:t>elementos</a:t>
            </a:r>
            <a:r>
              <a:rPr lang="en-US" sz="3600" dirty="0"/>
              <a:t> </a:t>
            </a:r>
            <a:r>
              <a:rPr lang="en-US" sz="3600" dirty="0" err="1"/>
              <a:t>solutos</a:t>
            </a:r>
            <a:r>
              <a:rPr lang="en-US" sz="3600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pt-BR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AutoShape 5"/>
          <p:cNvSpPr>
            <a:spLocks noChangeAspect="1" noChangeArrowheads="1" noTextEdit="1"/>
          </p:cNvSpPr>
          <p:nvPr/>
        </p:nvSpPr>
        <p:spPr bwMode="auto">
          <a:xfrm>
            <a:off x="323850" y="263525"/>
            <a:ext cx="8537575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2854325" y="192088"/>
            <a:ext cx="69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2165350" y="115888"/>
            <a:ext cx="40513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Microsegregação e Bandeamento</a:t>
            </a:r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1285875" y="1285875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800" b="1">
                <a:solidFill>
                  <a:srgbClr val="000000"/>
                </a:solidFill>
              </a:rPr>
              <a:t>P, Mn</a:t>
            </a:r>
            <a:endParaRPr lang="pt-BR" sz="1800" b="1"/>
          </a:p>
        </p:txBody>
      </p:sp>
      <p:sp>
        <p:nvSpPr>
          <p:cNvPr id="15371" name="Rectangle 11"/>
          <p:cNvSpPr>
            <a:spLocks noChangeArrowheads="1"/>
          </p:cNvSpPr>
          <p:nvPr/>
        </p:nvSpPr>
        <p:spPr bwMode="auto">
          <a:xfrm>
            <a:off x="2733675" y="1295400"/>
            <a:ext cx="16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800" b="1">
                <a:solidFill>
                  <a:srgbClr val="000000"/>
                </a:solidFill>
              </a:rPr>
              <a:t>C</a:t>
            </a:r>
            <a:endParaRPr lang="pt-BR" sz="1800" b="1"/>
          </a:p>
        </p:txBody>
      </p:sp>
      <p:sp>
        <p:nvSpPr>
          <p:cNvPr id="15372" name="Freeform 12"/>
          <p:cNvSpPr>
            <a:spLocks/>
          </p:cNvSpPr>
          <p:nvPr/>
        </p:nvSpPr>
        <p:spPr bwMode="auto">
          <a:xfrm>
            <a:off x="2436813" y="1685925"/>
            <a:ext cx="533400" cy="23606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71" y="671"/>
              </a:cxn>
              <a:cxn ang="0">
                <a:pos x="172" y="1535"/>
              </a:cxn>
              <a:cxn ang="0">
                <a:pos x="560" y="2207"/>
              </a:cxn>
              <a:cxn ang="0">
                <a:pos x="117" y="2975"/>
              </a:cxn>
            </a:cxnLst>
            <a:rect l="0" t="0" r="r" b="b"/>
            <a:pathLst>
              <a:path w="671" h="2975">
                <a:moveTo>
                  <a:pt x="0" y="0"/>
                </a:moveTo>
                <a:lnTo>
                  <a:pt x="671" y="671"/>
                </a:lnTo>
                <a:lnTo>
                  <a:pt x="172" y="1535"/>
                </a:lnTo>
                <a:lnTo>
                  <a:pt x="560" y="2207"/>
                </a:lnTo>
                <a:lnTo>
                  <a:pt x="117" y="297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3" name="Freeform 13"/>
          <p:cNvSpPr>
            <a:spLocks/>
          </p:cNvSpPr>
          <p:nvPr/>
        </p:nvSpPr>
        <p:spPr bwMode="auto">
          <a:xfrm>
            <a:off x="1370013" y="1685925"/>
            <a:ext cx="533400" cy="2360613"/>
          </a:xfrm>
          <a:custGeom>
            <a:avLst/>
            <a:gdLst/>
            <a:ahLst/>
            <a:cxnLst>
              <a:cxn ang="0">
                <a:pos x="672" y="0"/>
              </a:cxn>
              <a:cxn ang="0">
                <a:pos x="0" y="671"/>
              </a:cxn>
              <a:cxn ang="0">
                <a:pos x="497" y="1535"/>
              </a:cxn>
              <a:cxn ang="0">
                <a:pos x="109" y="2207"/>
              </a:cxn>
              <a:cxn ang="0">
                <a:pos x="553" y="2975"/>
              </a:cxn>
            </a:cxnLst>
            <a:rect l="0" t="0" r="r" b="b"/>
            <a:pathLst>
              <a:path w="672" h="2975">
                <a:moveTo>
                  <a:pt x="672" y="0"/>
                </a:moveTo>
                <a:lnTo>
                  <a:pt x="0" y="671"/>
                </a:lnTo>
                <a:lnTo>
                  <a:pt x="497" y="1535"/>
                </a:lnTo>
                <a:lnTo>
                  <a:pt x="109" y="2207"/>
                </a:lnTo>
                <a:lnTo>
                  <a:pt x="553" y="2975"/>
                </a:lnTo>
              </a:path>
            </a:pathLst>
          </a:custGeom>
          <a:noFill/>
          <a:ln w="95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653088" y="1609725"/>
            <a:ext cx="1587" cy="2513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5" name="Freeform 15"/>
          <p:cNvSpPr>
            <a:spLocks/>
          </p:cNvSpPr>
          <p:nvPr/>
        </p:nvSpPr>
        <p:spPr bwMode="auto">
          <a:xfrm>
            <a:off x="5673725" y="3122613"/>
            <a:ext cx="16002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8"/>
              </a:cxn>
              <a:cxn ang="0">
                <a:pos x="1728" y="768"/>
              </a:cxn>
              <a:cxn ang="0">
                <a:pos x="2016" y="384"/>
              </a:cxn>
              <a:cxn ang="0">
                <a:pos x="1632" y="0"/>
              </a:cxn>
              <a:cxn ang="0">
                <a:pos x="0" y="0"/>
              </a:cxn>
            </a:cxnLst>
            <a:rect l="0" t="0" r="r" b="b"/>
            <a:pathLst>
              <a:path w="2016" h="768">
                <a:moveTo>
                  <a:pt x="0" y="0"/>
                </a:moveTo>
                <a:lnTo>
                  <a:pt x="0" y="768"/>
                </a:lnTo>
                <a:lnTo>
                  <a:pt x="1728" y="768"/>
                </a:lnTo>
                <a:lnTo>
                  <a:pt x="2016" y="384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6" name="Freeform 16"/>
          <p:cNvSpPr>
            <a:spLocks noEditPoints="1"/>
          </p:cNvSpPr>
          <p:nvPr/>
        </p:nvSpPr>
        <p:spPr bwMode="auto">
          <a:xfrm>
            <a:off x="5670550" y="3117850"/>
            <a:ext cx="1608138" cy="620713"/>
          </a:xfrm>
          <a:custGeom>
            <a:avLst/>
            <a:gdLst/>
            <a:ahLst/>
            <a:cxnLst>
              <a:cxn ang="0">
                <a:pos x="6" y="13"/>
              </a:cxn>
              <a:cxn ang="0">
                <a:pos x="12" y="6"/>
              </a:cxn>
              <a:cxn ang="0">
                <a:pos x="12" y="774"/>
              </a:cxn>
              <a:cxn ang="0">
                <a:pos x="6" y="768"/>
              </a:cxn>
              <a:cxn ang="0">
                <a:pos x="1734" y="768"/>
              </a:cxn>
              <a:cxn ang="0">
                <a:pos x="1728" y="772"/>
              </a:cxn>
              <a:cxn ang="0">
                <a:pos x="2016" y="388"/>
              </a:cxn>
              <a:cxn ang="0">
                <a:pos x="2018" y="395"/>
              </a:cxn>
              <a:cxn ang="0">
                <a:pos x="1634" y="12"/>
              </a:cxn>
              <a:cxn ang="0">
                <a:pos x="1638" y="13"/>
              </a:cxn>
              <a:cxn ang="0">
                <a:pos x="6" y="13"/>
              </a:cxn>
              <a:cxn ang="0">
                <a:pos x="1638" y="0"/>
              </a:cxn>
              <a:cxn ang="0">
                <a:pos x="1640" y="0"/>
              </a:cxn>
              <a:cxn ang="0">
                <a:pos x="1641" y="2"/>
              </a:cxn>
              <a:cxn ang="0">
                <a:pos x="2025" y="386"/>
              </a:cxn>
              <a:cxn ang="0">
                <a:pos x="2025" y="388"/>
              </a:cxn>
              <a:cxn ang="0">
                <a:pos x="2027" y="390"/>
              </a:cxn>
              <a:cxn ang="0">
                <a:pos x="2027" y="392"/>
              </a:cxn>
              <a:cxn ang="0">
                <a:pos x="2025" y="394"/>
              </a:cxn>
              <a:cxn ang="0">
                <a:pos x="1737" y="777"/>
              </a:cxn>
              <a:cxn ang="0">
                <a:pos x="1736" y="779"/>
              </a:cxn>
              <a:cxn ang="0">
                <a:pos x="1734" y="781"/>
              </a:cxn>
              <a:cxn ang="0">
                <a:pos x="6" y="781"/>
              </a:cxn>
              <a:cxn ang="0">
                <a:pos x="2" y="779"/>
              </a:cxn>
              <a:cxn ang="0">
                <a:pos x="0" y="779"/>
              </a:cxn>
              <a:cxn ang="0">
                <a:pos x="0" y="777"/>
              </a:cxn>
              <a:cxn ang="0">
                <a:pos x="0" y="774"/>
              </a:cxn>
              <a:cxn ang="0">
                <a:pos x="0" y="6"/>
              </a:cxn>
              <a:cxn ang="0">
                <a:pos x="0" y="4"/>
              </a:cxn>
              <a:cxn ang="0">
                <a:pos x="0" y="2"/>
              </a:cxn>
              <a:cxn ang="0">
                <a:pos x="2" y="2"/>
              </a:cxn>
              <a:cxn ang="0">
                <a:pos x="6" y="0"/>
              </a:cxn>
              <a:cxn ang="0">
                <a:pos x="1638" y="0"/>
              </a:cxn>
            </a:cxnLst>
            <a:rect l="0" t="0" r="r" b="b"/>
            <a:pathLst>
              <a:path w="2027" h="781">
                <a:moveTo>
                  <a:pt x="6" y="13"/>
                </a:moveTo>
                <a:lnTo>
                  <a:pt x="12" y="6"/>
                </a:lnTo>
                <a:lnTo>
                  <a:pt x="12" y="774"/>
                </a:lnTo>
                <a:lnTo>
                  <a:pt x="6" y="768"/>
                </a:lnTo>
                <a:lnTo>
                  <a:pt x="1734" y="768"/>
                </a:lnTo>
                <a:lnTo>
                  <a:pt x="1728" y="772"/>
                </a:lnTo>
                <a:lnTo>
                  <a:pt x="2016" y="388"/>
                </a:lnTo>
                <a:lnTo>
                  <a:pt x="2018" y="395"/>
                </a:lnTo>
                <a:lnTo>
                  <a:pt x="1634" y="12"/>
                </a:lnTo>
                <a:lnTo>
                  <a:pt x="1638" y="13"/>
                </a:lnTo>
                <a:lnTo>
                  <a:pt x="6" y="13"/>
                </a:lnTo>
                <a:close/>
                <a:moveTo>
                  <a:pt x="1638" y="0"/>
                </a:moveTo>
                <a:lnTo>
                  <a:pt x="1640" y="0"/>
                </a:lnTo>
                <a:lnTo>
                  <a:pt x="1641" y="2"/>
                </a:lnTo>
                <a:lnTo>
                  <a:pt x="2025" y="386"/>
                </a:lnTo>
                <a:lnTo>
                  <a:pt x="2025" y="388"/>
                </a:lnTo>
                <a:lnTo>
                  <a:pt x="2027" y="390"/>
                </a:lnTo>
                <a:lnTo>
                  <a:pt x="2027" y="392"/>
                </a:lnTo>
                <a:lnTo>
                  <a:pt x="2025" y="394"/>
                </a:lnTo>
                <a:lnTo>
                  <a:pt x="1737" y="777"/>
                </a:lnTo>
                <a:lnTo>
                  <a:pt x="1736" y="779"/>
                </a:lnTo>
                <a:lnTo>
                  <a:pt x="1734" y="781"/>
                </a:lnTo>
                <a:lnTo>
                  <a:pt x="6" y="781"/>
                </a:lnTo>
                <a:lnTo>
                  <a:pt x="2" y="779"/>
                </a:lnTo>
                <a:lnTo>
                  <a:pt x="0" y="779"/>
                </a:lnTo>
                <a:lnTo>
                  <a:pt x="0" y="777"/>
                </a:lnTo>
                <a:lnTo>
                  <a:pt x="0" y="774"/>
                </a:lnTo>
                <a:lnTo>
                  <a:pt x="0" y="6"/>
                </a:lnTo>
                <a:lnTo>
                  <a:pt x="0" y="4"/>
                </a:lnTo>
                <a:lnTo>
                  <a:pt x="0" y="2"/>
                </a:lnTo>
                <a:lnTo>
                  <a:pt x="2" y="2"/>
                </a:lnTo>
                <a:lnTo>
                  <a:pt x="6" y="0"/>
                </a:lnTo>
                <a:lnTo>
                  <a:pt x="1638" y="0"/>
                </a:lnTo>
                <a:close/>
              </a:path>
            </a:pathLst>
          </a:custGeom>
          <a:blipFill dpi="0" rotWithShape="0">
            <a:blip r:embed="rId4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7" name="Freeform 17"/>
          <p:cNvSpPr>
            <a:spLocks/>
          </p:cNvSpPr>
          <p:nvPr/>
        </p:nvSpPr>
        <p:spPr bwMode="auto">
          <a:xfrm>
            <a:off x="5653088" y="2524125"/>
            <a:ext cx="16002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8"/>
              </a:cxn>
              <a:cxn ang="0">
                <a:pos x="1728" y="768"/>
              </a:cxn>
              <a:cxn ang="0">
                <a:pos x="2016" y="384"/>
              </a:cxn>
              <a:cxn ang="0">
                <a:pos x="1632" y="0"/>
              </a:cxn>
              <a:cxn ang="0">
                <a:pos x="0" y="0"/>
              </a:cxn>
            </a:cxnLst>
            <a:rect l="0" t="0" r="r" b="b"/>
            <a:pathLst>
              <a:path w="2016" h="768">
                <a:moveTo>
                  <a:pt x="0" y="0"/>
                </a:moveTo>
                <a:lnTo>
                  <a:pt x="0" y="768"/>
                </a:lnTo>
                <a:lnTo>
                  <a:pt x="1728" y="768"/>
                </a:lnTo>
                <a:lnTo>
                  <a:pt x="2016" y="384"/>
                </a:lnTo>
                <a:lnTo>
                  <a:pt x="1632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8" name="Freeform 18"/>
          <p:cNvSpPr>
            <a:spLocks/>
          </p:cNvSpPr>
          <p:nvPr/>
        </p:nvSpPr>
        <p:spPr bwMode="auto">
          <a:xfrm>
            <a:off x="5651500" y="1947863"/>
            <a:ext cx="1600200" cy="609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67"/>
              </a:cxn>
              <a:cxn ang="0">
                <a:pos x="1727" y="767"/>
              </a:cxn>
              <a:cxn ang="0">
                <a:pos x="2015" y="383"/>
              </a:cxn>
              <a:cxn ang="0">
                <a:pos x="1631" y="0"/>
              </a:cxn>
              <a:cxn ang="0">
                <a:pos x="0" y="0"/>
              </a:cxn>
            </a:cxnLst>
            <a:rect l="0" t="0" r="r" b="b"/>
            <a:pathLst>
              <a:path w="2015" h="767">
                <a:moveTo>
                  <a:pt x="0" y="0"/>
                </a:moveTo>
                <a:lnTo>
                  <a:pt x="0" y="767"/>
                </a:lnTo>
                <a:lnTo>
                  <a:pt x="1727" y="767"/>
                </a:lnTo>
                <a:lnTo>
                  <a:pt x="2015" y="383"/>
                </a:lnTo>
                <a:lnTo>
                  <a:pt x="1631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79" name="Rectangle 19"/>
          <p:cNvSpPr>
            <a:spLocks noChangeArrowheads="1"/>
          </p:cNvSpPr>
          <p:nvPr/>
        </p:nvSpPr>
        <p:spPr bwMode="auto">
          <a:xfrm>
            <a:off x="7405688" y="2058988"/>
            <a:ext cx="542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400" b="1">
                <a:solidFill>
                  <a:srgbClr val="000000"/>
                </a:solidFill>
              </a:rPr>
              <a:t>Perlita</a:t>
            </a:r>
            <a:endParaRPr lang="pt-BR" sz="1800"/>
          </a:p>
        </p:txBody>
      </p:sp>
      <p:sp>
        <p:nvSpPr>
          <p:cNvPr id="15380" name="Rectangle 20"/>
          <p:cNvSpPr>
            <a:spLocks noChangeArrowheads="1"/>
          </p:cNvSpPr>
          <p:nvPr/>
        </p:nvSpPr>
        <p:spPr bwMode="auto">
          <a:xfrm>
            <a:off x="7405688" y="2697163"/>
            <a:ext cx="552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400" b="1">
                <a:solidFill>
                  <a:srgbClr val="000000"/>
                </a:solidFill>
              </a:rPr>
              <a:t>Ferrita</a:t>
            </a:r>
            <a:endParaRPr lang="pt-BR" sz="1800"/>
          </a:p>
        </p:txBody>
      </p:sp>
      <p:sp>
        <p:nvSpPr>
          <p:cNvPr id="15381" name="Rectangle 21"/>
          <p:cNvSpPr>
            <a:spLocks noChangeArrowheads="1"/>
          </p:cNvSpPr>
          <p:nvPr/>
        </p:nvSpPr>
        <p:spPr bwMode="auto">
          <a:xfrm>
            <a:off x="7405688" y="3335338"/>
            <a:ext cx="5429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400" b="1">
                <a:solidFill>
                  <a:srgbClr val="000000"/>
                </a:solidFill>
              </a:rPr>
              <a:t>Perlita</a:t>
            </a:r>
            <a:endParaRPr lang="pt-BR" sz="1800"/>
          </a:p>
        </p:txBody>
      </p:sp>
      <p:sp>
        <p:nvSpPr>
          <p:cNvPr id="15382" name="Rectangle 22"/>
          <p:cNvSpPr>
            <a:spLocks noChangeArrowheads="1"/>
          </p:cNvSpPr>
          <p:nvPr/>
        </p:nvSpPr>
        <p:spPr bwMode="auto">
          <a:xfrm rot="16200000">
            <a:off x="-539750" y="2609850"/>
            <a:ext cx="27082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400" b="1">
                <a:solidFill>
                  <a:srgbClr val="000000"/>
                </a:solidFill>
              </a:rPr>
              <a:t>Periodicidade da comp. química</a:t>
            </a:r>
            <a:endParaRPr lang="pt-BR" sz="1800"/>
          </a:p>
        </p:txBody>
      </p:sp>
      <p:sp>
        <p:nvSpPr>
          <p:cNvPr id="15383" name="Line 23"/>
          <p:cNvSpPr>
            <a:spLocks noChangeShapeType="1"/>
          </p:cNvSpPr>
          <p:nvPr/>
        </p:nvSpPr>
        <p:spPr bwMode="auto">
          <a:xfrm>
            <a:off x="5664200" y="1685925"/>
            <a:ext cx="1588" cy="23606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84" name="Rectangle 24"/>
          <p:cNvSpPr>
            <a:spLocks noChangeArrowheads="1"/>
          </p:cNvSpPr>
          <p:nvPr/>
        </p:nvSpPr>
        <p:spPr bwMode="auto">
          <a:xfrm>
            <a:off x="2984500" y="3781425"/>
            <a:ext cx="123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000000"/>
                </a:solidFill>
              </a:rPr>
              <a:t>Dendritas de</a:t>
            </a:r>
            <a:endParaRPr lang="pt-BR" sz="1600" b="1"/>
          </a:p>
        </p:txBody>
      </p:sp>
      <p:sp>
        <p:nvSpPr>
          <p:cNvPr id="15385" name="Rectangle 25"/>
          <p:cNvSpPr>
            <a:spLocks noChangeArrowheads="1"/>
          </p:cNvSpPr>
          <p:nvPr/>
        </p:nvSpPr>
        <p:spPr bwMode="auto">
          <a:xfrm>
            <a:off x="2984500" y="3997325"/>
            <a:ext cx="8921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000000"/>
                </a:solidFill>
              </a:rPr>
              <a:t>austenita</a:t>
            </a:r>
            <a:endParaRPr lang="pt-BR" sz="1600" b="1"/>
          </a:p>
        </p:txBody>
      </p:sp>
      <p:sp>
        <p:nvSpPr>
          <p:cNvPr id="15386" name="Freeform 26"/>
          <p:cNvSpPr>
            <a:spLocks noEditPoints="1"/>
          </p:cNvSpPr>
          <p:nvPr/>
        </p:nvSpPr>
        <p:spPr bwMode="auto">
          <a:xfrm>
            <a:off x="2987675" y="3533775"/>
            <a:ext cx="233363" cy="233363"/>
          </a:xfrm>
          <a:custGeom>
            <a:avLst/>
            <a:gdLst/>
            <a:ahLst/>
            <a:cxnLst>
              <a:cxn ang="0">
                <a:pos x="10" y="2"/>
              </a:cxn>
              <a:cxn ang="0">
                <a:pos x="242" y="234"/>
              </a:cxn>
              <a:cxn ang="0">
                <a:pos x="244" y="236"/>
              </a:cxn>
              <a:cxn ang="0">
                <a:pos x="244" y="238"/>
              </a:cxn>
              <a:cxn ang="0">
                <a:pos x="244" y="240"/>
              </a:cxn>
              <a:cxn ang="0">
                <a:pos x="242" y="242"/>
              </a:cxn>
              <a:cxn ang="0">
                <a:pos x="240" y="244"/>
              </a:cxn>
              <a:cxn ang="0">
                <a:pos x="239" y="244"/>
              </a:cxn>
              <a:cxn ang="0">
                <a:pos x="237" y="244"/>
              </a:cxn>
              <a:cxn ang="0">
                <a:pos x="235" y="242"/>
              </a:cxn>
              <a:cxn ang="0">
                <a:pos x="2" y="10"/>
              </a:cxn>
              <a:cxn ang="0">
                <a:pos x="0" y="8"/>
              </a:cxn>
              <a:cxn ang="0">
                <a:pos x="0" y="6"/>
              </a:cxn>
              <a:cxn ang="0">
                <a:pos x="0" y="4"/>
              </a:cxn>
              <a:cxn ang="0">
                <a:pos x="2" y="2"/>
              </a:cxn>
              <a:cxn ang="0">
                <a:pos x="4" y="0"/>
              </a:cxn>
              <a:cxn ang="0">
                <a:pos x="6" y="0"/>
              </a:cxn>
              <a:cxn ang="0">
                <a:pos x="8" y="0"/>
              </a:cxn>
              <a:cxn ang="0">
                <a:pos x="10" y="2"/>
              </a:cxn>
              <a:cxn ang="0">
                <a:pos x="10" y="2"/>
              </a:cxn>
              <a:cxn ang="0">
                <a:pos x="262" y="192"/>
              </a:cxn>
              <a:cxn ang="0">
                <a:pos x="294" y="294"/>
              </a:cxn>
              <a:cxn ang="0">
                <a:pos x="192" y="261"/>
              </a:cxn>
              <a:cxn ang="0">
                <a:pos x="262" y="192"/>
              </a:cxn>
            </a:cxnLst>
            <a:rect l="0" t="0" r="r" b="b"/>
            <a:pathLst>
              <a:path w="294" h="294">
                <a:moveTo>
                  <a:pt x="10" y="2"/>
                </a:moveTo>
                <a:lnTo>
                  <a:pt x="242" y="234"/>
                </a:lnTo>
                <a:lnTo>
                  <a:pt x="244" y="236"/>
                </a:lnTo>
                <a:lnTo>
                  <a:pt x="244" y="238"/>
                </a:lnTo>
                <a:lnTo>
                  <a:pt x="244" y="240"/>
                </a:lnTo>
                <a:lnTo>
                  <a:pt x="242" y="242"/>
                </a:lnTo>
                <a:lnTo>
                  <a:pt x="240" y="244"/>
                </a:lnTo>
                <a:lnTo>
                  <a:pt x="239" y="244"/>
                </a:lnTo>
                <a:lnTo>
                  <a:pt x="237" y="244"/>
                </a:lnTo>
                <a:lnTo>
                  <a:pt x="235" y="242"/>
                </a:lnTo>
                <a:lnTo>
                  <a:pt x="2" y="10"/>
                </a:lnTo>
                <a:lnTo>
                  <a:pt x="0" y="8"/>
                </a:lnTo>
                <a:lnTo>
                  <a:pt x="0" y="6"/>
                </a:lnTo>
                <a:lnTo>
                  <a:pt x="0" y="4"/>
                </a:lnTo>
                <a:lnTo>
                  <a:pt x="2" y="2"/>
                </a:lnTo>
                <a:lnTo>
                  <a:pt x="4" y="0"/>
                </a:lnTo>
                <a:lnTo>
                  <a:pt x="6" y="0"/>
                </a:lnTo>
                <a:lnTo>
                  <a:pt x="8" y="0"/>
                </a:lnTo>
                <a:lnTo>
                  <a:pt x="10" y="2"/>
                </a:lnTo>
                <a:lnTo>
                  <a:pt x="10" y="2"/>
                </a:lnTo>
                <a:close/>
                <a:moveTo>
                  <a:pt x="262" y="192"/>
                </a:moveTo>
                <a:lnTo>
                  <a:pt x="294" y="294"/>
                </a:lnTo>
                <a:lnTo>
                  <a:pt x="192" y="261"/>
                </a:lnTo>
                <a:lnTo>
                  <a:pt x="262" y="192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387" name="Rectangle 27"/>
          <p:cNvSpPr>
            <a:spLocks noChangeArrowheads="1"/>
          </p:cNvSpPr>
          <p:nvPr/>
        </p:nvSpPr>
        <p:spPr bwMode="auto">
          <a:xfrm>
            <a:off x="3203575" y="2413000"/>
            <a:ext cx="1466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000000"/>
                </a:solidFill>
              </a:rPr>
              <a:t>Transformação</a:t>
            </a:r>
            <a:endParaRPr lang="pt-BR" sz="1600" b="1"/>
          </a:p>
        </p:txBody>
      </p:sp>
      <p:sp>
        <p:nvSpPr>
          <p:cNvPr id="15388" name="Rectangle 28"/>
          <p:cNvSpPr>
            <a:spLocks noChangeArrowheads="1"/>
          </p:cNvSpPr>
          <p:nvPr/>
        </p:nvSpPr>
        <p:spPr bwMode="auto">
          <a:xfrm>
            <a:off x="3254375" y="2686050"/>
            <a:ext cx="1784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600" b="1">
                <a:solidFill>
                  <a:srgbClr val="000000"/>
                </a:solidFill>
              </a:rPr>
              <a:t>austenita         F+P</a:t>
            </a:r>
            <a:endParaRPr lang="pt-BR" sz="1600" b="1"/>
          </a:p>
        </p:txBody>
      </p:sp>
      <p:sp>
        <p:nvSpPr>
          <p:cNvPr id="15389" name="Freeform 29"/>
          <p:cNvSpPr>
            <a:spLocks noEditPoints="1"/>
          </p:cNvSpPr>
          <p:nvPr/>
        </p:nvSpPr>
        <p:spPr bwMode="auto">
          <a:xfrm>
            <a:off x="4211638" y="2781300"/>
            <a:ext cx="387350" cy="76200"/>
          </a:xfrm>
          <a:custGeom>
            <a:avLst/>
            <a:gdLst/>
            <a:ahLst/>
            <a:cxnLst>
              <a:cxn ang="0">
                <a:pos x="8" y="42"/>
              </a:cxn>
              <a:cxn ang="0">
                <a:pos x="407" y="42"/>
              </a:cxn>
              <a:cxn ang="0">
                <a:pos x="409" y="42"/>
              </a:cxn>
              <a:cxn ang="0">
                <a:pos x="411" y="44"/>
              </a:cxn>
              <a:cxn ang="0">
                <a:pos x="413" y="46"/>
              </a:cxn>
              <a:cxn ang="0">
                <a:pos x="413" y="48"/>
              </a:cxn>
              <a:cxn ang="0">
                <a:pos x="413" y="50"/>
              </a:cxn>
              <a:cxn ang="0">
                <a:pos x="411" y="52"/>
              </a:cxn>
              <a:cxn ang="0">
                <a:pos x="409" y="54"/>
              </a:cxn>
              <a:cxn ang="0">
                <a:pos x="407" y="54"/>
              </a:cxn>
              <a:cxn ang="0">
                <a:pos x="8" y="54"/>
              </a:cxn>
              <a:cxn ang="0">
                <a:pos x="4" y="54"/>
              </a:cxn>
              <a:cxn ang="0">
                <a:pos x="2" y="52"/>
              </a:cxn>
              <a:cxn ang="0">
                <a:pos x="2" y="50"/>
              </a:cxn>
              <a:cxn ang="0">
                <a:pos x="0" y="48"/>
              </a:cxn>
              <a:cxn ang="0">
                <a:pos x="2" y="46"/>
              </a:cxn>
              <a:cxn ang="0">
                <a:pos x="2" y="44"/>
              </a:cxn>
              <a:cxn ang="0">
                <a:pos x="4" y="42"/>
              </a:cxn>
              <a:cxn ang="0">
                <a:pos x="8" y="42"/>
              </a:cxn>
              <a:cxn ang="0">
                <a:pos x="8" y="42"/>
              </a:cxn>
              <a:cxn ang="0">
                <a:pos x="392" y="0"/>
              </a:cxn>
              <a:cxn ang="0">
                <a:pos x="488" y="48"/>
              </a:cxn>
              <a:cxn ang="0">
                <a:pos x="392" y="96"/>
              </a:cxn>
              <a:cxn ang="0">
                <a:pos x="392" y="0"/>
              </a:cxn>
            </a:cxnLst>
            <a:rect l="0" t="0" r="r" b="b"/>
            <a:pathLst>
              <a:path w="488" h="96">
                <a:moveTo>
                  <a:pt x="8" y="42"/>
                </a:moveTo>
                <a:lnTo>
                  <a:pt x="407" y="42"/>
                </a:lnTo>
                <a:lnTo>
                  <a:pt x="409" y="42"/>
                </a:lnTo>
                <a:lnTo>
                  <a:pt x="411" y="44"/>
                </a:lnTo>
                <a:lnTo>
                  <a:pt x="413" y="46"/>
                </a:lnTo>
                <a:lnTo>
                  <a:pt x="413" y="48"/>
                </a:lnTo>
                <a:lnTo>
                  <a:pt x="413" y="50"/>
                </a:lnTo>
                <a:lnTo>
                  <a:pt x="411" y="52"/>
                </a:lnTo>
                <a:lnTo>
                  <a:pt x="409" y="54"/>
                </a:lnTo>
                <a:lnTo>
                  <a:pt x="407" y="54"/>
                </a:lnTo>
                <a:lnTo>
                  <a:pt x="8" y="54"/>
                </a:lnTo>
                <a:lnTo>
                  <a:pt x="4" y="54"/>
                </a:lnTo>
                <a:lnTo>
                  <a:pt x="2" y="52"/>
                </a:lnTo>
                <a:lnTo>
                  <a:pt x="2" y="50"/>
                </a:lnTo>
                <a:lnTo>
                  <a:pt x="0" y="48"/>
                </a:lnTo>
                <a:lnTo>
                  <a:pt x="2" y="46"/>
                </a:lnTo>
                <a:lnTo>
                  <a:pt x="2" y="44"/>
                </a:lnTo>
                <a:lnTo>
                  <a:pt x="4" y="42"/>
                </a:lnTo>
                <a:lnTo>
                  <a:pt x="8" y="42"/>
                </a:lnTo>
                <a:lnTo>
                  <a:pt x="8" y="42"/>
                </a:lnTo>
                <a:close/>
                <a:moveTo>
                  <a:pt x="392" y="0"/>
                </a:moveTo>
                <a:lnTo>
                  <a:pt x="488" y="48"/>
                </a:lnTo>
                <a:lnTo>
                  <a:pt x="392" y="96"/>
                </a:lnTo>
                <a:lnTo>
                  <a:pt x="392" y="0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415" name="Freeform 55"/>
          <p:cNvSpPr>
            <a:spLocks noEditPoints="1"/>
          </p:cNvSpPr>
          <p:nvPr/>
        </p:nvSpPr>
        <p:spPr bwMode="auto">
          <a:xfrm>
            <a:off x="1155700" y="1555750"/>
            <a:ext cx="1044575" cy="2486025"/>
          </a:xfrm>
          <a:custGeom>
            <a:avLst/>
            <a:gdLst/>
            <a:ahLst/>
            <a:cxnLst>
              <a:cxn ang="0">
                <a:pos x="1238" y="54"/>
              </a:cxn>
              <a:cxn ang="0">
                <a:pos x="48" y="54"/>
              </a:cxn>
              <a:cxn ang="0">
                <a:pos x="54" y="48"/>
              </a:cxn>
              <a:cxn ang="0">
                <a:pos x="54" y="3053"/>
              </a:cxn>
              <a:cxn ang="0">
                <a:pos x="54" y="3054"/>
              </a:cxn>
              <a:cxn ang="0">
                <a:pos x="52" y="3056"/>
              </a:cxn>
              <a:cxn ang="0">
                <a:pos x="50" y="3058"/>
              </a:cxn>
              <a:cxn ang="0">
                <a:pos x="48" y="3058"/>
              </a:cxn>
              <a:cxn ang="0">
                <a:pos x="46" y="3058"/>
              </a:cxn>
              <a:cxn ang="0">
                <a:pos x="44" y="3056"/>
              </a:cxn>
              <a:cxn ang="0">
                <a:pos x="42" y="3054"/>
              </a:cxn>
              <a:cxn ang="0">
                <a:pos x="42" y="3053"/>
              </a:cxn>
              <a:cxn ang="0">
                <a:pos x="42" y="48"/>
              </a:cxn>
              <a:cxn ang="0">
                <a:pos x="42" y="46"/>
              </a:cxn>
              <a:cxn ang="0">
                <a:pos x="44" y="45"/>
              </a:cxn>
              <a:cxn ang="0">
                <a:pos x="46" y="43"/>
              </a:cxn>
              <a:cxn ang="0">
                <a:pos x="48" y="43"/>
              </a:cxn>
              <a:cxn ang="0">
                <a:pos x="1238" y="43"/>
              </a:cxn>
              <a:cxn ang="0">
                <a:pos x="1240" y="43"/>
              </a:cxn>
              <a:cxn ang="0">
                <a:pos x="1242" y="45"/>
              </a:cxn>
              <a:cxn ang="0">
                <a:pos x="1244" y="46"/>
              </a:cxn>
              <a:cxn ang="0">
                <a:pos x="1244" y="48"/>
              </a:cxn>
              <a:cxn ang="0">
                <a:pos x="1244" y="50"/>
              </a:cxn>
              <a:cxn ang="0">
                <a:pos x="1242" y="52"/>
              </a:cxn>
              <a:cxn ang="0">
                <a:pos x="1240" y="54"/>
              </a:cxn>
              <a:cxn ang="0">
                <a:pos x="1238" y="54"/>
              </a:cxn>
              <a:cxn ang="0">
                <a:pos x="1238" y="54"/>
              </a:cxn>
              <a:cxn ang="0">
                <a:pos x="1221" y="0"/>
              </a:cxn>
              <a:cxn ang="0">
                <a:pos x="1317" y="48"/>
              </a:cxn>
              <a:cxn ang="0">
                <a:pos x="1221" y="96"/>
              </a:cxn>
              <a:cxn ang="0">
                <a:pos x="1221" y="0"/>
              </a:cxn>
              <a:cxn ang="0">
                <a:pos x="96" y="3035"/>
              </a:cxn>
              <a:cxn ang="0">
                <a:pos x="48" y="3131"/>
              </a:cxn>
              <a:cxn ang="0">
                <a:pos x="0" y="3035"/>
              </a:cxn>
              <a:cxn ang="0">
                <a:pos x="96" y="3035"/>
              </a:cxn>
            </a:cxnLst>
            <a:rect l="0" t="0" r="r" b="b"/>
            <a:pathLst>
              <a:path w="1317" h="3131">
                <a:moveTo>
                  <a:pt x="1238" y="54"/>
                </a:moveTo>
                <a:lnTo>
                  <a:pt x="48" y="54"/>
                </a:lnTo>
                <a:lnTo>
                  <a:pt x="54" y="48"/>
                </a:lnTo>
                <a:lnTo>
                  <a:pt x="54" y="3053"/>
                </a:lnTo>
                <a:lnTo>
                  <a:pt x="54" y="3054"/>
                </a:lnTo>
                <a:lnTo>
                  <a:pt x="52" y="3056"/>
                </a:lnTo>
                <a:lnTo>
                  <a:pt x="50" y="3058"/>
                </a:lnTo>
                <a:lnTo>
                  <a:pt x="48" y="3058"/>
                </a:lnTo>
                <a:lnTo>
                  <a:pt x="46" y="3058"/>
                </a:lnTo>
                <a:lnTo>
                  <a:pt x="44" y="3056"/>
                </a:lnTo>
                <a:lnTo>
                  <a:pt x="42" y="3054"/>
                </a:lnTo>
                <a:lnTo>
                  <a:pt x="42" y="3053"/>
                </a:lnTo>
                <a:lnTo>
                  <a:pt x="42" y="48"/>
                </a:lnTo>
                <a:lnTo>
                  <a:pt x="42" y="46"/>
                </a:lnTo>
                <a:lnTo>
                  <a:pt x="44" y="45"/>
                </a:lnTo>
                <a:lnTo>
                  <a:pt x="46" y="43"/>
                </a:lnTo>
                <a:lnTo>
                  <a:pt x="48" y="43"/>
                </a:lnTo>
                <a:lnTo>
                  <a:pt x="1238" y="43"/>
                </a:lnTo>
                <a:lnTo>
                  <a:pt x="1240" y="43"/>
                </a:lnTo>
                <a:lnTo>
                  <a:pt x="1242" y="45"/>
                </a:lnTo>
                <a:lnTo>
                  <a:pt x="1244" y="46"/>
                </a:lnTo>
                <a:lnTo>
                  <a:pt x="1244" y="48"/>
                </a:lnTo>
                <a:lnTo>
                  <a:pt x="1244" y="50"/>
                </a:lnTo>
                <a:lnTo>
                  <a:pt x="1242" y="52"/>
                </a:lnTo>
                <a:lnTo>
                  <a:pt x="1240" y="54"/>
                </a:lnTo>
                <a:lnTo>
                  <a:pt x="1238" y="54"/>
                </a:lnTo>
                <a:lnTo>
                  <a:pt x="1238" y="54"/>
                </a:lnTo>
                <a:close/>
                <a:moveTo>
                  <a:pt x="1221" y="0"/>
                </a:moveTo>
                <a:lnTo>
                  <a:pt x="1317" y="48"/>
                </a:lnTo>
                <a:lnTo>
                  <a:pt x="1221" y="96"/>
                </a:lnTo>
                <a:lnTo>
                  <a:pt x="1221" y="0"/>
                </a:lnTo>
                <a:close/>
                <a:moveTo>
                  <a:pt x="96" y="3035"/>
                </a:moveTo>
                <a:lnTo>
                  <a:pt x="48" y="3131"/>
                </a:lnTo>
                <a:lnTo>
                  <a:pt x="0" y="3035"/>
                </a:lnTo>
                <a:lnTo>
                  <a:pt x="96" y="3035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416" name="Freeform 56"/>
          <p:cNvSpPr>
            <a:spLocks noEditPoints="1"/>
          </p:cNvSpPr>
          <p:nvPr/>
        </p:nvSpPr>
        <p:spPr bwMode="auto">
          <a:xfrm>
            <a:off x="2235200" y="1555750"/>
            <a:ext cx="973138" cy="2486025"/>
          </a:xfrm>
          <a:custGeom>
            <a:avLst/>
            <a:gdLst/>
            <a:ahLst/>
            <a:cxnLst>
              <a:cxn ang="0">
                <a:pos x="1146" y="54"/>
              </a:cxn>
              <a:cxn ang="0">
                <a:pos x="48" y="54"/>
              </a:cxn>
              <a:cxn ang="0">
                <a:pos x="54" y="48"/>
              </a:cxn>
              <a:cxn ang="0">
                <a:pos x="54" y="3053"/>
              </a:cxn>
              <a:cxn ang="0">
                <a:pos x="54" y="3054"/>
              </a:cxn>
              <a:cxn ang="0">
                <a:pos x="52" y="3056"/>
              </a:cxn>
              <a:cxn ang="0">
                <a:pos x="50" y="3058"/>
              </a:cxn>
              <a:cxn ang="0">
                <a:pos x="48" y="3058"/>
              </a:cxn>
              <a:cxn ang="0">
                <a:pos x="46" y="3058"/>
              </a:cxn>
              <a:cxn ang="0">
                <a:pos x="44" y="3056"/>
              </a:cxn>
              <a:cxn ang="0">
                <a:pos x="42" y="3054"/>
              </a:cxn>
              <a:cxn ang="0">
                <a:pos x="42" y="3053"/>
              </a:cxn>
              <a:cxn ang="0">
                <a:pos x="42" y="48"/>
              </a:cxn>
              <a:cxn ang="0">
                <a:pos x="42" y="46"/>
              </a:cxn>
              <a:cxn ang="0">
                <a:pos x="44" y="45"/>
              </a:cxn>
              <a:cxn ang="0">
                <a:pos x="46" y="43"/>
              </a:cxn>
              <a:cxn ang="0">
                <a:pos x="48" y="43"/>
              </a:cxn>
              <a:cxn ang="0">
                <a:pos x="1146" y="43"/>
              </a:cxn>
              <a:cxn ang="0">
                <a:pos x="1148" y="43"/>
              </a:cxn>
              <a:cxn ang="0">
                <a:pos x="1150" y="45"/>
              </a:cxn>
              <a:cxn ang="0">
                <a:pos x="1152" y="46"/>
              </a:cxn>
              <a:cxn ang="0">
                <a:pos x="1152" y="48"/>
              </a:cxn>
              <a:cxn ang="0">
                <a:pos x="1152" y="50"/>
              </a:cxn>
              <a:cxn ang="0">
                <a:pos x="1150" y="52"/>
              </a:cxn>
              <a:cxn ang="0">
                <a:pos x="1148" y="54"/>
              </a:cxn>
              <a:cxn ang="0">
                <a:pos x="1146" y="54"/>
              </a:cxn>
              <a:cxn ang="0">
                <a:pos x="1146" y="54"/>
              </a:cxn>
              <a:cxn ang="0">
                <a:pos x="1131" y="0"/>
              </a:cxn>
              <a:cxn ang="0">
                <a:pos x="1227" y="48"/>
              </a:cxn>
              <a:cxn ang="0">
                <a:pos x="1131" y="96"/>
              </a:cxn>
              <a:cxn ang="0">
                <a:pos x="1131" y="0"/>
              </a:cxn>
              <a:cxn ang="0">
                <a:pos x="96" y="3035"/>
              </a:cxn>
              <a:cxn ang="0">
                <a:pos x="48" y="3131"/>
              </a:cxn>
              <a:cxn ang="0">
                <a:pos x="0" y="3035"/>
              </a:cxn>
              <a:cxn ang="0">
                <a:pos x="96" y="3035"/>
              </a:cxn>
            </a:cxnLst>
            <a:rect l="0" t="0" r="r" b="b"/>
            <a:pathLst>
              <a:path w="1227" h="3131">
                <a:moveTo>
                  <a:pt x="1146" y="54"/>
                </a:moveTo>
                <a:lnTo>
                  <a:pt x="48" y="54"/>
                </a:lnTo>
                <a:lnTo>
                  <a:pt x="54" y="48"/>
                </a:lnTo>
                <a:lnTo>
                  <a:pt x="54" y="3053"/>
                </a:lnTo>
                <a:lnTo>
                  <a:pt x="54" y="3054"/>
                </a:lnTo>
                <a:lnTo>
                  <a:pt x="52" y="3056"/>
                </a:lnTo>
                <a:lnTo>
                  <a:pt x="50" y="3058"/>
                </a:lnTo>
                <a:lnTo>
                  <a:pt x="48" y="3058"/>
                </a:lnTo>
                <a:lnTo>
                  <a:pt x="46" y="3058"/>
                </a:lnTo>
                <a:lnTo>
                  <a:pt x="44" y="3056"/>
                </a:lnTo>
                <a:lnTo>
                  <a:pt x="42" y="3054"/>
                </a:lnTo>
                <a:lnTo>
                  <a:pt x="42" y="3053"/>
                </a:lnTo>
                <a:lnTo>
                  <a:pt x="42" y="48"/>
                </a:lnTo>
                <a:lnTo>
                  <a:pt x="42" y="46"/>
                </a:lnTo>
                <a:lnTo>
                  <a:pt x="44" y="45"/>
                </a:lnTo>
                <a:lnTo>
                  <a:pt x="46" y="43"/>
                </a:lnTo>
                <a:lnTo>
                  <a:pt x="48" y="43"/>
                </a:lnTo>
                <a:lnTo>
                  <a:pt x="1146" y="43"/>
                </a:lnTo>
                <a:lnTo>
                  <a:pt x="1148" y="43"/>
                </a:lnTo>
                <a:lnTo>
                  <a:pt x="1150" y="45"/>
                </a:lnTo>
                <a:lnTo>
                  <a:pt x="1152" y="46"/>
                </a:lnTo>
                <a:lnTo>
                  <a:pt x="1152" y="48"/>
                </a:lnTo>
                <a:lnTo>
                  <a:pt x="1152" y="50"/>
                </a:lnTo>
                <a:lnTo>
                  <a:pt x="1150" y="52"/>
                </a:lnTo>
                <a:lnTo>
                  <a:pt x="1148" y="54"/>
                </a:lnTo>
                <a:lnTo>
                  <a:pt x="1146" y="54"/>
                </a:lnTo>
                <a:lnTo>
                  <a:pt x="1146" y="54"/>
                </a:lnTo>
                <a:close/>
                <a:moveTo>
                  <a:pt x="1131" y="0"/>
                </a:moveTo>
                <a:lnTo>
                  <a:pt x="1227" y="48"/>
                </a:lnTo>
                <a:lnTo>
                  <a:pt x="1131" y="96"/>
                </a:lnTo>
                <a:lnTo>
                  <a:pt x="1131" y="0"/>
                </a:lnTo>
                <a:close/>
                <a:moveTo>
                  <a:pt x="96" y="3035"/>
                </a:moveTo>
                <a:lnTo>
                  <a:pt x="48" y="3131"/>
                </a:lnTo>
                <a:lnTo>
                  <a:pt x="0" y="3035"/>
                </a:lnTo>
                <a:lnTo>
                  <a:pt x="96" y="3035"/>
                </a:lnTo>
                <a:close/>
              </a:path>
            </a:pathLst>
          </a:custGeom>
          <a:solidFill>
            <a:srgbClr val="000000"/>
          </a:solidFill>
          <a:ln w="1588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5417" name="Line 57"/>
          <p:cNvSpPr>
            <a:spLocks noChangeShapeType="1"/>
          </p:cNvSpPr>
          <p:nvPr/>
        </p:nvSpPr>
        <p:spPr bwMode="auto">
          <a:xfrm>
            <a:off x="6443663" y="4068763"/>
            <a:ext cx="0" cy="504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5418" name="Text Box 58"/>
          <p:cNvSpPr txBox="1">
            <a:spLocks noChangeArrowheads="1"/>
          </p:cNvSpPr>
          <p:nvPr/>
        </p:nvSpPr>
        <p:spPr bwMode="auto">
          <a:xfrm>
            <a:off x="4932363" y="4525963"/>
            <a:ext cx="3817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Produto laminado a quente bandeado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55679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Com um </a:t>
            </a:r>
            <a:r>
              <a:rPr lang="en-US" sz="3600" dirty="0" err="1"/>
              <a:t>razoável</a:t>
            </a:r>
            <a:r>
              <a:rPr lang="en-US" sz="3600" dirty="0"/>
              <a:t> </a:t>
            </a:r>
            <a:r>
              <a:rPr lang="en-US" sz="3600" dirty="0" err="1"/>
              <a:t>grau</a:t>
            </a:r>
            <a:r>
              <a:rPr lang="en-US" sz="3600" dirty="0"/>
              <a:t> de </a:t>
            </a:r>
            <a:r>
              <a:rPr lang="en-US" sz="3600" dirty="0" err="1"/>
              <a:t>trabalho</a:t>
            </a:r>
            <a:r>
              <a:rPr lang="en-US" sz="3600" dirty="0"/>
              <a:t> a </a:t>
            </a:r>
            <a:r>
              <a:rPr lang="en-US" sz="3600" dirty="0" err="1"/>
              <a:t>quente</a:t>
            </a:r>
            <a:r>
              <a:rPr lang="en-US" sz="3600" dirty="0"/>
              <a:t> , </a:t>
            </a:r>
            <a:r>
              <a:rPr lang="en-US" sz="3600" dirty="0" err="1"/>
              <a:t>cristais</a:t>
            </a:r>
            <a:r>
              <a:rPr lang="en-US" sz="3600" dirty="0"/>
              <a:t> </a:t>
            </a:r>
            <a:r>
              <a:rPr lang="en-US" sz="3600" dirty="0" err="1"/>
              <a:t>interdendríticos</a:t>
            </a:r>
            <a:r>
              <a:rPr lang="en-US" sz="3600" dirty="0"/>
              <a:t> </a:t>
            </a:r>
            <a:r>
              <a:rPr lang="en-US" sz="3600" dirty="0" err="1"/>
              <a:t>são</a:t>
            </a:r>
            <a:r>
              <a:rPr lang="en-US" sz="3600" dirty="0"/>
              <a:t> </a:t>
            </a:r>
            <a:r>
              <a:rPr lang="en-US" sz="3600" dirty="0" err="1"/>
              <a:t>quebrados</a:t>
            </a:r>
            <a:r>
              <a:rPr lang="en-US" sz="3600" dirty="0"/>
              <a:t> e </a:t>
            </a:r>
            <a:r>
              <a:rPr lang="en-US" sz="3600" dirty="0" err="1"/>
              <a:t>recristalizados</a:t>
            </a:r>
            <a:r>
              <a:rPr lang="en-US" sz="3600" dirty="0"/>
              <a:t>. As </a:t>
            </a:r>
            <a:r>
              <a:rPr lang="en-US" sz="3600" dirty="0" err="1"/>
              <a:t>inclusões</a:t>
            </a:r>
            <a:r>
              <a:rPr lang="en-US" sz="3600" dirty="0"/>
              <a:t> </a:t>
            </a:r>
            <a:r>
              <a:rPr lang="en-US" sz="3600" dirty="0" err="1"/>
              <a:t>não</a:t>
            </a:r>
            <a:r>
              <a:rPr lang="en-US" sz="3600" dirty="0"/>
              <a:t> </a:t>
            </a:r>
            <a:r>
              <a:rPr lang="en-US" sz="3600" dirty="0" err="1"/>
              <a:t>são</a:t>
            </a:r>
            <a:r>
              <a:rPr lang="en-US" sz="3600" dirty="0"/>
              <a:t> </a:t>
            </a:r>
            <a:r>
              <a:rPr lang="en-US" sz="3600" dirty="0" err="1"/>
              <a:t>removidas</a:t>
            </a:r>
            <a:r>
              <a:rPr lang="en-US" sz="3600" dirty="0"/>
              <a:t> </a:t>
            </a:r>
            <a:r>
              <a:rPr lang="en-US" sz="3600" dirty="0" err="1"/>
              <a:t>mas</a:t>
            </a:r>
            <a:r>
              <a:rPr lang="en-US" sz="3600" dirty="0"/>
              <a:t> </a:t>
            </a:r>
            <a:r>
              <a:rPr lang="en-US" sz="3600" dirty="0" err="1"/>
              <a:t>podem</a:t>
            </a:r>
            <a:r>
              <a:rPr lang="en-US" sz="3600" dirty="0"/>
              <a:t> </a:t>
            </a:r>
            <a:r>
              <a:rPr lang="en-US" sz="3600" dirty="0" err="1"/>
              <a:t>mudar</a:t>
            </a:r>
            <a:r>
              <a:rPr lang="en-US" sz="3600" dirty="0"/>
              <a:t> de </a:t>
            </a:r>
            <a:r>
              <a:rPr lang="en-US" sz="3600" dirty="0" err="1"/>
              <a:t>tamanho</a:t>
            </a:r>
            <a:r>
              <a:rPr lang="en-US" sz="3600" dirty="0"/>
              <a:t>, , </a:t>
            </a:r>
            <a:r>
              <a:rPr lang="en-US" sz="3600" dirty="0" err="1"/>
              <a:t>morfologia</a:t>
            </a:r>
            <a:r>
              <a:rPr lang="en-US" sz="3600" dirty="0"/>
              <a:t> e </a:t>
            </a:r>
            <a:r>
              <a:rPr lang="en-US" sz="3600" dirty="0" err="1"/>
              <a:t>distribuição</a:t>
            </a:r>
            <a:r>
              <a:rPr lang="en-US" sz="3600" dirty="0"/>
              <a:t>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Para </a:t>
            </a:r>
            <a:r>
              <a:rPr lang="en-US" sz="3600" dirty="0" err="1"/>
              <a:t>reduzir</a:t>
            </a:r>
            <a:r>
              <a:rPr lang="en-US" sz="3600" dirty="0"/>
              <a:t> </a:t>
            </a:r>
            <a:r>
              <a:rPr lang="en-US" sz="3600" dirty="0" err="1"/>
              <a:t>bandeamento</a:t>
            </a:r>
            <a:r>
              <a:rPr lang="en-US" sz="3600" dirty="0"/>
              <a:t>, </a:t>
            </a:r>
            <a:r>
              <a:rPr lang="en-US" sz="3600" dirty="0" err="1"/>
              <a:t>longos</a:t>
            </a:r>
            <a:r>
              <a:rPr lang="en-US" sz="3600" dirty="0"/>
              <a:t> tempos e </a:t>
            </a:r>
            <a:r>
              <a:rPr lang="en-US" sz="3600" dirty="0" err="1"/>
              <a:t>altas</a:t>
            </a:r>
            <a:r>
              <a:rPr lang="en-US" sz="3600" dirty="0"/>
              <a:t> </a:t>
            </a:r>
            <a:r>
              <a:rPr lang="en-US" sz="3600" dirty="0" err="1"/>
              <a:t>temperaturas</a:t>
            </a:r>
            <a:r>
              <a:rPr lang="en-US" sz="3600" dirty="0"/>
              <a:t> de </a:t>
            </a:r>
            <a:r>
              <a:rPr lang="en-US" sz="3600" dirty="0" err="1"/>
              <a:t>homogeneização</a:t>
            </a:r>
            <a:r>
              <a:rPr lang="en-US" sz="3600" dirty="0"/>
              <a:t> </a:t>
            </a:r>
            <a:r>
              <a:rPr lang="en-US" sz="3600" dirty="0" err="1"/>
              <a:t>são</a:t>
            </a:r>
            <a:r>
              <a:rPr lang="en-US" sz="3600" dirty="0"/>
              <a:t> </a:t>
            </a:r>
            <a:r>
              <a:rPr lang="en-US" sz="3600" dirty="0" err="1"/>
              <a:t>sugeridas</a:t>
            </a:r>
            <a:r>
              <a:rPr lang="en-US" sz="3600" dirty="0"/>
              <a:t>, </a:t>
            </a:r>
            <a:r>
              <a:rPr lang="en-US" sz="3600" dirty="0" err="1"/>
              <a:t>removendo</a:t>
            </a:r>
            <a:r>
              <a:rPr lang="en-US" sz="3600" dirty="0"/>
              <a:t> </a:t>
            </a:r>
            <a:r>
              <a:rPr lang="en-US" sz="3600" dirty="0" err="1"/>
              <a:t>gradientes</a:t>
            </a:r>
            <a:r>
              <a:rPr lang="en-US" sz="3600" dirty="0"/>
              <a:t> </a:t>
            </a:r>
            <a:r>
              <a:rPr lang="en-US" sz="3600" dirty="0" err="1"/>
              <a:t>composicionais</a:t>
            </a:r>
            <a:r>
              <a:rPr lang="en-US" sz="3600" dirty="0"/>
              <a:t>.</a:t>
            </a:r>
          </a:p>
          <a:p>
            <a:endParaRPr lang="pt-BR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79388" y="4124325"/>
            <a:ext cx="5657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/>
              <a:t>Minimização da Intensidade de Bandeamento</a:t>
            </a:r>
          </a:p>
        </p:txBody>
      </p:sp>
      <p:sp>
        <p:nvSpPr>
          <p:cNvPr id="121861" name="Freeform 5"/>
          <p:cNvSpPr>
            <a:spLocks/>
          </p:cNvSpPr>
          <p:nvPr/>
        </p:nvSpPr>
        <p:spPr bwMode="auto">
          <a:xfrm>
            <a:off x="1063625" y="4562475"/>
            <a:ext cx="628650" cy="7381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181"/>
              </a:cxn>
              <a:cxn ang="0">
                <a:pos x="317" y="181"/>
              </a:cxn>
              <a:cxn ang="0">
                <a:pos x="0" y="181"/>
              </a:cxn>
              <a:cxn ang="0">
                <a:pos x="0" y="499"/>
              </a:cxn>
              <a:cxn ang="0">
                <a:pos x="317" y="499"/>
              </a:cxn>
            </a:cxnLst>
            <a:rect l="0" t="0" r="r" b="b"/>
            <a:pathLst>
              <a:path w="317" h="499">
                <a:moveTo>
                  <a:pt x="0" y="0"/>
                </a:moveTo>
                <a:lnTo>
                  <a:pt x="0" y="181"/>
                </a:lnTo>
                <a:lnTo>
                  <a:pt x="317" y="181"/>
                </a:lnTo>
                <a:lnTo>
                  <a:pt x="0" y="181"/>
                </a:lnTo>
                <a:lnTo>
                  <a:pt x="0" y="499"/>
                </a:lnTo>
                <a:lnTo>
                  <a:pt x="317" y="499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62" name="Text Box 6"/>
          <p:cNvSpPr txBox="1">
            <a:spLocks noChangeArrowheads="1"/>
          </p:cNvSpPr>
          <p:nvPr/>
        </p:nvSpPr>
        <p:spPr bwMode="auto">
          <a:xfrm>
            <a:off x="1720850" y="4606925"/>
            <a:ext cx="3211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Redução de teores de C, Mn, P 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/>
        </p:nvSpPr>
        <p:spPr bwMode="auto">
          <a:xfrm>
            <a:off x="1689100" y="5008563"/>
            <a:ext cx="46116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Controle de parâmetros de Ling. Contínuo</a:t>
            </a:r>
          </a:p>
          <a:p>
            <a:r>
              <a:rPr lang="pt-BR" sz="1600" b="1"/>
              <a:t>(superaquecimento, resfriamento secundário)</a:t>
            </a:r>
          </a:p>
        </p:txBody>
      </p:sp>
      <p:sp>
        <p:nvSpPr>
          <p:cNvPr id="121864" name="Freeform 8"/>
          <p:cNvSpPr>
            <a:spLocks/>
          </p:cNvSpPr>
          <p:nvPr/>
        </p:nvSpPr>
        <p:spPr bwMode="auto">
          <a:xfrm>
            <a:off x="1063625" y="5210175"/>
            <a:ext cx="628650" cy="59531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17"/>
              </a:cxn>
              <a:cxn ang="0">
                <a:pos x="317" y="317"/>
              </a:cxn>
            </a:cxnLst>
            <a:rect l="0" t="0" r="r" b="b"/>
            <a:pathLst>
              <a:path w="317" h="317">
                <a:moveTo>
                  <a:pt x="0" y="0"/>
                </a:moveTo>
                <a:lnTo>
                  <a:pt x="0" y="317"/>
                </a:lnTo>
                <a:lnTo>
                  <a:pt x="317" y="317"/>
                </a:ln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1698625" y="5613400"/>
            <a:ext cx="64420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1600" b="1"/>
              <a:t>Redistribuição de C com resfriamento acelerado após laminação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899592" y="692696"/>
            <a:ext cx="2389187" cy="2663825"/>
            <a:chOff x="649" y="164"/>
            <a:chExt cx="1505" cy="1678"/>
          </a:xfrm>
        </p:grpSpPr>
        <p:sp>
          <p:nvSpPr>
            <p:cNvPr id="121871" name="AutoShape 15"/>
            <p:cNvSpPr>
              <a:spLocks noChangeAspect="1" noChangeArrowheads="1" noTextEdit="1"/>
            </p:cNvSpPr>
            <p:nvPr/>
          </p:nvSpPr>
          <p:spPr bwMode="auto">
            <a:xfrm>
              <a:off x="649" y="164"/>
              <a:ext cx="1155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121873" name="Picture 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1" y="209"/>
              <a:ext cx="1333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1874" name="Rectangle 18"/>
            <p:cNvSpPr>
              <a:spLocks noChangeArrowheads="1"/>
            </p:cNvSpPr>
            <p:nvPr/>
          </p:nvSpPr>
          <p:spPr bwMode="auto">
            <a:xfrm>
              <a:off x="895" y="293"/>
              <a:ext cx="1169" cy="1504"/>
            </a:xfrm>
            <a:prstGeom prst="rect">
              <a:avLst/>
            </a:prstGeom>
            <a:noFill/>
            <a:ln w="222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21875" name="Rectangle 19"/>
          <p:cNvSpPr>
            <a:spLocks noChangeArrowheads="1"/>
          </p:cNvSpPr>
          <p:nvPr/>
        </p:nvSpPr>
        <p:spPr bwMode="auto">
          <a:xfrm>
            <a:off x="1547813" y="3421063"/>
            <a:ext cx="4730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Ferrita</a:t>
            </a:r>
            <a:endParaRPr lang="pt-BR" sz="1800"/>
          </a:p>
        </p:txBody>
      </p:sp>
      <p:sp>
        <p:nvSpPr>
          <p:cNvPr id="121876" name="Rectangle 20"/>
          <p:cNvSpPr>
            <a:spLocks noChangeArrowheads="1"/>
          </p:cNvSpPr>
          <p:nvPr/>
        </p:nvSpPr>
        <p:spPr bwMode="auto">
          <a:xfrm>
            <a:off x="2027238" y="3421063"/>
            <a:ext cx="508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-</a:t>
            </a:r>
            <a:endParaRPr lang="pt-BR" sz="1800"/>
          </a:p>
        </p:txBody>
      </p:sp>
      <p:sp>
        <p:nvSpPr>
          <p:cNvPr id="121877" name="Rectangle 21"/>
          <p:cNvSpPr>
            <a:spLocks noChangeArrowheads="1"/>
          </p:cNvSpPr>
          <p:nvPr/>
        </p:nvSpPr>
        <p:spPr bwMode="auto">
          <a:xfrm>
            <a:off x="2076450" y="3421063"/>
            <a:ext cx="4651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Perlita</a:t>
            </a:r>
            <a:endParaRPr lang="pt-BR" sz="1800"/>
          </a:p>
        </p:txBody>
      </p:sp>
      <p:sp>
        <p:nvSpPr>
          <p:cNvPr id="121878" name="Rectangle 22"/>
          <p:cNvSpPr>
            <a:spLocks noChangeArrowheads="1"/>
          </p:cNvSpPr>
          <p:nvPr/>
        </p:nvSpPr>
        <p:spPr bwMode="auto">
          <a:xfrm>
            <a:off x="2590800" y="3421063"/>
            <a:ext cx="7112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bandeada</a:t>
            </a:r>
            <a:endParaRPr lang="pt-BR" sz="1800"/>
          </a:p>
        </p:txBody>
      </p:sp>
      <p:sp>
        <p:nvSpPr>
          <p:cNvPr id="121879" name="Rectangle 23"/>
          <p:cNvSpPr>
            <a:spLocks noChangeArrowheads="1"/>
          </p:cNvSpPr>
          <p:nvPr/>
        </p:nvSpPr>
        <p:spPr bwMode="auto">
          <a:xfrm>
            <a:off x="1547813" y="3606800"/>
            <a:ext cx="804862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API X 60, C</a:t>
            </a:r>
            <a:endParaRPr lang="pt-BR" sz="1800"/>
          </a:p>
        </p:txBody>
      </p:sp>
      <p:sp>
        <p:nvSpPr>
          <p:cNvPr id="121880" name="Rectangle 24"/>
          <p:cNvSpPr>
            <a:spLocks noChangeArrowheads="1"/>
          </p:cNvSpPr>
          <p:nvPr/>
        </p:nvSpPr>
        <p:spPr bwMode="auto">
          <a:xfrm>
            <a:off x="2359025" y="3606800"/>
            <a:ext cx="50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-</a:t>
            </a:r>
            <a:endParaRPr lang="pt-BR" sz="1800"/>
          </a:p>
        </p:txBody>
      </p:sp>
      <p:sp>
        <p:nvSpPr>
          <p:cNvPr id="121881" name="Rectangle 25"/>
          <p:cNvSpPr>
            <a:spLocks noChangeArrowheads="1"/>
          </p:cNvSpPr>
          <p:nvPr/>
        </p:nvSpPr>
        <p:spPr bwMode="auto">
          <a:xfrm>
            <a:off x="2409825" y="3606800"/>
            <a:ext cx="2206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Mn</a:t>
            </a:r>
            <a:endParaRPr lang="pt-BR" sz="1800"/>
          </a:p>
        </p:txBody>
      </p:sp>
      <p:sp>
        <p:nvSpPr>
          <p:cNvPr id="121882" name="Rectangle 26"/>
          <p:cNvSpPr>
            <a:spLocks noChangeArrowheads="1"/>
          </p:cNvSpPr>
          <p:nvPr/>
        </p:nvSpPr>
        <p:spPr bwMode="auto">
          <a:xfrm>
            <a:off x="2632075" y="3606800"/>
            <a:ext cx="50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-</a:t>
            </a:r>
            <a:endParaRPr lang="pt-BR" sz="1800"/>
          </a:p>
        </p:txBody>
      </p:sp>
      <p:sp>
        <p:nvSpPr>
          <p:cNvPr id="121883" name="Rectangle 27"/>
          <p:cNvSpPr>
            <a:spLocks noChangeArrowheads="1"/>
          </p:cNvSpPr>
          <p:nvPr/>
        </p:nvSpPr>
        <p:spPr bwMode="auto">
          <a:xfrm>
            <a:off x="2684463" y="3606800"/>
            <a:ext cx="2032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Nb</a:t>
            </a:r>
            <a:endParaRPr lang="pt-BR" sz="1800"/>
          </a:p>
        </p:txBody>
      </p:sp>
      <p:sp>
        <p:nvSpPr>
          <p:cNvPr id="121884" name="Rectangle 28"/>
          <p:cNvSpPr>
            <a:spLocks noChangeArrowheads="1"/>
          </p:cNvSpPr>
          <p:nvPr/>
        </p:nvSpPr>
        <p:spPr bwMode="auto">
          <a:xfrm>
            <a:off x="2887663" y="3606800"/>
            <a:ext cx="50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-</a:t>
            </a:r>
            <a:endParaRPr lang="pt-BR" sz="1800"/>
          </a:p>
        </p:txBody>
      </p:sp>
      <p:sp>
        <p:nvSpPr>
          <p:cNvPr id="121885" name="Rectangle 29"/>
          <p:cNvSpPr>
            <a:spLocks noChangeArrowheads="1"/>
          </p:cNvSpPr>
          <p:nvPr/>
        </p:nvSpPr>
        <p:spPr bwMode="auto">
          <a:xfrm>
            <a:off x="2938463" y="3606800"/>
            <a:ext cx="1016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V</a:t>
            </a:r>
            <a:endParaRPr lang="pt-BR" sz="1800"/>
          </a:p>
        </p:txBody>
      </p:sp>
      <p:sp>
        <p:nvSpPr>
          <p:cNvPr id="121886" name="Rectangle 30"/>
          <p:cNvSpPr>
            <a:spLocks noChangeArrowheads="1"/>
          </p:cNvSpPr>
          <p:nvPr/>
        </p:nvSpPr>
        <p:spPr bwMode="auto">
          <a:xfrm>
            <a:off x="3041650" y="3606800"/>
            <a:ext cx="50800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-</a:t>
            </a:r>
            <a:endParaRPr lang="pt-BR" sz="1800"/>
          </a:p>
        </p:txBody>
      </p:sp>
      <p:sp>
        <p:nvSpPr>
          <p:cNvPr id="121887" name="Rectangle 31"/>
          <p:cNvSpPr>
            <a:spLocks noChangeArrowheads="1"/>
          </p:cNvSpPr>
          <p:nvPr/>
        </p:nvSpPr>
        <p:spPr bwMode="auto">
          <a:xfrm>
            <a:off x="3092450" y="3606800"/>
            <a:ext cx="136525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pt-BR" sz="1200" b="1">
                <a:solidFill>
                  <a:srgbClr val="000000"/>
                </a:solidFill>
              </a:rPr>
              <a:t>Ti</a:t>
            </a:r>
            <a:endParaRPr lang="pt-BR" sz="1800"/>
          </a:p>
        </p:txBody>
      </p:sp>
      <p:sp>
        <p:nvSpPr>
          <p:cNvPr id="121889" name="Text Box 33"/>
          <p:cNvSpPr txBox="1">
            <a:spLocks noChangeArrowheads="1"/>
          </p:cNvSpPr>
          <p:nvPr/>
        </p:nvSpPr>
        <p:spPr bwMode="auto">
          <a:xfrm>
            <a:off x="2863850" y="111125"/>
            <a:ext cx="3316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b="1">
                <a:solidFill>
                  <a:srgbClr val="0000FF"/>
                </a:solidFill>
              </a:rPr>
              <a:t>Microestrutura Bandeada </a:t>
            </a:r>
            <a:endParaRPr lang="en-US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AB\GFV\Deformation\22C1400F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9709" y="1556791"/>
            <a:ext cx="7941036" cy="45365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976E3C-2001-4242-9634-D64C590F4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037" y="620688"/>
            <a:ext cx="7886700" cy="994172"/>
          </a:xfrm>
        </p:spPr>
        <p:txBody>
          <a:bodyPr/>
          <a:lstStyle/>
          <a:p>
            <a:pPr algn="ctr"/>
            <a:r>
              <a:rPr lang="pt-BR" dirty="0"/>
              <a:t>Bandeamento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021C9A0-54AB-498A-8927-C9E75C001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68328"/>
            <a:ext cx="7886700" cy="1488663"/>
          </a:xfrm>
        </p:spPr>
        <p:txBody>
          <a:bodyPr>
            <a:normAutofit fontScale="77500" lnSpcReduction="20000"/>
          </a:bodyPr>
          <a:lstStyle/>
          <a:p>
            <a:r>
              <a:rPr lang="pt-BR" sz="3600" dirty="0"/>
              <a:t>É uma condição microestrutural em que bandas de diferentes microestruturas, paralelas à direção de laminação, se desenvolvem em aços C e aços baixa liga resfriados lentamente.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57958D5-316D-4213-AA75-B75FB7A09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445" y="3429000"/>
            <a:ext cx="3493294" cy="311467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7681515-B3E5-4AC3-AB09-EF5F6CA6E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063" y="3429000"/>
            <a:ext cx="3688019" cy="287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3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8EC18C2-30BD-4100-81E0-4F200242B4A2}"/>
              </a:ext>
            </a:extLst>
          </p:cNvPr>
          <p:cNvSpPr txBox="1"/>
          <p:nvPr/>
        </p:nvSpPr>
        <p:spPr>
          <a:xfrm>
            <a:off x="471115" y="1221023"/>
            <a:ext cx="42758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A causa principal é a </a:t>
            </a:r>
            <a:r>
              <a:rPr lang="pt-BR" sz="2400" dirty="0" err="1"/>
              <a:t>microsegregação</a:t>
            </a:r>
            <a:r>
              <a:rPr lang="pt-BR" sz="2400" dirty="0"/>
              <a:t> </a:t>
            </a:r>
            <a:r>
              <a:rPr lang="pt-BR" sz="2400" dirty="0" err="1"/>
              <a:t>interdendrítica</a:t>
            </a:r>
            <a:r>
              <a:rPr lang="pt-BR" sz="2400" dirty="0"/>
              <a:t> e embora elas estejam sempre presentes, as manifestações microestruturais do bandeamento podem não estar presentes  dependendo do tamanho de grão </a:t>
            </a:r>
            <a:r>
              <a:rPr lang="pt-BR" sz="2400" dirty="0" err="1"/>
              <a:t>austenítico</a:t>
            </a:r>
            <a:r>
              <a:rPr lang="pt-BR" sz="2400" dirty="0"/>
              <a:t> e condições de resfriamento que controlam a decomposição da </a:t>
            </a:r>
            <a:r>
              <a:rPr lang="pt-BR" sz="2400" dirty="0" err="1"/>
              <a:t>austenita</a:t>
            </a:r>
            <a:r>
              <a:rPr lang="pt-BR" sz="2400" dirty="0"/>
              <a:t> para outras fases.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CB42EC-6041-4245-A33B-C63176311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700808"/>
            <a:ext cx="4154681" cy="33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9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5D7DCCA-5A73-48E3-AAAA-80A4809D0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764704"/>
            <a:ext cx="806489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879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75A9C8F5-A7EF-4D57-B3A6-53E2C12B28DF}"/>
              </a:ext>
            </a:extLst>
          </p:cNvPr>
          <p:cNvSpPr txBox="1"/>
          <p:nvPr/>
        </p:nvSpPr>
        <p:spPr>
          <a:xfrm>
            <a:off x="226612" y="2085727"/>
            <a:ext cx="8682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Segregação </a:t>
            </a:r>
            <a:r>
              <a:rPr lang="pt-BR" sz="2800" dirty="0" err="1"/>
              <a:t>interdendrítica</a:t>
            </a:r>
            <a:r>
              <a:rPr lang="pt-BR" sz="2800" dirty="0"/>
              <a:t> é modificada mas muitas vezes não totalmente eliminada pelo processamento industrial a quente.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Estudos experimentais verificaram que longos tempos em altas temperaturas são necessários  para reduzir ou “eliminar” a </a:t>
            </a:r>
            <a:r>
              <a:rPr lang="pt-BR" sz="2800" dirty="0" err="1"/>
              <a:t>microsegregação</a:t>
            </a:r>
            <a:r>
              <a:rPr lang="pt-B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9246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916624DF-AA91-4FDE-89ED-3FB26AB8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67" y="1217719"/>
            <a:ext cx="3607594" cy="39362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02DAAF-F116-4801-94DF-24522D311012}"/>
              </a:ext>
            </a:extLst>
          </p:cNvPr>
          <p:cNvSpPr txBox="1"/>
          <p:nvPr/>
        </p:nvSpPr>
        <p:spPr>
          <a:xfrm>
            <a:off x="3994620" y="733246"/>
            <a:ext cx="487101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Com razoável grau e trabalho a quente, vazios de contração são efetivamente eliminados e cristais dendríticos são quebrados e recristalizados.</a:t>
            </a:r>
          </a:p>
          <a:p>
            <a:endParaRPr lang="pt-BR" sz="2800" dirty="0"/>
          </a:p>
          <a:p>
            <a:endParaRPr lang="pt-BR" sz="2800" dirty="0"/>
          </a:p>
          <a:p>
            <a:endParaRPr lang="pt-BR" sz="2800" dirty="0"/>
          </a:p>
          <a:p>
            <a:r>
              <a:rPr lang="pt-BR" sz="2800" dirty="0"/>
              <a:t>Inclusões não podem ser removidas por trabalho a quente mas podem mudar em tamanho, morfologia e distribuição.</a:t>
            </a:r>
          </a:p>
        </p:txBody>
      </p:sp>
    </p:spTree>
    <p:extLst>
      <p:ext uri="{BB962C8B-B14F-4D97-AF65-F5344CB8AC3E}">
        <p14:creationId xmlns:p14="http://schemas.microsoft.com/office/powerpoint/2010/main" val="250620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0F35CBC-7C56-4650-92D5-23C8DDBC1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25" y="620688"/>
            <a:ext cx="8535395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36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4032448" cy="302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452448"/>
            <a:ext cx="7672586" cy="318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3882" y="332657"/>
            <a:ext cx="383373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Deformação de inclusões duras e moles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92896"/>
            <a:ext cx="8964488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614</TotalTime>
  <Words>1478</Words>
  <Application>Microsoft Office PowerPoint</Application>
  <PresentationFormat>Apresentação na tela (4:3)</PresentationFormat>
  <Paragraphs>194</Paragraphs>
  <Slides>61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70" baseType="lpstr">
      <vt:lpstr>Arial</vt:lpstr>
      <vt:lpstr>Calibri</vt:lpstr>
      <vt:lpstr>Constantia</vt:lpstr>
      <vt:lpstr>Monotype Sorts</vt:lpstr>
      <vt:lpstr>Tahoma</vt:lpstr>
      <vt:lpstr>Times New Roman</vt:lpstr>
      <vt:lpstr>Wingdings 2</vt:lpstr>
      <vt:lpstr>Fluxo</vt:lpstr>
      <vt:lpstr>Imagem de bitmap</vt:lpstr>
      <vt:lpstr>   RECOZIMENTO E NORMALIZAÇAO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Deformação de inclusões duras e moles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Esferoidização</vt:lpstr>
      <vt:lpstr>Esferoidização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Residual alloy carbide (white particles) and a tempered martensite matrix in P/M M42 high speed steel (Fe – 1.1% C – 8.25% Co – 9.5% Mo – 1.5% W – 3.75% Cr – 1.15% V) at 68 HRC.  Etched with Vilella’s reagent.  Magnification bar is 10 µm in length.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Bandeamento</vt:lpstr>
      <vt:lpstr>Apresentação do PowerPoint</vt:lpstr>
      <vt:lpstr>Apresentação do PowerPoint</vt:lpstr>
      <vt:lpstr>Apresentação do PowerPoint</vt:lpstr>
    </vt:vector>
  </TitlesOfParts>
  <Company>EESC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Fausto Enokibara</dc:creator>
  <cp:lastModifiedBy>Antonio Carlos</cp:lastModifiedBy>
  <cp:revision>66</cp:revision>
  <dcterms:created xsi:type="dcterms:W3CDTF">2006-03-25T16:14:36Z</dcterms:created>
  <dcterms:modified xsi:type="dcterms:W3CDTF">2020-08-20T20:32:36Z</dcterms:modified>
</cp:coreProperties>
</file>