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9" r:id="rId4"/>
    <p:sldId id="270" r:id="rId5"/>
    <p:sldId id="271" r:id="rId6"/>
    <p:sldId id="272" r:id="rId7"/>
    <p:sldId id="273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eu%20Drive\Materiais_Aulas\Mercado%20de%20Capitais\MC_2023\C&#243;pia%20de%20Graficos_MC_Aula1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eu%20Drive\Materiais_Aulas\Mercado%20de%20Capitais\MC_2023\C&#243;pia%20de%20Graficos_MC_Aula1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eu%20Drive\Materiais_Aulas\Mercado%20de%20Capitais\Aulas_MC_2020\C&#243;pia%20de%20Graficos_MC_Aula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eu%20Drive\Materiais_Aulas\Mercado%20de%20Capitais\Aulas_MC_2020\C&#243;pia%20de%20Graficos_MC_Aula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eu%20Drive\Materiais_Aulas\Mercado%20de%20Capitais\Aulas_MC_2020\Graficos_MC_Aula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eu%20Drive\Materiais_Aulas\Mercado%20de%20Capitais\MC_2023\C&#243;pia%20de%20Graficos_MC_Aula1_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eu%20Drive\Materiais_Aulas\Mercado%20de%20Capitais\MC_2023\C&#243;pia%20de%20Graficos_MC_Aula1_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eu%20Drive\Materiais_Aulas\Mercado%20de%20Capitais\MC_2023\C&#243;pia%20de%20Graficos_MC_Aula1_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eu%20Drive\Materiais_Aulas\Mercado%20de%20Capitais\MC_2023\C&#243;pia%20de%20Graficos_MC_Aula1_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34646314173871E-2"/>
          <c:y val="3.4367159075947944E-2"/>
          <c:w val="0.91421256618107016"/>
          <c:h val="0.88323105357046172"/>
        </c:manualLayout>
      </c:layout>
      <c:lineChart>
        <c:grouping val="standard"/>
        <c:varyColors val="0"/>
        <c:ser>
          <c:idx val="0"/>
          <c:order val="0"/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1183488427582932E-2"/>
                  <c:y val="-4.95907510884768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07-46BE-886F-843D60C9B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Planilha1!$B$2:$B$18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Planilha1!$C$2:$C$18</c:f>
              <c:numCache>
                <c:formatCode>General</c:formatCode>
                <c:ptCount val="17"/>
                <c:pt idx="0">
                  <c:v>350</c:v>
                </c:pt>
                <c:pt idx="1">
                  <c:v>404</c:v>
                </c:pt>
                <c:pt idx="2">
                  <c:v>393</c:v>
                </c:pt>
                <c:pt idx="3">
                  <c:v>385</c:v>
                </c:pt>
                <c:pt idx="4">
                  <c:v>394</c:v>
                </c:pt>
                <c:pt idx="5">
                  <c:v>396</c:v>
                </c:pt>
                <c:pt idx="6">
                  <c:v>389</c:v>
                </c:pt>
                <c:pt idx="7">
                  <c:v>394</c:v>
                </c:pt>
                <c:pt idx="8">
                  <c:v>390</c:v>
                </c:pt>
                <c:pt idx="9">
                  <c:v>384</c:v>
                </c:pt>
                <c:pt idx="10">
                  <c:v>376</c:v>
                </c:pt>
                <c:pt idx="11">
                  <c:v>379</c:v>
                </c:pt>
                <c:pt idx="12">
                  <c:v>379</c:v>
                </c:pt>
                <c:pt idx="13">
                  <c:v>377</c:v>
                </c:pt>
                <c:pt idx="14">
                  <c:v>389</c:v>
                </c:pt>
                <c:pt idx="15">
                  <c:v>385</c:v>
                </c:pt>
                <c:pt idx="16">
                  <c:v>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07-46BE-886F-843D60C9B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48483784"/>
        <c:axId val="248480832"/>
      </c:lineChart>
      <c:catAx>
        <c:axId val="2484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480832"/>
        <c:crosses val="autoZero"/>
        <c:auto val="1"/>
        <c:lblAlgn val="ctr"/>
        <c:lblOffset val="100"/>
        <c:noMultiLvlLbl val="0"/>
      </c:catAx>
      <c:valAx>
        <c:axId val="248480832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48378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29-4908-A903-C68F271A68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29-4908-A903-C68F271A68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E29-4908-A903-C68F271A68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E29-4908-A903-C68F271A68F9}"/>
              </c:ext>
            </c:extLst>
          </c:dPt>
          <c:dLbls>
            <c:dLbl>
              <c:idx val="0"/>
              <c:layout>
                <c:manualLayout>
                  <c:x val="-8.5076566774641184E-3"/>
                  <c:y val="-4.461948321568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29-4908-A903-C68F271A68F9}"/>
                </c:ext>
              </c:extLst>
            </c:dLbl>
            <c:dLbl>
              <c:idx val="1"/>
              <c:layout>
                <c:manualLayout>
                  <c:x val="1.5253706922998262E-2"/>
                  <c:y val="4.6729543083480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29-4908-A903-C68F271A68F9}"/>
                </c:ext>
              </c:extLst>
            </c:dLbl>
            <c:dLbl>
              <c:idx val="2"/>
              <c:layout>
                <c:manualLayout>
                  <c:x val="-8.0829521649064436E-3"/>
                  <c:y val="-5.9138647579954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29-4908-A903-C68F271A68F9}"/>
                </c:ext>
              </c:extLst>
            </c:dLbl>
            <c:dLbl>
              <c:idx val="3"/>
              <c:layout>
                <c:manualLayout>
                  <c:x val="-6.9312630631809841E-2"/>
                  <c:y val="-0.21875597501927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29-4908-A903-C68F271A68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Planilha1!$C$31:$C$34</c:f>
              <c:strCache>
                <c:ptCount val="4"/>
                <c:pt idx="0">
                  <c:v>Tradicional</c:v>
                </c:pt>
                <c:pt idx="1">
                  <c:v>N1</c:v>
                </c:pt>
                <c:pt idx="2">
                  <c:v>N2</c:v>
                </c:pt>
                <c:pt idx="3">
                  <c:v>NM</c:v>
                </c:pt>
              </c:strCache>
            </c:strRef>
          </c:cat>
          <c:val>
            <c:numRef>
              <c:f>Planilha1!$D$31:$D$34</c:f>
              <c:numCache>
                <c:formatCode>General</c:formatCode>
                <c:ptCount val="4"/>
                <c:pt idx="0">
                  <c:v>126</c:v>
                </c:pt>
                <c:pt idx="1">
                  <c:v>24</c:v>
                </c:pt>
                <c:pt idx="2">
                  <c:v>22</c:v>
                </c:pt>
                <c:pt idx="3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29-4908-A903-C68F271A6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Planilha1!$D$54:$D$73</c:f>
              <c:strCache>
                <c:ptCount val="18"/>
                <c:pt idx="0">
                  <c:v>NYSE</c:v>
                </c:pt>
                <c:pt idx="1">
                  <c:v>Nasdaq</c:v>
                </c:pt>
                <c:pt idx="2">
                  <c:v>Shangai</c:v>
                </c:pt>
                <c:pt idx="3">
                  <c:v>Euronext</c:v>
                </c:pt>
                <c:pt idx="4">
                  <c:v>Japan</c:v>
                </c:pt>
                <c:pt idx="5">
                  <c:v>Shenzen</c:v>
                </c:pt>
                <c:pt idx="6">
                  <c:v>Hong Kong</c:v>
                </c:pt>
                <c:pt idx="7">
                  <c:v>NSE (India)</c:v>
                </c:pt>
                <c:pt idx="8">
                  <c:v>LSE (Londres)</c:v>
                </c:pt>
                <c:pt idx="9">
                  <c:v>TMX Group</c:v>
                </c:pt>
                <c:pt idx="10">
                  <c:v>Saudi SE</c:v>
                </c:pt>
                <c:pt idx="11">
                  <c:v>Deutsche B AG</c:v>
                </c:pt>
                <c:pt idx="12">
                  <c:v>Nasdaq Nordic</c:v>
                </c:pt>
                <c:pt idx="13">
                  <c:v>SIX Swiss</c:v>
                </c:pt>
                <c:pt idx="16">
                  <c:v>B3 (Brasil)</c:v>
                </c:pt>
                <c:pt idx="17">
                  <c:v>Abu Dhabi SE</c:v>
                </c:pt>
              </c:strCache>
            </c:strRef>
          </c:cat>
          <c:val>
            <c:numRef>
              <c:f>Planilha1!$C$54:$C$73</c:f>
              <c:numCache>
                <c:formatCode>General</c:formatCode>
                <c:ptCount val="20"/>
                <c:pt idx="0">
                  <c:v>24.1</c:v>
                </c:pt>
                <c:pt idx="1">
                  <c:v>16.2</c:v>
                </c:pt>
                <c:pt idx="2">
                  <c:v>6.7</c:v>
                </c:pt>
                <c:pt idx="3">
                  <c:v>6.1</c:v>
                </c:pt>
                <c:pt idx="4">
                  <c:v>5.4</c:v>
                </c:pt>
                <c:pt idx="5">
                  <c:v>4.7</c:v>
                </c:pt>
                <c:pt idx="6">
                  <c:v>4.5999999999999996</c:v>
                </c:pt>
                <c:pt idx="7">
                  <c:v>3.4</c:v>
                </c:pt>
                <c:pt idx="8">
                  <c:v>3.1</c:v>
                </c:pt>
                <c:pt idx="9">
                  <c:v>2.7</c:v>
                </c:pt>
                <c:pt idx="10">
                  <c:v>2.6</c:v>
                </c:pt>
                <c:pt idx="11">
                  <c:v>1.9</c:v>
                </c:pt>
                <c:pt idx="12">
                  <c:v>1.9</c:v>
                </c:pt>
                <c:pt idx="13">
                  <c:v>1.9</c:v>
                </c:pt>
                <c:pt idx="16">
                  <c:v>0.8</c:v>
                </c:pt>
                <c:pt idx="17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E6-4909-99BB-F720F9BB4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185352"/>
        <c:axId val="484191912"/>
      </c:barChart>
      <c:catAx>
        <c:axId val="48418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4191912"/>
        <c:crosses val="autoZero"/>
        <c:auto val="1"/>
        <c:lblAlgn val="ctr"/>
        <c:lblOffset val="100"/>
        <c:noMultiLvlLbl val="0"/>
      </c:catAx>
      <c:valAx>
        <c:axId val="484191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84185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Planilha1!$C$77:$C$96</c:f>
              <c:strCache>
                <c:ptCount val="18"/>
                <c:pt idx="0">
                  <c:v>NEEQ (China)</c:v>
                </c:pt>
                <c:pt idx="1">
                  <c:v>Japan</c:v>
                </c:pt>
                <c:pt idx="2">
                  <c:v>Nasdaq</c:v>
                </c:pt>
                <c:pt idx="3">
                  <c:v>TMX (Canada)</c:v>
                </c:pt>
                <c:pt idx="4">
                  <c:v>Shenzhen</c:v>
                </c:pt>
                <c:pt idx="5">
                  <c:v>Hong Kong</c:v>
                </c:pt>
                <c:pt idx="6">
                  <c:v>South Korea</c:v>
                </c:pt>
                <c:pt idx="7">
                  <c:v>NYSE</c:v>
                </c:pt>
                <c:pt idx="8">
                  <c:v>Shangai</c:v>
                </c:pt>
                <c:pt idx="9">
                  <c:v>NSE (India)</c:v>
                </c:pt>
                <c:pt idx="10">
                  <c:v>ASX (Australia)</c:v>
                </c:pt>
                <c:pt idx="11">
                  <c:v>Euronext</c:v>
                </c:pt>
                <c:pt idx="12">
                  <c:v>BME (Spain)</c:v>
                </c:pt>
                <c:pt idx="13">
                  <c:v>Nasdaq Nordic</c:v>
                </c:pt>
                <c:pt idx="14">
                  <c:v>Taiwan</c:v>
                </c:pt>
                <c:pt idx="15">
                  <c:v>Bursa Malaysia</c:v>
                </c:pt>
                <c:pt idx="17">
                  <c:v>B3</c:v>
                </c:pt>
              </c:strCache>
            </c:strRef>
          </c:cat>
          <c:val>
            <c:numRef>
              <c:f>Planilha1!$D$77:$D$96</c:f>
              <c:numCache>
                <c:formatCode>General</c:formatCode>
                <c:ptCount val="20"/>
                <c:pt idx="0">
                  <c:v>6580</c:v>
                </c:pt>
                <c:pt idx="1">
                  <c:v>3871</c:v>
                </c:pt>
                <c:pt idx="2">
                  <c:v>3688</c:v>
                </c:pt>
                <c:pt idx="3">
                  <c:v>3584</c:v>
                </c:pt>
                <c:pt idx="4">
                  <c:v>2743</c:v>
                </c:pt>
                <c:pt idx="5">
                  <c:v>2597</c:v>
                </c:pt>
                <c:pt idx="6">
                  <c:v>2468</c:v>
                </c:pt>
                <c:pt idx="7">
                  <c:v>2405</c:v>
                </c:pt>
                <c:pt idx="8">
                  <c:v>2174</c:v>
                </c:pt>
                <c:pt idx="9">
                  <c:v>2168</c:v>
                </c:pt>
                <c:pt idx="10">
                  <c:v>2135</c:v>
                </c:pt>
                <c:pt idx="11">
                  <c:v>1966</c:v>
                </c:pt>
                <c:pt idx="12">
                  <c:v>1498</c:v>
                </c:pt>
                <c:pt idx="13">
                  <c:v>1251</c:v>
                </c:pt>
                <c:pt idx="14">
                  <c:v>981</c:v>
                </c:pt>
                <c:pt idx="15">
                  <c:v>970</c:v>
                </c:pt>
                <c:pt idx="17">
                  <c:v>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6-4E1F-B89C-4803FB0F6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2041552"/>
        <c:axId val="492041880"/>
      </c:barChart>
      <c:catAx>
        <c:axId val="49204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2041880"/>
        <c:crosses val="autoZero"/>
        <c:auto val="1"/>
        <c:lblAlgn val="ctr"/>
        <c:lblOffset val="100"/>
        <c:noMultiLvlLbl val="0"/>
      </c:catAx>
      <c:valAx>
        <c:axId val="4920418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9204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49-4D91-AE7D-25BDABDE7D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49-4D91-AE7D-25BDABDE7D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249-4D91-AE7D-25BDABDE7D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249-4D91-AE7D-25BDABDE7D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249-4D91-AE7D-25BDABDE7D96}"/>
              </c:ext>
            </c:extLst>
          </c:dPt>
          <c:cat>
            <c:strRef>
              <c:f>Planilha1!$C$156:$C$160</c:f>
              <c:strCache>
                <c:ptCount val="5"/>
                <c:pt idx="0">
                  <c:v>Estrangeiros</c:v>
                </c:pt>
                <c:pt idx="1">
                  <c:v>Institucionais</c:v>
                </c:pt>
                <c:pt idx="2">
                  <c:v>Pessoas Físicas</c:v>
                </c:pt>
                <c:pt idx="3">
                  <c:v>Instituições Financeiras</c:v>
                </c:pt>
                <c:pt idx="4">
                  <c:v>Outros</c:v>
                </c:pt>
              </c:strCache>
            </c:strRef>
          </c:cat>
          <c:val>
            <c:numRef>
              <c:f>Planilha1!$D$156:$D$160</c:f>
              <c:numCache>
                <c:formatCode>0.0%</c:formatCode>
                <c:ptCount val="5"/>
                <c:pt idx="0">
                  <c:v>0.57399999999999995</c:v>
                </c:pt>
                <c:pt idx="1">
                  <c:v>0.247</c:v>
                </c:pt>
                <c:pt idx="2">
                  <c:v>0.14000000000000001</c:v>
                </c:pt>
                <c:pt idx="3" formatCode="0.00%">
                  <c:v>2.9000000000000001E-2</c:v>
                </c:pt>
                <c:pt idx="4" formatCode="0.00%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249-4D91-AE7D-25BDABDE7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Planilha1!$C$100:$C$114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Planilha1!$D$100:$D$114</c:f>
              <c:numCache>
                <c:formatCode>0.0</c:formatCode>
                <c:ptCount val="15"/>
                <c:pt idx="0">
                  <c:v>4.9000000000000004</c:v>
                </c:pt>
                <c:pt idx="1">
                  <c:v>4.5999999999999996</c:v>
                </c:pt>
                <c:pt idx="2">
                  <c:v>5.6</c:v>
                </c:pt>
                <c:pt idx="3">
                  <c:v>5.7</c:v>
                </c:pt>
                <c:pt idx="4">
                  <c:v>6.2</c:v>
                </c:pt>
                <c:pt idx="5">
                  <c:v>6.6</c:v>
                </c:pt>
                <c:pt idx="6">
                  <c:v>6.4</c:v>
                </c:pt>
                <c:pt idx="7">
                  <c:v>6.1</c:v>
                </c:pt>
                <c:pt idx="8">
                  <c:v>6.4</c:v>
                </c:pt>
                <c:pt idx="9">
                  <c:v>7.7</c:v>
                </c:pt>
                <c:pt idx="10">
                  <c:v>10.9</c:v>
                </c:pt>
                <c:pt idx="11">
                  <c:v>15</c:v>
                </c:pt>
                <c:pt idx="12">
                  <c:v>25</c:v>
                </c:pt>
                <c:pt idx="13">
                  <c:v>28</c:v>
                </c:pt>
                <c:pt idx="14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1A-4F0C-B330-82A2B0305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192896"/>
        <c:axId val="484186008"/>
      </c:barChart>
      <c:catAx>
        <c:axId val="48419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484186008"/>
        <c:crosses val="autoZero"/>
        <c:auto val="1"/>
        <c:lblAlgn val="ctr"/>
        <c:lblOffset val="100"/>
        <c:noMultiLvlLbl val="0"/>
      </c:catAx>
      <c:valAx>
        <c:axId val="4841860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8419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Planilha1!$C$124:$C$138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Planilha1!$E$124:$E$138</c:f>
              <c:numCache>
                <c:formatCode>#,##0</c:formatCode>
                <c:ptCount val="15"/>
                <c:pt idx="0">
                  <c:v>1234.8000000000002</c:v>
                </c:pt>
                <c:pt idx="1">
                  <c:v>1159.1999999999998</c:v>
                </c:pt>
                <c:pt idx="2">
                  <c:v>1411.1999999999998</c:v>
                </c:pt>
                <c:pt idx="3">
                  <c:v>1436.4</c:v>
                </c:pt>
                <c:pt idx="4">
                  <c:v>1562.4</c:v>
                </c:pt>
                <c:pt idx="5">
                  <c:v>1663.1999999999998</c:v>
                </c:pt>
                <c:pt idx="6">
                  <c:v>1612.8000000000002</c:v>
                </c:pt>
                <c:pt idx="7">
                  <c:v>1537.1999999999998</c:v>
                </c:pt>
                <c:pt idx="8">
                  <c:v>1599</c:v>
                </c:pt>
                <c:pt idx="9">
                  <c:v>1892</c:v>
                </c:pt>
                <c:pt idx="10">
                  <c:v>2661</c:v>
                </c:pt>
                <c:pt idx="11">
                  <c:v>3714</c:v>
                </c:pt>
                <c:pt idx="12">
                  <c:v>6215</c:v>
                </c:pt>
                <c:pt idx="13">
                  <c:v>6917</c:v>
                </c:pt>
                <c:pt idx="14">
                  <c:v>6105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9F-446F-95A1-DA4022386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941152"/>
        <c:axId val="483941480"/>
      </c:barChart>
      <c:catAx>
        <c:axId val="48394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3941480"/>
        <c:crosses val="autoZero"/>
        <c:auto val="1"/>
        <c:lblAlgn val="ctr"/>
        <c:lblOffset val="100"/>
        <c:noMultiLvlLbl val="0"/>
      </c:catAx>
      <c:valAx>
        <c:axId val="483941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8394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26675777602462E-2"/>
                  <c:y val="-6.468751910064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34-4F14-901E-473D665C2129}"/>
                </c:ext>
              </c:extLst>
            </c:dLbl>
            <c:dLbl>
              <c:idx val="1"/>
              <c:layout>
                <c:manualLayout>
                  <c:x val="-2.7912619581032336E-2"/>
                  <c:y val="-5.9895851019116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34-4F14-901E-473D665C2129}"/>
                </c:ext>
              </c:extLst>
            </c:dLbl>
            <c:dLbl>
              <c:idx val="2"/>
              <c:layout>
                <c:manualLayout>
                  <c:x val="-2.6583447220030774E-2"/>
                  <c:y val="-4.791668081529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34-4F14-901E-473D665C2129}"/>
                </c:ext>
              </c:extLst>
            </c:dLbl>
            <c:dLbl>
              <c:idx val="3"/>
              <c:layout>
                <c:manualLayout>
                  <c:x val="-2.126675777602462E-2"/>
                  <c:y val="-4.552084677452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34-4F14-901E-473D665C2129}"/>
                </c:ext>
              </c:extLst>
            </c:dLbl>
            <c:dLbl>
              <c:idx val="4"/>
              <c:layout>
                <c:manualLayout>
                  <c:x val="-2.2595930137026158E-2"/>
                  <c:y val="-5.031251485605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34-4F14-901E-473D665C2129}"/>
                </c:ext>
              </c:extLst>
            </c:dLbl>
            <c:dLbl>
              <c:idx val="5"/>
              <c:layout>
                <c:manualLayout>
                  <c:x val="-2.5254274859029285E-2"/>
                  <c:y val="-4.791668081529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34-4F14-901E-473D665C2129}"/>
                </c:ext>
              </c:extLst>
            </c:dLbl>
            <c:dLbl>
              <c:idx val="6"/>
              <c:layout>
                <c:manualLayout>
                  <c:x val="-2.1266757776024669E-2"/>
                  <c:y val="-4.5520846774528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34-4F14-901E-473D665C2129}"/>
                </c:ext>
              </c:extLst>
            </c:dLbl>
            <c:dLbl>
              <c:idx val="7"/>
              <c:layout>
                <c:manualLayout>
                  <c:x val="-2.3925102498027696E-2"/>
                  <c:y val="-5.9895851019116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34-4F14-901E-473D665C2129}"/>
                </c:ext>
              </c:extLst>
            </c:dLbl>
            <c:dLbl>
              <c:idx val="8"/>
              <c:layout>
                <c:manualLayout>
                  <c:x val="-2.7912619581032312E-2"/>
                  <c:y val="-4.3125012733763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34-4F14-901E-473D665C2129}"/>
                </c:ext>
              </c:extLst>
            </c:dLbl>
            <c:dLbl>
              <c:idx val="9"/>
              <c:layout>
                <c:manualLayout>
                  <c:x val="-2.7912619581032409E-2"/>
                  <c:y val="-4.5520846774528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34-4F14-901E-473D665C2129}"/>
                </c:ext>
              </c:extLst>
            </c:dLbl>
            <c:dLbl>
              <c:idx val="10"/>
              <c:layout>
                <c:manualLayout>
                  <c:x val="-3.322930902503847E-2"/>
                  <c:y val="-3.8333344652234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34-4F14-901E-473D665C2129}"/>
                </c:ext>
              </c:extLst>
            </c:dLbl>
            <c:dLbl>
              <c:idx val="11"/>
              <c:layout>
                <c:manualLayout>
                  <c:x val="-3.9875170830046255E-2"/>
                  <c:y val="-3.8333344652234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34-4F14-901E-473D665C2129}"/>
                </c:ext>
              </c:extLst>
            </c:dLbl>
            <c:dLbl>
              <c:idx val="12"/>
              <c:layout>
                <c:manualLayout>
                  <c:x val="-4.12043431910478E-2"/>
                  <c:y val="-4.3125012733763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34-4F14-901E-473D665C2129}"/>
                </c:ext>
              </c:extLst>
            </c:dLbl>
            <c:dLbl>
              <c:idx val="13"/>
              <c:layout>
                <c:manualLayout>
                  <c:x val="-5.5825239162064721E-2"/>
                  <c:y val="-1.6770838285352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34-4F14-901E-473D665C2129}"/>
                </c:ext>
              </c:extLst>
            </c:dLbl>
            <c:dLbl>
              <c:idx val="14"/>
              <c:layout>
                <c:manualLayout>
                  <c:x val="-5.0508549718058571E-2"/>
                  <c:y val="-5.9895851019116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34-4F14-901E-473D665C2129}"/>
                </c:ext>
              </c:extLst>
            </c:dLbl>
            <c:dLbl>
              <c:idx val="15"/>
              <c:layout>
                <c:manualLayout>
                  <c:x val="-5.3166894440061549E-2"/>
                  <c:y val="-5.0312514856057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34-4F14-901E-473D665C2129}"/>
                </c:ext>
              </c:extLst>
            </c:dLbl>
            <c:dLbl>
              <c:idx val="16"/>
              <c:layout>
                <c:manualLayout>
                  <c:x val="-5.3166894440061549E-2"/>
                  <c:y val="-4.0729178692998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34-4F14-901E-473D665C2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Planilha1!$B$171:$B$187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Planilha1!$C$171:$C$187</c:f>
              <c:numCache>
                <c:formatCode>General</c:formatCode>
                <c:ptCount val="17"/>
                <c:pt idx="0">
                  <c:v>220</c:v>
                </c:pt>
                <c:pt idx="1">
                  <c:v>457</c:v>
                </c:pt>
                <c:pt idx="2">
                  <c:v>536</c:v>
                </c:pt>
                <c:pt idx="3">
                  <c:v>552</c:v>
                </c:pt>
                <c:pt idx="4">
                  <c:v>611</c:v>
                </c:pt>
                <c:pt idx="5">
                  <c:v>583</c:v>
                </c:pt>
                <c:pt idx="6">
                  <c:v>587</c:v>
                </c:pt>
                <c:pt idx="7">
                  <c:v>589</c:v>
                </c:pt>
                <c:pt idx="8">
                  <c:v>564</c:v>
                </c:pt>
                <c:pt idx="9">
                  <c:v>557</c:v>
                </c:pt>
                <c:pt idx="10">
                  <c:v>564</c:v>
                </c:pt>
                <c:pt idx="11">
                  <c:v>620</c:v>
                </c:pt>
                <c:pt idx="12">
                  <c:v>813</c:v>
                </c:pt>
                <c:pt idx="13">
                  <c:v>1681</c:v>
                </c:pt>
                <c:pt idx="14">
                  <c:v>3229</c:v>
                </c:pt>
                <c:pt idx="15">
                  <c:v>4211</c:v>
                </c:pt>
                <c:pt idx="16">
                  <c:v>5014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34-4F14-901E-473D665C2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747000"/>
        <c:axId val="523742680"/>
      </c:lineChart>
      <c:catAx>
        <c:axId val="52374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3742680"/>
        <c:crosses val="autoZero"/>
        <c:auto val="1"/>
        <c:lblAlgn val="ctr"/>
        <c:lblOffset val="100"/>
        <c:noMultiLvlLbl val="0"/>
      </c:catAx>
      <c:valAx>
        <c:axId val="52374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3747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B751B-363F-4390-A30C-91511144D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E3643-C815-4E89-983F-F764A9B7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97680D-9F1B-4508-B010-B1BCC684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A60187-E581-4F6B-8E06-B37D870D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40B643-5E68-4852-8333-627EA839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10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3A701-AAD8-472A-B8B4-4C192D43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1C9736-94A5-4292-B0C9-2854ABB72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476346-0F61-4661-B063-F1FB0E79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A47CB1-09CC-437E-9515-23055061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BD78CB-CD7E-4D3F-B72F-546AF416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8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9682DE-FA2E-48C1-A2A1-BB43B7EDA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4CFB5D-2708-4B36-B97E-C11D157C8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246BEF-71A2-4B39-9776-9262893E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35CBAA-754E-46AF-8895-191B444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AA89F-2678-4528-8A11-A471505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2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351B1-4121-4072-96C7-9813405A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8234C1-93F4-4708-887B-E49EF76A7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529CA-9467-463F-A856-C2565CBD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801A27-EA04-471F-B268-76CC0086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9E6A4C-6893-4C35-BF62-0EBF1643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55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CBEC7-CEFD-4654-91C8-A9D29307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DE056D-088E-4C80-BD70-B77364FB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09DB17-A779-4178-98F2-C8C4BA10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262112-6691-481B-8E06-F937C4A4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4ED85-F05E-4E36-977F-DA509DE4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58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F6C1F-9DDA-4671-A785-AF90CA6B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58C0F1-B189-41D4-A8BC-1A8FC26B6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92F136-CB5D-4250-A015-8871E888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C7C2D2-0524-4C55-8661-1BDBC792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E58CA1-25DF-4E12-BB1D-9D9118BC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642E4A-1B98-4446-94C8-2DD5E18F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33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D2200-A702-49FE-BC12-64D5CBB5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407866-A454-4434-8506-57C960697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A260BE-104B-40EA-A18C-59D7C6798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D93F1EE-24DD-4089-84B9-FA175721D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2E72A4C-4414-4F9D-A484-A7BD6EC03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9613A6-FDA5-451F-BDCF-D448C2F4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AC88673-1FF3-4AE9-BA57-13EDA58B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32D895B-695C-45C3-B5A9-ECF27BE3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52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E6F4C-FF05-40A4-BBF2-8C4FCD6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B60A698-5FE5-45D2-9C76-F1C59E92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7D91F05-FCAC-4513-831A-9B39D8F4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A4DAE0-2ABF-405F-AC07-81C6E84D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54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E62D4B6-1D31-4146-A605-C5EB9FF6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01D1332-B049-45FC-BCEC-C83A0F0E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46E7CB-602C-4ABA-9C91-EACDCD15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0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C3797-3D8B-4FF1-9CE6-6D9F7CE6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93AFBA-4F22-4A14-BD73-FA29688C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0CFC8D-35EC-4A1F-8DF4-3F7914CD4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F0FCF5-DCE3-412B-BCA5-7478E01D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B2DFA6-3D15-4BDD-BE7C-2E9674C5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396F84-708F-47AF-8B94-4CDE0D3A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59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58CE1-E1C4-4292-8EB6-03CA9D1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252972-2EF6-4EEF-A551-44DABD8F2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38C645-1102-4116-8B24-CCF7F8B5B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6CEF3F-EF33-4B18-B652-3A8E6580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3C2EEB-C3D3-4751-B611-B66C9803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4DBBAC-F532-451B-A81E-90B52953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39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4E4E31C-C7EE-492D-9F86-2B31C9B0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A241A4-5D51-46C0-9E38-99F58DA3B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CB1002-3431-4937-BB3F-DD68376A1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828F1-ACB9-44B5-BB1B-812B6609E2DB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DBA772-D0CF-41A6-981C-C794005D4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C2A30-6DFE-4AA0-975E-B5BE27292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50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2.jpeg"/><Relationship Id="rId7" Type="http://schemas.openxmlformats.org/officeDocument/2006/relationships/image" Target="../media/image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073F516-40CE-4AE4-98D3-66B975461921}"/>
              </a:ext>
            </a:extLst>
          </p:cNvPr>
          <p:cNvSpPr txBox="1"/>
          <p:nvPr/>
        </p:nvSpPr>
        <p:spPr>
          <a:xfrm>
            <a:off x="1652793" y="1335984"/>
            <a:ext cx="888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Mercado de Capitais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D654DBE-DF0D-4029-B517-BC3C836A2200}"/>
              </a:ext>
            </a:extLst>
          </p:cNvPr>
          <p:cNvSpPr txBox="1"/>
          <p:nvPr/>
        </p:nvSpPr>
        <p:spPr>
          <a:xfrm>
            <a:off x="1477616" y="2768688"/>
            <a:ext cx="92367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rgbClr val="002060"/>
                </a:solidFill>
              </a:rPr>
              <a:t>Aula 01 – Características  do Mercado de Capitais Brasileiro</a:t>
            </a:r>
          </a:p>
          <a:p>
            <a:pPr algn="ctr"/>
            <a:endParaRPr lang="pt-BR" sz="4800" dirty="0">
              <a:solidFill>
                <a:srgbClr val="002060"/>
              </a:solidFill>
            </a:endParaRPr>
          </a:p>
          <a:p>
            <a:pPr algn="ctr"/>
            <a:r>
              <a:rPr lang="pt-BR" sz="2400" dirty="0"/>
              <a:t>Prof. Dr. Tabajara Pimenta Junior</a:t>
            </a:r>
          </a:p>
          <a:p>
            <a:pPr algn="ctr"/>
            <a:r>
              <a:rPr lang="pt-BR" sz="2400" dirty="0"/>
              <a:t>FEA-RP/USP</a:t>
            </a:r>
          </a:p>
        </p:txBody>
      </p:sp>
    </p:spTree>
    <p:extLst>
      <p:ext uri="{BB962C8B-B14F-4D97-AF65-F5344CB8AC3E}">
        <p14:creationId xmlns:p14="http://schemas.microsoft.com/office/powerpoint/2010/main" val="236752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B9115A21-A11B-4A2F-832D-9BE4D54476F7}"/>
              </a:ext>
            </a:extLst>
          </p:cNvPr>
          <p:cNvSpPr/>
          <p:nvPr/>
        </p:nvSpPr>
        <p:spPr>
          <a:xfrm>
            <a:off x="2592354" y="1916832"/>
            <a:ext cx="3744416" cy="35283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 Box 1036">
            <a:extLst>
              <a:ext uri="{FF2B5EF4-FFF2-40B4-BE49-F238E27FC236}">
                <a16:creationId xmlns:a16="http://schemas.microsoft.com/office/drawing/2014/main" id="{1C3C5180-3C24-4F0E-8AA8-3FC8A98CF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658" y="3916363"/>
            <a:ext cx="158417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/>
              <a:t>Banco Coordenador</a:t>
            </a:r>
          </a:p>
        </p:txBody>
      </p:sp>
      <p:sp>
        <p:nvSpPr>
          <p:cNvPr id="5" name="Text Box 1039">
            <a:extLst>
              <a:ext uri="{FF2B5EF4-FFF2-40B4-BE49-F238E27FC236}">
                <a16:creationId xmlns:a16="http://schemas.microsoft.com/office/drawing/2014/main" id="{FFE5FD1B-4851-4F6B-9004-0943C8867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306" y="4077072"/>
            <a:ext cx="12192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/>
              <a:t>Empresa</a:t>
            </a:r>
          </a:p>
        </p:txBody>
      </p:sp>
      <p:sp>
        <p:nvSpPr>
          <p:cNvPr id="7" name="Text Box 1046">
            <a:extLst>
              <a:ext uri="{FF2B5EF4-FFF2-40B4-BE49-F238E27FC236}">
                <a16:creationId xmlns:a16="http://schemas.microsoft.com/office/drawing/2014/main" id="{6F6B68AB-C661-4230-94BB-00ADFBCB6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5002" y="611103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/>
              <a:t>Investidores</a:t>
            </a:r>
          </a:p>
        </p:txBody>
      </p:sp>
      <p:sp>
        <p:nvSpPr>
          <p:cNvPr id="8" name="Text Box 1054">
            <a:extLst>
              <a:ext uri="{FF2B5EF4-FFF2-40B4-BE49-F238E27FC236}">
                <a16:creationId xmlns:a16="http://schemas.microsoft.com/office/drawing/2014/main" id="{337EF16E-39FE-46BF-B460-7175C649A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985" y="1916113"/>
            <a:ext cx="17014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/>
              <a:t>Investidores Institucionais</a:t>
            </a:r>
          </a:p>
        </p:txBody>
      </p:sp>
      <p:sp>
        <p:nvSpPr>
          <p:cNvPr id="9" name="Text Box 1059">
            <a:extLst>
              <a:ext uri="{FF2B5EF4-FFF2-40B4-BE49-F238E27FC236}">
                <a16:creationId xmlns:a16="http://schemas.microsoft.com/office/drawing/2014/main" id="{50F5D6DA-F392-422A-91AD-0A70E8865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238" y="3996353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 dirty="0"/>
              <a:t>Investidores Qualificados</a:t>
            </a:r>
          </a:p>
        </p:txBody>
      </p:sp>
      <p:sp>
        <p:nvSpPr>
          <p:cNvPr id="10" name="Text Box 1072">
            <a:extLst>
              <a:ext uri="{FF2B5EF4-FFF2-40B4-BE49-F238E27FC236}">
                <a16:creationId xmlns:a16="http://schemas.microsoft.com/office/drawing/2014/main" id="{EA11E6CB-2D35-49B2-94B5-11767000D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9948" y="404664"/>
            <a:ext cx="3359222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 dirty="0">
                <a:cs typeface="Arial" charset="0"/>
              </a:rPr>
              <a:t>Mercado Primário </a:t>
            </a:r>
          </a:p>
        </p:txBody>
      </p:sp>
      <p:pic>
        <p:nvPicPr>
          <p:cNvPr id="11" name="Picture 1026" descr="http://t1.gstatic.com/images?q=tbn:ANd9GcRKLU-huFlREdoGJPS5hb86i4BZZtzmmqJjEA1wMUKbaYYYxRo&amp;t=1&amp;h=185&amp;w=200&amp;usg=__UwPuF8QRB0KEkpIvL04gQhfgsM8=">
            <a:extLst>
              <a:ext uri="{FF2B5EF4-FFF2-40B4-BE49-F238E27FC236}">
                <a16:creationId xmlns:a16="http://schemas.microsoft.com/office/drawing/2014/main" id="{D97978BE-1A1E-4E4F-8008-44400EE38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2893" y="836712"/>
            <a:ext cx="354077" cy="32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32" descr="http://trcs.wikispaces.com/file/view/money_clipart_banknote.gif/30214275/money_clipart_banknote.gif">
            <a:extLst>
              <a:ext uri="{FF2B5EF4-FFF2-40B4-BE49-F238E27FC236}">
                <a16:creationId xmlns:a16="http://schemas.microsoft.com/office/drawing/2014/main" id="{54AF6207-AE3D-4BC1-9991-C45D9DCE4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6930" y="1340768"/>
            <a:ext cx="411572" cy="288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http://www.iconshock.com/img_jpg/SUPERVISTA/accounting/jpg/256/company_icon.jpg">
            <a:extLst>
              <a:ext uri="{FF2B5EF4-FFF2-40B4-BE49-F238E27FC236}">
                <a16:creationId xmlns:a16="http://schemas.microsoft.com/office/drawing/2014/main" id="{2A378B93-DDD8-4618-898A-340EF5753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0672" r="11407" b="5501"/>
          <a:stretch>
            <a:fillRect/>
          </a:stretch>
        </p:blipFill>
        <p:spPr bwMode="auto">
          <a:xfrm>
            <a:off x="5616690" y="2636912"/>
            <a:ext cx="936104" cy="1302406"/>
          </a:xfrm>
          <a:prstGeom prst="rect">
            <a:avLst/>
          </a:prstGeom>
          <a:noFill/>
        </p:spPr>
      </p:pic>
      <p:pic>
        <p:nvPicPr>
          <p:cNvPr id="14" name="Picture 10" descr="http://www.controlpanel.com.br/painel/admin/panel/eJornal/fotoJornal/125365/g/slides_152.gif">
            <a:extLst>
              <a:ext uri="{FF2B5EF4-FFF2-40B4-BE49-F238E27FC236}">
                <a16:creationId xmlns:a16="http://schemas.microsoft.com/office/drawing/2014/main" id="{B91CB307-61FA-4A9C-9A2C-23BC69668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8786" y="1556792"/>
            <a:ext cx="1191840" cy="760066"/>
          </a:xfrm>
          <a:prstGeom prst="rect">
            <a:avLst/>
          </a:prstGeom>
          <a:noFill/>
        </p:spPr>
      </p:pic>
      <p:grpSp>
        <p:nvGrpSpPr>
          <p:cNvPr id="15" name="Grupo 54">
            <a:extLst>
              <a:ext uri="{FF2B5EF4-FFF2-40B4-BE49-F238E27FC236}">
                <a16:creationId xmlns:a16="http://schemas.microsoft.com/office/drawing/2014/main" id="{0511F102-6058-4653-B6DD-ED059A4F9CD4}"/>
              </a:ext>
            </a:extLst>
          </p:cNvPr>
          <p:cNvGrpSpPr/>
          <p:nvPr/>
        </p:nvGrpSpPr>
        <p:grpSpPr>
          <a:xfrm>
            <a:off x="3672474" y="2852936"/>
            <a:ext cx="1666478" cy="1296467"/>
            <a:chOff x="2771800" y="2852936"/>
            <a:chExt cx="1666478" cy="1296467"/>
          </a:xfrm>
        </p:grpSpPr>
        <p:pic>
          <p:nvPicPr>
            <p:cNvPr id="16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3D6D5F63-F34B-4838-A06B-22FE0073E6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15816" y="2852936"/>
              <a:ext cx="465936" cy="431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EFBF21CC-6256-472A-8F16-8B4A6BC0DC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3808" y="3788717"/>
              <a:ext cx="514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F1A6CA1D-3D70-482A-8031-2C1624A539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3928" y="3789040"/>
              <a:ext cx="514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5684890C-DC63-4BF5-A8F5-40F0D25FEE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19872" y="3789040"/>
              <a:ext cx="514350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Conector de seta reta 48">
              <a:extLst>
                <a:ext uri="{FF2B5EF4-FFF2-40B4-BE49-F238E27FC236}">
                  <a16:creationId xmlns:a16="http://schemas.microsoft.com/office/drawing/2014/main" id="{EBB6CEDA-0F97-45DF-B1B5-C4EFF0F0A03E}"/>
                </a:ext>
              </a:extLst>
            </p:cNvPr>
            <p:cNvCxnSpPr/>
            <p:nvPr/>
          </p:nvCxnSpPr>
          <p:spPr>
            <a:xfrm flipH="1">
              <a:off x="2771800" y="3645024"/>
              <a:ext cx="165618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49">
              <a:extLst>
                <a:ext uri="{FF2B5EF4-FFF2-40B4-BE49-F238E27FC236}">
                  <a16:creationId xmlns:a16="http://schemas.microsoft.com/office/drawing/2014/main" id="{6ABF3DA7-F709-49CE-9B6D-D0D49EB9A835}"/>
                </a:ext>
              </a:extLst>
            </p:cNvPr>
            <p:cNvCxnSpPr/>
            <p:nvPr/>
          </p:nvCxnSpPr>
          <p:spPr>
            <a:xfrm flipV="1">
              <a:off x="2771800" y="3356992"/>
              <a:ext cx="1647800" cy="83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291FCFDB-1A1E-442A-8E7E-010C9F9E4C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85984" y="2852936"/>
              <a:ext cx="465936" cy="431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68D0B716-F88A-41DE-B0D6-690FED9D9E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90040" y="2852936"/>
              <a:ext cx="465936" cy="431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Picture 12" descr="http://2.bp.blogspot.com/-9EQRAk3_ExI/TWGUlQKYdMI/AAAAAAAAAAQ/UK8DDkUC5zA/s1600/amigos+-+investidores.jpg">
            <a:extLst>
              <a:ext uri="{FF2B5EF4-FFF2-40B4-BE49-F238E27FC236}">
                <a16:creationId xmlns:a16="http://schemas.microsoft.com/office/drawing/2014/main" id="{1A6DDE66-BE1D-43FF-95F4-7A190921F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25002" y="4819972"/>
            <a:ext cx="1578523" cy="1345332"/>
          </a:xfrm>
          <a:prstGeom prst="rect">
            <a:avLst/>
          </a:prstGeom>
          <a:noFill/>
        </p:spPr>
      </p:pic>
      <p:pic>
        <p:nvPicPr>
          <p:cNvPr id="25" name="Picture 18" descr="http://t1.gstatic.com/images?q=tbn:ANd9GcTf1HTIp-1n9cDFyS8Lk26GmT-La0e5UaGahDQvGZYMyqAv3gh5">
            <a:extLst>
              <a:ext uri="{FF2B5EF4-FFF2-40B4-BE49-F238E27FC236}">
                <a16:creationId xmlns:a16="http://schemas.microsoft.com/office/drawing/2014/main" id="{AF14622F-3404-49E7-96FD-65105BF55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15044" y="2844225"/>
            <a:ext cx="1511445" cy="1127771"/>
          </a:xfrm>
          <a:prstGeom prst="rect">
            <a:avLst/>
          </a:prstGeom>
          <a:noFill/>
        </p:spPr>
      </p:pic>
      <p:pic>
        <p:nvPicPr>
          <p:cNvPr id="26" name="Picture 14" descr="http://i.telegraph.co.uk/multimedia/archive/01459/warren_buffett_1459450c.jpg">
            <a:extLst>
              <a:ext uri="{FF2B5EF4-FFF2-40B4-BE49-F238E27FC236}">
                <a16:creationId xmlns:a16="http://schemas.microsoft.com/office/drawing/2014/main" id="{9E84BCD9-48E6-49F2-91C4-42BA15C95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 l="46017"/>
          <a:stretch>
            <a:fillRect/>
          </a:stretch>
        </p:blipFill>
        <p:spPr bwMode="auto">
          <a:xfrm>
            <a:off x="8641026" y="2996952"/>
            <a:ext cx="717515" cy="832160"/>
          </a:xfrm>
          <a:prstGeom prst="rect">
            <a:avLst/>
          </a:prstGeom>
          <a:noFill/>
        </p:spPr>
      </p:pic>
      <p:pic>
        <p:nvPicPr>
          <p:cNvPr id="27" name="Picture 22" descr="http://www.boma.org/awards/360-program/case-studies/PublishingImages/DENVER-FINANCIAL-CENTER-BUILDING247x300.jpg">
            <a:extLst>
              <a:ext uri="{FF2B5EF4-FFF2-40B4-BE49-F238E27FC236}">
                <a16:creationId xmlns:a16="http://schemas.microsoft.com/office/drawing/2014/main" id="{257929B1-FE77-4D70-9589-A4007A092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69018" y="476672"/>
            <a:ext cx="1152128" cy="1399346"/>
          </a:xfrm>
          <a:prstGeom prst="rect">
            <a:avLst/>
          </a:prstGeom>
          <a:noFill/>
        </p:spPr>
      </p:pic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20E30F79-C685-445C-9A6E-1F9717DB07CD}"/>
              </a:ext>
            </a:extLst>
          </p:cNvPr>
          <p:cNvCxnSpPr/>
          <p:nvPr/>
        </p:nvCxnSpPr>
        <p:spPr>
          <a:xfrm>
            <a:off x="7488898" y="1268760"/>
            <a:ext cx="0" cy="4248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C117EE32-33B8-4F12-AAB6-60D8D0388098}"/>
              </a:ext>
            </a:extLst>
          </p:cNvPr>
          <p:cNvCxnSpPr/>
          <p:nvPr/>
        </p:nvCxnSpPr>
        <p:spPr>
          <a:xfrm>
            <a:off x="7488898" y="1268760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199EF463-52BE-450E-86B6-ED02672D7A90}"/>
              </a:ext>
            </a:extLst>
          </p:cNvPr>
          <p:cNvCxnSpPr/>
          <p:nvPr/>
        </p:nvCxnSpPr>
        <p:spPr>
          <a:xfrm>
            <a:off x="7488898" y="5517232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7FB79ABA-6D3B-4184-950D-468C977C1824}"/>
              </a:ext>
            </a:extLst>
          </p:cNvPr>
          <p:cNvCxnSpPr/>
          <p:nvPr/>
        </p:nvCxnSpPr>
        <p:spPr>
          <a:xfrm>
            <a:off x="7488898" y="3429000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B763B2DF-EA9C-432E-8DF2-20C69387EC8A}"/>
              </a:ext>
            </a:extLst>
          </p:cNvPr>
          <p:cNvCxnSpPr/>
          <p:nvPr/>
        </p:nvCxnSpPr>
        <p:spPr>
          <a:xfrm>
            <a:off x="6624802" y="3429000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1026" descr="http://t1.gstatic.com/images?q=tbn:ANd9GcRKLU-huFlREdoGJPS5hb86i4BZZtzmmqJjEA1wMUKbaYYYxRo&amp;t=1&amp;h=185&amp;w=200&amp;usg=__UwPuF8QRB0KEkpIvL04gQhfgsM8=">
            <a:extLst>
              <a:ext uri="{FF2B5EF4-FFF2-40B4-BE49-F238E27FC236}">
                <a16:creationId xmlns:a16="http://schemas.microsoft.com/office/drawing/2014/main" id="{0C7DCDD4-AD72-4CE7-88E3-2EC6FBB16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930" y="5117182"/>
            <a:ext cx="354077" cy="32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026" descr="http://t1.gstatic.com/images?q=tbn:ANd9GcRKLU-huFlREdoGJPS5hb86i4BZZtzmmqJjEA1wMUKbaYYYxRo&amp;t=1&amp;h=185&amp;w=200&amp;usg=__UwPuF8QRB0KEkpIvL04gQhfgsM8=">
            <a:extLst>
              <a:ext uri="{FF2B5EF4-FFF2-40B4-BE49-F238E27FC236}">
                <a16:creationId xmlns:a16="http://schemas.microsoft.com/office/drawing/2014/main" id="{C5D880EE-33D7-40D8-B085-3BEDC5967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930" y="3028950"/>
            <a:ext cx="354077" cy="32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032" descr="http://trcs.wikispaces.com/file/view/money_clipart_banknote.gif/30214275/money_clipart_banknote.gif">
            <a:extLst>
              <a:ext uri="{FF2B5EF4-FFF2-40B4-BE49-F238E27FC236}">
                <a16:creationId xmlns:a16="http://schemas.microsoft.com/office/drawing/2014/main" id="{951EC088-8063-4D5B-8F2A-F8460AD39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6930" y="3501008"/>
            <a:ext cx="411572" cy="288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032" descr="http://trcs.wikispaces.com/file/view/money_clipart_banknote.gif/30214275/money_clipart_banknote.gif">
            <a:extLst>
              <a:ext uri="{FF2B5EF4-FFF2-40B4-BE49-F238E27FC236}">
                <a16:creationId xmlns:a16="http://schemas.microsoft.com/office/drawing/2014/main" id="{D63CD9D3-730E-4A19-B2F0-B641D8915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6930" y="5589240"/>
            <a:ext cx="411572" cy="288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1039">
            <a:extLst>
              <a:ext uri="{FF2B5EF4-FFF2-40B4-BE49-F238E27FC236}">
                <a16:creationId xmlns:a16="http://schemas.microsoft.com/office/drawing/2014/main" id="{3F855505-148B-4AD3-94C6-565A6B2C4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330" y="1818320"/>
            <a:ext cx="12192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pt-BR" b="1" dirty="0">
                <a:solidFill>
                  <a:srgbClr val="0033CC"/>
                </a:solidFill>
              </a:rPr>
              <a:t>Corretoras</a:t>
            </a:r>
          </a:p>
          <a:p>
            <a:pPr algn="ctr" eaLnBrk="0" hangingPunct="0">
              <a:spcBef>
                <a:spcPts val="0"/>
              </a:spcBef>
            </a:pPr>
            <a:r>
              <a:rPr lang="pt-BR" b="1" dirty="0" err="1">
                <a:solidFill>
                  <a:srgbClr val="0033CC"/>
                </a:solidFill>
              </a:rPr>
              <a:t>DTVMs</a:t>
            </a:r>
            <a:endParaRPr lang="pt-BR" b="1" dirty="0">
              <a:solidFill>
                <a:srgbClr val="0033CC"/>
              </a:solidFill>
            </a:endParaRPr>
          </a:p>
          <a:p>
            <a:pPr algn="ctr" eaLnBrk="0" hangingPunct="0">
              <a:spcBef>
                <a:spcPts val="0"/>
              </a:spcBef>
            </a:pPr>
            <a:r>
              <a:rPr lang="pt-BR" b="1" dirty="0">
                <a:solidFill>
                  <a:srgbClr val="0033CC"/>
                </a:solidFill>
              </a:rPr>
              <a:t>Bancos</a:t>
            </a:r>
          </a:p>
        </p:txBody>
      </p:sp>
      <p:sp>
        <p:nvSpPr>
          <p:cNvPr id="38" name="Text Box 1039">
            <a:extLst>
              <a:ext uri="{FF2B5EF4-FFF2-40B4-BE49-F238E27FC236}">
                <a16:creationId xmlns:a16="http://schemas.microsoft.com/office/drawing/2014/main" id="{7D37C638-6003-4AA2-819B-73A73B05D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826" y="4077072"/>
            <a:ext cx="12192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pt-BR" b="1" dirty="0">
                <a:solidFill>
                  <a:srgbClr val="0033CC"/>
                </a:solidFill>
              </a:rPr>
              <a:t>Corretoras</a:t>
            </a:r>
          </a:p>
          <a:p>
            <a:pPr algn="ctr" eaLnBrk="0" hangingPunct="0">
              <a:spcBef>
                <a:spcPts val="0"/>
              </a:spcBef>
            </a:pPr>
            <a:r>
              <a:rPr lang="pt-BR" b="1" dirty="0" err="1">
                <a:solidFill>
                  <a:srgbClr val="0033CC"/>
                </a:solidFill>
              </a:rPr>
              <a:t>DTVMs</a:t>
            </a:r>
            <a:endParaRPr lang="pt-BR" b="1" dirty="0">
              <a:solidFill>
                <a:srgbClr val="0033CC"/>
              </a:solidFill>
            </a:endParaRPr>
          </a:p>
          <a:p>
            <a:pPr algn="ctr" eaLnBrk="0" hangingPunct="0">
              <a:spcBef>
                <a:spcPts val="0"/>
              </a:spcBef>
            </a:pPr>
            <a:r>
              <a:rPr lang="pt-BR" b="1" dirty="0">
                <a:solidFill>
                  <a:srgbClr val="0033CC"/>
                </a:solidFill>
              </a:rPr>
              <a:t>Bancos</a:t>
            </a:r>
            <a:endParaRPr lang="pt-BR" sz="2000" b="1" dirty="0">
              <a:solidFill>
                <a:srgbClr val="0033CC"/>
              </a:solidFill>
            </a:endParaRPr>
          </a:p>
        </p:txBody>
      </p:sp>
      <p:pic>
        <p:nvPicPr>
          <p:cNvPr id="39" name="Picture 4" descr="http://www.firstpointit.com/wp-content/uploads/2014/03/business-icon1.png">
            <a:extLst>
              <a:ext uri="{FF2B5EF4-FFF2-40B4-BE49-F238E27FC236}">
                <a16:creationId xmlns:a16="http://schemas.microsoft.com/office/drawing/2014/main" id="{E8FFC235-F08D-40AF-8818-E254AD0EC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65531" y="2780928"/>
            <a:ext cx="1962927" cy="1414661"/>
          </a:xfrm>
          <a:prstGeom prst="rect">
            <a:avLst/>
          </a:prstGeom>
          <a:noFill/>
        </p:spPr>
      </p:pic>
      <p:sp>
        <p:nvSpPr>
          <p:cNvPr id="40" name="Texto Explicativo 2 79">
            <a:extLst>
              <a:ext uri="{FF2B5EF4-FFF2-40B4-BE49-F238E27FC236}">
                <a16:creationId xmlns:a16="http://schemas.microsoft.com/office/drawing/2014/main" id="{B2777F61-5B90-4BDB-B566-ADDC14CF7702}"/>
              </a:ext>
            </a:extLst>
          </p:cNvPr>
          <p:cNvSpPr/>
          <p:nvPr/>
        </p:nvSpPr>
        <p:spPr>
          <a:xfrm>
            <a:off x="2880386" y="5877272"/>
            <a:ext cx="2304256" cy="7200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97028"/>
              <a:gd name="adj6" fmla="val -16491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Empresa de Capital Aberto</a:t>
            </a:r>
          </a:p>
        </p:txBody>
      </p:sp>
    </p:spTree>
    <p:extLst>
      <p:ext uri="{BB962C8B-B14F-4D97-AF65-F5344CB8AC3E}">
        <p14:creationId xmlns:p14="http://schemas.microsoft.com/office/powerpoint/2010/main" val="22670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121">
            <a:extLst>
              <a:ext uri="{FF2B5EF4-FFF2-40B4-BE49-F238E27FC236}">
                <a16:creationId xmlns:a16="http://schemas.microsoft.com/office/drawing/2014/main" id="{DC927446-69CC-48D6-A14E-AEA19076DE66}"/>
              </a:ext>
            </a:extLst>
          </p:cNvPr>
          <p:cNvSpPr/>
          <p:nvPr/>
        </p:nvSpPr>
        <p:spPr>
          <a:xfrm>
            <a:off x="9016076" y="882216"/>
            <a:ext cx="1512168" cy="5760640"/>
          </a:xfrm>
          <a:prstGeom prst="roundRect">
            <a:avLst/>
          </a:prstGeom>
          <a:solidFill>
            <a:srgbClr val="DAEDF6"/>
          </a:solidFill>
          <a:ln>
            <a:noFill/>
          </a:ln>
          <a:effectLst>
            <a:glow rad="101600">
              <a:srgbClr val="DAEDF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120">
            <a:extLst>
              <a:ext uri="{FF2B5EF4-FFF2-40B4-BE49-F238E27FC236}">
                <a16:creationId xmlns:a16="http://schemas.microsoft.com/office/drawing/2014/main" id="{1B9D9160-AF20-4E61-8B2F-E64673677938}"/>
              </a:ext>
            </a:extLst>
          </p:cNvPr>
          <p:cNvSpPr/>
          <p:nvPr/>
        </p:nvSpPr>
        <p:spPr>
          <a:xfrm>
            <a:off x="1815276" y="882216"/>
            <a:ext cx="1512168" cy="5760640"/>
          </a:xfrm>
          <a:prstGeom prst="roundRect">
            <a:avLst/>
          </a:prstGeom>
          <a:solidFill>
            <a:srgbClr val="CFFDEB"/>
          </a:solidFill>
          <a:ln>
            <a:noFill/>
          </a:ln>
          <a:effectLst>
            <a:glow rad="101600">
              <a:srgbClr val="B6FCE1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" name="Grupo 67">
            <a:extLst>
              <a:ext uri="{FF2B5EF4-FFF2-40B4-BE49-F238E27FC236}">
                <a16:creationId xmlns:a16="http://schemas.microsoft.com/office/drawing/2014/main" id="{BB7422CD-E469-44C8-871F-F7B090086B27}"/>
              </a:ext>
            </a:extLst>
          </p:cNvPr>
          <p:cNvGrpSpPr/>
          <p:nvPr/>
        </p:nvGrpSpPr>
        <p:grpSpPr>
          <a:xfrm>
            <a:off x="8923852" y="977714"/>
            <a:ext cx="1676400" cy="5625916"/>
            <a:chOff x="7360096" y="764704"/>
            <a:chExt cx="1676400" cy="5625916"/>
          </a:xfrm>
        </p:grpSpPr>
        <p:sp>
          <p:nvSpPr>
            <p:cNvPr id="7" name="Text Box 1046">
              <a:extLst>
                <a:ext uri="{FF2B5EF4-FFF2-40B4-BE49-F238E27FC236}">
                  <a16:creationId xmlns:a16="http://schemas.microsoft.com/office/drawing/2014/main" id="{5F895BD2-D127-48A2-963A-BE75C00225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0096" y="6021288"/>
              <a:ext cx="167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/>
                <a:t>Investidores</a:t>
              </a:r>
            </a:p>
          </p:txBody>
        </p:sp>
        <p:sp>
          <p:nvSpPr>
            <p:cNvPr id="8" name="Text Box 1054">
              <a:extLst>
                <a:ext uri="{FF2B5EF4-FFF2-40B4-BE49-F238E27FC236}">
                  <a16:creationId xmlns:a16="http://schemas.microsoft.com/office/drawing/2014/main" id="{084A02AF-8B77-4D93-961A-8020693264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2496" y="1844824"/>
              <a:ext cx="145199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/>
                <a:t>Investidores Institucionais</a:t>
              </a:r>
            </a:p>
          </p:txBody>
        </p:sp>
        <p:sp>
          <p:nvSpPr>
            <p:cNvPr id="9" name="Text Box 1059">
              <a:extLst>
                <a:ext uri="{FF2B5EF4-FFF2-40B4-BE49-F238E27FC236}">
                  <a16:creationId xmlns:a16="http://schemas.microsoft.com/office/drawing/2014/main" id="{93ED7021-6EC0-4F72-8E85-7EC8A8804A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8196" y="3933056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/>
                <a:t>Investidores Qualificados</a:t>
              </a:r>
            </a:p>
          </p:txBody>
        </p:sp>
        <p:pic>
          <p:nvPicPr>
            <p:cNvPr id="10" name="Picture 12" descr="http://2.bp.blogspot.com/-9EQRAk3_ExI/TWGUlQKYdMI/AAAAAAAAAAQ/UK8DDkUC5zA/s1600/amigos+-+investidores.jpg">
              <a:extLst>
                <a:ext uri="{FF2B5EF4-FFF2-40B4-BE49-F238E27FC236}">
                  <a16:creationId xmlns:a16="http://schemas.microsoft.com/office/drawing/2014/main" id="{AC4553C3-4022-4301-B882-236258DCB2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86228" y="5013176"/>
              <a:ext cx="1224136" cy="1043298"/>
            </a:xfrm>
            <a:prstGeom prst="rect">
              <a:avLst/>
            </a:prstGeom>
            <a:noFill/>
          </p:spPr>
        </p:pic>
        <p:pic>
          <p:nvPicPr>
            <p:cNvPr id="11" name="Picture 18" descr="http://t1.gstatic.com/images?q=tbn:ANd9GcTf1HTIp-1n9cDFyS8Lk26GmT-La0e5UaGahDQvGZYMyqAv3gh5">
              <a:extLst>
                <a:ext uri="{FF2B5EF4-FFF2-40B4-BE49-F238E27FC236}">
                  <a16:creationId xmlns:a16="http://schemas.microsoft.com/office/drawing/2014/main" id="{D74ADF05-E6FF-4093-9E21-2985673AF1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09241" y="2996952"/>
              <a:ext cx="1178110" cy="879052"/>
            </a:xfrm>
            <a:prstGeom prst="rect">
              <a:avLst/>
            </a:prstGeom>
            <a:noFill/>
          </p:spPr>
        </p:pic>
        <p:pic>
          <p:nvPicPr>
            <p:cNvPr id="12" name="Picture 22" descr="http://www.boma.org/awards/360-program/case-studies/PublishingImages/DENVER-FINANCIAL-CENTER-BUILDING247x300.jpg">
              <a:extLst>
                <a:ext uri="{FF2B5EF4-FFF2-40B4-BE49-F238E27FC236}">
                  <a16:creationId xmlns:a16="http://schemas.microsoft.com/office/drawing/2014/main" id="{DF0748F8-5CB4-45B0-8563-2E6FF2430A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6248" y="764704"/>
              <a:ext cx="864096" cy="1049510"/>
            </a:xfrm>
            <a:prstGeom prst="rect">
              <a:avLst/>
            </a:prstGeom>
            <a:noFill/>
          </p:spPr>
        </p:pic>
      </p:grpSp>
      <p:sp>
        <p:nvSpPr>
          <p:cNvPr id="13" name="Text Box 42">
            <a:extLst>
              <a:ext uri="{FF2B5EF4-FFF2-40B4-BE49-F238E27FC236}">
                <a16:creationId xmlns:a16="http://schemas.microsoft.com/office/drawing/2014/main" id="{E51ED60B-02A6-4D26-98B2-ED66A89FB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252" y="410098"/>
            <a:ext cx="1981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latin typeface="Calibri" pitchFamily="34" charset="0"/>
              </a:rPr>
              <a:t>Compradores</a:t>
            </a:r>
          </a:p>
        </p:txBody>
      </p:sp>
      <p:sp>
        <p:nvSpPr>
          <p:cNvPr id="14" name="Text Box 43">
            <a:extLst>
              <a:ext uri="{FF2B5EF4-FFF2-40B4-BE49-F238E27FC236}">
                <a16:creationId xmlns:a16="http://schemas.microsoft.com/office/drawing/2014/main" id="{81CF3831-3F81-4385-9C47-3A51DB54C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3298" y="378160"/>
            <a:ext cx="18589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latin typeface="Calibri" pitchFamily="34" charset="0"/>
              </a:rPr>
              <a:t>Vendedores</a:t>
            </a:r>
          </a:p>
        </p:txBody>
      </p:sp>
      <p:sp>
        <p:nvSpPr>
          <p:cNvPr id="15" name="Text Box 44">
            <a:extLst>
              <a:ext uri="{FF2B5EF4-FFF2-40B4-BE49-F238E27FC236}">
                <a16:creationId xmlns:a16="http://schemas.microsoft.com/office/drawing/2014/main" id="{60652A3B-2075-4BAE-9591-0FCB5F922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556" y="497594"/>
            <a:ext cx="37338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dirty="0">
                <a:cs typeface="Arial" charset="0"/>
              </a:rPr>
              <a:t>Mercado Secundário </a:t>
            </a:r>
          </a:p>
        </p:txBody>
      </p:sp>
      <p:pic>
        <p:nvPicPr>
          <p:cNvPr id="16" name="Picture 14" descr="http://i.telegraph.co.uk/multimedia/archive/01459/warren_buffett_1459450c.jpg">
            <a:extLst>
              <a:ext uri="{FF2B5EF4-FFF2-40B4-BE49-F238E27FC236}">
                <a16:creationId xmlns:a16="http://schemas.microsoft.com/office/drawing/2014/main" id="{189493B2-325A-4D79-93EF-B1016F8E1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46017"/>
          <a:stretch>
            <a:fillRect/>
          </a:stretch>
        </p:blipFill>
        <p:spPr bwMode="auto">
          <a:xfrm>
            <a:off x="9232100" y="3474504"/>
            <a:ext cx="504056" cy="584594"/>
          </a:xfrm>
          <a:prstGeom prst="rect">
            <a:avLst/>
          </a:prstGeom>
          <a:noFill/>
        </p:spPr>
      </p:pic>
      <p:grpSp>
        <p:nvGrpSpPr>
          <p:cNvPr id="17" name="Grupo 68">
            <a:extLst>
              <a:ext uri="{FF2B5EF4-FFF2-40B4-BE49-F238E27FC236}">
                <a16:creationId xmlns:a16="http://schemas.microsoft.com/office/drawing/2014/main" id="{490C53E5-E435-46A5-A835-FE5A26519338}"/>
              </a:ext>
            </a:extLst>
          </p:cNvPr>
          <p:cNvGrpSpPr/>
          <p:nvPr/>
        </p:nvGrpSpPr>
        <p:grpSpPr>
          <a:xfrm>
            <a:off x="1743268" y="977714"/>
            <a:ext cx="1676400" cy="5625916"/>
            <a:chOff x="7360096" y="764704"/>
            <a:chExt cx="1676400" cy="5625916"/>
          </a:xfrm>
        </p:grpSpPr>
        <p:sp>
          <p:nvSpPr>
            <p:cNvPr id="18" name="Text Box 1046">
              <a:extLst>
                <a:ext uri="{FF2B5EF4-FFF2-40B4-BE49-F238E27FC236}">
                  <a16:creationId xmlns:a16="http://schemas.microsoft.com/office/drawing/2014/main" id="{64E4378F-AAEC-445E-93F0-D38C932DE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0096" y="6021288"/>
              <a:ext cx="1676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/>
                <a:t>Investidores</a:t>
              </a:r>
            </a:p>
          </p:txBody>
        </p:sp>
        <p:sp>
          <p:nvSpPr>
            <p:cNvPr id="19" name="Text Box 1054">
              <a:extLst>
                <a:ext uri="{FF2B5EF4-FFF2-40B4-BE49-F238E27FC236}">
                  <a16:creationId xmlns:a16="http://schemas.microsoft.com/office/drawing/2014/main" id="{811342A1-A179-4ED8-B609-B618D1F23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4112" y="1844824"/>
              <a:ext cx="147406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/>
                <a:t>Investidores Institucionais</a:t>
              </a:r>
            </a:p>
          </p:txBody>
        </p:sp>
        <p:sp>
          <p:nvSpPr>
            <p:cNvPr id="20" name="Text Box 1059">
              <a:extLst>
                <a:ext uri="{FF2B5EF4-FFF2-40B4-BE49-F238E27FC236}">
                  <a16:creationId xmlns:a16="http://schemas.microsoft.com/office/drawing/2014/main" id="{8A9A2CD3-1D4B-494D-A4E1-C8E3115A7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8196" y="3933056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/>
                <a:t>Investidores Qualificados</a:t>
              </a:r>
            </a:p>
          </p:txBody>
        </p:sp>
        <p:pic>
          <p:nvPicPr>
            <p:cNvPr id="21" name="Picture 12" descr="http://2.bp.blogspot.com/-9EQRAk3_ExI/TWGUlQKYdMI/AAAAAAAAAAQ/UK8DDkUC5zA/s1600/amigos+-+investidores.jpg">
              <a:extLst>
                <a:ext uri="{FF2B5EF4-FFF2-40B4-BE49-F238E27FC236}">
                  <a16:creationId xmlns:a16="http://schemas.microsoft.com/office/drawing/2014/main" id="{C3D5F992-58D8-4CBB-AD9D-7939ABE7B7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86228" y="5013176"/>
              <a:ext cx="1224136" cy="1043298"/>
            </a:xfrm>
            <a:prstGeom prst="rect">
              <a:avLst/>
            </a:prstGeom>
            <a:noFill/>
          </p:spPr>
        </p:pic>
        <p:pic>
          <p:nvPicPr>
            <p:cNvPr id="22" name="Picture 18" descr="http://t1.gstatic.com/images?q=tbn:ANd9GcTf1HTIp-1n9cDFyS8Lk26GmT-La0e5UaGahDQvGZYMyqAv3gh5">
              <a:extLst>
                <a:ext uri="{FF2B5EF4-FFF2-40B4-BE49-F238E27FC236}">
                  <a16:creationId xmlns:a16="http://schemas.microsoft.com/office/drawing/2014/main" id="{09CE913E-8236-494D-8136-3FF1F31572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09241" y="2996952"/>
              <a:ext cx="1178110" cy="879052"/>
            </a:xfrm>
            <a:prstGeom prst="rect">
              <a:avLst/>
            </a:prstGeom>
            <a:noFill/>
          </p:spPr>
        </p:pic>
        <p:pic>
          <p:nvPicPr>
            <p:cNvPr id="23" name="Picture 22" descr="http://www.boma.org/awards/360-program/case-studies/PublishingImages/DENVER-FINANCIAL-CENTER-BUILDING247x300.jpg">
              <a:extLst>
                <a:ext uri="{FF2B5EF4-FFF2-40B4-BE49-F238E27FC236}">
                  <a16:creationId xmlns:a16="http://schemas.microsoft.com/office/drawing/2014/main" id="{E8094F85-BE2F-49BC-8E4D-4F92461144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6248" y="764704"/>
              <a:ext cx="864096" cy="1049510"/>
            </a:xfrm>
            <a:prstGeom prst="rect">
              <a:avLst/>
            </a:prstGeom>
            <a:noFill/>
          </p:spPr>
        </p:pic>
      </p:grpSp>
      <p:pic>
        <p:nvPicPr>
          <p:cNvPr id="24" name="Picture 14" descr="http://i.telegraph.co.uk/multimedia/archive/01459/warren_buffett_1459450c.jpg">
            <a:extLst>
              <a:ext uri="{FF2B5EF4-FFF2-40B4-BE49-F238E27FC236}">
                <a16:creationId xmlns:a16="http://schemas.microsoft.com/office/drawing/2014/main" id="{5AC0958F-874E-4395-A31B-BB4110405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l="46017"/>
          <a:stretch>
            <a:fillRect/>
          </a:stretch>
        </p:blipFill>
        <p:spPr bwMode="auto">
          <a:xfrm>
            <a:off x="2031300" y="3474504"/>
            <a:ext cx="504056" cy="584594"/>
          </a:xfrm>
          <a:prstGeom prst="rect">
            <a:avLst/>
          </a:prstGeom>
          <a:noFill/>
        </p:spPr>
      </p:pic>
      <p:grpSp>
        <p:nvGrpSpPr>
          <p:cNvPr id="25" name="Grupo 80">
            <a:extLst>
              <a:ext uri="{FF2B5EF4-FFF2-40B4-BE49-F238E27FC236}">
                <a16:creationId xmlns:a16="http://schemas.microsoft.com/office/drawing/2014/main" id="{BAC9CF45-7BF0-4C5C-84E7-E0A5AF0903C6}"/>
              </a:ext>
            </a:extLst>
          </p:cNvPr>
          <p:cNvGrpSpPr/>
          <p:nvPr/>
        </p:nvGrpSpPr>
        <p:grpSpPr>
          <a:xfrm>
            <a:off x="3327444" y="1098079"/>
            <a:ext cx="1008112" cy="5040883"/>
            <a:chOff x="1835696" y="908720"/>
            <a:chExt cx="1008112" cy="5040883"/>
          </a:xfrm>
        </p:grpSpPr>
        <p:pic>
          <p:nvPicPr>
            <p:cNvPr id="26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F6128869-6DD2-4664-84EE-995EC883F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07704" y="908720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083C7885-0366-49E3-958D-DB5CF65375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1412776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6A430126-6AD6-40DC-8247-59AFDEBDAA2C}"/>
                </a:ext>
              </a:extLst>
            </p:cNvPr>
            <p:cNvCxnSpPr/>
            <p:nvPr/>
          </p:nvCxnSpPr>
          <p:spPr>
            <a:xfrm flipH="1">
              <a:off x="2339752" y="1340768"/>
              <a:ext cx="0" cy="42484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2B7ED8B7-C1A1-46D4-A759-F4499F1A4BA9}"/>
                </a:ext>
              </a:extLst>
            </p:cNvPr>
            <p:cNvCxnSpPr/>
            <p:nvPr/>
          </p:nvCxnSpPr>
          <p:spPr>
            <a:xfrm flipH="1">
              <a:off x="1835696" y="350100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F49D6F22-0E73-42AA-BCFC-24B9045E96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13667" y="5189190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48D1E38D-0359-4DEF-ADDC-EF795A9EDC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13667" y="3100958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67FEA257-4161-45AE-8F50-66D4E78B15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3573016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14F1CBC7-9182-40D5-A4A1-E5C8188638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5661248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2E441E43-BBF7-4F70-A8AD-1F1C6407DB7C}"/>
                </a:ext>
              </a:extLst>
            </p:cNvPr>
            <p:cNvCxnSpPr/>
            <p:nvPr/>
          </p:nvCxnSpPr>
          <p:spPr>
            <a:xfrm flipH="1">
              <a:off x="2339752" y="350100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>
              <a:extLst>
                <a:ext uri="{FF2B5EF4-FFF2-40B4-BE49-F238E27FC236}">
                  <a16:creationId xmlns:a16="http://schemas.microsoft.com/office/drawing/2014/main" id="{A1778577-D14F-4F53-A6EC-DE88AD3CEC02}"/>
                </a:ext>
              </a:extLst>
            </p:cNvPr>
            <p:cNvCxnSpPr/>
            <p:nvPr/>
          </p:nvCxnSpPr>
          <p:spPr>
            <a:xfrm flipH="1">
              <a:off x="1835696" y="134076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id="{D7802B5F-A65C-4ACE-A499-F406DFFBF020}"/>
                </a:ext>
              </a:extLst>
            </p:cNvPr>
            <p:cNvCxnSpPr/>
            <p:nvPr/>
          </p:nvCxnSpPr>
          <p:spPr>
            <a:xfrm flipH="1">
              <a:off x="1835696" y="5589240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o 81">
            <a:extLst>
              <a:ext uri="{FF2B5EF4-FFF2-40B4-BE49-F238E27FC236}">
                <a16:creationId xmlns:a16="http://schemas.microsoft.com/office/drawing/2014/main" id="{B92FFB9F-ADC2-46AB-AB5A-0C309BF5D551}"/>
              </a:ext>
            </a:extLst>
          </p:cNvPr>
          <p:cNvGrpSpPr/>
          <p:nvPr/>
        </p:nvGrpSpPr>
        <p:grpSpPr>
          <a:xfrm flipH="1">
            <a:off x="8007964" y="1098079"/>
            <a:ext cx="1008112" cy="5040883"/>
            <a:chOff x="1835696" y="908720"/>
            <a:chExt cx="1008112" cy="5040883"/>
          </a:xfrm>
        </p:grpSpPr>
        <p:pic>
          <p:nvPicPr>
            <p:cNvPr id="38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DCE7C560-05DB-4ABC-B972-793D35CF44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07704" y="908720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BAEBDF52-A4C4-49F2-844D-D350A3C80C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1412776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2AFB5962-1ACA-428B-845C-F92A9241141E}"/>
                </a:ext>
              </a:extLst>
            </p:cNvPr>
            <p:cNvCxnSpPr/>
            <p:nvPr/>
          </p:nvCxnSpPr>
          <p:spPr>
            <a:xfrm flipH="1">
              <a:off x="2339752" y="1340768"/>
              <a:ext cx="0" cy="42484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>
              <a:extLst>
                <a:ext uri="{FF2B5EF4-FFF2-40B4-BE49-F238E27FC236}">
                  <a16:creationId xmlns:a16="http://schemas.microsoft.com/office/drawing/2014/main" id="{797B1C90-F6AD-4A2B-8232-53D322C424ED}"/>
                </a:ext>
              </a:extLst>
            </p:cNvPr>
            <p:cNvCxnSpPr/>
            <p:nvPr/>
          </p:nvCxnSpPr>
          <p:spPr>
            <a:xfrm flipH="1">
              <a:off x="1835696" y="350100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C21B17C2-02AC-4EB3-9882-6A481707D9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13667" y="5189190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026" descr="http://t1.gstatic.com/images?q=tbn:ANd9GcRKLU-huFlREdoGJPS5hb86i4BZZtzmmqJjEA1wMUKbaYYYxRo&amp;t=1&amp;h=185&amp;w=200&amp;usg=__UwPuF8QRB0KEkpIvL04gQhfgsM8=">
              <a:extLst>
                <a:ext uri="{FF2B5EF4-FFF2-40B4-BE49-F238E27FC236}">
                  <a16:creationId xmlns:a16="http://schemas.microsoft.com/office/drawing/2014/main" id="{93489898-1963-4C42-A98C-F6D40E59F8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1913667" y="3100958"/>
              <a:ext cx="354077" cy="328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2BAC3402-F4F7-4EC5-8B3C-8D1CC0697C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3573016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1032" descr="http://trcs.wikispaces.com/file/view/money_clipart_banknote.gif/30214275/money_clipart_banknote.gif">
              <a:extLst>
                <a:ext uri="{FF2B5EF4-FFF2-40B4-BE49-F238E27FC236}">
                  <a16:creationId xmlns:a16="http://schemas.microsoft.com/office/drawing/2014/main" id="{F1092312-68E4-4452-9B44-D3BD6C7B33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flipH="1">
              <a:off x="1856172" y="5661248"/>
              <a:ext cx="411572" cy="288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6" name="Conector reto 45">
              <a:extLst>
                <a:ext uri="{FF2B5EF4-FFF2-40B4-BE49-F238E27FC236}">
                  <a16:creationId xmlns:a16="http://schemas.microsoft.com/office/drawing/2014/main" id="{3871EC7B-6BA1-454C-83FA-A7084B4833D2}"/>
                </a:ext>
              </a:extLst>
            </p:cNvPr>
            <p:cNvCxnSpPr/>
            <p:nvPr/>
          </p:nvCxnSpPr>
          <p:spPr>
            <a:xfrm flipH="1">
              <a:off x="2339752" y="350100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>
              <a:extLst>
                <a:ext uri="{FF2B5EF4-FFF2-40B4-BE49-F238E27FC236}">
                  <a16:creationId xmlns:a16="http://schemas.microsoft.com/office/drawing/2014/main" id="{88399E00-1936-4261-9F4E-FDEB5D886281}"/>
                </a:ext>
              </a:extLst>
            </p:cNvPr>
            <p:cNvCxnSpPr/>
            <p:nvPr/>
          </p:nvCxnSpPr>
          <p:spPr>
            <a:xfrm flipH="1">
              <a:off x="1835696" y="134076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>
              <a:extLst>
                <a:ext uri="{FF2B5EF4-FFF2-40B4-BE49-F238E27FC236}">
                  <a16:creationId xmlns:a16="http://schemas.microsoft.com/office/drawing/2014/main" id="{60E8F59D-4248-4E35-8218-155A9A884BC7}"/>
                </a:ext>
              </a:extLst>
            </p:cNvPr>
            <p:cNvCxnSpPr/>
            <p:nvPr/>
          </p:nvCxnSpPr>
          <p:spPr>
            <a:xfrm flipH="1">
              <a:off x="1835696" y="5589240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Agrupar 71">
            <a:extLst>
              <a:ext uri="{FF2B5EF4-FFF2-40B4-BE49-F238E27FC236}">
                <a16:creationId xmlns:a16="http://schemas.microsoft.com/office/drawing/2014/main" id="{76707881-6072-1847-C8E9-214D755B7B68}"/>
              </a:ext>
            </a:extLst>
          </p:cNvPr>
          <p:cNvGrpSpPr/>
          <p:nvPr/>
        </p:nvGrpSpPr>
        <p:grpSpPr>
          <a:xfrm>
            <a:off x="4340492" y="1890490"/>
            <a:ext cx="3739480" cy="3249490"/>
            <a:chOff x="4340492" y="1890490"/>
            <a:chExt cx="3739480" cy="3249490"/>
          </a:xfrm>
        </p:grpSpPr>
        <p:sp>
          <p:nvSpPr>
            <p:cNvPr id="50" name="Text Box 1039">
              <a:extLst>
                <a:ext uri="{FF2B5EF4-FFF2-40B4-BE49-F238E27FC236}">
                  <a16:creationId xmlns:a16="http://schemas.microsoft.com/office/drawing/2014/main" id="{CBCA0CA2-C6DA-49C5-B5A6-77A82B4B4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0772" y="4770648"/>
              <a:ext cx="1219200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ts val="0"/>
                </a:spcBef>
              </a:pPr>
              <a:r>
                <a:rPr lang="pt-BR" b="1" dirty="0">
                  <a:solidFill>
                    <a:srgbClr val="0033CC"/>
                  </a:solidFill>
                </a:rPr>
                <a:t>Corretoras</a:t>
              </a:r>
            </a:p>
          </p:txBody>
        </p:sp>
        <p:pic>
          <p:nvPicPr>
            <p:cNvPr id="51" name="Picture 2" descr="http://2.bp.blogspot.com/-qXJbDvoUNGY/TuLYF0R10NI/AAAAAAAACUQ/QoeAm2u7r2Y/s1600/size_590_bovespa-germano-luders.jpg">
              <a:extLst>
                <a:ext uri="{FF2B5EF4-FFF2-40B4-BE49-F238E27FC236}">
                  <a16:creationId xmlns:a16="http://schemas.microsoft.com/office/drawing/2014/main" id="{09210166-9E1E-4555-BF5A-B3A2D7C965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271660" y="2898440"/>
              <a:ext cx="1800200" cy="1656184"/>
            </a:xfrm>
            <a:prstGeom prst="rect">
              <a:avLst/>
            </a:prstGeom>
            <a:noFill/>
          </p:spPr>
        </p:pic>
        <p:sp>
          <p:nvSpPr>
            <p:cNvPr id="53" name="Text Box 1039">
              <a:extLst>
                <a:ext uri="{FF2B5EF4-FFF2-40B4-BE49-F238E27FC236}">
                  <a16:creationId xmlns:a16="http://schemas.microsoft.com/office/drawing/2014/main" id="{35265E4E-9C08-408E-BFA1-05610AA25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0492" y="4770648"/>
              <a:ext cx="1219200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ts val="0"/>
                </a:spcBef>
              </a:pPr>
              <a:r>
                <a:rPr lang="pt-BR" b="1" dirty="0">
                  <a:solidFill>
                    <a:srgbClr val="0033CC"/>
                  </a:solidFill>
                </a:rPr>
                <a:t>Corretoras</a:t>
              </a:r>
            </a:p>
          </p:txBody>
        </p:sp>
        <p:grpSp>
          <p:nvGrpSpPr>
            <p:cNvPr id="54" name="Grupo 110">
              <a:extLst>
                <a:ext uri="{FF2B5EF4-FFF2-40B4-BE49-F238E27FC236}">
                  <a16:creationId xmlns:a16="http://schemas.microsoft.com/office/drawing/2014/main" id="{B003976A-78A7-48E2-A8A4-5C807A8A3500}"/>
                </a:ext>
              </a:extLst>
            </p:cNvPr>
            <p:cNvGrpSpPr/>
            <p:nvPr/>
          </p:nvGrpSpPr>
          <p:grpSpPr>
            <a:xfrm>
              <a:off x="4623588" y="2754424"/>
              <a:ext cx="576064" cy="1948862"/>
              <a:chOff x="2987824" y="2564904"/>
              <a:chExt cx="576064" cy="1948862"/>
            </a:xfrm>
          </p:grpSpPr>
          <p:sp>
            <p:nvSpPr>
              <p:cNvPr id="64" name="Retângulo de cantos arredondados 97">
                <a:extLst>
                  <a:ext uri="{FF2B5EF4-FFF2-40B4-BE49-F238E27FC236}">
                    <a16:creationId xmlns:a16="http://schemas.microsoft.com/office/drawing/2014/main" id="{972D878D-F660-4652-BC18-096FCFB844B3}"/>
                  </a:ext>
                </a:extLst>
              </p:cNvPr>
              <p:cNvSpPr/>
              <p:nvPr/>
            </p:nvSpPr>
            <p:spPr>
              <a:xfrm>
                <a:off x="2987824" y="2564904"/>
                <a:ext cx="576064" cy="4320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5" name="Retângulo de cantos arredondados 98">
                <a:extLst>
                  <a:ext uri="{FF2B5EF4-FFF2-40B4-BE49-F238E27FC236}">
                    <a16:creationId xmlns:a16="http://schemas.microsoft.com/office/drawing/2014/main" id="{330E916B-1573-4F62-8E18-BEFC14916B80}"/>
                  </a:ext>
                </a:extLst>
              </p:cNvPr>
              <p:cNvSpPr/>
              <p:nvPr/>
            </p:nvSpPr>
            <p:spPr>
              <a:xfrm>
                <a:off x="2987824" y="3073606"/>
                <a:ext cx="576064" cy="4320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6" name="Retângulo de cantos arredondados 99">
                <a:extLst>
                  <a:ext uri="{FF2B5EF4-FFF2-40B4-BE49-F238E27FC236}">
                    <a16:creationId xmlns:a16="http://schemas.microsoft.com/office/drawing/2014/main" id="{4720A30C-6F40-400F-946B-B84AF5124AE4}"/>
                  </a:ext>
                </a:extLst>
              </p:cNvPr>
              <p:cNvSpPr/>
              <p:nvPr/>
            </p:nvSpPr>
            <p:spPr>
              <a:xfrm>
                <a:off x="2987824" y="3573016"/>
                <a:ext cx="576064" cy="4320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7" name="Retângulo de cantos arredondados 100">
                <a:extLst>
                  <a:ext uri="{FF2B5EF4-FFF2-40B4-BE49-F238E27FC236}">
                    <a16:creationId xmlns:a16="http://schemas.microsoft.com/office/drawing/2014/main" id="{50EFC0D6-3F2C-4376-AF52-CFB64D08C70E}"/>
                  </a:ext>
                </a:extLst>
              </p:cNvPr>
              <p:cNvSpPr/>
              <p:nvPr/>
            </p:nvSpPr>
            <p:spPr>
              <a:xfrm>
                <a:off x="2987824" y="4081718"/>
                <a:ext cx="576064" cy="4320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8" name="Retângulo 67">
                <a:extLst>
                  <a:ext uri="{FF2B5EF4-FFF2-40B4-BE49-F238E27FC236}">
                    <a16:creationId xmlns:a16="http://schemas.microsoft.com/office/drawing/2014/main" id="{F9A8984F-F45A-4886-831D-53F31EAD8CF2}"/>
                  </a:ext>
                </a:extLst>
              </p:cNvPr>
              <p:cNvSpPr/>
              <p:nvPr/>
            </p:nvSpPr>
            <p:spPr>
              <a:xfrm>
                <a:off x="3044863" y="2596262"/>
                <a:ext cx="461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>
                    <a:solidFill>
                      <a:srgbClr val="0033CC"/>
                    </a:solidFill>
                    <a:latin typeface="Eras Medium ITC" pitchFamily="34" charset="0"/>
                  </a:rPr>
                  <a:t>C1</a:t>
                </a:r>
                <a:endParaRPr lang="pt-BR" dirty="0"/>
              </a:p>
            </p:txBody>
          </p:sp>
          <p:sp>
            <p:nvSpPr>
              <p:cNvPr id="69" name="Retângulo 68">
                <a:extLst>
                  <a:ext uri="{FF2B5EF4-FFF2-40B4-BE49-F238E27FC236}">
                    <a16:creationId xmlns:a16="http://schemas.microsoft.com/office/drawing/2014/main" id="{608B59E3-BB50-47CF-BCB3-432D7F4DC42E}"/>
                  </a:ext>
                </a:extLst>
              </p:cNvPr>
              <p:cNvSpPr/>
              <p:nvPr/>
            </p:nvSpPr>
            <p:spPr>
              <a:xfrm>
                <a:off x="3044863" y="3104964"/>
                <a:ext cx="461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>
                    <a:solidFill>
                      <a:srgbClr val="0033CC"/>
                    </a:solidFill>
                    <a:latin typeface="Eras Medium ITC" pitchFamily="34" charset="0"/>
                  </a:rPr>
                  <a:t>C2</a:t>
                </a:r>
                <a:endParaRPr lang="pt-BR" dirty="0"/>
              </a:p>
            </p:txBody>
          </p:sp>
          <p:sp>
            <p:nvSpPr>
              <p:cNvPr id="70" name="Retângulo 69">
                <a:extLst>
                  <a:ext uri="{FF2B5EF4-FFF2-40B4-BE49-F238E27FC236}">
                    <a16:creationId xmlns:a16="http://schemas.microsoft.com/office/drawing/2014/main" id="{17BBE7B1-B8A0-4206-91A3-3B5D75B3B7A9}"/>
                  </a:ext>
                </a:extLst>
              </p:cNvPr>
              <p:cNvSpPr/>
              <p:nvPr/>
            </p:nvSpPr>
            <p:spPr>
              <a:xfrm>
                <a:off x="3040856" y="4113076"/>
                <a:ext cx="4700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err="1">
                    <a:solidFill>
                      <a:srgbClr val="0033CC"/>
                    </a:solidFill>
                    <a:latin typeface="Eras Medium ITC" pitchFamily="34" charset="0"/>
                  </a:rPr>
                  <a:t>Cn</a:t>
                </a:r>
                <a:endParaRPr lang="pt-BR" dirty="0"/>
              </a:p>
            </p:txBody>
          </p:sp>
          <p:sp>
            <p:nvSpPr>
              <p:cNvPr id="71" name="Retângulo 70">
                <a:extLst>
                  <a:ext uri="{FF2B5EF4-FFF2-40B4-BE49-F238E27FC236}">
                    <a16:creationId xmlns:a16="http://schemas.microsoft.com/office/drawing/2014/main" id="{0E7102AC-7EB1-466D-B182-B1D636FE56BC}"/>
                  </a:ext>
                </a:extLst>
              </p:cNvPr>
              <p:cNvSpPr/>
              <p:nvPr/>
            </p:nvSpPr>
            <p:spPr>
              <a:xfrm>
                <a:off x="3106579" y="3604374"/>
                <a:ext cx="338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>
                    <a:solidFill>
                      <a:srgbClr val="0033CC"/>
                    </a:solidFill>
                    <a:latin typeface="Eras Medium ITC" pitchFamily="34" charset="0"/>
                  </a:rPr>
                  <a:t>...</a:t>
                </a:r>
                <a:endParaRPr lang="pt-BR" dirty="0"/>
              </a:p>
            </p:txBody>
          </p:sp>
        </p:grpSp>
        <p:grpSp>
          <p:nvGrpSpPr>
            <p:cNvPr id="55" name="Grupo 111">
              <a:extLst>
                <a:ext uri="{FF2B5EF4-FFF2-40B4-BE49-F238E27FC236}">
                  <a16:creationId xmlns:a16="http://schemas.microsoft.com/office/drawing/2014/main" id="{689AE7D9-4788-42A5-995D-39018D29233A}"/>
                </a:ext>
              </a:extLst>
            </p:cNvPr>
            <p:cNvGrpSpPr/>
            <p:nvPr/>
          </p:nvGrpSpPr>
          <p:grpSpPr>
            <a:xfrm>
              <a:off x="7143868" y="2754424"/>
              <a:ext cx="576064" cy="1948862"/>
              <a:chOff x="2987824" y="2564904"/>
              <a:chExt cx="576064" cy="1948862"/>
            </a:xfrm>
          </p:grpSpPr>
          <p:sp>
            <p:nvSpPr>
              <p:cNvPr id="56" name="Retângulo de cantos arredondados 112">
                <a:extLst>
                  <a:ext uri="{FF2B5EF4-FFF2-40B4-BE49-F238E27FC236}">
                    <a16:creationId xmlns:a16="http://schemas.microsoft.com/office/drawing/2014/main" id="{CD0AEFD6-3050-46AC-A0FA-74849E4180CB}"/>
                  </a:ext>
                </a:extLst>
              </p:cNvPr>
              <p:cNvSpPr/>
              <p:nvPr/>
            </p:nvSpPr>
            <p:spPr>
              <a:xfrm>
                <a:off x="2987824" y="2564904"/>
                <a:ext cx="576064" cy="4320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7" name="Retângulo de cantos arredondados 113">
                <a:extLst>
                  <a:ext uri="{FF2B5EF4-FFF2-40B4-BE49-F238E27FC236}">
                    <a16:creationId xmlns:a16="http://schemas.microsoft.com/office/drawing/2014/main" id="{C04AF04F-C739-4C0F-9A57-E39D26F4549C}"/>
                  </a:ext>
                </a:extLst>
              </p:cNvPr>
              <p:cNvSpPr/>
              <p:nvPr/>
            </p:nvSpPr>
            <p:spPr>
              <a:xfrm>
                <a:off x="2987824" y="3073606"/>
                <a:ext cx="576064" cy="4320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8" name="Retângulo de cantos arredondados 114">
                <a:extLst>
                  <a:ext uri="{FF2B5EF4-FFF2-40B4-BE49-F238E27FC236}">
                    <a16:creationId xmlns:a16="http://schemas.microsoft.com/office/drawing/2014/main" id="{6E1AABDB-0649-4470-84CD-2A84EAF23E81}"/>
                  </a:ext>
                </a:extLst>
              </p:cNvPr>
              <p:cNvSpPr/>
              <p:nvPr/>
            </p:nvSpPr>
            <p:spPr>
              <a:xfrm>
                <a:off x="2987824" y="3573016"/>
                <a:ext cx="576064" cy="4320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9" name="Retângulo de cantos arredondados 115">
                <a:extLst>
                  <a:ext uri="{FF2B5EF4-FFF2-40B4-BE49-F238E27FC236}">
                    <a16:creationId xmlns:a16="http://schemas.microsoft.com/office/drawing/2014/main" id="{40A3D208-6E30-4C4B-85CC-A95A525664BF}"/>
                  </a:ext>
                </a:extLst>
              </p:cNvPr>
              <p:cNvSpPr/>
              <p:nvPr/>
            </p:nvSpPr>
            <p:spPr>
              <a:xfrm>
                <a:off x="2987824" y="4081718"/>
                <a:ext cx="576064" cy="43204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0" name="Retângulo 59">
                <a:extLst>
                  <a:ext uri="{FF2B5EF4-FFF2-40B4-BE49-F238E27FC236}">
                    <a16:creationId xmlns:a16="http://schemas.microsoft.com/office/drawing/2014/main" id="{981F3235-FC0D-4EAF-A72D-369738593AAA}"/>
                  </a:ext>
                </a:extLst>
              </p:cNvPr>
              <p:cNvSpPr/>
              <p:nvPr/>
            </p:nvSpPr>
            <p:spPr>
              <a:xfrm>
                <a:off x="3044863" y="2596262"/>
                <a:ext cx="461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>
                    <a:solidFill>
                      <a:srgbClr val="0033CC"/>
                    </a:solidFill>
                    <a:latin typeface="Eras Medium ITC" pitchFamily="34" charset="0"/>
                  </a:rPr>
                  <a:t>C1</a:t>
                </a:r>
                <a:endParaRPr lang="pt-BR" dirty="0"/>
              </a:p>
            </p:txBody>
          </p:sp>
          <p:sp>
            <p:nvSpPr>
              <p:cNvPr id="61" name="Retângulo 60">
                <a:extLst>
                  <a:ext uri="{FF2B5EF4-FFF2-40B4-BE49-F238E27FC236}">
                    <a16:creationId xmlns:a16="http://schemas.microsoft.com/office/drawing/2014/main" id="{7270A9C3-10E3-4149-AD95-574607E9120E}"/>
                  </a:ext>
                </a:extLst>
              </p:cNvPr>
              <p:cNvSpPr/>
              <p:nvPr/>
            </p:nvSpPr>
            <p:spPr>
              <a:xfrm>
                <a:off x="3044863" y="3104964"/>
                <a:ext cx="461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>
                    <a:solidFill>
                      <a:srgbClr val="0033CC"/>
                    </a:solidFill>
                    <a:latin typeface="Eras Medium ITC" pitchFamily="34" charset="0"/>
                  </a:rPr>
                  <a:t>C2</a:t>
                </a:r>
                <a:endParaRPr lang="pt-BR" dirty="0"/>
              </a:p>
            </p:txBody>
          </p:sp>
          <p:sp>
            <p:nvSpPr>
              <p:cNvPr id="62" name="Retângulo 61">
                <a:extLst>
                  <a:ext uri="{FF2B5EF4-FFF2-40B4-BE49-F238E27FC236}">
                    <a16:creationId xmlns:a16="http://schemas.microsoft.com/office/drawing/2014/main" id="{36988768-C82F-469A-A43E-3A7E5DABAD2C}"/>
                  </a:ext>
                </a:extLst>
              </p:cNvPr>
              <p:cNvSpPr/>
              <p:nvPr/>
            </p:nvSpPr>
            <p:spPr>
              <a:xfrm>
                <a:off x="3040856" y="4113076"/>
                <a:ext cx="4700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 err="1">
                    <a:solidFill>
                      <a:srgbClr val="0033CC"/>
                    </a:solidFill>
                    <a:latin typeface="Eras Medium ITC" pitchFamily="34" charset="0"/>
                  </a:rPr>
                  <a:t>Cn</a:t>
                </a:r>
                <a:endParaRPr lang="pt-BR" dirty="0"/>
              </a:p>
            </p:txBody>
          </p:sp>
          <p:sp>
            <p:nvSpPr>
              <p:cNvPr id="63" name="Retângulo 62">
                <a:extLst>
                  <a:ext uri="{FF2B5EF4-FFF2-40B4-BE49-F238E27FC236}">
                    <a16:creationId xmlns:a16="http://schemas.microsoft.com/office/drawing/2014/main" id="{31EFCFDB-FEB0-4ACA-B171-B701DC131654}"/>
                  </a:ext>
                </a:extLst>
              </p:cNvPr>
              <p:cNvSpPr/>
              <p:nvPr/>
            </p:nvSpPr>
            <p:spPr>
              <a:xfrm>
                <a:off x="3106579" y="3604374"/>
                <a:ext cx="338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b="1" dirty="0">
                    <a:solidFill>
                      <a:srgbClr val="0033CC"/>
                    </a:solidFill>
                    <a:latin typeface="Eras Medium ITC" pitchFamily="34" charset="0"/>
                  </a:rPr>
                  <a:t>...</a:t>
                </a:r>
                <a:endParaRPr lang="pt-BR" dirty="0"/>
              </a:p>
            </p:txBody>
          </p:sp>
        </p:grpSp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643A6E7C-A047-C762-E6B8-02174A75B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51814" y="1890490"/>
              <a:ext cx="1709360" cy="9615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2471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4">
            <a:extLst>
              <a:ext uri="{FF2B5EF4-FFF2-40B4-BE49-F238E27FC236}">
                <a16:creationId xmlns:a16="http://schemas.microsoft.com/office/drawing/2014/main" id="{244735F3-D3C7-4C7B-9DD2-05DA0F4A6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906" y="579809"/>
            <a:ext cx="3733800" cy="6463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600" dirty="0">
                <a:cs typeface="Arial" charset="0"/>
              </a:rPr>
              <a:t>Empresas no Brasil </a:t>
            </a:r>
          </a:p>
        </p:txBody>
      </p:sp>
      <p:sp>
        <p:nvSpPr>
          <p:cNvPr id="6" name="Text Box 44">
            <a:extLst>
              <a:ext uri="{FF2B5EF4-FFF2-40B4-BE49-F238E27FC236}">
                <a16:creationId xmlns:a16="http://schemas.microsoft.com/office/drawing/2014/main" id="{1FD1FD7F-A6EC-401C-A62F-85FB166C3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364" y="1623054"/>
            <a:ext cx="4738815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dirty="0">
                <a:latin typeface="Calibri" pitchFamily="34" charset="0"/>
                <a:cs typeface="Arial" charset="0"/>
              </a:rPr>
              <a:t>20 milhões de empresas  (2022)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C0BAF52F-8176-C125-4911-5BA0BDDB49CE}"/>
              </a:ext>
            </a:extLst>
          </p:cNvPr>
          <p:cNvGrpSpPr/>
          <p:nvPr/>
        </p:nvGrpSpPr>
        <p:grpSpPr>
          <a:xfrm>
            <a:off x="6965373" y="2271126"/>
            <a:ext cx="1152128" cy="1080120"/>
            <a:chOff x="6965373" y="2271126"/>
            <a:chExt cx="1152128" cy="1080120"/>
          </a:xfrm>
        </p:grpSpPr>
        <p:sp>
          <p:nvSpPr>
            <p:cNvPr id="7" name="Text Box 44">
              <a:extLst>
                <a:ext uri="{FF2B5EF4-FFF2-40B4-BE49-F238E27FC236}">
                  <a16:creationId xmlns:a16="http://schemas.microsoft.com/office/drawing/2014/main" id="{AC5A3106-DA5F-4271-8551-CA7710AE7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9193" y="2271126"/>
              <a:ext cx="360040" cy="46166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400" b="1" dirty="0">
                  <a:latin typeface="Calibri" pitchFamily="34" charset="0"/>
                  <a:cs typeface="Arial" charset="0"/>
                </a:rPr>
                <a:t>1 </a:t>
              </a:r>
            </a:p>
          </p:txBody>
        </p:sp>
        <p:sp>
          <p:nvSpPr>
            <p:cNvPr id="8" name="Text Box 44">
              <a:extLst>
                <a:ext uri="{FF2B5EF4-FFF2-40B4-BE49-F238E27FC236}">
                  <a16:creationId xmlns:a16="http://schemas.microsoft.com/office/drawing/2014/main" id="{6FC0B641-9497-481C-9EEE-107575B1E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65373" y="2889581"/>
              <a:ext cx="567680" cy="46166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400" b="1" dirty="0">
                  <a:latin typeface="Calibri" pitchFamily="34" charset="0"/>
                  <a:cs typeface="Arial" charset="0"/>
                </a:rPr>
                <a:t>10 </a:t>
              </a:r>
            </a:p>
          </p:txBody>
        </p:sp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B25AEF8D-FEA0-4A6C-B828-8E572A3992BF}"/>
                </a:ext>
              </a:extLst>
            </p:cNvPr>
            <p:cNvCxnSpPr/>
            <p:nvPr/>
          </p:nvCxnSpPr>
          <p:spPr>
            <a:xfrm>
              <a:off x="6997185" y="2775182"/>
              <a:ext cx="10483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6" descr="http://icons.iconarchive.com/icons/custom-icon-design/mono-business/256/industry-icon.png">
              <a:extLst>
                <a:ext uri="{FF2B5EF4-FFF2-40B4-BE49-F238E27FC236}">
                  <a16:creationId xmlns:a16="http://schemas.microsoft.com/office/drawing/2014/main" id="{602127B1-E75B-4483-835E-82A38FE74D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3445" y="2271126"/>
              <a:ext cx="432048" cy="432048"/>
            </a:xfrm>
            <a:prstGeom prst="rect">
              <a:avLst/>
            </a:prstGeom>
            <a:noFill/>
          </p:spPr>
        </p:pic>
        <p:pic>
          <p:nvPicPr>
            <p:cNvPr id="11" name="Picture 10" descr="http://static.squarespace.com/static/52858eafe4b0994f47cb4879/t/528652d3e4b08b83ea17244a/1384534740075/group%20people%20icon%20copy.jpg">
              <a:extLst>
                <a:ext uri="{FF2B5EF4-FFF2-40B4-BE49-F238E27FC236}">
                  <a16:creationId xmlns:a16="http://schemas.microsoft.com/office/drawing/2014/main" id="{8B112052-B3E9-448E-A4D6-128BFC25B1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75365" y="2847190"/>
              <a:ext cx="542136" cy="503735"/>
            </a:xfrm>
            <a:prstGeom prst="rect">
              <a:avLst/>
            </a:prstGeom>
            <a:noFill/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EC1F3402-E0D1-4778-B56A-AFD65E258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21" y="1702566"/>
            <a:ext cx="5700938" cy="459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Agrupar 15">
            <a:extLst>
              <a:ext uri="{FF2B5EF4-FFF2-40B4-BE49-F238E27FC236}">
                <a16:creationId xmlns:a16="http://schemas.microsoft.com/office/drawing/2014/main" id="{D3F73F43-4B77-BF09-144C-5DB3B42D2F16}"/>
              </a:ext>
            </a:extLst>
          </p:cNvPr>
          <p:cNvGrpSpPr/>
          <p:nvPr/>
        </p:nvGrpSpPr>
        <p:grpSpPr>
          <a:xfrm>
            <a:off x="8653670" y="2117818"/>
            <a:ext cx="3043384" cy="1171868"/>
            <a:chOff x="8653670" y="2117818"/>
            <a:chExt cx="3043384" cy="1171868"/>
          </a:xfrm>
        </p:grpSpPr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D1C8C843-94E7-2ED7-7161-CC015D3C02F9}"/>
                </a:ext>
              </a:extLst>
            </p:cNvPr>
            <p:cNvGrpSpPr/>
            <p:nvPr/>
          </p:nvGrpSpPr>
          <p:grpSpPr>
            <a:xfrm>
              <a:off x="8653670" y="2117818"/>
              <a:ext cx="3043384" cy="864091"/>
              <a:chOff x="8653670" y="2117818"/>
              <a:chExt cx="3043384" cy="864091"/>
            </a:xfrm>
          </p:grpSpPr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A276035D-BF59-5F12-7DBC-BBF884FAD764}"/>
                  </a:ext>
                </a:extLst>
              </p:cNvPr>
              <p:cNvSpPr/>
              <p:nvPr/>
            </p:nvSpPr>
            <p:spPr>
              <a:xfrm>
                <a:off x="8653670" y="2117818"/>
                <a:ext cx="2756452" cy="86409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AA0F7F0-0E08-FDB7-BF58-782FA803A944}"/>
                  </a:ext>
                </a:extLst>
              </p:cNvPr>
              <p:cNvSpPr txBox="1"/>
              <p:nvPr/>
            </p:nvSpPr>
            <p:spPr>
              <a:xfrm>
                <a:off x="8786192" y="2117818"/>
                <a:ext cx="291086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600" b="1" dirty="0"/>
                  <a:t>Micro e pequenas: 19,85 M</a:t>
                </a:r>
              </a:p>
              <a:p>
                <a:r>
                  <a:rPr lang="pt-BR" sz="1600" b="1" dirty="0"/>
                  <a:t>Médias: 150 mil</a:t>
                </a:r>
              </a:p>
              <a:p>
                <a:r>
                  <a:rPr lang="pt-BR" sz="1600" b="1" dirty="0"/>
                  <a:t>Grandes: 25 mil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01EE28AE-7271-432E-58B4-821D199FF558}"/>
                </a:ext>
              </a:extLst>
            </p:cNvPr>
            <p:cNvSpPr txBox="1"/>
            <p:nvPr/>
          </p:nvSpPr>
          <p:spPr>
            <a:xfrm>
              <a:off x="10031896" y="2981909"/>
              <a:ext cx="1497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err="1"/>
                <a:t>Econodata</a:t>
              </a:r>
              <a:r>
                <a:rPr lang="pt-BR" sz="1400" b="1" dirty="0"/>
                <a:t> (2023)</a:t>
              </a:r>
            </a:p>
          </p:txBody>
        </p:sp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E46398D5-775E-848D-83FB-28CFA3476ABF}"/>
              </a:ext>
            </a:extLst>
          </p:cNvPr>
          <p:cNvGrpSpPr/>
          <p:nvPr/>
        </p:nvGrpSpPr>
        <p:grpSpPr>
          <a:xfrm>
            <a:off x="6893364" y="3495262"/>
            <a:ext cx="4738815" cy="2862322"/>
            <a:chOff x="6893364" y="3495262"/>
            <a:chExt cx="4738815" cy="2862322"/>
          </a:xfrm>
        </p:grpSpPr>
        <p:sp>
          <p:nvSpPr>
            <p:cNvPr id="12" name="Text Box 44">
              <a:extLst>
                <a:ext uri="{FF2B5EF4-FFF2-40B4-BE49-F238E27FC236}">
                  <a16:creationId xmlns:a16="http://schemas.microsoft.com/office/drawing/2014/main" id="{B3CB3366-E679-45A5-82AF-E6673AA7D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3364" y="3495262"/>
              <a:ext cx="4397487" cy="286232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0,125% grandes: aptas ao MC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rgbClr val="0033CC"/>
                  </a:solidFill>
                  <a:latin typeface="Calibri" pitchFamily="34" charset="0"/>
                  <a:cs typeface="Arial" charset="0"/>
                </a:rPr>
                <a:t>25.000 empresas</a:t>
              </a:r>
            </a:p>
            <a:p>
              <a:pPr eaLnBrk="0" hangingPunct="0">
                <a:spcBef>
                  <a:spcPts val="1800"/>
                </a:spcBef>
              </a:pPr>
              <a:r>
                <a:rPr lang="pt-BR" sz="2000" b="1" dirty="0">
                  <a:solidFill>
                    <a:srgbClr val="006600"/>
                  </a:solidFill>
                  <a:latin typeface="Calibri" pitchFamily="34" charset="0"/>
                  <a:cs typeface="Arial" charset="0"/>
                </a:rPr>
                <a:t>646 são S.A. de capital aberto (2021)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pt-BR" sz="2000" b="1" dirty="0">
                  <a:solidFill>
                    <a:srgbClr val="006600"/>
                  </a:solidFill>
                  <a:latin typeface="Calibri" pitchFamily="34" charset="0"/>
                  <a:cs typeface="Arial" charset="0"/>
                </a:rPr>
                <a:t>369 são listadas em bolsa (2022)</a:t>
              </a:r>
            </a:p>
            <a:p>
              <a:pPr eaLnBrk="0" hangingPunct="0">
                <a:spcBef>
                  <a:spcPts val="1800"/>
                </a:spcBef>
              </a:pPr>
              <a:r>
                <a:rPr lang="pt-BR" sz="2000" b="1" dirty="0">
                  <a:latin typeface="Calibri" pitchFamily="34" charset="0"/>
                  <a:cs typeface="Arial" charset="0"/>
                </a:rPr>
                <a:t>0,0018% das empresas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pt-BR" sz="2000" b="1" dirty="0">
                  <a:latin typeface="Calibri" pitchFamily="34" charset="0"/>
                  <a:cs typeface="Arial" charset="0"/>
                </a:rPr>
                <a:t>1,48% das empresas grandes</a:t>
              </a: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D46E173D-27B9-3788-B61F-7667EAD42EB5}"/>
                </a:ext>
              </a:extLst>
            </p:cNvPr>
            <p:cNvSpPr txBox="1"/>
            <p:nvPr/>
          </p:nvSpPr>
          <p:spPr>
            <a:xfrm>
              <a:off x="10559867" y="4772534"/>
              <a:ext cx="1072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CVM (2023)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FF797419-267F-D73A-9B53-D248AB92AF23}"/>
                </a:ext>
              </a:extLst>
            </p:cNvPr>
            <p:cNvSpPr txBox="1"/>
            <p:nvPr/>
          </p:nvSpPr>
          <p:spPr>
            <a:xfrm>
              <a:off x="10141243" y="5277749"/>
              <a:ext cx="976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B3 (2023)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7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4">
            <a:extLst>
              <a:ext uri="{FF2B5EF4-FFF2-40B4-BE49-F238E27FC236}">
                <a16:creationId xmlns:a16="http://schemas.microsoft.com/office/drawing/2014/main" id="{E398DF69-379B-4D18-91BE-D14232352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2987" y="547676"/>
            <a:ext cx="5680451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dirty="0">
                <a:cs typeface="Arial" charset="0"/>
              </a:rPr>
              <a:t>No. de empresas listadas na B3 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199C327-5F1A-4EBE-A942-7D4C51067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27645"/>
              </p:ext>
            </p:extLst>
          </p:nvPr>
        </p:nvGraphicFramePr>
        <p:xfrm>
          <a:off x="914400" y="1132451"/>
          <a:ext cx="10494498" cy="539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5114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DAD483C-DC22-457F-9579-578EF99240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127979"/>
              </p:ext>
            </p:extLst>
          </p:nvPr>
        </p:nvGraphicFramePr>
        <p:xfrm>
          <a:off x="2115585" y="1830499"/>
          <a:ext cx="7960829" cy="4717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4">
            <a:extLst>
              <a:ext uri="{FF2B5EF4-FFF2-40B4-BE49-F238E27FC236}">
                <a16:creationId xmlns:a16="http://schemas.microsoft.com/office/drawing/2014/main" id="{E05C4DC6-9361-43D5-8A71-4A343668F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9368" y="660218"/>
            <a:ext cx="9697328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dirty="0">
                <a:cs typeface="Arial" charset="0"/>
              </a:rPr>
              <a:t>No. de empresas por segmento de listagem (2022)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08D23BB-BFCD-4465-B9E6-242D4D6CFEB0}"/>
              </a:ext>
            </a:extLst>
          </p:cNvPr>
          <p:cNvSpPr txBox="1"/>
          <p:nvPr/>
        </p:nvSpPr>
        <p:spPr>
          <a:xfrm>
            <a:off x="4581686" y="1343922"/>
            <a:ext cx="2769601" cy="369332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369 empresas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5D1D661-F09B-4B2C-9C24-402095513710}"/>
              </a:ext>
            </a:extLst>
          </p:cNvPr>
          <p:cNvSpPr txBox="1"/>
          <p:nvPr/>
        </p:nvSpPr>
        <p:spPr>
          <a:xfrm>
            <a:off x="2558389" y="2978339"/>
            <a:ext cx="649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NM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FC1A310-F4D9-4B83-B694-42BCF2E432DD}"/>
              </a:ext>
            </a:extLst>
          </p:cNvPr>
          <p:cNvSpPr txBox="1"/>
          <p:nvPr/>
        </p:nvSpPr>
        <p:spPr>
          <a:xfrm>
            <a:off x="8828595" y="2398244"/>
            <a:ext cx="1231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Tradicional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F189DEF-0A63-4DBD-8DEB-597378A60535}"/>
              </a:ext>
            </a:extLst>
          </p:cNvPr>
          <p:cNvSpPr txBox="1"/>
          <p:nvPr/>
        </p:nvSpPr>
        <p:spPr>
          <a:xfrm>
            <a:off x="7593496" y="5554396"/>
            <a:ext cx="649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N2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C9FB0C9-6CB0-4EA1-BFCC-7CBA54B76A93}"/>
              </a:ext>
            </a:extLst>
          </p:cNvPr>
          <p:cNvSpPr txBox="1"/>
          <p:nvPr/>
        </p:nvSpPr>
        <p:spPr>
          <a:xfrm>
            <a:off x="8828595" y="5126406"/>
            <a:ext cx="649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N1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1A6FF4E-49D7-8BD9-2FDC-F9DFAC0B06F4}"/>
              </a:ext>
            </a:extLst>
          </p:cNvPr>
          <p:cNvSpPr/>
          <p:nvPr/>
        </p:nvSpPr>
        <p:spPr>
          <a:xfrm>
            <a:off x="4581686" y="6185703"/>
            <a:ext cx="3011810" cy="3623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616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0C84559-2066-49C1-982E-0AB10BA54E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630063"/>
              </p:ext>
            </p:extLst>
          </p:nvPr>
        </p:nvGraphicFramePr>
        <p:xfrm>
          <a:off x="490330" y="503583"/>
          <a:ext cx="11158331" cy="5923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 Box 44">
            <a:extLst>
              <a:ext uri="{FF2B5EF4-FFF2-40B4-BE49-F238E27FC236}">
                <a16:creationId xmlns:a16="http://schemas.microsoft.com/office/drawing/2014/main" id="{0E61C56A-EC1F-49F3-9FC2-5AAD07C4A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765" y="1548825"/>
            <a:ext cx="4465983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 dirty="0">
                <a:cs typeface="Arial" charset="0"/>
              </a:rPr>
              <a:t>Capitalização das maiores bolsas do mundo (2022)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8A091F1-EF77-4A4A-AD1C-923818CC93B6}"/>
              </a:ext>
            </a:extLst>
          </p:cNvPr>
          <p:cNvSpPr txBox="1"/>
          <p:nvPr/>
        </p:nvSpPr>
        <p:spPr>
          <a:xfrm>
            <a:off x="7646504" y="2502932"/>
            <a:ext cx="155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[US$ Trilhões]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2DBD16B-E8A6-8967-EB88-3161ED8B169F}"/>
              </a:ext>
            </a:extLst>
          </p:cNvPr>
          <p:cNvSpPr txBox="1"/>
          <p:nvPr/>
        </p:nvSpPr>
        <p:spPr>
          <a:xfrm>
            <a:off x="9939130" y="6046640"/>
            <a:ext cx="225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Fonte: WFE (2023)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57E580-7DF6-0579-CEDE-E8E43EC25183}"/>
              </a:ext>
            </a:extLst>
          </p:cNvPr>
          <p:cNvSpPr txBox="1"/>
          <p:nvPr/>
        </p:nvSpPr>
        <p:spPr>
          <a:xfrm>
            <a:off x="9766853" y="3757087"/>
            <a:ext cx="129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20ª posição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8193C6A-229D-ACED-DF53-6BB6D0CFE220}"/>
              </a:ext>
            </a:extLst>
          </p:cNvPr>
          <p:cNvCxnSpPr/>
          <p:nvPr/>
        </p:nvCxnSpPr>
        <p:spPr>
          <a:xfrm flipH="1">
            <a:off x="9700591" y="4090120"/>
            <a:ext cx="384313" cy="587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916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7FC49D8A-516B-4AB2-8219-2BD0B009F9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10405"/>
              </p:ext>
            </p:extLst>
          </p:nvPr>
        </p:nvGraphicFramePr>
        <p:xfrm>
          <a:off x="437322" y="450574"/>
          <a:ext cx="11211339" cy="601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 Box 44">
            <a:extLst>
              <a:ext uri="{FF2B5EF4-FFF2-40B4-BE49-F238E27FC236}">
                <a16:creationId xmlns:a16="http://schemas.microsoft.com/office/drawing/2014/main" id="{F7056363-1E93-4ECB-8A5D-BADB649F1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792" y="859001"/>
            <a:ext cx="5115339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 dirty="0">
                <a:cs typeface="Arial" charset="0"/>
              </a:rPr>
              <a:t>Bolsas com maior número de empresas listadas (2022)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E4CE8EA-6912-23E8-75D4-A22DD4E6B349}"/>
              </a:ext>
            </a:extLst>
          </p:cNvPr>
          <p:cNvSpPr txBox="1"/>
          <p:nvPr/>
        </p:nvSpPr>
        <p:spPr>
          <a:xfrm>
            <a:off x="10349949" y="3818355"/>
            <a:ext cx="129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31ª posição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A5C7747-FFB5-3B30-4B35-7FBA3621F7D7}"/>
              </a:ext>
            </a:extLst>
          </p:cNvPr>
          <p:cNvCxnSpPr>
            <a:cxnSpLocks/>
          </p:cNvCxnSpPr>
          <p:nvPr/>
        </p:nvCxnSpPr>
        <p:spPr>
          <a:xfrm flipH="1">
            <a:off x="10283687" y="4187687"/>
            <a:ext cx="304800" cy="4128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6DECEFC0-FB96-BD07-7F1E-3586E3D6BD7C}"/>
              </a:ext>
            </a:extLst>
          </p:cNvPr>
          <p:cNvSpPr txBox="1"/>
          <p:nvPr/>
        </p:nvSpPr>
        <p:spPr>
          <a:xfrm>
            <a:off x="9939130" y="6046640"/>
            <a:ext cx="225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Fonte: WFE (2023)</a:t>
            </a:r>
          </a:p>
        </p:txBody>
      </p:sp>
    </p:spTree>
    <p:extLst>
      <p:ext uri="{BB962C8B-B14F-4D97-AF65-F5344CB8AC3E}">
        <p14:creationId xmlns:p14="http://schemas.microsoft.com/office/powerpoint/2010/main" val="881815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4">
            <a:extLst>
              <a:ext uri="{FF2B5EF4-FFF2-40B4-BE49-F238E27FC236}">
                <a16:creationId xmlns:a16="http://schemas.microsoft.com/office/drawing/2014/main" id="{60046C13-03E7-4AF2-AF9A-4F3EFFF11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1831" y="556393"/>
            <a:ext cx="6151964" cy="83099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dirty="0">
                <a:cs typeface="Arial" charset="0"/>
              </a:rPr>
              <a:t>Perfis dos investidores na B3 </a:t>
            </a:r>
          </a:p>
          <a:p>
            <a:pPr algn="ctr" eaLnBrk="0" hangingPunct="0"/>
            <a:r>
              <a:rPr lang="pt-BR" sz="2000" dirty="0">
                <a:cs typeface="Arial" charset="0"/>
              </a:rPr>
              <a:t>(Julho/2023)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A9FE1ED-CDB9-4F2D-986F-D89D7A6129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437203"/>
              </p:ext>
            </p:extLst>
          </p:nvPr>
        </p:nvGraphicFramePr>
        <p:xfrm>
          <a:off x="2263012" y="2836015"/>
          <a:ext cx="7665975" cy="402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9527C74-43BF-412C-AED4-EC175B22C1BB}"/>
              </a:ext>
            </a:extLst>
          </p:cNvPr>
          <p:cNvSpPr txBox="1"/>
          <p:nvPr/>
        </p:nvSpPr>
        <p:spPr>
          <a:xfrm>
            <a:off x="8355929" y="4529729"/>
            <a:ext cx="184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Investidores Estrangeiros</a:t>
            </a:r>
          </a:p>
          <a:p>
            <a:pPr algn="ctr"/>
            <a:r>
              <a:rPr lang="pt-BR" b="1" dirty="0"/>
              <a:t>57,4%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5A09F88-CB2E-47BD-A341-618EF0CD3F3B}"/>
              </a:ext>
            </a:extLst>
          </p:cNvPr>
          <p:cNvSpPr txBox="1"/>
          <p:nvPr/>
        </p:nvSpPr>
        <p:spPr>
          <a:xfrm>
            <a:off x="1159159" y="3999237"/>
            <a:ext cx="184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Investidores Institucionais</a:t>
            </a:r>
          </a:p>
          <a:p>
            <a:pPr algn="ctr"/>
            <a:r>
              <a:rPr lang="pt-BR" b="1" dirty="0"/>
              <a:t>24,7%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F8BD228-9F60-4BD9-801C-B89B2CED1AF8}"/>
              </a:ext>
            </a:extLst>
          </p:cNvPr>
          <p:cNvSpPr txBox="1"/>
          <p:nvPr/>
        </p:nvSpPr>
        <p:spPr>
          <a:xfrm>
            <a:off x="2457870" y="2233246"/>
            <a:ext cx="184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Investidores Individuais</a:t>
            </a:r>
          </a:p>
          <a:p>
            <a:pPr algn="ctr"/>
            <a:r>
              <a:rPr lang="pt-BR" b="1" dirty="0"/>
              <a:t>14,0%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8B1BDA8-7642-4FFB-802C-7A0E77269E0F}"/>
              </a:ext>
            </a:extLst>
          </p:cNvPr>
          <p:cNvSpPr txBox="1"/>
          <p:nvPr/>
        </p:nvSpPr>
        <p:spPr>
          <a:xfrm>
            <a:off x="4129631" y="1752326"/>
            <a:ext cx="184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Instituições Financeiras</a:t>
            </a:r>
          </a:p>
          <a:p>
            <a:pPr algn="ctr"/>
            <a:r>
              <a:rPr lang="pt-BR" b="1" dirty="0"/>
              <a:t>2.9%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5C7C52C-6E7D-4C41-AB42-734DD8C65D41}"/>
              </a:ext>
            </a:extLst>
          </p:cNvPr>
          <p:cNvSpPr txBox="1"/>
          <p:nvPr/>
        </p:nvSpPr>
        <p:spPr>
          <a:xfrm>
            <a:off x="5539411" y="1980042"/>
            <a:ext cx="1360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Outros</a:t>
            </a:r>
          </a:p>
          <a:p>
            <a:pPr algn="ctr"/>
            <a:r>
              <a:rPr lang="pt-BR" b="1" dirty="0"/>
              <a:t>1,0%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314620C-D9D0-4957-905B-2265E2DEB37E}"/>
              </a:ext>
            </a:extLst>
          </p:cNvPr>
          <p:cNvSpPr txBox="1"/>
          <p:nvPr/>
        </p:nvSpPr>
        <p:spPr>
          <a:xfrm>
            <a:off x="8959362" y="1557705"/>
            <a:ext cx="2478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[% volume financeiro]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E1D779C-52D4-46AC-4CD4-B044AEA956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572371"/>
              </p:ext>
            </p:extLst>
          </p:nvPr>
        </p:nvGraphicFramePr>
        <p:xfrm>
          <a:off x="3002027" y="2453005"/>
          <a:ext cx="5623712" cy="415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>
            <a:extLst>
              <a:ext uri="{FF2B5EF4-FFF2-40B4-BE49-F238E27FC236}">
                <a16:creationId xmlns:a16="http://schemas.microsoft.com/office/drawing/2014/main" id="{0C70AEF2-16C6-F7E7-AC1B-4574118A2BB4}"/>
              </a:ext>
            </a:extLst>
          </p:cNvPr>
          <p:cNvSpPr/>
          <p:nvPr/>
        </p:nvSpPr>
        <p:spPr>
          <a:xfrm>
            <a:off x="3379304" y="6145522"/>
            <a:ext cx="5186391" cy="391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699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DAEC31A6-125D-4BBE-BA77-9237E24AA5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121461"/>
              </p:ext>
            </p:extLst>
          </p:nvPr>
        </p:nvGraphicFramePr>
        <p:xfrm>
          <a:off x="795131" y="1112043"/>
          <a:ext cx="10257182" cy="5408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44">
            <a:extLst>
              <a:ext uri="{FF2B5EF4-FFF2-40B4-BE49-F238E27FC236}">
                <a16:creationId xmlns:a16="http://schemas.microsoft.com/office/drawing/2014/main" id="{B815DE80-F8B6-44D5-8900-1FF80E2B6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9861" y="608232"/>
            <a:ext cx="7792278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 dirty="0">
                <a:cs typeface="Arial" charset="0"/>
              </a:rPr>
              <a:t>Volume médio diário anual negociado na B3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29A7549-303F-433B-B53D-985B415634DC}"/>
              </a:ext>
            </a:extLst>
          </p:cNvPr>
          <p:cNvSpPr txBox="1"/>
          <p:nvPr/>
        </p:nvSpPr>
        <p:spPr>
          <a:xfrm>
            <a:off x="2095499" y="1845559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[R$ bilhões]</a:t>
            </a:r>
          </a:p>
        </p:txBody>
      </p:sp>
    </p:spTree>
    <p:extLst>
      <p:ext uri="{BB962C8B-B14F-4D97-AF65-F5344CB8AC3E}">
        <p14:creationId xmlns:p14="http://schemas.microsoft.com/office/powerpoint/2010/main" val="162054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5A60407-1A0C-48BF-95E9-B15E2EA18B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896658"/>
              </p:ext>
            </p:extLst>
          </p:nvPr>
        </p:nvGraphicFramePr>
        <p:xfrm>
          <a:off x="583405" y="1404724"/>
          <a:ext cx="11025189" cy="481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44">
            <a:extLst>
              <a:ext uri="{FF2B5EF4-FFF2-40B4-BE49-F238E27FC236}">
                <a16:creationId xmlns:a16="http://schemas.microsoft.com/office/drawing/2014/main" id="{31A4FA5A-6922-4F75-AD93-EA423080E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763" y="638388"/>
            <a:ext cx="7792278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 dirty="0">
                <a:cs typeface="Arial" charset="0"/>
              </a:rPr>
              <a:t>Volume anual negociado na B3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3FBFDA7-F211-4B29-A5BC-0C8278B514F0}"/>
              </a:ext>
            </a:extLst>
          </p:cNvPr>
          <p:cNvSpPr txBox="1"/>
          <p:nvPr/>
        </p:nvSpPr>
        <p:spPr>
          <a:xfrm>
            <a:off x="1711300" y="1718093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[R$ bilhões]</a:t>
            </a:r>
          </a:p>
        </p:txBody>
      </p:sp>
    </p:spTree>
    <p:extLst>
      <p:ext uri="{BB962C8B-B14F-4D97-AF65-F5344CB8AC3E}">
        <p14:creationId xmlns:p14="http://schemas.microsoft.com/office/powerpoint/2010/main" val="194497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>
            <a:extLst>
              <a:ext uri="{FF2B5EF4-FFF2-40B4-BE49-F238E27FC236}">
                <a16:creationId xmlns:a16="http://schemas.microsoft.com/office/drawing/2014/main" id="{13DAA81D-ED05-492E-B1B9-0D7AB0E456E1}"/>
              </a:ext>
            </a:extLst>
          </p:cNvPr>
          <p:cNvGrpSpPr/>
          <p:nvPr/>
        </p:nvGrpSpPr>
        <p:grpSpPr>
          <a:xfrm>
            <a:off x="3697357" y="1921564"/>
            <a:ext cx="4558748" cy="4214192"/>
            <a:chOff x="3458818" y="1484243"/>
            <a:chExt cx="4558748" cy="4214192"/>
          </a:xfrm>
        </p:grpSpPr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AFCAED16-D5A6-40ED-850A-23F7C8BC0072}"/>
                </a:ext>
              </a:extLst>
            </p:cNvPr>
            <p:cNvGrpSpPr/>
            <p:nvPr/>
          </p:nvGrpSpPr>
          <p:grpSpPr>
            <a:xfrm>
              <a:off x="3458818" y="1484243"/>
              <a:ext cx="4558748" cy="4214192"/>
              <a:chOff x="3955774" y="2239617"/>
              <a:chExt cx="3604591" cy="3061250"/>
            </a:xfrm>
          </p:grpSpPr>
          <p:sp>
            <p:nvSpPr>
              <p:cNvPr id="7" name="Elipse 6">
                <a:extLst>
                  <a:ext uri="{FF2B5EF4-FFF2-40B4-BE49-F238E27FC236}">
                    <a16:creationId xmlns:a16="http://schemas.microsoft.com/office/drawing/2014/main" id="{FA2D0594-4BE9-446A-AABA-3AF20029EC2A}"/>
                  </a:ext>
                </a:extLst>
              </p:cNvPr>
              <p:cNvSpPr/>
              <p:nvPr/>
            </p:nvSpPr>
            <p:spPr>
              <a:xfrm>
                <a:off x="3955774" y="2239617"/>
                <a:ext cx="2120348" cy="1987826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Elipse 7">
                <a:extLst>
                  <a:ext uri="{FF2B5EF4-FFF2-40B4-BE49-F238E27FC236}">
                    <a16:creationId xmlns:a16="http://schemas.microsoft.com/office/drawing/2014/main" id="{53CB6644-698A-47B5-BF73-5F98A5192B1F}"/>
                  </a:ext>
                </a:extLst>
              </p:cNvPr>
              <p:cNvSpPr/>
              <p:nvPr/>
            </p:nvSpPr>
            <p:spPr>
              <a:xfrm>
                <a:off x="5440017" y="3313041"/>
                <a:ext cx="2120348" cy="198782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Elipse 8">
                <a:extLst>
                  <a:ext uri="{FF2B5EF4-FFF2-40B4-BE49-F238E27FC236}">
                    <a16:creationId xmlns:a16="http://schemas.microsoft.com/office/drawing/2014/main" id="{80947AB7-A426-4897-AFF7-C013A2177E01}"/>
                  </a:ext>
                </a:extLst>
              </p:cNvPr>
              <p:cNvSpPr/>
              <p:nvPr/>
            </p:nvSpPr>
            <p:spPr>
              <a:xfrm>
                <a:off x="3955774" y="3313041"/>
                <a:ext cx="2120348" cy="1987826"/>
              </a:xfrm>
              <a:prstGeom prst="ellips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Elipse 9">
                <a:extLst>
                  <a:ext uri="{FF2B5EF4-FFF2-40B4-BE49-F238E27FC236}">
                    <a16:creationId xmlns:a16="http://schemas.microsoft.com/office/drawing/2014/main" id="{452D7227-306F-4FB1-BB2F-2FC9A6BA66BD}"/>
                  </a:ext>
                </a:extLst>
              </p:cNvPr>
              <p:cNvSpPr/>
              <p:nvPr/>
            </p:nvSpPr>
            <p:spPr>
              <a:xfrm>
                <a:off x="5440017" y="2239617"/>
                <a:ext cx="2120348" cy="1987826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61BD579E-2399-4A80-9285-150E9CCD8D6F}"/>
                </a:ext>
              </a:extLst>
            </p:cNvPr>
            <p:cNvSpPr txBox="1"/>
            <p:nvPr/>
          </p:nvSpPr>
          <p:spPr>
            <a:xfrm>
              <a:off x="3748027" y="2107096"/>
              <a:ext cx="12987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Mercado Monetário</a:t>
              </a: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5DA12292-2033-4E2E-8850-A49575277815}"/>
                </a:ext>
              </a:extLst>
            </p:cNvPr>
            <p:cNvSpPr txBox="1"/>
            <p:nvPr/>
          </p:nvSpPr>
          <p:spPr>
            <a:xfrm>
              <a:off x="3748026" y="4429251"/>
              <a:ext cx="12987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Mercado de Capitais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3FBF249D-C63A-43EF-9D89-4B62B193CC91}"/>
                </a:ext>
              </a:extLst>
            </p:cNvPr>
            <p:cNvSpPr txBox="1"/>
            <p:nvPr/>
          </p:nvSpPr>
          <p:spPr>
            <a:xfrm>
              <a:off x="6429644" y="4429251"/>
              <a:ext cx="12987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Mercado de Crédito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741C8CAF-0736-4487-808B-9C8AB0B46A36}"/>
                </a:ext>
              </a:extLst>
            </p:cNvPr>
            <p:cNvSpPr txBox="1"/>
            <p:nvPr/>
          </p:nvSpPr>
          <p:spPr>
            <a:xfrm>
              <a:off x="6331811" y="2107096"/>
              <a:ext cx="12987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Mercado Cambial</a:t>
              </a:r>
            </a:p>
          </p:txBody>
        </p:sp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AD3A2FE-0B13-445A-8185-E574151ADA9F}"/>
              </a:ext>
            </a:extLst>
          </p:cNvPr>
          <p:cNvSpPr txBox="1"/>
          <p:nvPr/>
        </p:nvSpPr>
        <p:spPr>
          <a:xfrm>
            <a:off x="4108175" y="821877"/>
            <a:ext cx="3591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Mercado Financeiro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24D50C-6E34-4695-BA2D-726326CF103B}"/>
              </a:ext>
            </a:extLst>
          </p:cNvPr>
          <p:cNvSpPr txBox="1"/>
          <p:nvPr/>
        </p:nvSpPr>
        <p:spPr>
          <a:xfrm>
            <a:off x="1128385" y="1546687"/>
            <a:ext cx="21203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Mercado onde se negociam ativos financeiros que se convertem em moeda no curto e curtíssimo prazos.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34BB0B4-FC29-4F31-BB37-104B2C51C062}"/>
              </a:ext>
            </a:extLst>
          </p:cNvPr>
          <p:cNvSpPr txBox="1"/>
          <p:nvPr/>
        </p:nvSpPr>
        <p:spPr>
          <a:xfrm>
            <a:off x="8762027" y="1345097"/>
            <a:ext cx="21203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Mercado onde se negociam moedas estrangeiras, ou seja, a troca da moeda de um país pela moeda de outro país.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7357DABF-1E4F-4A1E-951B-9350DAA54377}"/>
              </a:ext>
            </a:extLst>
          </p:cNvPr>
          <p:cNvSpPr txBox="1"/>
          <p:nvPr/>
        </p:nvSpPr>
        <p:spPr>
          <a:xfrm>
            <a:off x="8940932" y="4404907"/>
            <a:ext cx="2120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Mercado onde se negociam instrumentos (recebíveis) que representam dívida.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BEE3118E-4169-4B41-A464-142621FE1554}"/>
              </a:ext>
            </a:extLst>
          </p:cNvPr>
          <p:cNvCxnSpPr>
            <a:cxnSpLocks/>
          </p:cNvCxnSpPr>
          <p:nvPr/>
        </p:nvCxnSpPr>
        <p:spPr>
          <a:xfrm>
            <a:off x="3061252" y="2914757"/>
            <a:ext cx="1046923" cy="275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E0824A8F-44B2-4A35-AC9C-FB3C983C0A37}"/>
              </a:ext>
            </a:extLst>
          </p:cNvPr>
          <p:cNvCxnSpPr/>
          <p:nvPr/>
        </p:nvCxnSpPr>
        <p:spPr>
          <a:xfrm flipV="1">
            <a:off x="7566991" y="1921564"/>
            <a:ext cx="1033670" cy="4770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404A0DBA-0908-463B-8763-6D4C40C6BDF6}"/>
              </a:ext>
            </a:extLst>
          </p:cNvPr>
          <p:cNvCxnSpPr>
            <a:cxnSpLocks/>
          </p:cNvCxnSpPr>
          <p:nvPr/>
        </p:nvCxnSpPr>
        <p:spPr>
          <a:xfrm>
            <a:off x="7869063" y="4866572"/>
            <a:ext cx="892964" cy="4210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995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4">
            <a:extLst>
              <a:ext uri="{FF2B5EF4-FFF2-40B4-BE49-F238E27FC236}">
                <a16:creationId xmlns:a16="http://schemas.microsoft.com/office/drawing/2014/main" id="{1A6436EE-1D9E-480D-AF7C-48127FC06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763" y="638388"/>
            <a:ext cx="7792278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 dirty="0">
                <a:cs typeface="Arial" charset="0"/>
              </a:rPr>
              <a:t>No. de investidores pessoas físicas na B3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C80C642-B6D0-417E-9B38-6C1CFD636F0E}"/>
              </a:ext>
            </a:extLst>
          </p:cNvPr>
          <p:cNvSpPr txBox="1"/>
          <p:nvPr/>
        </p:nvSpPr>
        <p:spPr>
          <a:xfrm>
            <a:off x="1674056" y="1633687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[x mil]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68620B57-A8DC-4687-AC7F-B706132D6D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573143"/>
              </p:ext>
            </p:extLst>
          </p:nvPr>
        </p:nvGraphicFramePr>
        <p:xfrm>
          <a:off x="1318591" y="1161608"/>
          <a:ext cx="9554818" cy="5300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985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4">
            <a:extLst>
              <a:ext uri="{FF2B5EF4-FFF2-40B4-BE49-F238E27FC236}">
                <a16:creationId xmlns:a16="http://schemas.microsoft.com/office/drawing/2014/main" id="{D79283E4-2ED8-45A7-AEE5-63925185B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9861" y="1200690"/>
            <a:ext cx="7792278" cy="6463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dirty="0">
                <a:cs typeface="Arial" charset="0"/>
              </a:rPr>
              <a:t>Importância do Mercado de Capitais</a:t>
            </a:r>
          </a:p>
        </p:txBody>
      </p:sp>
      <p:sp>
        <p:nvSpPr>
          <p:cNvPr id="12" name="Text Box 44">
            <a:extLst>
              <a:ext uri="{FF2B5EF4-FFF2-40B4-BE49-F238E27FC236}">
                <a16:creationId xmlns:a16="http://schemas.microsoft.com/office/drawing/2014/main" id="{BF56FB5F-1900-4DB1-A67B-53796B837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165" y="2277001"/>
            <a:ext cx="5088835" cy="323165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Financiamento de empresas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Alternativa de crescimento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Formação de volumes financeiros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Adequação de prazos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Distribuição de riquezas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Participação no mercado</a:t>
            </a:r>
          </a:p>
        </p:txBody>
      </p:sp>
      <p:sp>
        <p:nvSpPr>
          <p:cNvPr id="13" name="Text Box 44">
            <a:extLst>
              <a:ext uri="{FF2B5EF4-FFF2-40B4-BE49-F238E27FC236}">
                <a16:creationId xmlns:a16="http://schemas.microsoft.com/office/drawing/2014/main" id="{31866FD2-C05A-452D-BCCC-4AC9A8C94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035" y="2277001"/>
            <a:ext cx="5406887" cy="323165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Melhor gestão dos recursos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Precificação adequada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Atração de capitais estrangeiros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Incentivo à formação de poupança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Melhor governança corporativa</a:t>
            </a:r>
          </a:p>
          <a:p>
            <a:pPr marL="342900" indent="-342900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cs typeface="Arial" charset="0"/>
              </a:rPr>
              <a:t>Evolução econômica</a:t>
            </a:r>
          </a:p>
        </p:txBody>
      </p:sp>
    </p:spTree>
    <p:extLst>
      <p:ext uri="{BB962C8B-B14F-4D97-AF65-F5344CB8AC3E}">
        <p14:creationId xmlns:p14="http://schemas.microsoft.com/office/powerpoint/2010/main" val="6899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F54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D9706F3-93E8-4667-A4B9-8D38060846E9}"/>
              </a:ext>
            </a:extLst>
          </p:cNvPr>
          <p:cNvSpPr txBox="1"/>
          <p:nvPr/>
        </p:nvSpPr>
        <p:spPr>
          <a:xfrm>
            <a:off x="1802296" y="1859339"/>
            <a:ext cx="82958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Monetário – do latim </a:t>
            </a:r>
            <a:r>
              <a:rPr lang="pt-BR" sz="2000" dirty="0" err="1"/>
              <a:t>monetarius</a:t>
            </a:r>
            <a:r>
              <a:rPr lang="pt-BR" sz="2000" dirty="0"/>
              <a:t>, aquilo que é relativo a dinheiro, à moeda em circulação.</a:t>
            </a:r>
          </a:p>
          <a:p>
            <a:endParaRPr lang="pt-BR" sz="2000" dirty="0"/>
          </a:p>
          <a:p>
            <a:r>
              <a:rPr lang="pt-BR" sz="2000" dirty="0">
                <a:solidFill>
                  <a:srgbClr val="7030A0"/>
                </a:solidFill>
              </a:rPr>
              <a:t>Mercado monetário é a parte do mercado financeiro onde se negociam ativos que se convertem em moeda no curto e no curtíssimo prazos (inferior a um ano).</a:t>
            </a:r>
          </a:p>
          <a:p>
            <a:endParaRPr lang="pt-BR" sz="2000" dirty="0"/>
          </a:p>
          <a:p>
            <a:r>
              <a:rPr lang="pt-BR" sz="2000" dirty="0"/>
              <a:t>O mercado monetário possibilita liquidez ao sistema financeiro e auxilia o Governo no estabelecimento de políticas monetárias (volume e liquidez) e políticas de juros de curto prazo.</a:t>
            </a:r>
          </a:p>
          <a:p>
            <a:endParaRPr lang="pt-BR" sz="2000" dirty="0"/>
          </a:p>
          <a:p>
            <a:r>
              <a:rPr lang="pt-BR" sz="2000" dirty="0"/>
              <a:t>Produtos negociados: CDI, CDB, Títulos Públicos, Hot Money etc.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B4939FA-E7E2-4EDB-9B5F-47DEE6773488}"/>
              </a:ext>
            </a:extLst>
          </p:cNvPr>
          <p:cNvSpPr txBox="1"/>
          <p:nvPr/>
        </p:nvSpPr>
        <p:spPr>
          <a:xfrm>
            <a:off x="4108175" y="821877"/>
            <a:ext cx="3591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Mercado Monetário</a:t>
            </a:r>
          </a:p>
        </p:txBody>
      </p:sp>
    </p:spTree>
    <p:extLst>
      <p:ext uri="{BB962C8B-B14F-4D97-AF65-F5344CB8AC3E}">
        <p14:creationId xmlns:p14="http://schemas.microsoft.com/office/powerpoint/2010/main" val="210218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36AF65F-C3A7-4ADE-B0A7-3EC54CC0C08C}"/>
              </a:ext>
            </a:extLst>
          </p:cNvPr>
          <p:cNvSpPr txBox="1"/>
          <p:nvPr/>
        </p:nvSpPr>
        <p:spPr>
          <a:xfrm>
            <a:off x="3327675" y="954399"/>
            <a:ext cx="5536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Moeda e Agregados Monetários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22F53BF1-3E30-4385-9CC9-88C15A733328}"/>
              </a:ext>
            </a:extLst>
          </p:cNvPr>
          <p:cNvGrpSpPr/>
          <p:nvPr/>
        </p:nvGrpSpPr>
        <p:grpSpPr>
          <a:xfrm>
            <a:off x="1348961" y="1810173"/>
            <a:ext cx="9109763" cy="4093428"/>
            <a:chOff x="942010" y="1859339"/>
            <a:chExt cx="9109763" cy="4093428"/>
          </a:xfrm>
        </p:grpSpPr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7C34D8A3-8F02-4C2A-AB82-ADBD859D4697}"/>
                </a:ext>
              </a:extLst>
            </p:cNvPr>
            <p:cNvSpPr txBox="1"/>
            <p:nvPr/>
          </p:nvSpPr>
          <p:spPr>
            <a:xfrm>
              <a:off x="1755912" y="1859339"/>
              <a:ext cx="8295861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É a soma das cédulas e moedas em poder do público + os depósitos à vista no sistema bancário. É o total de moeda que não rende juros e é de liquidez imediata.</a:t>
              </a:r>
            </a:p>
            <a:p>
              <a:endParaRPr lang="pt-BR" sz="2000" dirty="0"/>
            </a:p>
            <a:p>
              <a:r>
                <a:rPr lang="pt-BR" sz="2000" dirty="0"/>
                <a:t>É o agregado M1 + depósitos a prazo (depósitos para investimento e as emissões de alta liquidez realizadas no mercado interno por instituições depositárias).</a:t>
              </a:r>
            </a:p>
            <a:p>
              <a:endParaRPr lang="pt-BR" sz="2000" dirty="0"/>
            </a:p>
            <a:p>
              <a:r>
                <a:rPr lang="pt-BR" sz="2000" dirty="0"/>
                <a:t>É o agregado M2 + posição líquida de títulos registrados no SELIC decorrentes de operações compromissadas (títulos públicos, CDBs, LCI, CRI, letras hipotecárias, debêntures etc.).</a:t>
              </a:r>
            </a:p>
            <a:p>
              <a:endParaRPr lang="pt-BR" sz="2000" dirty="0"/>
            </a:p>
            <a:p>
              <a:r>
                <a:rPr lang="pt-BR" sz="2000" dirty="0"/>
                <a:t>É o agregado M3 + títulos públicos de alta liquidez.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303D416A-F1BB-420A-8029-7CC0B8313F27}"/>
                </a:ext>
              </a:extLst>
            </p:cNvPr>
            <p:cNvSpPr/>
            <p:nvPr/>
          </p:nvSpPr>
          <p:spPr>
            <a:xfrm>
              <a:off x="942010" y="2131152"/>
              <a:ext cx="6030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400" dirty="0"/>
                <a:t>M1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CCA78C5-04C4-485D-A768-3F7B31166358}"/>
                </a:ext>
              </a:extLst>
            </p:cNvPr>
            <p:cNvSpPr/>
            <p:nvPr/>
          </p:nvSpPr>
          <p:spPr>
            <a:xfrm>
              <a:off x="942010" y="3364829"/>
              <a:ext cx="6030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400" dirty="0"/>
                <a:t>M2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487D4E4B-52CB-4DEE-AB64-5776C3264FCC}"/>
                </a:ext>
              </a:extLst>
            </p:cNvPr>
            <p:cNvSpPr/>
            <p:nvPr/>
          </p:nvSpPr>
          <p:spPr>
            <a:xfrm>
              <a:off x="942010" y="4598506"/>
              <a:ext cx="6030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400" dirty="0"/>
                <a:t>M3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0F49D483-C00A-4FD2-B497-7F35CCC6ACAC}"/>
                </a:ext>
              </a:extLst>
            </p:cNvPr>
            <p:cNvSpPr/>
            <p:nvPr/>
          </p:nvSpPr>
          <p:spPr>
            <a:xfrm>
              <a:off x="942010" y="5491102"/>
              <a:ext cx="6030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400" dirty="0"/>
                <a:t>M4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866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12CA2FC-AF5E-4C2D-A289-CDB31FBCCA12}"/>
              </a:ext>
            </a:extLst>
          </p:cNvPr>
          <p:cNvSpPr txBox="1"/>
          <p:nvPr/>
        </p:nvSpPr>
        <p:spPr>
          <a:xfrm>
            <a:off x="1948069" y="1766574"/>
            <a:ext cx="82958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Câmbio – do latim “</a:t>
            </a:r>
            <a:r>
              <a:rPr lang="pt-BR" sz="2000" i="1" dirty="0" err="1"/>
              <a:t>cambiare</a:t>
            </a:r>
            <a:r>
              <a:rPr lang="pt-BR" sz="2000" i="1" dirty="0"/>
              <a:t>”</a:t>
            </a:r>
            <a:r>
              <a:rPr lang="pt-BR" sz="2000" dirty="0"/>
              <a:t>, que significa trocar. Câmbio é a operação de troca da moeda de um país pela moeda de outro país.</a:t>
            </a:r>
          </a:p>
          <a:p>
            <a:endParaRPr lang="pt-BR" sz="2000" dirty="0"/>
          </a:p>
          <a:p>
            <a:r>
              <a:rPr lang="pt-BR" sz="2000" dirty="0">
                <a:solidFill>
                  <a:srgbClr val="7030A0"/>
                </a:solidFill>
              </a:rPr>
              <a:t>Mercado Cambial é a parte do mercado financeiro onde se realizam operações de câmbio entre os agentes autorizados pelo Banco Central e entre eles e seus clientes.</a:t>
            </a:r>
          </a:p>
          <a:p>
            <a:endParaRPr lang="pt-BR" sz="2000" dirty="0"/>
          </a:p>
          <a:p>
            <a:r>
              <a:rPr lang="pt-BR" sz="2000" dirty="0"/>
              <a:t>O mercado cambial possibilita a ocorrência de viagens ao exterior, o comércio internacional, os movimentos de capitais estrangeiros para investimento e especulação, além de operações de hedge.</a:t>
            </a:r>
          </a:p>
          <a:p>
            <a:endParaRPr lang="pt-BR" sz="2000" dirty="0"/>
          </a:p>
          <a:p>
            <a:r>
              <a:rPr lang="pt-BR" sz="2000" dirty="0"/>
              <a:t>É um mercado que possibilita ao Governo a prática de suas políticas cambiais e a gestão dos impactos das variações cambiais sobre o valor da moeda, sobre os fluxos de capitais estrangeiros e operações de importação e exportação.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20A99FA-43AE-4223-B15D-B73B50509A3B}"/>
              </a:ext>
            </a:extLst>
          </p:cNvPr>
          <p:cNvSpPr txBox="1"/>
          <p:nvPr/>
        </p:nvSpPr>
        <p:spPr>
          <a:xfrm>
            <a:off x="4108175" y="821877"/>
            <a:ext cx="3591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Mercado Cambial</a:t>
            </a:r>
          </a:p>
        </p:txBody>
      </p:sp>
    </p:spTree>
    <p:extLst>
      <p:ext uri="{BB962C8B-B14F-4D97-AF65-F5344CB8AC3E}">
        <p14:creationId xmlns:p14="http://schemas.microsoft.com/office/powerpoint/2010/main" val="293624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67B7DCF-F966-4072-A6FC-D04B045DD3D4}"/>
              </a:ext>
            </a:extLst>
          </p:cNvPr>
          <p:cNvSpPr txBox="1"/>
          <p:nvPr/>
        </p:nvSpPr>
        <p:spPr>
          <a:xfrm>
            <a:off x="1755912" y="1673808"/>
            <a:ext cx="86072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Crédito – do latim “</a:t>
            </a:r>
            <a:r>
              <a:rPr lang="pt-BR" sz="2000" i="1" dirty="0" err="1"/>
              <a:t>creditum</a:t>
            </a:r>
            <a:r>
              <a:rPr lang="pt-BR" sz="2000" i="1" dirty="0"/>
              <a:t>”</a:t>
            </a:r>
            <a:r>
              <a:rPr lang="pt-BR" sz="2000" dirty="0"/>
              <a:t>, que significa confiança que se tem em algo, crença, algo repassado em confiança, coisa confiada.</a:t>
            </a:r>
          </a:p>
          <a:p>
            <a:endParaRPr lang="pt-BR" sz="2000" dirty="0"/>
          </a:p>
          <a:p>
            <a:r>
              <a:rPr lang="pt-BR" sz="2000" dirty="0">
                <a:solidFill>
                  <a:srgbClr val="7030A0"/>
                </a:solidFill>
              </a:rPr>
              <a:t>Mercado de Crédito é a parte do mercado financeiro onde se negociam ativos que representam empréstimos e financiamentos.  É um mercado de dívidas, de “recebíveis”.</a:t>
            </a:r>
          </a:p>
          <a:p>
            <a:endParaRPr lang="pt-BR" sz="2000" dirty="0"/>
          </a:p>
          <a:p>
            <a:r>
              <a:rPr lang="pt-BR" sz="2000" dirty="0"/>
              <a:t>O mercado de crédito possibilita que recursos de agentes poupadores migrem para outros agentes que demandam recursos, ampliando a eficiência da economia.</a:t>
            </a:r>
          </a:p>
          <a:p>
            <a:endParaRPr lang="pt-BR" sz="2000" dirty="0"/>
          </a:p>
          <a:p>
            <a:r>
              <a:rPr lang="pt-BR" sz="2000" dirty="0"/>
              <a:t>Usando operações no mercado de crédito, o Governo pode alterar a oferta de moeda, obter e oferecer financiamentos, alterar os níveis de consumo da população, promover o investimento nas empresas e o crescimento da economia.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A39CBAC-5CC5-495A-B8A0-85A5C5BA51A8}"/>
              </a:ext>
            </a:extLst>
          </p:cNvPr>
          <p:cNvSpPr txBox="1"/>
          <p:nvPr/>
        </p:nvSpPr>
        <p:spPr>
          <a:xfrm>
            <a:off x="4108175" y="821877"/>
            <a:ext cx="3591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Mercado de Crédito</a:t>
            </a:r>
          </a:p>
        </p:txBody>
      </p:sp>
    </p:spTree>
    <p:extLst>
      <p:ext uri="{BB962C8B-B14F-4D97-AF65-F5344CB8AC3E}">
        <p14:creationId xmlns:p14="http://schemas.microsoft.com/office/powerpoint/2010/main" val="71182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FB5AD08E-79E3-49DD-9D20-67BE7F87FAC5}"/>
              </a:ext>
            </a:extLst>
          </p:cNvPr>
          <p:cNvSpPr/>
          <p:nvPr/>
        </p:nvSpPr>
        <p:spPr>
          <a:xfrm>
            <a:off x="3697357" y="3399266"/>
            <a:ext cx="2681617" cy="2736490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AF638F28-233D-4787-B12E-E5D9A0FA64B9}"/>
              </a:ext>
            </a:extLst>
          </p:cNvPr>
          <p:cNvSpPr/>
          <p:nvPr/>
        </p:nvSpPr>
        <p:spPr>
          <a:xfrm>
            <a:off x="3697357" y="1921564"/>
            <a:ext cx="2681617" cy="273649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835B578-A00B-42C4-A1CE-8E344167E939}"/>
              </a:ext>
            </a:extLst>
          </p:cNvPr>
          <p:cNvSpPr/>
          <p:nvPr/>
        </p:nvSpPr>
        <p:spPr>
          <a:xfrm>
            <a:off x="5574488" y="3399266"/>
            <a:ext cx="2681617" cy="27364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D7143B6-45DE-43A6-9DB4-214EFF33AFC2}"/>
              </a:ext>
            </a:extLst>
          </p:cNvPr>
          <p:cNvSpPr/>
          <p:nvPr/>
        </p:nvSpPr>
        <p:spPr>
          <a:xfrm>
            <a:off x="5574488" y="1921564"/>
            <a:ext cx="2681617" cy="27364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FD5BBE1-8418-4F9A-941E-9AA4274D4488}"/>
              </a:ext>
            </a:extLst>
          </p:cNvPr>
          <p:cNvSpPr txBox="1"/>
          <p:nvPr/>
        </p:nvSpPr>
        <p:spPr>
          <a:xfrm>
            <a:off x="3986566" y="2544417"/>
            <a:ext cx="129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Mercado Monetário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DF0FD18-009A-4EF7-BF20-E9712FA99FC7}"/>
              </a:ext>
            </a:extLst>
          </p:cNvPr>
          <p:cNvSpPr txBox="1"/>
          <p:nvPr/>
        </p:nvSpPr>
        <p:spPr>
          <a:xfrm>
            <a:off x="3986565" y="4866572"/>
            <a:ext cx="129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Mercado de Capitais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DFB3368-4B20-4C47-95E6-184EF3A9608C}"/>
              </a:ext>
            </a:extLst>
          </p:cNvPr>
          <p:cNvSpPr txBox="1"/>
          <p:nvPr/>
        </p:nvSpPr>
        <p:spPr>
          <a:xfrm>
            <a:off x="6668183" y="4866572"/>
            <a:ext cx="129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Mercado de Crédito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69E17C7-5123-4120-9069-E7A5D852385F}"/>
              </a:ext>
            </a:extLst>
          </p:cNvPr>
          <p:cNvSpPr txBox="1"/>
          <p:nvPr/>
        </p:nvSpPr>
        <p:spPr>
          <a:xfrm>
            <a:off x="6570350" y="2544417"/>
            <a:ext cx="129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Mercado Cambial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6878A1C-3E53-47B1-B616-6B7F66436789}"/>
              </a:ext>
            </a:extLst>
          </p:cNvPr>
          <p:cNvSpPr txBox="1"/>
          <p:nvPr/>
        </p:nvSpPr>
        <p:spPr>
          <a:xfrm>
            <a:off x="4108175" y="821877"/>
            <a:ext cx="3591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Mercado Financeiro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B2C989C-0EDC-44CC-8418-0ED13D2333E2}"/>
              </a:ext>
            </a:extLst>
          </p:cNvPr>
          <p:cNvSpPr txBox="1"/>
          <p:nvPr/>
        </p:nvSpPr>
        <p:spPr>
          <a:xfrm>
            <a:off x="1128385" y="1546687"/>
            <a:ext cx="21203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Mercado onde se negociam ativos financeiros que se convertem em moeda no curto e curtíssimo prazos.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720D5C6-35E2-4FB2-AFFD-6FC476E9A9B9}"/>
              </a:ext>
            </a:extLst>
          </p:cNvPr>
          <p:cNvSpPr txBox="1"/>
          <p:nvPr/>
        </p:nvSpPr>
        <p:spPr>
          <a:xfrm>
            <a:off x="8762027" y="1345097"/>
            <a:ext cx="21203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Mercado onde se negociam moedas estrangeiras, ou seja, a troca da moeda de um país pela moeda de outro país.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1B9497F-876B-4506-B88F-51CE25239046}"/>
              </a:ext>
            </a:extLst>
          </p:cNvPr>
          <p:cNvSpPr txBox="1"/>
          <p:nvPr/>
        </p:nvSpPr>
        <p:spPr>
          <a:xfrm>
            <a:off x="8940932" y="4404907"/>
            <a:ext cx="2120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Mercado onde se negociam instrumentos (recebíveis) que representam dívida.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91318FD-CBD8-447B-B199-18B107B95A73}"/>
              </a:ext>
            </a:extLst>
          </p:cNvPr>
          <p:cNvSpPr txBox="1"/>
          <p:nvPr/>
        </p:nvSpPr>
        <p:spPr>
          <a:xfrm>
            <a:off x="2376425" y="4767511"/>
            <a:ext cx="728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>
                <a:solidFill>
                  <a:srgbClr val="00B050"/>
                </a:solidFill>
              </a:rPr>
              <a:t>?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6E76FC3-03B0-46E2-A580-DACC96EE881F}"/>
              </a:ext>
            </a:extLst>
          </p:cNvPr>
          <p:cNvCxnSpPr>
            <a:cxnSpLocks/>
          </p:cNvCxnSpPr>
          <p:nvPr/>
        </p:nvCxnSpPr>
        <p:spPr>
          <a:xfrm>
            <a:off x="3061252" y="2914757"/>
            <a:ext cx="1046923" cy="2759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5AD9C400-D8DC-4A5A-94AA-E31285436ACA}"/>
              </a:ext>
            </a:extLst>
          </p:cNvPr>
          <p:cNvCxnSpPr/>
          <p:nvPr/>
        </p:nvCxnSpPr>
        <p:spPr>
          <a:xfrm flipV="1">
            <a:off x="7566991" y="1921564"/>
            <a:ext cx="1033670" cy="4770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73D3D2FE-2334-4944-BD3B-4D929A348631}"/>
              </a:ext>
            </a:extLst>
          </p:cNvPr>
          <p:cNvCxnSpPr>
            <a:cxnSpLocks/>
          </p:cNvCxnSpPr>
          <p:nvPr/>
        </p:nvCxnSpPr>
        <p:spPr>
          <a:xfrm>
            <a:off x="7869063" y="4866572"/>
            <a:ext cx="892964" cy="4210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E7ADED07-832B-4EFC-A4F8-B16D64CCF3D3}"/>
              </a:ext>
            </a:extLst>
          </p:cNvPr>
          <p:cNvCxnSpPr>
            <a:cxnSpLocks/>
          </p:cNvCxnSpPr>
          <p:nvPr/>
        </p:nvCxnSpPr>
        <p:spPr>
          <a:xfrm flipH="1">
            <a:off x="2985051" y="5077094"/>
            <a:ext cx="1001515" cy="2905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07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A9112B9F-0DBC-4672-940E-C98EC6FFCB5B}"/>
              </a:ext>
            </a:extLst>
          </p:cNvPr>
          <p:cNvSpPr/>
          <p:nvPr/>
        </p:nvSpPr>
        <p:spPr>
          <a:xfrm>
            <a:off x="7883624" y="1915162"/>
            <a:ext cx="2088232" cy="2952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7131381B-0542-44F9-9E0D-987E62C01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096" y="5126251"/>
            <a:ext cx="2209800" cy="70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rgbClr val="0070C0"/>
                </a:solidFill>
              </a:rPr>
              <a:t>Onde a empresa investe o dinheiro</a:t>
            </a:r>
          </a:p>
        </p:txBody>
      </p:sp>
      <p:sp>
        <p:nvSpPr>
          <p:cNvPr id="7" name="Line 13">
            <a:extLst>
              <a:ext uri="{FF2B5EF4-FFF2-40B4-BE49-F238E27FC236}">
                <a16:creationId xmlns:a16="http://schemas.microsoft.com/office/drawing/2014/main" id="{EF52F21F-CF2B-45E5-AB3C-B98F704B18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2950077"/>
            <a:ext cx="914400" cy="152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AD29F285-B935-4053-8B52-6237D5F1E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712073"/>
            <a:ext cx="1143000" cy="2285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2BABF18C-B930-454D-9611-4BEF9BF94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5592" y="3787379"/>
            <a:ext cx="1143000" cy="39687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rgbClr val="333399"/>
                </a:solidFill>
                <a:latin typeface="Arial Narrow" pitchFamily="34" charset="0"/>
              </a:rPr>
              <a:t>Ações</a:t>
            </a: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5DC975D3-3CF7-4116-8684-D4D77125C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3584" y="2635257"/>
            <a:ext cx="1524000" cy="39687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rgbClr val="333399"/>
                </a:solidFill>
                <a:latin typeface="Arial Narrow" pitchFamily="34" charset="0"/>
              </a:rPr>
              <a:t>Debêntures</a:t>
            </a: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0A8717C0-EBFF-4A9B-BE96-77DB6D2DA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061" y="5126251"/>
            <a:ext cx="2209800" cy="70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rgbClr val="0070C0"/>
                </a:solidFill>
              </a:rPr>
              <a:t>Onde a empresa busca o dinheiro</a:t>
            </a:r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30461D53-17E7-4E38-B6E4-872DAF80A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416680"/>
            <a:ext cx="990600" cy="18287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1C708CFD-1303-4E76-94D4-F27179BB3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16680"/>
            <a:ext cx="990600" cy="609597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30F8FB43-D577-4B96-883C-C758F517F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43607"/>
            <a:ext cx="1219200" cy="36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1">
                <a:latin typeface="Arial Narrow" pitchFamily="34" charset="0"/>
              </a:rPr>
              <a:t>BALANÇO</a:t>
            </a:r>
          </a:p>
        </p:txBody>
      </p:sp>
      <p:sp>
        <p:nvSpPr>
          <p:cNvPr id="15" name="Rectangle 23">
            <a:extLst>
              <a:ext uri="{FF2B5EF4-FFF2-40B4-BE49-F238E27FC236}">
                <a16:creationId xmlns:a16="http://schemas.microsoft.com/office/drawing/2014/main" id="{446C2347-B2E3-44E8-A475-04C24C555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797678"/>
            <a:ext cx="990600" cy="609597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88D7232D-29F7-4A96-A467-58D81489D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331075"/>
            <a:ext cx="990600" cy="91439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43A5C733-0D38-4550-B9D5-512A1FA90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416680"/>
            <a:ext cx="609600" cy="33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latin typeface="Arial Narrow" pitchFamily="34" charset="0"/>
              </a:rPr>
              <a:t>PC</a:t>
            </a:r>
          </a:p>
        </p:txBody>
      </p:sp>
      <p:sp>
        <p:nvSpPr>
          <p:cNvPr id="18" name="Text Box 26">
            <a:extLst>
              <a:ext uri="{FF2B5EF4-FFF2-40B4-BE49-F238E27FC236}">
                <a16:creationId xmlns:a16="http://schemas.microsoft.com/office/drawing/2014/main" id="{396D000F-68B8-447B-8B46-B2A9C9A00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797678"/>
            <a:ext cx="609600" cy="33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latin typeface="Arial Narrow" pitchFamily="34" charset="0"/>
              </a:rPr>
              <a:t>PNC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604F13F2-12F5-403D-B82C-B7C8E2542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331075"/>
            <a:ext cx="533400" cy="33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latin typeface="Arial Narrow" pitchFamily="34" charset="0"/>
              </a:rPr>
              <a:t>PL</a:t>
            </a: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F71259A9-9569-414A-962B-F2C6E8B9B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102476"/>
            <a:ext cx="990600" cy="33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latin typeface="Arial Narrow" pitchFamily="34" charset="0"/>
              </a:rPr>
              <a:t>ATIVOS</a:t>
            </a:r>
          </a:p>
        </p:txBody>
      </p:sp>
      <p:sp>
        <p:nvSpPr>
          <p:cNvPr id="23" name="Text Box 31">
            <a:extLst>
              <a:ext uri="{FF2B5EF4-FFF2-40B4-BE49-F238E27FC236}">
                <a16:creationId xmlns:a16="http://schemas.microsoft.com/office/drawing/2014/main" id="{F96EBA09-D20C-44B3-A00B-63C1C357E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3584" y="1342714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dirty="0">
                <a:solidFill>
                  <a:srgbClr val="0070C0"/>
                </a:solidFill>
                <a:cs typeface="Arial" pitchFamily="34" charset="0"/>
              </a:rPr>
              <a:t>Mercado de Capitais </a:t>
            </a:r>
          </a:p>
        </p:txBody>
      </p:sp>
      <p:sp>
        <p:nvSpPr>
          <p:cNvPr id="24" name="CaixaDeTexto 28">
            <a:extLst>
              <a:ext uri="{FF2B5EF4-FFF2-40B4-BE49-F238E27FC236}">
                <a16:creationId xmlns:a16="http://schemas.microsoft.com/office/drawing/2014/main" id="{61378574-210F-4D3B-8BB9-F8EA118F3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424" y="913973"/>
            <a:ext cx="5627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O que é o Mercado de Capitais?</a:t>
            </a:r>
          </a:p>
        </p:txBody>
      </p:sp>
      <p:pic>
        <p:nvPicPr>
          <p:cNvPr id="28" name="Picture 8" descr="http://sitzhau.com/wp-content/uploads/2014/11/company.png">
            <a:extLst>
              <a:ext uri="{FF2B5EF4-FFF2-40B4-BE49-F238E27FC236}">
                <a16:creationId xmlns:a16="http://schemas.microsoft.com/office/drawing/2014/main" id="{C147D2ED-79E8-4F3E-B5A5-74C00853A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2953" t="8859" r="17314" b="8454"/>
          <a:stretch>
            <a:fillRect/>
          </a:stretch>
        </p:blipFill>
        <p:spPr bwMode="auto">
          <a:xfrm>
            <a:off x="1690935" y="2347210"/>
            <a:ext cx="1527599" cy="1584176"/>
          </a:xfrm>
          <a:prstGeom prst="rect">
            <a:avLst/>
          </a:prstGeom>
          <a:noFill/>
        </p:spPr>
      </p:pic>
      <p:pic>
        <p:nvPicPr>
          <p:cNvPr id="29" name="Picture 10" descr="http://www.cclscorp.com/wp-content/uploads/2011/01/Company_English_Classes.jpg">
            <a:extLst>
              <a:ext uri="{FF2B5EF4-FFF2-40B4-BE49-F238E27FC236}">
                <a16:creationId xmlns:a16="http://schemas.microsoft.com/office/drawing/2014/main" id="{19E71368-42F5-419E-8323-2CAF1E843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048" y="2707250"/>
            <a:ext cx="1513992" cy="1009328"/>
          </a:xfrm>
          <a:prstGeom prst="rect">
            <a:avLst/>
          </a:prstGeom>
          <a:noFill/>
        </p:spPr>
      </p:pic>
      <p:pic>
        <p:nvPicPr>
          <p:cNvPr id="30" name="Picture 14" descr="http://andrebona.com.br/site/wp-content/uploads/2012/02/debentures.jpg">
            <a:extLst>
              <a:ext uri="{FF2B5EF4-FFF2-40B4-BE49-F238E27FC236}">
                <a16:creationId xmlns:a16="http://schemas.microsoft.com/office/drawing/2014/main" id="{35E0D576-A6F4-440E-BB09-EF7201A8E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18001" r="9995"/>
          <a:stretch>
            <a:fillRect/>
          </a:stretch>
        </p:blipFill>
        <p:spPr bwMode="auto">
          <a:xfrm>
            <a:off x="8963744" y="2275202"/>
            <a:ext cx="864096" cy="944886"/>
          </a:xfrm>
          <a:prstGeom prst="rect">
            <a:avLst/>
          </a:prstGeom>
          <a:noFill/>
        </p:spPr>
      </p:pic>
      <p:pic>
        <p:nvPicPr>
          <p:cNvPr id="31" name="Picture 16" descr="http://www.sec.gov/Archives/edgar/data/1471443/000119312511208441/g175700ex4_1pg001.jpg">
            <a:extLst>
              <a:ext uri="{FF2B5EF4-FFF2-40B4-BE49-F238E27FC236}">
                <a16:creationId xmlns:a16="http://schemas.microsoft.com/office/drawing/2014/main" id="{3E0CF183-B4E1-4576-841D-D5F5D3D22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91736" y="3715362"/>
            <a:ext cx="1034080" cy="688901"/>
          </a:xfrm>
          <a:prstGeom prst="rect">
            <a:avLst/>
          </a:prstGeom>
          <a:noFill/>
        </p:spPr>
      </p:pic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650B7F5D-EAF1-481B-B272-BEF554872562}"/>
              </a:ext>
            </a:extLst>
          </p:cNvPr>
          <p:cNvCxnSpPr>
            <a:endCxn id="6" idx="0"/>
          </p:cNvCxnSpPr>
          <p:nvPr/>
        </p:nvCxnSpPr>
        <p:spPr>
          <a:xfrm flipH="1">
            <a:off x="4735996" y="4404263"/>
            <a:ext cx="598004" cy="721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13F4D0FB-D2F6-42CA-9ACB-B364778CA33A}"/>
              </a:ext>
            </a:extLst>
          </p:cNvPr>
          <p:cNvCxnSpPr>
            <a:cxnSpLocks/>
          </p:cNvCxnSpPr>
          <p:nvPr/>
        </p:nvCxnSpPr>
        <p:spPr>
          <a:xfrm>
            <a:off x="6479131" y="4392469"/>
            <a:ext cx="598004" cy="7219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30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2">
            <a:extLst>
              <a:ext uri="{FF2B5EF4-FFF2-40B4-BE49-F238E27FC236}">
                <a16:creationId xmlns:a16="http://schemas.microsoft.com/office/drawing/2014/main" id="{B553DCC0-19A6-4818-8364-55A9C625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0" y="793751"/>
            <a:ext cx="4679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dirty="0"/>
              <a:t>Valores Mobiliários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40D39E62-40BC-498C-BC0B-5CED70957E24}"/>
              </a:ext>
            </a:extLst>
          </p:cNvPr>
          <p:cNvGrpSpPr/>
          <p:nvPr/>
        </p:nvGrpSpPr>
        <p:grpSpPr>
          <a:xfrm>
            <a:off x="1541393" y="1766473"/>
            <a:ext cx="9860722" cy="4037012"/>
            <a:chOff x="1329358" y="1700212"/>
            <a:chExt cx="9860722" cy="4037012"/>
          </a:xfrm>
        </p:grpSpPr>
        <p:sp>
          <p:nvSpPr>
            <p:cNvPr id="4" name="Rectangle 2">
              <a:extLst>
                <a:ext uri="{FF2B5EF4-FFF2-40B4-BE49-F238E27FC236}">
                  <a16:creationId xmlns:a16="http://schemas.microsoft.com/office/drawing/2014/main" id="{F1BDE2ED-AA66-4C38-ABF7-CB194AE31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9719" y="2256665"/>
              <a:ext cx="6200361" cy="2916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60000"/>
                </a:spcBef>
                <a:buClr>
                  <a:schemeClr val="accent1"/>
                </a:buClr>
                <a:buSzPct val="85000"/>
                <a:buFont typeface="Wingdings" pitchFamily="2" charset="2"/>
                <a:buNone/>
              </a:pPr>
              <a:r>
                <a:rPr lang="pt-BR" sz="2400" dirty="0">
                  <a:cs typeface="Arial" charset="0"/>
                </a:rPr>
                <a:t>AÇÕES - Títulos de propriedade</a:t>
              </a:r>
            </a:p>
            <a:p>
              <a:pPr marL="342900" indent="-342900">
                <a:lnSpc>
                  <a:spcPct val="80000"/>
                </a:lnSpc>
                <a:spcBef>
                  <a:spcPct val="60000"/>
                </a:spcBef>
                <a:buClr>
                  <a:schemeClr val="accent1"/>
                </a:buClr>
                <a:buSzPct val="85000"/>
                <a:buFont typeface="Wingdings" pitchFamily="2" charset="2"/>
                <a:buNone/>
              </a:pPr>
              <a:r>
                <a:rPr lang="pt-BR" sz="2400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O acionista é dono da companhia.</a:t>
              </a:r>
            </a:p>
            <a:p>
              <a:pPr marL="342900" indent="-342900">
                <a:lnSpc>
                  <a:spcPct val="80000"/>
                </a:lnSpc>
                <a:spcBef>
                  <a:spcPct val="60000"/>
                </a:spcBef>
                <a:buClr>
                  <a:schemeClr val="accent1"/>
                </a:buClr>
                <a:buSzPct val="85000"/>
                <a:buFont typeface="Wingdings" pitchFamily="2" charset="2"/>
                <a:buChar char="o"/>
              </a:pPr>
              <a:endParaRPr lang="pt-BR" sz="2400" dirty="0">
                <a:solidFill>
                  <a:schemeClr val="tx2"/>
                </a:solidFill>
                <a:cs typeface="Arial" charset="0"/>
              </a:endParaRPr>
            </a:p>
            <a:p>
              <a:pPr marL="342900" indent="-342900">
                <a:lnSpc>
                  <a:spcPct val="80000"/>
                </a:lnSpc>
                <a:spcBef>
                  <a:spcPct val="60000"/>
                </a:spcBef>
                <a:buClr>
                  <a:schemeClr val="accent1"/>
                </a:buClr>
                <a:buSzPct val="85000"/>
                <a:buFont typeface="Wingdings" pitchFamily="2" charset="2"/>
                <a:buChar char="o"/>
              </a:pPr>
              <a:endParaRPr lang="pt-BR" sz="2400" dirty="0">
                <a:solidFill>
                  <a:schemeClr val="tx2"/>
                </a:solidFill>
                <a:cs typeface="Arial" charset="0"/>
              </a:endParaRPr>
            </a:p>
            <a:p>
              <a:pPr marL="342900" indent="-342900">
                <a:lnSpc>
                  <a:spcPct val="80000"/>
                </a:lnSpc>
                <a:spcBef>
                  <a:spcPct val="60000"/>
                </a:spcBef>
                <a:buClr>
                  <a:schemeClr val="accent1"/>
                </a:buClr>
                <a:buSzPct val="85000"/>
                <a:buFont typeface="Wingdings" pitchFamily="2" charset="2"/>
                <a:buNone/>
              </a:pPr>
              <a:r>
                <a:rPr lang="pt-BR" sz="2400" dirty="0">
                  <a:solidFill>
                    <a:schemeClr val="tx2"/>
                  </a:solidFill>
                  <a:cs typeface="Arial" charset="0"/>
                </a:rPr>
                <a:t>DEBÊNTURES - Títulos de dívida</a:t>
              </a:r>
            </a:p>
            <a:p>
              <a:pPr marL="342900" indent="-342900">
                <a:lnSpc>
                  <a:spcPct val="80000"/>
                </a:lnSpc>
                <a:spcBef>
                  <a:spcPct val="60000"/>
                </a:spcBef>
                <a:buClr>
                  <a:schemeClr val="accent1"/>
                </a:buClr>
                <a:buSzPct val="85000"/>
                <a:buFont typeface="Wingdings" pitchFamily="2" charset="2"/>
                <a:buNone/>
              </a:pPr>
              <a:r>
                <a:rPr lang="pt-BR" sz="2400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O debenturista é credor da companhia.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itchFamily="2" charset="2"/>
                <a:buChar char="o"/>
              </a:pPr>
              <a:endParaRPr lang="pt-BR" sz="2400" dirty="0">
                <a:solidFill>
                  <a:schemeClr val="tx2"/>
                </a:solidFill>
              </a:endParaRPr>
            </a:p>
          </p:txBody>
        </p:sp>
        <p:pic>
          <p:nvPicPr>
            <p:cNvPr id="6" name="Picture 1036" descr="http://t0.gstatic.com/images?q=tbn:ANd9GcQEcAtfTUeg6weV3be1nqQnffeU62J6otS9unB0y8x1LUmwoRw&amp;t=1&amp;usg=__tlM7q-sgxkvLtMwwk1NYGifuaiI=">
              <a:extLst>
                <a:ext uri="{FF2B5EF4-FFF2-40B4-BE49-F238E27FC236}">
                  <a16:creationId xmlns:a16="http://schemas.microsoft.com/office/drawing/2014/main" id="{C9E515F0-89C9-4ECE-96AF-04E63F9EDC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9358" y="3860799"/>
              <a:ext cx="2438400" cy="187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038" descr="http://t3.gstatic.com/images?q=tbn:ANd9GcQrTYV3pu0aUjfA7J-g4gU9oNOB8Yzz7j3D00psezPWsgCvJWo&amp;t=1&amp;usg=__27ANhNaj5UyTLjVYrgsR1Xz4Pb4=">
              <a:extLst>
                <a:ext uri="{FF2B5EF4-FFF2-40B4-BE49-F238E27FC236}">
                  <a16:creationId xmlns:a16="http://schemas.microsoft.com/office/drawing/2014/main" id="{B1CE101A-A649-4E7B-B161-5DEFF93A5E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29358" y="1700212"/>
              <a:ext cx="2495550" cy="183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71167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6319</TotalTime>
  <Words>980</Words>
  <Application>Microsoft Office PowerPoint</Application>
  <PresentationFormat>Widescreen</PresentationFormat>
  <Paragraphs>192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Eras Medium ITC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Tabajara Pimenta Junior</dc:creator>
  <cp:lastModifiedBy>Tabajara Pimenta Junior</cp:lastModifiedBy>
  <cp:revision>171</cp:revision>
  <dcterms:created xsi:type="dcterms:W3CDTF">2020-03-23T22:44:04Z</dcterms:created>
  <dcterms:modified xsi:type="dcterms:W3CDTF">2023-08-05T17:28:45Z</dcterms:modified>
</cp:coreProperties>
</file>