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0FD1-1BAF-476E-94FF-D1B4AEE8A406}" type="datetimeFigureOut">
              <a:rPr lang="pt-BR" smtClean="0"/>
              <a:t>09/08/17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91-BD4F-4347-9B7F-485F3D6C7FE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28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0FD1-1BAF-476E-94FF-D1B4AEE8A406}" type="datetimeFigureOut">
              <a:rPr lang="pt-BR" smtClean="0"/>
              <a:t>09/08/17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91-BD4F-4347-9B7F-485F3D6C7FE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97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0FD1-1BAF-476E-94FF-D1B4AEE8A406}" type="datetimeFigureOut">
              <a:rPr lang="pt-BR" smtClean="0"/>
              <a:t>09/08/17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91-BD4F-4347-9B7F-485F3D6C7FE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86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0FD1-1BAF-476E-94FF-D1B4AEE8A406}" type="datetimeFigureOut">
              <a:rPr lang="pt-BR" smtClean="0"/>
              <a:t>09/08/17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91-BD4F-4347-9B7F-485F3D6C7FE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9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0FD1-1BAF-476E-94FF-D1B4AEE8A406}" type="datetimeFigureOut">
              <a:rPr lang="pt-BR" smtClean="0"/>
              <a:t>09/08/17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91-BD4F-4347-9B7F-485F3D6C7FE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47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0FD1-1BAF-476E-94FF-D1B4AEE8A406}" type="datetimeFigureOut">
              <a:rPr lang="pt-BR" smtClean="0"/>
              <a:t>09/08/17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91-BD4F-4347-9B7F-485F3D6C7FE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13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0FD1-1BAF-476E-94FF-D1B4AEE8A406}" type="datetimeFigureOut">
              <a:rPr lang="pt-BR" smtClean="0"/>
              <a:t>09/08/17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91-BD4F-4347-9B7F-485F3D6C7FE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29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0FD1-1BAF-476E-94FF-D1B4AEE8A406}" type="datetimeFigureOut">
              <a:rPr lang="pt-BR" smtClean="0"/>
              <a:t>09/08/17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91-BD4F-4347-9B7F-485F3D6C7FE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01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0FD1-1BAF-476E-94FF-D1B4AEE8A406}" type="datetimeFigureOut">
              <a:rPr lang="pt-BR" smtClean="0"/>
              <a:t>09/08/17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91-BD4F-4347-9B7F-485F3D6C7FE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41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0FD1-1BAF-476E-94FF-D1B4AEE8A406}" type="datetimeFigureOut">
              <a:rPr lang="pt-BR" smtClean="0"/>
              <a:t>09/08/17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91-BD4F-4347-9B7F-485F3D6C7FE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77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0FD1-1BAF-476E-94FF-D1B4AEE8A406}" type="datetimeFigureOut">
              <a:rPr lang="pt-BR" smtClean="0"/>
              <a:t>09/08/17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91-BD4F-4347-9B7F-485F3D6C7FE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39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0FD1-1BAF-476E-94FF-D1B4AEE8A406}" type="datetimeFigureOut">
              <a:rPr lang="pt-BR" smtClean="0"/>
              <a:t>09/08/17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4791-BD4F-4347-9B7F-485F3D6C7FE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65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pt-BR" b="1" dirty="0" smtClean="0">
                <a:ln/>
                <a:solidFill>
                  <a:srgbClr val="3E935C"/>
                </a:solidFill>
              </a:rPr>
              <a:t>Ensinar </a:t>
            </a:r>
            <a:r>
              <a:rPr lang="pt-BR" b="1" dirty="0" smtClean="0">
                <a:ln/>
                <a:solidFill>
                  <a:srgbClr val="3E935C"/>
                </a:solidFill>
              </a:rPr>
              <a:t>e Aprender </a:t>
            </a:r>
            <a:r>
              <a:rPr lang="pt-BR" b="1" dirty="0" smtClean="0">
                <a:ln/>
                <a:solidFill>
                  <a:srgbClr val="3E935C"/>
                </a:solidFill>
              </a:rPr>
              <a:t>(a Distância): Educação com Tecnologias</a:t>
            </a:r>
            <a:endParaRPr lang="pt-BR" b="1" dirty="0">
              <a:ln/>
              <a:solidFill>
                <a:srgbClr val="3E935C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931791"/>
            <a:ext cx="3888432" cy="2507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122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Expectativas de Aprendizagem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5" name="AutoShape 1" descr="check"/>
          <p:cNvSpPr>
            <a:spLocks noChangeAspect="1" noChangeArrowheads="1"/>
          </p:cNvSpPr>
          <p:nvPr/>
        </p:nvSpPr>
        <p:spPr bwMode="auto">
          <a:xfrm>
            <a:off x="1576388" y="16002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2" descr="check"/>
          <p:cNvSpPr>
            <a:spLocks noChangeAspect="1" noChangeArrowheads="1"/>
          </p:cNvSpPr>
          <p:nvPr/>
        </p:nvSpPr>
        <p:spPr bwMode="auto">
          <a:xfrm>
            <a:off x="1576388" y="16002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3" descr="check"/>
          <p:cNvSpPr>
            <a:spLocks noChangeAspect="1" noChangeArrowheads="1"/>
          </p:cNvSpPr>
          <p:nvPr/>
        </p:nvSpPr>
        <p:spPr bwMode="auto">
          <a:xfrm>
            <a:off x="1576388" y="16002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check"/>
          <p:cNvSpPr>
            <a:spLocks noChangeAspect="1" noChangeArrowheads="1"/>
          </p:cNvSpPr>
          <p:nvPr/>
        </p:nvSpPr>
        <p:spPr bwMode="auto">
          <a:xfrm>
            <a:off x="1576388" y="16002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5" descr="check"/>
          <p:cNvSpPr>
            <a:spLocks noChangeAspect="1" noChangeArrowheads="1"/>
          </p:cNvSpPr>
          <p:nvPr/>
        </p:nvSpPr>
        <p:spPr bwMode="auto">
          <a:xfrm>
            <a:off x="1576388" y="16002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pt-BR" dirty="0" smtClean="0"/>
              <a:t>Ampliar os espaços para discutir e fundamentar questões sobre </a:t>
            </a:r>
            <a:r>
              <a:rPr lang="pt-BR" dirty="0" smtClean="0"/>
              <a:t>ENSINO/Aprendizagem/Avaliação</a:t>
            </a:r>
            <a:endParaRPr lang="pt-BR" dirty="0" smtClean="0"/>
          </a:p>
          <a:p>
            <a:r>
              <a:rPr lang="pt-BR" dirty="0" smtClean="0"/>
              <a:t>Discutir as contribuições das tecnologias como suporte à aprendizagem</a:t>
            </a:r>
          </a:p>
          <a:p>
            <a:r>
              <a:rPr lang="pt-BR" dirty="0" smtClean="0"/>
              <a:t>Fundamentar  a concepção de ensino pela fundamentação da aprendizagem (Piaget</a:t>
            </a:r>
            <a:r>
              <a:rPr lang="pt-BR" dirty="0" smtClean="0"/>
              <a:t>, </a:t>
            </a:r>
            <a:r>
              <a:rPr lang="pt-BR" dirty="0" err="1" smtClean="0"/>
              <a:t>Feuerstein</a:t>
            </a:r>
            <a:r>
              <a:rPr lang="pt-BR" dirty="0" smtClean="0"/>
              <a:t> Ausubel, Novak, Siemens, </a:t>
            </a:r>
            <a:r>
              <a:rPr lang="pt-BR" dirty="0" err="1" smtClean="0"/>
              <a:t>Lévy</a:t>
            </a:r>
            <a:r>
              <a:rPr lang="pt-BR" dirty="0" smtClean="0"/>
              <a:t>, </a:t>
            </a:r>
            <a:r>
              <a:rPr lang="pt-BR" dirty="0" err="1" smtClean="0"/>
              <a:t>Vigotsky</a:t>
            </a:r>
            <a:r>
              <a:rPr lang="pt-BR" dirty="0" smtClean="0"/>
              <a:t> etc) </a:t>
            </a:r>
            <a:r>
              <a:rPr lang="pt-BR" dirty="0" smtClean="0"/>
              <a:t>na modalidade </a:t>
            </a:r>
            <a:r>
              <a:rPr lang="pt-BR" i="1" dirty="0" smtClean="0"/>
              <a:t>online</a:t>
            </a:r>
            <a:endParaRPr lang="pt-BR" i="1" dirty="0" smtClean="0"/>
          </a:p>
          <a:p>
            <a:r>
              <a:rPr lang="pt-BR" dirty="0" smtClean="0"/>
              <a:t>Intensificar a participação individual e coletiva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068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3200" b="1" dirty="0" smtClean="0"/>
              <a:t>Existe uma Didática </a:t>
            </a:r>
            <a:r>
              <a:rPr lang="pt-BR" sz="3200" b="1" dirty="0" smtClean="0"/>
              <a:t>na Educação com tecnologias</a:t>
            </a:r>
            <a:r>
              <a:rPr lang="pt-BR" sz="3200" b="1" dirty="0" smtClean="0"/>
              <a:t>?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pt-BR" dirty="0" smtClean="0"/>
              <a:t>As atividades e leituras propostas versam sobre questões da aprendizagem, seus diferentes estilos e sobre uma “Pedagogia “ da Virtualidade. </a:t>
            </a:r>
          </a:p>
          <a:p>
            <a:r>
              <a:rPr lang="pt-BR" dirty="0"/>
              <a:t>O</a:t>
            </a:r>
            <a:r>
              <a:rPr lang="pt-BR" dirty="0" smtClean="0"/>
              <a:t>s participantes podem contribuir conferindo um contexto prático às leituras teóricas  por meio de intercâmbio de experiências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Há </a:t>
            </a:r>
            <a:r>
              <a:rPr lang="pt-BR" dirty="0" smtClean="0"/>
              <a:t>uma didática adequada à complexidade, heterogeneidade, singularidade e flexibilidade do conhecimento produzido por meio da aprendizagem flexível. </a:t>
            </a:r>
          </a:p>
          <a:p>
            <a:r>
              <a:rPr lang="pt-BR" dirty="0" smtClean="0"/>
              <a:t>Esta reflexão traz visibilidade das contribuições dos recursos  tecnológicos disponíveis na internet para desenvolver as competências comunicacionais e críticas sobre as informações na construção de qualquer conhecimento.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436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Unidade: </a:t>
            </a:r>
            <a:r>
              <a:rPr lang="pt-BR" dirty="0" smtClean="0"/>
              <a:t>Ensinar e Aprender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/>
              <a:t>Conhecer as modalidades </a:t>
            </a:r>
            <a:r>
              <a:rPr lang="pt-BR" dirty="0" smtClean="0"/>
              <a:t>de Educação com Tecnologias</a:t>
            </a:r>
            <a:endParaRPr lang="pt-BR" dirty="0" smtClean="0"/>
          </a:p>
          <a:p>
            <a:r>
              <a:rPr lang="pt-BR" dirty="0" smtClean="0"/>
              <a:t>Integrar </a:t>
            </a:r>
            <a:r>
              <a:rPr lang="pt-BR" dirty="0" smtClean="0"/>
              <a:t>teoria e prática </a:t>
            </a:r>
            <a:r>
              <a:rPr lang="pt-BR" dirty="0" smtClean="0"/>
              <a:t>com </a:t>
            </a:r>
            <a:r>
              <a:rPr lang="pt-BR" dirty="0" smtClean="0"/>
              <a:t>suportes dados pelas tecnologias</a:t>
            </a:r>
          </a:p>
          <a:p>
            <a:r>
              <a:rPr lang="pt-BR" dirty="0" smtClean="0"/>
              <a:t>Diferenciar as múltiplas  perspectivas de ensino a partir das características do sujeito que </a:t>
            </a:r>
            <a:r>
              <a:rPr lang="pt-BR" dirty="0" smtClean="0"/>
              <a:t>aprende (EaD; </a:t>
            </a:r>
            <a:r>
              <a:rPr lang="pt-BR" i="1" dirty="0" smtClean="0"/>
              <a:t>Open education</a:t>
            </a:r>
            <a:r>
              <a:rPr lang="pt-BR" dirty="0" smtClean="0"/>
              <a:t>; </a:t>
            </a:r>
            <a:r>
              <a:rPr lang="pt-BR" i="1" dirty="0" smtClean="0"/>
              <a:t>personal learning</a:t>
            </a:r>
            <a:r>
              <a:rPr lang="pt-BR" dirty="0" smtClean="0"/>
              <a:t> etc)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663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Sugestões de </a:t>
            </a:r>
            <a:r>
              <a:rPr lang="pt-BR" dirty="0" smtClean="0"/>
              <a:t>Fundamentos </a:t>
            </a:r>
            <a:r>
              <a:rPr lang="pt-BR" dirty="0" smtClean="0"/>
              <a:t>Teóricos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Texto de Piconez &amp; Rosária sobre as perspectivas teóricas sobre aprendizagem; sobre as ideias de pensadores fundamentais</a:t>
            </a:r>
          </a:p>
          <a:p>
            <a:r>
              <a:rPr lang="pt-BR" dirty="0" smtClean="0"/>
              <a:t>Foco nos conceitos de interação e interatividade</a:t>
            </a:r>
          </a:p>
          <a:p>
            <a:r>
              <a:rPr lang="pt-BR" dirty="0" smtClean="0"/>
              <a:t>Foco no Letramento Informacional da educação em rede como perspectiva emancipadora e crítica (Gomez, 2004)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890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t-BR" b="1" dirty="0" smtClean="0"/>
              <a:t>Sugestão de Atividades</a:t>
            </a:r>
            <a:endParaRPr lang="pt-BR" b="1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Participação em Fóruns</a:t>
            </a:r>
          </a:p>
          <a:p>
            <a:r>
              <a:rPr lang="pt-BR" dirty="0" smtClean="0"/>
              <a:t>Participação em Chat</a:t>
            </a:r>
            <a:endParaRPr lang="pt-BR" i="1" dirty="0" smtClean="0"/>
          </a:p>
          <a:p>
            <a:r>
              <a:rPr lang="pt-BR" dirty="0" smtClean="0"/>
              <a:t>Wikipédia</a:t>
            </a:r>
            <a:endParaRPr lang="pt-BR" dirty="0" smtClean="0"/>
          </a:p>
          <a:p>
            <a:r>
              <a:rPr lang="pt-BR" dirty="0" smtClean="0"/>
              <a:t>Banco </a:t>
            </a:r>
            <a:r>
              <a:rPr lang="pt-BR" dirty="0" smtClean="0"/>
              <a:t>Colaborativo e Contextualizado de </a:t>
            </a:r>
            <a:r>
              <a:rPr lang="pt-BR" i="1" dirty="0" smtClean="0"/>
              <a:t>Link</a:t>
            </a:r>
            <a:r>
              <a:rPr lang="pt-BR" dirty="0" smtClean="0"/>
              <a:t>s como </a:t>
            </a:r>
            <a:r>
              <a:rPr lang="pt-BR" i="1" dirty="0" smtClean="0"/>
              <a:t>social bookmark </a:t>
            </a:r>
            <a:endParaRPr lang="pt-BR" i="1" dirty="0" smtClean="0"/>
          </a:p>
          <a:p>
            <a:r>
              <a:rPr lang="pt-BR" dirty="0" smtClean="0"/>
              <a:t>Pesquisa Temática </a:t>
            </a:r>
            <a:r>
              <a:rPr lang="pt-BR" i="1" dirty="0" smtClean="0"/>
              <a:t>(conhecimentos específicos)</a:t>
            </a:r>
          </a:p>
          <a:p>
            <a:r>
              <a:rPr lang="pt-BR" dirty="0" smtClean="0"/>
              <a:t>Avaliação</a:t>
            </a:r>
            <a:r>
              <a:rPr lang="pt-BR" i="1" dirty="0" smtClean="0"/>
              <a:t> on-line</a:t>
            </a:r>
            <a:endParaRPr lang="pt-BR" i="1" dirty="0"/>
          </a:p>
          <a:p>
            <a:endParaRPr lang="pt-BR" i="1" dirty="0" smtClean="0"/>
          </a:p>
          <a:p>
            <a:pPr marL="0" indent="0">
              <a:buNone/>
            </a:pP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78832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Chat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Chamada pelo ambiente </a:t>
            </a:r>
            <a:r>
              <a:rPr lang="pt-BR" dirty="0" err="1" smtClean="0"/>
              <a:t>Moodle</a:t>
            </a:r>
            <a:r>
              <a:rPr lang="pt-BR" dirty="0" smtClean="0"/>
              <a:t> (data e horários</a:t>
            </a:r>
          </a:p>
          <a:p>
            <a:r>
              <a:rPr lang="pt-BR" dirty="0" smtClean="0"/>
              <a:t>Temas serão sempre recorrentes do interesse e demanda dos grupos ou gerados a partir das demandas contemporâneas (pesquisas, relatórios internacionais e nacionais, artigos etc.)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64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/>
              <a:t>A educação tem uma nobreza que não tem modelo (Loyola, Seminário ANATED,2011)</a:t>
            </a:r>
          </a:p>
          <a:p>
            <a:r>
              <a:rPr lang="pt-BR" dirty="0" smtClean="0"/>
              <a:t>Os tutores e estudantes são parceiros na construção da proposta contextualizada.</a:t>
            </a:r>
          </a:p>
          <a:p>
            <a:r>
              <a:rPr lang="pt-BR" dirty="0" smtClean="0"/>
              <a:t>Compreender a atuação destes atores seja qual for o modelo, os canais de distribuição, o material didático ou modalidade de “presença”.</a:t>
            </a:r>
          </a:p>
          <a:p>
            <a:r>
              <a:rPr lang="pt-BR" dirty="0" smtClean="0"/>
              <a:t>Responsabilidade com pressupostos pedagógicos, andragógicos e </a:t>
            </a:r>
            <a:r>
              <a:rPr lang="pt-BR" dirty="0" err="1" smtClean="0"/>
              <a:t>heutagógicos</a:t>
            </a:r>
            <a:r>
              <a:rPr lang="pt-BR" dirty="0" smtClean="0"/>
              <a:t> (</a:t>
            </a:r>
            <a:r>
              <a:rPr lang="pt-BR" i="1" dirty="0" err="1" smtClean="0"/>
              <a:t>Blended</a:t>
            </a:r>
            <a:r>
              <a:rPr lang="pt-BR" i="1" dirty="0" smtClean="0"/>
              <a:t> </a:t>
            </a:r>
            <a:r>
              <a:rPr lang="pt-BR" i="1" dirty="0"/>
              <a:t>L</a:t>
            </a:r>
            <a:r>
              <a:rPr lang="pt-BR" i="1" dirty="0" smtClean="0"/>
              <a:t>earning</a:t>
            </a:r>
            <a:r>
              <a:rPr lang="pt-BR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022128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380</Words>
  <Application>Microsoft Macintosh PowerPoint</Application>
  <PresentationFormat>Apresentação na tela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Calibri</vt:lpstr>
      <vt:lpstr>Arial</vt:lpstr>
      <vt:lpstr>Tema do Office</vt:lpstr>
      <vt:lpstr>Ensinar e Aprender (a Distância): Educação com Tecnologias</vt:lpstr>
      <vt:lpstr>  Expectativas de Aprendizagem  </vt:lpstr>
      <vt:lpstr>Existe uma Didática na Educação com tecnologias?</vt:lpstr>
      <vt:lpstr>Unidade: Ensinar e Aprender</vt:lpstr>
      <vt:lpstr>Sugestões de Fundamentos Teóricos</vt:lpstr>
      <vt:lpstr>Sugestão de Atividades</vt:lpstr>
      <vt:lpstr>Chat </vt:lpstr>
      <vt:lpstr>Apresentação do PowerPoint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Stela Piconez</dc:creator>
  <cp:lastModifiedBy>Stela Piconez</cp:lastModifiedBy>
  <cp:revision>62</cp:revision>
  <dcterms:created xsi:type="dcterms:W3CDTF">2011-09-30T11:02:14Z</dcterms:created>
  <dcterms:modified xsi:type="dcterms:W3CDTF">2017-08-09T19:05:25Z</dcterms:modified>
</cp:coreProperties>
</file>