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96" r:id="rId13"/>
    <p:sldId id="292" r:id="rId14"/>
    <p:sldId id="293" r:id="rId15"/>
    <p:sldId id="294" r:id="rId16"/>
    <p:sldId id="29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58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9D5F6-CD20-43EB-9FFF-FA5E815427F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0A2F9E4-85E7-4647-AC68-8573E82D2890}">
      <dgm:prSet phldrT="[Texto]"/>
      <dgm:spPr/>
      <dgm:t>
        <a:bodyPr/>
        <a:lstStyle/>
        <a:p>
          <a:r>
            <a:rPr lang="pt-BR" dirty="0" smtClean="0"/>
            <a:t>Rede Social FORMAL</a:t>
          </a:r>
        </a:p>
        <a:p>
          <a:r>
            <a:rPr lang="pt-BR" dirty="0" smtClean="0"/>
            <a:t>(Revistas)</a:t>
          </a:r>
          <a:endParaRPr lang="pt-BR" dirty="0"/>
        </a:p>
      </dgm:t>
    </dgm:pt>
    <dgm:pt modelId="{F5A77FD7-69E1-4544-BFD5-CA1A48913866}" type="parTrans" cxnId="{FA1DB62E-A709-468F-B35B-7D87D7340042}">
      <dgm:prSet/>
      <dgm:spPr/>
      <dgm:t>
        <a:bodyPr/>
        <a:lstStyle/>
        <a:p>
          <a:endParaRPr lang="pt-BR"/>
        </a:p>
      </dgm:t>
    </dgm:pt>
    <dgm:pt modelId="{FD4C4AE1-94C5-47D4-BD7C-860E245CC1C5}" type="sibTrans" cxnId="{FA1DB62E-A709-468F-B35B-7D87D7340042}">
      <dgm:prSet/>
      <dgm:spPr/>
      <dgm:t>
        <a:bodyPr/>
        <a:lstStyle/>
        <a:p>
          <a:endParaRPr lang="pt-BR"/>
        </a:p>
      </dgm:t>
    </dgm:pt>
    <dgm:pt modelId="{9167BAC4-C980-4AB0-9AC0-23E7E7AC6327}">
      <dgm:prSet phldrT="[Texto]"/>
      <dgm:spPr/>
      <dgm:t>
        <a:bodyPr/>
        <a:lstStyle/>
        <a:p>
          <a:r>
            <a:rPr lang="pt-BR" dirty="0" smtClean="0"/>
            <a:t>Redes Social</a:t>
          </a:r>
        </a:p>
        <a:p>
          <a:r>
            <a:rPr lang="pt-BR" dirty="0" smtClean="0"/>
            <a:t>Informal</a:t>
          </a:r>
          <a:endParaRPr lang="pt-BR" dirty="0"/>
        </a:p>
      </dgm:t>
    </dgm:pt>
    <dgm:pt modelId="{0C9CA0DA-6A55-4CE6-9AEB-1C783A48955C}" type="parTrans" cxnId="{958F6D37-3790-4B9D-B2E9-B290F81FF1BC}">
      <dgm:prSet/>
      <dgm:spPr/>
      <dgm:t>
        <a:bodyPr/>
        <a:lstStyle/>
        <a:p>
          <a:endParaRPr lang="pt-BR"/>
        </a:p>
      </dgm:t>
    </dgm:pt>
    <dgm:pt modelId="{069B1D16-2658-46FD-9166-70F0F9037BFA}" type="sibTrans" cxnId="{958F6D37-3790-4B9D-B2E9-B290F81FF1BC}">
      <dgm:prSet/>
      <dgm:spPr/>
      <dgm:t>
        <a:bodyPr/>
        <a:lstStyle/>
        <a:p>
          <a:endParaRPr lang="pt-BR"/>
        </a:p>
      </dgm:t>
    </dgm:pt>
    <dgm:pt modelId="{C577DD0C-7196-45BB-96C2-A45342E5B7C7}">
      <dgm:prSet phldrT="[Texto]"/>
      <dgm:spPr/>
      <dgm:t>
        <a:bodyPr/>
        <a:lstStyle/>
        <a:p>
          <a:r>
            <a:rPr lang="pt-BR" dirty="0" smtClean="0"/>
            <a:t>Comunicação</a:t>
          </a:r>
        </a:p>
        <a:p>
          <a:r>
            <a:rPr lang="pt-BR" dirty="0" smtClean="0"/>
            <a:t>Formal e Informal</a:t>
          </a:r>
          <a:endParaRPr lang="pt-BR" dirty="0"/>
        </a:p>
      </dgm:t>
    </dgm:pt>
    <dgm:pt modelId="{961EA89A-7AD7-4EBC-87C4-210A49FF4389}" type="parTrans" cxnId="{443C9B1C-B086-452E-84D8-727F41BD1BDA}">
      <dgm:prSet/>
      <dgm:spPr/>
      <dgm:t>
        <a:bodyPr/>
        <a:lstStyle/>
        <a:p>
          <a:endParaRPr lang="pt-BR"/>
        </a:p>
      </dgm:t>
    </dgm:pt>
    <dgm:pt modelId="{8B2B387B-19E2-4674-9260-7D7FE81C8750}" type="sibTrans" cxnId="{443C9B1C-B086-452E-84D8-727F41BD1BDA}">
      <dgm:prSet/>
      <dgm:spPr/>
      <dgm:t>
        <a:bodyPr/>
        <a:lstStyle/>
        <a:p>
          <a:endParaRPr lang="pt-BR"/>
        </a:p>
      </dgm:t>
    </dgm:pt>
    <dgm:pt modelId="{FDF23B2C-BA74-48E5-86F8-9EBAF847018E}">
      <dgm:prSet phldrT="[Texto]"/>
      <dgm:spPr/>
      <dgm:t>
        <a:bodyPr/>
        <a:lstStyle/>
        <a:p>
          <a:r>
            <a:rPr lang="pt-BR" dirty="0" smtClean="0"/>
            <a:t>Multidão</a:t>
          </a:r>
          <a:endParaRPr lang="pt-BR" dirty="0"/>
        </a:p>
      </dgm:t>
    </dgm:pt>
    <dgm:pt modelId="{3EFAAB2F-3C18-4F45-8C5A-0BFFCE163F89}" type="parTrans" cxnId="{46422E1B-E0D3-408C-A914-593BEF20B607}">
      <dgm:prSet/>
      <dgm:spPr/>
      <dgm:t>
        <a:bodyPr/>
        <a:lstStyle/>
        <a:p>
          <a:endParaRPr lang="pt-BR"/>
        </a:p>
      </dgm:t>
    </dgm:pt>
    <dgm:pt modelId="{7523A21F-8FAF-4885-9D5A-A4924168E329}" type="sibTrans" cxnId="{46422E1B-E0D3-408C-A914-593BEF20B607}">
      <dgm:prSet/>
      <dgm:spPr/>
      <dgm:t>
        <a:bodyPr/>
        <a:lstStyle/>
        <a:p>
          <a:endParaRPr lang="pt-BR"/>
        </a:p>
      </dgm:t>
    </dgm:pt>
    <dgm:pt modelId="{C9DFF36F-E706-480F-B78C-22F8251556D2}">
      <dgm:prSet phldrT="[Texto]"/>
      <dgm:spPr/>
      <dgm:t>
        <a:bodyPr/>
        <a:lstStyle/>
        <a:p>
          <a:r>
            <a:rPr lang="pt-BR" dirty="0" smtClean="0"/>
            <a:t>Pesquisador</a:t>
          </a:r>
          <a:endParaRPr lang="pt-BR" dirty="0"/>
        </a:p>
      </dgm:t>
    </dgm:pt>
    <dgm:pt modelId="{C1F238B3-4062-4824-A8FD-C2383E6D15D2}" type="parTrans" cxnId="{293D59B5-2132-4A23-90E0-B47BBBDEFB51}">
      <dgm:prSet/>
      <dgm:spPr/>
      <dgm:t>
        <a:bodyPr/>
        <a:lstStyle/>
        <a:p>
          <a:endParaRPr lang="pt-BR"/>
        </a:p>
      </dgm:t>
    </dgm:pt>
    <dgm:pt modelId="{A34C5F3A-BB26-4041-8D54-B8E5C40F6338}" type="sibTrans" cxnId="{293D59B5-2132-4A23-90E0-B47BBBDEFB51}">
      <dgm:prSet/>
      <dgm:spPr/>
      <dgm:t>
        <a:bodyPr/>
        <a:lstStyle/>
        <a:p>
          <a:endParaRPr lang="pt-BR"/>
        </a:p>
      </dgm:t>
    </dgm:pt>
    <dgm:pt modelId="{389B6702-EDA6-4E72-AEC6-8611848C4E7C}" type="pres">
      <dgm:prSet presAssocID="{3909D5F6-CD20-43EB-9FFF-FA5E815427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70CDAA4-761B-49BB-81DC-6923E648E12E}" type="pres">
      <dgm:prSet presAssocID="{80A2F9E4-85E7-4647-AC68-8573E82D2890}" presName="dummy" presStyleCnt="0"/>
      <dgm:spPr/>
    </dgm:pt>
    <dgm:pt modelId="{A5445317-18AD-4DC8-9D12-FF7FECE2E42A}" type="pres">
      <dgm:prSet presAssocID="{80A2F9E4-85E7-4647-AC68-8573E82D2890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29DE2F-BBA9-4E2D-B34E-14910DBAC64C}" type="pres">
      <dgm:prSet presAssocID="{FD4C4AE1-94C5-47D4-BD7C-860E245CC1C5}" presName="sibTrans" presStyleLbl="node1" presStyleIdx="0" presStyleCnt="5"/>
      <dgm:spPr/>
      <dgm:t>
        <a:bodyPr/>
        <a:lstStyle/>
        <a:p>
          <a:endParaRPr lang="pt-BR"/>
        </a:p>
      </dgm:t>
    </dgm:pt>
    <dgm:pt modelId="{CF35D079-5E99-4AB6-93FB-E0064B73BEE7}" type="pres">
      <dgm:prSet presAssocID="{9167BAC4-C980-4AB0-9AC0-23E7E7AC6327}" presName="dummy" presStyleCnt="0"/>
      <dgm:spPr/>
    </dgm:pt>
    <dgm:pt modelId="{99B5D264-CD5C-403B-8CF4-C5D71DD1524C}" type="pres">
      <dgm:prSet presAssocID="{9167BAC4-C980-4AB0-9AC0-23E7E7AC6327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16D0D6-38C7-4FED-A42B-0ECF36EE0A37}" type="pres">
      <dgm:prSet presAssocID="{069B1D16-2658-46FD-9166-70F0F9037BFA}" presName="sibTrans" presStyleLbl="node1" presStyleIdx="1" presStyleCnt="5" custLinFactNeighborX="361" custLinFactNeighborY="-1499"/>
      <dgm:spPr/>
      <dgm:t>
        <a:bodyPr/>
        <a:lstStyle/>
        <a:p>
          <a:endParaRPr lang="pt-BR"/>
        </a:p>
      </dgm:t>
    </dgm:pt>
    <dgm:pt modelId="{A55E3AD7-3495-40FD-9D88-B090663A093C}" type="pres">
      <dgm:prSet presAssocID="{C577DD0C-7196-45BB-96C2-A45342E5B7C7}" presName="dummy" presStyleCnt="0"/>
      <dgm:spPr/>
    </dgm:pt>
    <dgm:pt modelId="{0416163A-893C-4DA6-84C1-9CC98A1AAB1C}" type="pres">
      <dgm:prSet presAssocID="{C577DD0C-7196-45BB-96C2-A45342E5B7C7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C0BD70-8FB5-4892-869F-A13B8F7194BE}" type="pres">
      <dgm:prSet presAssocID="{8B2B387B-19E2-4674-9260-7D7FE81C8750}" presName="sibTrans" presStyleLbl="node1" presStyleIdx="2" presStyleCnt="5"/>
      <dgm:spPr/>
      <dgm:t>
        <a:bodyPr/>
        <a:lstStyle/>
        <a:p>
          <a:endParaRPr lang="pt-BR"/>
        </a:p>
      </dgm:t>
    </dgm:pt>
    <dgm:pt modelId="{1A8774DA-24A0-4380-A87B-79AFD6B602DC}" type="pres">
      <dgm:prSet presAssocID="{FDF23B2C-BA74-48E5-86F8-9EBAF847018E}" presName="dummy" presStyleCnt="0"/>
      <dgm:spPr/>
    </dgm:pt>
    <dgm:pt modelId="{48C8BD0D-A148-49ED-84F2-BE6D3793475F}" type="pres">
      <dgm:prSet presAssocID="{FDF23B2C-BA74-48E5-86F8-9EBAF847018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6174E6-4975-48F8-8691-37E4DA037C87}" type="pres">
      <dgm:prSet presAssocID="{7523A21F-8FAF-4885-9D5A-A4924168E329}" presName="sibTrans" presStyleLbl="node1" presStyleIdx="3" presStyleCnt="5"/>
      <dgm:spPr/>
      <dgm:t>
        <a:bodyPr/>
        <a:lstStyle/>
        <a:p>
          <a:endParaRPr lang="pt-BR"/>
        </a:p>
      </dgm:t>
    </dgm:pt>
    <dgm:pt modelId="{8B11944C-28E5-4B59-A067-6F68BF005C9A}" type="pres">
      <dgm:prSet presAssocID="{C9DFF36F-E706-480F-B78C-22F8251556D2}" presName="dummy" presStyleCnt="0"/>
      <dgm:spPr/>
    </dgm:pt>
    <dgm:pt modelId="{D9360512-96F4-4850-97D6-6ED894F67E18}" type="pres">
      <dgm:prSet presAssocID="{C9DFF36F-E706-480F-B78C-22F8251556D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C7757-DF48-4F80-9DAB-BFE9047DF375}" type="pres">
      <dgm:prSet presAssocID="{A34C5F3A-BB26-4041-8D54-B8E5C40F6338}" presName="sibTrans" presStyleLbl="node1" presStyleIdx="4" presStyleCnt="5"/>
      <dgm:spPr/>
      <dgm:t>
        <a:bodyPr/>
        <a:lstStyle/>
        <a:p>
          <a:endParaRPr lang="pt-BR"/>
        </a:p>
      </dgm:t>
    </dgm:pt>
  </dgm:ptLst>
  <dgm:cxnLst>
    <dgm:cxn modelId="{8EA2FD5B-13BB-40A7-A7C4-20EAFBF0C8B3}" type="presOf" srcId="{C9DFF36F-E706-480F-B78C-22F8251556D2}" destId="{D9360512-96F4-4850-97D6-6ED894F67E18}" srcOrd="0" destOrd="0" presId="urn:microsoft.com/office/officeart/2005/8/layout/cycle1"/>
    <dgm:cxn modelId="{35D109FF-5F2D-4976-9801-01940EB3F230}" type="presOf" srcId="{069B1D16-2658-46FD-9166-70F0F9037BFA}" destId="{3316D0D6-38C7-4FED-A42B-0ECF36EE0A37}" srcOrd="0" destOrd="0" presId="urn:microsoft.com/office/officeart/2005/8/layout/cycle1"/>
    <dgm:cxn modelId="{293D59B5-2132-4A23-90E0-B47BBBDEFB51}" srcId="{3909D5F6-CD20-43EB-9FFF-FA5E815427F7}" destId="{C9DFF36F-E706-480F-B78C-22F8251556D2}" srcOrd="4" destOrd="0" parTransId="{C1F238B3-4062-4824-A8FD-C2383E6D15D2}" sibTransId="{A34C5F3A-BB26-4041-8D54-B8E5C40F6338}"/>
    <dgm:cxn modelId="{CFE679D5-00FF-4163-87FF-31BD1B793D38}" type="presOf" srcId="{C577DD0C-7196-45BB-96C2-A45342E5B7C7}" destId="{0416163A-893C-4DA6-84C1-9CC98A1AAB1C}" srcOrd="0" destOrd="0" presId="urn:microsoft.com/office/officeart/2005/8/layout/cycle1"/>
    <dgm:cxn modelId="{2EEE286C-160A-4276-B564-A3532A543E93}" type="presOf" srcId="{7523A21F-8FAF-4885-9D5A-A4924168E329}" destId="{536174E6-4975-48F8-8691-37E4DA037C87}" srcOrd="0" destOrd="0" presId="urn:microsoft.com/office/officeart/2005/8/layout/cycle1"/>
    <dgm:cxn modelId="{100062CF-AB27-41B5-8DDB-0EFB086AC022}" type="presOf" srcId="{80A2F9E4-85E7-4647-AC68-8573E82D2890}" destId="{A5445317-18AD-4DC8-9D12-FF7FECE2E42A}" srcOrd="0" destOrd="0" presId="urn:microsoft.com/office/officeart/2005/8/layout/cycle1"/>
    <dgm:cxn modelId="{EEE81E93-BDFF-4FAE-8C7E-16616CCDD2DD}" type="presOf" srcId="{A34C5F3A-BB26-4041-8D54-B8E5C40F6338}" destId="{4B6C7757-DF48-4F80-9DAB-BFE9047DF375}" srcOrd="0" destOrd="0" presId="urn:microsoft.com/office/officeart/2005/8/layout/cycle1"/>
    <dgm:cxn modelId="{443C9B1C-B086-452E-84D8-727F41BD1BDA}" srcId="{3909D5F6-CD20-43EB-9FFF-FA5E815427F7}" destId="{C577DD0C-7196-45BB-96C2-A45342E5B7C7}" srcOrd="2" destOrd="0" parTransId="{961EA89A-7AD7-4EBC-87C4-210A49FF4389}" sibTransId="{8B2B387B-19E2-4674-9260-7D7FE81C8750}"/>
    <dgm:cxn modelId="{EDD465EB-7B2E-40D0-AD4F-C8E25357A3DD}" type="presOf" srcId="{FDF23B2C-BA74-48E5-86F8-9EBAF847018E}" destId="{48C8BD0D-A148-49ED-84F2-BE6D3793475F}" srcOrd="0" destOrd="0" presId="urn:microsoft.com/office/officeart/2005/8/layout/cycle1"/>
    <dgm:cxn modelId="{46422E1B-E0D3-408C-A914-593BEF20B607}" srcId="{3909D5F6-CD20-43EB-9FFF-FA5E815427F7}" destId="{FDF23B2C-BA74-48E5-86F8-9EBAF847018E}" srcOrd="3" destOrd="0" parTransId="{3EFAAB2F-3C18-4F45-8C5A-0BFFCE163F89}" sibTransId="{7523A21F-8FAF-4885-9D5A-A4924168E329}"/>
    <dgm:cxn modelId="{7902A546-D1CC-4EC2-8A4F-3FDCB8235314}" type="presOf" srcId="{3909D5F6-CD20-43EB-9FFF-FA5E815427F7}" destId="{389B6702-EDA6-4E72-AEC6-8611848C4E7C}" srcOrd="0" destOrd="0" presId="urn:microsoft.com/office/officeart/2005/8/layout/cycle1"/>
    <dgm:cxn modelId="{2E723A8E-0F22-42BC-BC66-3B2D69164AC1}" type="presOf" srcId="{8B2B387B-19E2-4674-9260-7D7FE81C8750}" destId="{8BC0BD70-8FB5-4892-869F-A13B8F7194BE}" srcOrd="0" destOrd="0" presId="urn:microsoft.com/office/officeart/2005/8/layout/cycle1"/>
    <dgm:cxn modelId="{958F6D37-3790-4B9D-B2E9-B290F81FF1BC}" srcId="{3909D5F6-CD20-43EB-9FFF-FA5E815427F7}" destId="{9167BAC4-C980-4AB0-9AC0-23E7E7AC6327}" srcOrd="1" destOrd="0" parTransId="{0C9CA0DA-6A55-4CE6-9AEB-1C783A48955C}" sibTransId="{069B1D16-2658-46FD-9166-70F0F9037BFA}"/>
    <dgm:cxn modelId="{FA1DB62E-A709-468F-B35B-7D87D7340042}" srcId="{3909D5F6-CD20-43EB-9FFF-FA5E815427F7}" destId="{80A2F9E4-85E7-4647-AC68-8573E82D2890}" srcOrd="0" destOrd="0" parTransId="{F5A77FD7-69E1-4544-BFD5-CA1A48913866}" sibTransId="{FD4C4AE1-94C5-47D4-BD7C-860E245CC1C5}"/>
    <dgm:cxn modelId="{16ADFFF4-19D2-46E1-9988-F3D098465808}" type="presOf" srcId="{9167BAC4-C980-4AB0-9AC0-23E7E7AC6327}" destId="{99B5D264-CD5C-403B-8CF4-C5D71DD1524C}" srcOrd="0" destOrd="0" presId="urn:microsoft.com/office/officeart/2005/8/layout/cycle1"/>
    <dgm:cxn modelId="{41177408-DE09-451E-8D42-07D1E80C61A7}" type="presOf" srcId="{FD4C4AE1-94C5-47D4-BD7C-860E245CC1C5}" destId="{F729DE2F-BBA9-4E2D-B34E-14910DBAC64C}" srcOrd="0" destOrd="0" presId="urn:microsoft.com/office/officeart/2005/8/layout/cycle1"/>
    <dgm:cxn modelId="{5BA1CF4C-D170-442A-96FF-C00B28402E5D}" type="presParOf" srcId="{389B6702-EDA6-4E72-AEC6-8611848C4E7C}" destId="{170CDAA4-761B-49BB-81DC-6923E648E12E}" srcOrd="0" destOrd="0" presId="urn:microsoft.com/office/officeart/2005/8/layout/cycle1"/>
    <dgm:cxn modelId="{450CC675-47CF-4A52-AE6C-1628C68C1BE2}" type="presParOf" srcId="{389B6702-EDA6-4E72-AEC6-8611848C4E7C}" destId="{A5445317-18AD-4DC8-9D12-FF7FECE2E42A}" srcOrd="1" destOrd="0" presId="urn:microsoft.com/office/officeart/2005/8/layout/cycle1"/>
    <dgm:cxn modelId="{D46ABC00-64B6-4F36-9BFD-A7AF104D31C4}" type="presParOf" srcId="{389B6702-EDA6-4E72-AEC6-8611848C4E7C}" destId="{F729DE2F-BBA9-4E2D-B34E-14910DBAC64C}" srcOrd="2" destOrd="0" presId="urn:microsoft.com/office/officeart/2005/8/layout/cycle1"/>
    <dgm:cxn modelId="{0EC5684D-CA3F-47FF-A278-CB35E86E4D7D}" type="presParOf" srcId="{389B6702-EDA6-4E72-AEC6-8611848C4E7C}" destId="{CF35D079-5E99-4AB6-93FB-E0064B73BEE7}" srcOrd="3" destOrd="0" presId="urn:microsoft.com/office/officeart/2005/8/layout/cycle1"/>
    <dgm:cxn modelId="{6EC8E92A-0C4F-4329-9DA9-D164E44BC4BE}" type="presParOf" srcId="{389B6702-EDA6-4E72-AEC6-8611848C4E7C}" destId="{99B5D264-CD5C-403B-8CF4-C5D71DD1524C}" srcOrd="4" destOrd="0" presId="urn:microsoft.com/office/officeart/2005/8/layout/cycle1"/>
    <dgm:cxn modelId="{BABB626E-E00F-4134-B929-6CFDC66ADDE0}" type="presParOf" srcId="{389B6702-EDA6-4E72-AEC6-8611848C4E7C}" destId="{3316D0D6-38C7-4FED-A42B-0ECF36EE0A37}" srcOrd="5" destOrd="0" presId="urn:microsoft.com/office/officeart/2005/8/layout/cycle1"/>
    <dgm:cxn modelId="{14FC3244-78C4-4E5A-BB29-367F1AB48D47}" type="presParOf" srcId="{389B6702-EDA6-4E72-AEC6-8611848C4E7C}" destId="{A55E3AD7-3495-40FD-9D88-B090663A093C}" srcOrd="6" destOrd="0" presId="urn:microsoft.com/office/officeart/2005/8/layout/cycle1"/>
    <dgm:cxn modelId="{B576AF59-446C-44D6-9B6C-1DC7191213DC}" type="presParOf" srcId="{389B6702-EDA6-4E72-AEC6-8611848C4E7C}" destId="{0416163A-893C-4DA6-84C1-9CC98A1AAB1C}" srcOrd="7" destOrd="0" presId="urn:microsoft.com/office/officeart/2005/8/layout/cycle1"/>
    <dgm:cxn modelId="{CFD32AC2-21DE-44F8-9DCE-EBE062A63ABC}" type="presParOf" srcId="{389B6702-EDA6-4E72-AEC6-8611848C4E7C}" destId="{8BC0BD70-8FB5-4892-869F-A13B8F7194BE}" srcOrd="8" destOrd="0" presId="urn:microsoft.com/office/officeart/2005/8/layout/cycle1"/>
    <dgm:cxn modelId="{D811FB39-7DF2-4FCD-A6DE-5422E2D7BF70}" type="presParOf" srcId="{389B6702-EDA6-4E72-AEC6-8611848C4E7C}" destId="{1A8774DA-24A0-4380-A87B-79AFD6B602DC}" srcOrd="9" destOrd="0" presId="urn:microsoft.com/office/officeart/2005/8/layout/cycle1"/>
    <dgm:cxn modelId="{7F761AA9-0C7A-4122-BE1B-A9704E1E5F15}" type="presParOf" srcId="{389B6702-EDA6-4E72-AEC6-8611848C4E7C}" destId="{48C8BD0D-A148-49ED-84F2-BE6D3793475F}" srcOrd="10" destOrd="0" presId="urn:microsoft.com/office/officeart/2005/8/layout/cycle1"/>
    <dgm:cxn modelId="{C469F5F3-83C6-4283-A4D3-BEC335982FDA}" type="presParOf" srcId="{389B6702-EDA6-4E72-AEC6-8611848C4E7C}" destId="{536174E6-4975-48F8-8691-37E4DA037C87}" srcOrd="11" destOrd="0" presId="urn:microsoft.com/office/officeart/2005/8/layout/cycle1"/>
    <dgm:cxn modelId="{DFB2C67E-9490-4B46-9C58-6615F6A70B53}" type="presParOf" srcId="{389B6702-EDA6-4E72-AEC6-8611848C4E7C}" destId="{8B11944C-28E5-4B59-A067-6F68BF005C9A}" srcOrd="12" destOrd="0" presId="urn:microsoft.com/office/officeart/2005/8/layout/cycle1"/>
    <dgm:cxn modelId="{0A5F4CF5-384D-4675-BE48-20519F681200}" type="presParOf" srcId="{389B6702-EDA6-4E72-AEC6-8611848C4E7C}" destId="{D9360512-96F4-4850-97D6-6ED894F67E18}" srcOrd="13" destOrd="0" presId="urn:microsoft.com/office/officeart/2005/8/layout/cycle1"/>
    <dgm:cxn modelId="{5EF83701-57CC-488C-9733-2D8E3A88DDA0}" type="presParOf" srcId="{389B6702-EDA6-4E72-AEC6-8611848C4E7C}" destId="{4B6C7757-DF48-4F80-9DAB-BFE9047DF37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45317-18AD-4DC8-9D12-FF7FECE2E42A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Rede Social FORMAL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(Revistas)</a:t>
          </a:r>
          <a:endParaRPr lang="pt-BR" sz="1400" kern="1200" dirty="0"/>
        </a:p>
      </dsp:txBody>
      <dsp:txXfrm>
        <a:off x="3528499" y="29355"/>
        <a:ext cx="1006078" cy="1006078"/>
      </dsp:txXfrm>
    </dsp:sp>
    <dsp:sp modelId="{F729DE2F-BBA9-4E2D-B34E-14910DBAC64C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5D264-CD5C-403B-8CF4-C5D71DD1524C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Redes Social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Informal</a:t>
          </a:r>
          <a:endParaRPr lang="pt-BR" sz="1400" kern="1200" dirty="0"/>
        </a:p>
      </dsp:txBody>
      <dsp:txXfrm>
        <a:off x="4136359" y="1900156"/>
        <a:ext cx="1006078" cy="1006078"/>
      </dsp:txXfrm>
    </dsp:sp>
    <dsp:sp modelId="{3316D0D6-38C7-4FED-A42B-0ECF36EE0A37}">
      <dsp:nvSpPr>
        <dsp:cNvPr id="0" name=""/>
        <dsp:cNvSpPr/>
      </dsp:nvSpPr>
      <dsp:spPr>
        <a:xfrm>
          <a:off x="1175786" y="-56247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6163A-893C-4DA6-84C1-9CC98A1AAB1C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Comunicação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Formal e Informal</a:t>
          </a:r>
          <a:endParaRPr lang="pt-BR" sz="1400" kern="1200" dirty="0"/>
        </a:p>
      </dsp:txBody>
      <dsp:txXfrm>
        <a:off x="2544960" y="3056374"/>
        <a:ext cx="1006078" cy="1006078"/>
      </dsp:txXfrm>
    </dsp:sp>
    <dsp:sp modelId="{8BC0BD70-8FB5-4892-869F-A13B8F7194BE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8BD0D-A148-49ED-84F2-BE6D3793475F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Multidão</a:t>
          </a:r>
          <a:endParaRPr lang="pt-BR" sz="1400" kern="1200" dirty="0"/>
        </a:p>
      </dsp:txBody>
      <dsp:txXfrm>
        <a:off x="953562" y="1900156"/>
        <a:ext cx="1006078" cy="1006078"/>
      </dsp:txXfrm>
    </dsp:sp>
    <dsp:sp modelId="{536174E6-4975-48F8-8691-37E4DA037C8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60512-96F4-4850-97D6-6ED894F67E18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Pesquisador</a:t>
          </a:r>
          <a:endParaRPr lang="pt-BR" sz="1400" kern="1200" dirty="0"/>
        </a:p>
      </dsp:txBody>
      <dsp:txXfrm>
        <a:off x="1561422" y="29355"/>
        <a:ext cx="1006078" cy="1006078"/>
      </dsp:txXfrm>
    </dsp:sp>
    <dsp:sp modelId="{4B6C7757-DF48-4F80-9DAB-BFE9047DF375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FC8D-B6F2-482C-8431-2A2B84E1E506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9050-D762-4927-85AC-EDA06410F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32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charset="0"/>
            </a:endParaRPr>
          </a:p>
        </p:txBody>
      </p:sp>
      <p:sp>
        <p:nvSpPr>
          <p:cNvPr id="19460" name="Espaço Reservado para Cabeçalho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Arial" charset="0"/>
              </a:rPr>
              <a:t>Mestrado em Pedagogia do E-learning</a:t>
            </a:r>
          </a:p>
        </p:txBody>
      </p:sp>
      <p:sp>
        <p:nvSpPr>
          <p:cNvPr id="19461" name="Espaço Reservado para Número de Slid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CA11EF-B13F-4C06-9CB8-B077D1F8EC9D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0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DECA890-0350-4F59-9BCE-A735D7DF80BD}" type="slidenum">
              <a:rPr lang="en-US" altLang="pt-BR" sz="1200">
                <a:latin typeface="Calibri" pitchFamily="34" charset="0"/>
              </a:rPr>
              <a:pPr algn="r" eaLnBrk="1" hangingPunct="1"/>
              <a:t>29</a:t>
            </a:fld>
            <a:endParaRPr lang="en-US" altLang="pt-BR" sz="1200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98500"/>
            <a:ext cx="4545013" cy="3408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40225"/>
            <a:ext cx="498792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14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25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57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6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39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95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15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0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charset="0"/>
            </a:endParaRPr>
          </a:p>
        </p:txBody>
      </p:sp>
      <p:sp>
        <p:nvSpPr>
          <p:cNvPr id="40964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pt-BR" sz="1200">
                <a:latin typeface="Calibri" pitchFamily="34" charset="0"/>
              </a:rPr>
              <a:t>Mestrado em Pedagogia do E-learning</a:t>
            </a:r>
          </a:p>
        </p:txBody>
      </p:sp>
      <p:sp>
        <p:nvSpPr>
          <p:cNvPr id="40965" name="Espaço Reservado para Número de Slide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8611BC-6955-40E9-BFA6-19EFDB2E9447}" type="slidenum">
              <a:rPr lang="en-US" altLang="pt-BR" sz="1200">
                <a:latin typeface="Calibri" pitchFamily="34" charset="0"/>
              </a:rPr>
              <a:pPr algn="r" eaLnBrk="1" hangingPunct="1"/>
              <a:t>3</a:t>
            </a:fld>
            <a:endParaRPr lang="en-US" altLang="pt-B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3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charset="0"/>
            </a:endParaRPr>
          </a:p>
        </p:txBody>
      </p:sp>
      <p:sp>
        <p:nvSpPr>
          <p:cNvPr id="21508" name="Espaço Reservado para Cabeçalho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Arial" charset="0"/>
              </a:rPr>
              <a:t>Mestrado em Pedagogia do E-learning</a:t>
            </a:r>
          </a:p>
        </p:txBody>
      </p:sp>
      <p:sp>
        <p:nvSpPr>
          <p:cNvPr id="21509" name="Espaço Reservado para Número de Slid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12A818-B4F4-47AD-B23D-40AA9C64FDC8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7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charset="0"/>
            </a:endParaRPr>
          </a:p>
        </p:txBody>
      </p:sp>
      <p:sp>
        <p:nvSpPr>
          <p:cNvPr id="22532" name="Espaço Reservado para Cabeçalho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Arial" charset="0"/>
              </a:rPr>
              <a:t>Mestrado em Pedagogia do E-learning</a:t>
            </a:r>
          </a:p>
        </p:txBody>
      </p:sp>
      <p:sp>
        <p:nvSpPr>
          <p:cNvPr id="22533" name="Espaço Reservado para Número de Slid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6FD69-3516-406C-95BD-C78540D6F591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charset="0"/>
            </a:endParaRPr>
          </a:p>
        </p:txBody>
      </p:sp>
      <p:sp>
        <p:nvSpPr>
          <p:cNvPr id="23556" name="Espaço Reservado para Cabeçalho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Arial" charset="0"/>
              </a:rPr>
              <a:t>Mestrado em Pedagogia do E-learning</a:t>
            </a:r>
          </a:p>
        </p:txBody>
      </p:sp>
      <p:sp>
        <p:nvSpPr>
          <p:cNvPr id="23557" name="Espaço Reservado para Número de Slid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76C26-6FE3-4707-A578-03EACF6441A1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charset="0"/>
            </a:endParaRPr>
          </a:p>
        </p:txBody>
      </p:sp>
      <p:sp>
        <p:nvSpPr>
          <p:cNvPr id="46084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C904A24-87BF-4F4C-8F24-03A1A8EE7E85}" type="slidenum">
              <a:rPr lang="en-US" altLang="pt-BR" sz="1200">
                <a:latin typeface="Calibri" pitchFamily="34" charset="0"/>
              </a:rPr>
              <a:pPr algn="r" eaLnBrk="1" hangingPunct="1"/>
              <a:t>10</a:t>
            </a:fld>
            <a:endParaRPr lang="en-US" altLang="pt-B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70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87DB029-DDFA-417E-A053-8C714369AD01}" type="slidenum">
              <a:rPr lang="en-US" altLang="pt-BR" sz="1200">
                <a:latin typeface="Times New Roman" pitchFamily="18" charset="0"/>
              </a:rPr>
              <a:pPr algn="r"/>
              <a:t>11</a:t>
            </a:fld>
            <a:endParaRPr lang="en-US" altLang="pt-BR" sz="12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2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charset="0"/>
            </a:endParaRPr>
          </a:p>
        </p:txBody>
      </p:sp>
      <p:sp>
        <p:nvSpPr>
          <p:cNvPr id="23556" name="Espaço Reservado para Cabeçalho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Arial" charset="0"/>
              </a:rPr>
              <a:t>Mestrado em Pedagogia do E-learning</a:t>
            </a:r>
          </a:p>
        </p:txBody>
      </p:sp>
      <p:sp>
        <p:nvSpPr>
          <p:cNvPr id="23557" name="Espaço Reservado para Número de Slid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D9284-DFE0-48DE-9131-1BFA9BE31402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54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2B21D3-8908-43F4-B10D-29C8D757FDC7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38687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numCol="1" anchor="ctr" anchorCtr="0" compatLnSpc="1">
            <a:prstTxWarp prst="textNoShape">
              <a:avLst/>
            </a:prstTxWarp>
          </a:bodyPr>
          <a:lstStyle/>
          <a:p>
            <a:endParaRPr lang="en-GB" altLang="pt-BR" smtClean="0"/>
          </a:p>
        </p:txBody>
      </p:sp>
    </p:spTree>
    <p:extLst>
      <p:ext uri="{BB962C8B-B14F-4D97-AF65-F5344CB8AC3E}">
        <p14:creationId xmlns:p14="http://schemas.microsoft.com/office/powerpoint/2010/main" val="254612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67EA-2B72-4841-BB1D-0D0405D1CA20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E8-CBD7-49E3-AA6E-D4FBD4C0D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1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67EA-2B72-4841-BB1D-0D0405D1CA20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E8-CBD7-49E3-AA6E-D4FBD4C0D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2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67EA-2B72-4841-BB1D-0D0405D1CA20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E8-CBD7-49E3-AA6E-D4FBD4C0D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32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8FD4-AF31-4062-B2DA-2033C40AE085}" type="datetime1">
              <a:rPr lang="pt-PT"/>
              <a:pPr>
                <a:defRPr/>
              </a:pPr>
              <a:t>29/09/2015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Prof. Marcos L. Mucheroni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4F0D-E61A-4F5D-BD4D-3F3DE8A7FA3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92621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3F60-2C3A-4997-80C1-10CB1855F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67EA-2B72-4841-BB1D-0D0405D1CA20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E8-CBD7-49E3-AA6E-D4FBD4C0D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71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67EA-2B72-4841-BB1D-0D0405D1CA20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E8-CBD7-49E3-AA6E-D4FBD4C0D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12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67EA-2B72-4841-BB1D-0D0405D1CA20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E8-CBD7-49E3-AA6E-D4FBD4C0D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35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67EA-2B72-4841-BB1D-0D0405D1CA20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E8-CBD7-49E3-AA6E-D4FBD4C0D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00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67EA-2B72-4841-BB1D-0D0405D1CA20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E8-CBD7-49E3-AA6E-D4FBD4C0D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38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67EA-2B72-4841-BB1D-0D0405D1CA20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E8-CBD7-49E3-AA6E-D4FBD4C0D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67EA-2B72-4841-BB1D-0D0405D1CA20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E8-CBD7-49E3-AA6E-D4FBD4C0D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18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67EA-2B72-4841-BB1D-0D0405D1CA20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8CE8-CBD7-49E3-AA6E-D4FBD4C0D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82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367EA-2B72-4841-BB1D-0D0405D1CA20}" type="datetimeFigureOut">
              <a:rPr lang="pt-BR" smtClean="0"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58CE8-CBD7-49E3-AA6E-D4FBD4C0D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92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upal.org/project/ejournal" TargetMode="External"/><Relationship Id="rId7" Type="http://schemas.openxmlformats.org/officeDocument/2006/relationships/hyperlink" Target="http://www.doaj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holarlyexchange.org/" TargetMode="External"/><Relationship Id="rId5" Type="http://schemas.openxmlformats.org/officeDocument/2006/relationships/hyperlink" Target="http://pkp.sfu.ca/?q=ojs" TargetMode="External"/><Relationship Id="rId4" Type="http://schemas.openxmlformats.org/officeDocument/2006/relationships/hyperlink" Target="http://www.hjournal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strydaily.com/chemistry/Remote_control" TargetMode="External"/><Relationship Id="rId2" Type="http://schemas.openxmlformats.org/officeDocument/2006/relationships/hyperlink" Target="http://www.clubedeastronomia.com.br/simular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kesville.patch.com/listings/federated-environmental-associate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z.org.br/jun11/Art_04.htm#R1" TargetMode="External"/><Relationship Id="rId2" Type="http://schemas.openxmlformats.org/officeDocument/2006/relationships/hyperlink" Target="http://www.scielo.br/pdf/ci/v34n2/28559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translate.google.com.br/translate?hl=pt-BR&amp;sl=en&amp;u=http://www.astrogrid.org/&amp;ei=zKJxT4bQO5OCtged8KDvDw&amp;sa=X&amp;oi=translate&amp;ct=result&amp;resnum=1&amp;sqi=2&amp;ved=0CDEQ7gEwAA&amp;prev=/search?q%3DAstro%2BGrid%26hl%3Dpt-BR%26rlz%3D1R2ADRA_pt-BRBR456%26biw%3D1105%26bih%3D515%26prmd%3Dimvns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hyperlink" Target="http://coolcosmos.ipac.caltech.edu/cosmic_classroom/multiwavelength_astronomy/multiwavelength_museum/m87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csail.mit.edu/medg/people/psz/Licklider.html" TargetMode="External"/><Relationship Id="rId2" Type="http://schemas.openxmlformats.org/officeDocument/2006/relationships/hyperlink" Target="http://en.wikipedia.org/wiki/DARP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mex.org/licklider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3.bp.blogspot.com/_ikkgR84XH9A/TD-Liku7lEI/AAAAAAAAGc0/fJZefAEfKcs/s1600/sem+t%C3%ADtulo1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446088" y="457200"/>
            <a:ext cx="8251825" cy="59563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825500" y="1463675"/>
            <a:ext cx="7543800" cy="20764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Redes Sociais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“</a:t>
            </a:r>
            <a:r>
              <a:rPr lang="pt-BR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Redes Sociais e Comunicação Científica </a:t>
            </a: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”</a:t>
            </a:r>
          </a:p>
        </p:txBody>
      </p:sp>
      <p:grpSp>
        <p:nvGrpSpPr>
          <p:cNvPr id="5124" name="Group 16"/>
          <p:cNvGrpSpPr>
            <a:grpSpLocks/>
          </p:cNvGrpSpPr>
          <p:nvPr/>
        </p:nvGrpSpPr>
        <p:grpSpPr bwMode="auto">
          <a:xfrm>
            <a:off x="914400" y="3876675"/>
            <a:ext cx="7367588" cy="1687513"/>
            <a:chOff x="472" y="2464"/>
            <a:chExt cx="4641" cy="1063"/>
          </a:xfrm>
        </p:grpSpPr>
        <p:sp>
          <p:nvSpPr>
            <p:cNvPr id="5127" name="Text Box 14"/>
            <p:cNvSpPr txBox="1">
              <a:spLocks noChangeArrowheads="1"/>
            </p:cNvSpPr>
            <p:nvPr/>
          </p:nvSpPr>
          <p:spPr bwMode="auto">
            <a:xfrm>
              <a:off x="481" y="2722"/>
              <a:ext cx="2688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PT" altLang="pt-BR" sz="1400" b="1">
                  <a:solidFill>
                    <a:srgbClr val="0033CC"/>
                  </a:solidFill>
                  <a:latin typeface="Calibri" pitchFamily="34" charset="0"/>
                </a:rPr>
                <a:t>Docentes: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PT" altLang="pt-BR" sz="1400" b="1">
                  <a:latin typeface="Calibri" pitchFamily="34" charset="0"/>
                </a:rPr>
                <a:t>Professor Doutor José Fernando Modesto da Silva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PT" altLang="pt-BR" sz="1400" b="1">
                  <a:latin typeface="Calibri" pitchFamily="34" charset="0"/>
                </a:rPr>
                <a:t>Professor Doutor Rogério Mugnaini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PT" altLang="pt-BR" sz="1400" b="1">
                  <a:latin typeface="Calibri" pitchFamily="34" charset="0"/>
                </a:rPr>
                <a:t>Professor Doutor Marcos Luiz Mucheroni</a:t>
              </a:r>
            </a:p>
          </p:txBody>
        </p:sp>
        <p:sp>
          <p:nvSpPr>
            <p:cNvPr id="5128" name="Text Box 14"/>
            <p:cNvSpPr txBox="1">
              <a:spLocks noChangeArrowheads="1"/>
            </p:cNvSpPr>
            <p:nvPr/>
          </p:nvSpPr>
          <p:spPr bwMode="auto">
            <a:xfrm>
              <a:off x="472" y="2464"/>
              <a:ext cx="46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PT" altLang="pt-BR" b="1">
                  <a:latin typeface="Calibri" pitchFamily="34" charset="0"/>
                </a:rPr>
                <a:t>As redes, a comunicação cientifica e as Redes Sociais.</a:t>
              </a:r>
            </a:p>
          </p:txBody>
        </p:sp>
      </p:grpSp>
      <p:pic>
        <p:nvPicPr>
          <p:cNvPr id="5125" name="Picture 15" descr="LogoE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477838"/>
            <a:ext cx="2228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928688" y="5715000"/>
            <a:ext cx="736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BR" b="1" dirty="0">
                <a:latin typeface="Calibri" pitchFamily="34" charset="0"/>
              </a:rPr>
              <a:t>CBD 5819-4 – Comunicação Científica – PPGCI - </a:t>
            </a:r>
            <a:r>
              <a:rPr lang="pt-PT" altLang="pt-BR" b="1" dirty="0" smtClean="0">
                <a:latin typeface="Calibri" pitchFamily="34" charset="0"/>
              </a:rPr>
              <a:t>2015</a:t>
            </a:r>
            <a:endParaRPr lang="pt-PT" altLang="pt-BR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22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in0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2988"/>
            <a:ext cx="85217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11200" y="5580063"/>
            <a:ext cx="843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altLang="pt-BR">
                <a:latin typeface="Times New Roman" pitchFamily="18" charset="0"/>
              </a:rPr>
              <a:t>Fonte: Turban, E. &amp; King, D – Comércio Eletrônico – Estratégia e Gestão, pag. 135, 2004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873125" y="490538"/>
            <a:ext cx="6013450" cy="4429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3.2. Curva de modelos convergentes. 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350963" y="5327650"/>
            <a:ext cx="708025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>
                <a:latin typeface="Calibri" pitchFamily="34" charset="0"/>
              </a:rPr>
              <a:t>Figura 1 – A convergência das mídias. (Fonte: Turban e King, 2004)</a:t>
            </a:r>
          </a:p>
        </p:txBody>
      </p:sp>
    </p:spTree>
    <p:extLst>
      <p:ext uri="{BB962C8B-B14F-4D97-AF65-F5344CB8AC3E}">
        <p14:creationId xmlns:p14="http://schemas.microsoft.com/office/powerpoint/2010/main" val="3117816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Rodapé 5"/>
          <p:cNvSpPr txBox="1">
            <a:spLocks noGrp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altLang="pt-BR" sz="1400">
                <a:latin typeface="Comic Sans MS" pitchFamily="66" charset="0"/>
              </a:rPr>
              <a:t>Marcos L. Mucheroni</a:t>
            </a:r>
            <a:endParaRPr lang="en-US" altLang="pt-BR" sz="1400">
              <a:latin typeface="Times New Roman" pitchFamily="18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09600" y="1131888"/>
            <a:ext cx="8534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pt-BR" sz="2000">
                <a:latin typeface="Calibri" pitchFamily="34" charset="0"/>
              </a:rPr>
              <a:t>Foram muitas as influências da comunidade científica nas redes.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314450" y="665163"/>
            <a:ext cx="6026150" cy="433387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3.1. Redes Sociais Científicas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3317" name="Group 11"/>
          <p:cNvGrpSpPr>
            <a:grpSpLocks/>
          </p:cNvGrpSpPr>
          <p:nvPr/>
        </p:nvGrpSpPr>
        <p:grpSpPr bwMode="auto">
          <a:xfrm>
            <a:off x="288925" y="1776413"/>
            <a:ext cx="8345488" cy="4529137"/>
            <a:chOff x="277" y="1202"/>
            <a:chExt cx="5257" cy="2853"/>
          </a:xfrm>
        </p:grpSpPr>
        <p:sp>
          <p:nvSpPr>
            <p:cNvPr id="13318" name="Rectangle 10"/>
            <p:cNvSpPr>
              <a:spLocks noChangeArrowheads="1"/>
            </p:cNvSpPr>
            <p:nvPr/>
          </p:nvSpPr>
          <p:spPr bwMode="auto">
            <a:xfrm>
              <a:off x="277" y="1202"/>
              <a:ext cx="5195" cy="2595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C89"/>
                </a:gs>
              </a:gsLst>
              <a:lin ang="2700000" scaled="1"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rgbClr val="708688"/>
              </a:prst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>
                <a:latin typeface="Calibri" pitchFamily="34" charset="0"/>
              </a:endParaRPr>
            </a:p>
          </p:txBody>
        </p:sp>
        <p:sp>
          <p:nvSpPr>
            <p:cNvPr id="13319" name="Rectangle 3"/>
            <p:cNvSpPr>
              <a:spLocks noChangeArrowheads="1"/>
            </p:cNvSpPr>
            <p:nvPr/>
          </p:nvSpPr>
          <p:spPr bwMode="auto">
            <a:xfrm>
              <a:off x="2829" y="1247"/>
              <a:ext cx="2705" cy="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pt-BR" altLang="pt-BR" sz="2000" dirty="0">
                  <a:latin typeface="Calibri" pitchFamily="34" charset="0"/>
                </a:rPr>
                <a:t>Redes de </a:t>
              </a:r>
              <a:r>
                <a:rPr lang="pt-BR" altLang="pt-BR" sz="2000" dirty="0" err="1">
                  <a:latin typeface="Calibri" pitchFamily="34" charset="0"/>
                </a:rPr>
                <a:t>co-citação</a:t>
              </a:r>
              <a:endParaRPr lang="pt-BR" altLang="pt-BR" sz="2000" dirty="0">
                <a:latin typeface="Calibri" pitchFamily="34" charset="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2000" dirty="0">
                  <a:latin typeface="Calibri" pitchFamily="34" charset="0"/>
                </a:rPr>
                <a:t>Redes temáticas (em geral portais)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2000" dirty="0">
                  <a:latin typeface="Calibri" pitchFamily="34" charset="0"/>
                </a:rPr>
                <a:t>Redes de colaboração (</a:t>
              </a:r>
              <a:r>
                <a:rPr lang="pt-BR" altLang="pt-BR" sz="2000" dirty="0" err="1">
                  <a:latin typeface="Calibri" pitchFamily="34" charset="0"/>
                </a:rPr>
                <a:t>work-groups</a:t>
              </a:r>
              <a:r>
                <a:rPr lang="pt-BR" altLang="pt-BR" sz="2000" dirty="0">
                  <a:latin typeface="Calibri" pitchFamily="34" charset="0"/>
                </a:rPr>
                <a:t>).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2000" dirty="0">
                  <a:latin typeface="Calibri" pitchFamily="34" charset="0"/>
                </a:rPr>
                <a:t>Redes de Autores (chamada social).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2000" dirty="0">
                  <a:latin typeface="Calibri" pitchFamily="34" charset="0"/>
                </a:rPr>
                <a:t>Repositórios institucionais(incorporam redes).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2000" dirty="0">
                  <a:latin typeface="Calibri" pitchFamily="34" charset="0"/>
                </a:rPr>
                <a:t>Podem incorporar multidões de pessoas antes </a:t>
              </a:r>
              <a:r>
                <a:rPr lang="pt-BR" altLang="pt-BR" sz="2000" dirty="0" err="1">
                  <a:latin typeface="Calibri" pitchFamily="34" charset="0"/>
                </a:rPr>
                <a:t>anônimadas</a:t>
              </a:r>
              <a:r>
                <a:rPr lang="pt-BR" altLang="pt-BR" sz="2000" dirty="0">
                  <a:latin typeface="Calibri" pitchFamily="34" charset="0"/>
                </a:rPr>
                <a:t> (próximo tópico).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2000" dirty="0">
                  <a:latin typeface="Calibri" pitchFamily="34" charset="0"/>
                </a:rPr>
                <a:t>Criam novos “serviços” e “trabalhos</a:t>
              </a:r>
              <a:r>
                <a:rPr lang="pt-BR" altLang="pt-BR" sz="2000" dirty="0" smtClean="0">
                  <a:latin typeface="Calibri" pitchFamily="34" charset="0"/>
                </a:rPr>
                <a:t>”.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pt-BR" altLang="pt-BR" sz="2000" dirty="0" smtClean="0">
                  <a:latin typeface="Calibri" pitchFamily="34" charset="0"/>
                </a:rPr>
                <a:t>Redes Colaborativas ???</a:t>
              </a:r>
              <a:endParaRPr lang="pt-BR" altLang="pt-BR" sz="2000" dirty="0">
                <a:latin typeface="Calibri" pitchFamily="34" charset="0"/>
              </a:endParaRPr>
            </a:p>
          </p:txBody>
        </p:sp>
        <p:sp>
          <p:nvSpPr>
            <p:cNvPr id="13320" name="Rectangle 4"/>
            <p:cNvSpPr>
              <a:spLocks noChangeArrowheads="1"/>
            </p:cNvSpPr>
            <p:nvPr/>
          </p:nvSpPr>
          <p:spPr bwMode="auto">
            <a:xfrm>
              <a:off x="309" y="1231"/>
              <a:ext cx="2420" cy="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pt-BR" altLang="pt-BR" sz="2000">
                  <a:solidFill>
                    <a:schemeClr val="accent2"/>
                  </a:solidFill>
                  <a:latin typeface="Calibri" pitchFamily="34" charset="0"/>
                </a:rPr>
                <a:t>A comunidade cientifica:</a:t>
              </a:r>
              <a:endParaRPr lang="pt-BR" altLang="pt-BR" sz="2000">
                <a:solidFill>
                  <a:srgbClr val="FF0000"/>
                </a:solidFill>
                <a:latin typeface="Calibri" pitchFamily="34" charset="0"/>
              </a:endParaRP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pt-BR" altLang="pt-BR" sz="2000">
                  <a:latin typeface="Calibri" pitchFamily="34" charset="0"/>
                </a:rPr>
                <a:t>A primeira a se organizar em redes muito antes do meio;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pt-BR" altLang="pt-BR" sz="2000">
                  <a:latin typeface="Calibri" pitchFamily="34" charset="0"/>
                </a:rPr>
                <a:t>Convergência inicial para formatos eletrônicos,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pt-BR" altLang="pt-BR" sz="2000">
                  <a:latin typeface="Calibri" pitchFamily="34" charset="0"/>
                </a:rPr>
                <a:t>Convergência de protocolo OJS-PHM; 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pt-BR" altLang="pt-BR" sz="2000">
                  <a:latin typeface="Calibri" pitchFamily="34" charset="0"/>
                </a:rPr>
                <a:t>Convergência mesmo portal (</a:t>
              </a:r>
              <a:r>
                <a:rPr lang="en-US" altLang="pt-BR" sz="1200">
                  <a:hlinkClick r:id="rId3"/>
                </a:rPr>
                <a:t>Drupal</a:t>
              </a:r>
              <a:r>
                <a:rPr lang="en-US" altLang="pt-BR" sz="1200"/>
                <a:t> , </a:t>
              </a:r>
              <a:r>
                <a:rPr lang="en-US" altLang="pt-BR" sz="1200">
                  <a:hlinkClick r:id="rId4"/>
                </a:rPr>
                <a:t>HyperJournal</a:t>
              </a:r>
              <a:r>
                <a:rPr lang="en-US" altLang="pt-BR" sz="1200"/>
                <a:t> ,</a:t>
              </a:r>
              <a:r>
                <a:rPr lang="en-US" altLang="pt-BR" sz="1200">
                  <a:hlinkClick r:id="rId5"/>
                </a:rPr>
                <a:t>Open Journal Systems</a:t>
              </a:r>
              <a:r>
                <a:rPr lang="en-US" altLang="pt-BR" sz="1200"/>
                <a:t>  e </a:t>
              </a:r>
              <a:r>
                <a:rPr lang="en-US" altLang="pt-BR" sz="1200">
                  <a:hlinkClick r:id="rId6"/>
                </a:rPr>
                <a:t>Scholarly Exchange</a:t>
              </a:r>
              <a:r>
                <a:rPr lang="en-US" altLang="pt-BR" sz="1200"/>
                <a:t> </a:t>
              </a:r>
              <a:r>
                <a:rPr lang="pt-BR" altLang="pt-BR" sz="2000">
                  <a:latin typeface="Calibri" pitchFamily="34" charset="0"/>
                </a:rPr>
                <a:t>) </a:t>
              </a:r>
              <a:r>
                <a:rPr lang="pt-BR" altLang="pt-BR" sz="2000">
                  <a:latin typeface="Calibri" pitchFamily="34" charset="0"/>
                  <a:hlinkClick r:id="rId7"/>
                </a:rPr>
                <a:t>Doaj</a:t>
              </a:r>
              <a:endParaRPr lang="pt-BR" altLang="pt-BR" sz="2000">
                <a:latin typeface="Calibri" pitchFamily="34" charset="0"/>
              </a:endParaRP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pt-BR" altLang="pt-BR" sz="2000">
                  <a:latin typeface="Calibri" pitchFamily="34" charset="0"/>
                </a:rPr>
                <a:t>Crescimento exponencial.</a:t>
              </a:r>
            </a:p>
            <a:p>
              <a:pPr>
                <a:spcBef>
                  <a:spcPct val="20000"/>
                </a:spcBef>
              </a:pPr>
              <a:r>
                <a:rPr lang="pt-BR" altLang="pt-BR" sz="2000">
                  <a:latin typeface="Calibri" pitchFamily="34" charset="0"/>
                </a:rPr>
                <a:t>     5000 (2010) 6400 (04/2011)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286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725" y="1340768"/>
            <a:ext cx="8229600" cy="1143000"/>
          </a:xfrm>
        </p:spPr>
        <p:txBody>
          <a:bodyPr/>
          <a:lstStyle/>
          <a:p>
            <a:r>
              <a:rPr lang="pt-BR" dirty="0" smtClean="0"/>
              <a:t>Intersecções entre as três áreas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39" y="2241948"/>
            <a:ext cx="3658967" cy="3017044"/>
          </a:xfr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15616" y="548680"/>
            <a:ext cx="6353894" cy="963637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</a:t>
            </a:r>
            <a:r>
              <a:rPr lang="pt-PT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Redes Colaborativas – Mestrado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PT" sz="2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Décio Funaro – 29/08/2015 - ENACIB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6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Quadro comparativo de indicadores</a:t>
            </a:r>
            <a:br>
              <a:rPr lang="pt-BR" dirty="0" smtClean="0"/>
            </a:br>
            <a:r>
              <a:rPr lang="pt-BR" dirty="0" smtClean="0"/>
              <a:t>para as três áreas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638374" y="2264200"/>
          <a:ext cx="5912498" cy="32977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59922"/>
                <a:gridCol w="456492"/>
                <a:gridCol w="547918"/>
                <a:gridCol w="712744"/>
                <a:gridCol w="656086"/>
                <a:gridCol w="638702"/>
                <a:gridCol w="640634"/>
              </a:tblGrid>
              <a:tr h="390680">
                <a:tc>
                  <a:txBody>
                    <a:bodyPr/>
                    <a:lstStyle/>
                    <a:p>
                      <a:pPr indent="2571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CI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Educação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Sociologia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3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Número de autores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3285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3194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57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4097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3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Número de ligações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3233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138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57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5975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3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Número de artigos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2244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3520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57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1763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3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Média de autores por artigo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1,46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0,91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57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2,32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3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Grau médio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1,96834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0,086412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57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2,916768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3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Grau máximo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25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6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57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49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3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Número de vértices grau 0 (isolados)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915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27,85%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3084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96,56%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257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442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13,84%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3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Número de vértices grau 1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735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22,37%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28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0,88%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257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843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26,39%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47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Network Betweenness Centralization</a:t>
                      </a:r>
                      <a:endParaRPr lang="pt-B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(Centralidade de Intermediação)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0,00004121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0,00000157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0,00019591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7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Average distance among reachable pairs</a:t>
                      </a:r>
                      <a:endParaRPr lang="pt-BR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(Distância média entre os vértices)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1,44603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1,05479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1,62963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3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Maior distância entre vértices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6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6</a:t>
                      </a:r>
                      <a:endParaRPr lang="pt-BR" sz="9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6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Ciência da Informação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0" y="2270228"/>
            <a:ext cx="3985764" cy="2802491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82" y="2270228"/>
            <a:ext cx="3878356" cy="28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Educação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2" y="2317449"/>
            <a:ext cx="4290906" cy="301704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45" y="2317448"/>
            <a:ext cx="4067992" cy="30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Sociologia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9" y="2311158"/>
            <a:ext cx="4287731" cy="301704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54" y="2311157"/>
            <a:ext cx="3858164" cy="30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/>
          </p:cNvSpPr>
          <p:nvPr/>
        </p:nvSpPr>
        <p:spPr bwMode="auto">
          <a:xfrm>
            <a:off x="817563" y="63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pt-BR" altLang="pt-B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644650" y="525463"/>
            <a:ext cx="5957888" cy="5699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pt-PT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</a:t>
            </a: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E-Science e colaboração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292100" y="1231900"/>
            <a:ext cx="8356600" cy="45545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9221" name="Espaço Reservado para Conteúdo 2"/>
          <p:cNvSpPr>
            <a:spLocks/>
          </p:cNvSpPr>
          <p:nvPr/>
        </p:nvSpPr>
        <p:spPr bwMode="auto">
          <a:xfrm>
            <a:off x="366713" y="1290638"/>
            <a:ext cx="83931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t-BR" dirty="0">
                <a:latin typeface="Calibri" pitchFamily="34" charset="0"/>
              </a:rPr>
              <a:t>Diversas áreas buscam trabalhos conjuntos e de fronteira em diversas campos.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t-BR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t-BR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t-BR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t-BR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t-BR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t-BR" dirty="0">
                <a:latin typeface="Calibri" pitchFamily="34" charset="0"/>
              </a:rPr>
              <a:t>- O propósito da iniciativa e-Science no UK é permitir cientistas produzirem “mais rápido, melhor e diferentes” pesquisas.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t-BR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t-BR" dirty="0">
              <a:latin typeface="Calibri" pitchFamily="34" charset="0"/>
            </a:endParaRPr>
          </a:p>
          <a:p>
            <a:pPr>
              <a:defRPr/>
            </a:pPr>
            <a:r>
              <a:rPr lang="en-US" dirty="0"/>
              <a:t> </a:t>
            </a:r>
            <a:endParaRPr lang="pt-BR" sz="3200" dirty="0">
              <a:latin typeface="Calibri" pitchFamily="34" charset="0"/>
            </a:endParaRPr>
          </a:p>
        </p:txBody>
      </p:sp>
      <p:pic>
        <p:nvPicPr>
          <p:cNvPr id="15366" name="Picture 11" descr="pro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20663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79450" y="1778000"/>
            <a:ext cx="7581900" cy="1266825"/>
          </a:xfrm>
          <a:prstGeom prst="foldedCorner">
            <a:avLst>
              <a:gd name="adj" fmla="val 9023"/>
            </a:avLst>
          </a:prstGeom>
          <a:solidFill>
            <a:srgbClr val="FFFFFF">
              <a:alpha val="41176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355600">
              <a:defRPr/>
            </a:pP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“E-</a:t>
            </a:r>
            <a:r>
              <a:rPr lang="pt-BR" dirty="0" err="1">
                <a:solidFill>
                  <a:srgbClr val="000066"/>
                </a:solidFill>
                <a:latin typeface="Calibri" pitchFamily="34" charset="0"/>
              </a:rPr>
              <a:t>science</a:t>
            </a: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 é relativo a colaboração global em áreas chaves da </a:t>
            </a:r>
            <a:r>
              <a:rPr lang="pt-BR" dirty="0" err="1">
                <a:solidFill>
                  <a:srgbClr val="000066"/>
                </a:solidFill>
                <a:latin typeface="Calibri" pitchFamily="34" charset="0"/>
              </a:rPr>
              <a:t>science</a:t>
            </a: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, e a geração de infraestrutura de próxima geração que possibilita isto” ...</a:t>
            </a:r>
          </a:p>
          <a:p>
            <a:pPr>
              <a:defRPr/>
            </a:pPr>
            <a:r>
              <a:rPr lang="en-GB" dirty="0">
                <a:solidFill>
                  <a:srgbClr val="000099"/>
                </a:solidFill>
              </a:rPr>
              <a:t> John Taylor - Director General of Research Councils  Office of Science and Technology - UK</a:t>
            </a:r>
            <a:endParaRPr lang="pt-BR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0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31913" y="525463"/>
            <a:ext cx="6672262" cy="5699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4.1. E-Science e compartilhamento de dados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92100" y="1231900"/>
            <a:ext cx="8456613" cy="53657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117157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altLang="pt-BR" smtClean="0">
                <a:solidFill>
                  <a:srgbClr val="000099"/>
                </a:solidFill>
                <a:latin typeface="Arial" charset="0"/>
              </a:rPr>
              <a:t>Física da Partícula </a:t>
            </a:r>
          </a:p>
          <a:p>
            <a:pPr lvl="1"/>
            <a:r>
              <a:rPr lang="en-GB" altLang="pt-BR" smtClean="0">
                <a:solidFill>
                  <a:srgbClr val="FF0000"/>
                </a:solidFill>
                <a:latin typeface="Arial" charset="0"/>
              </a:rPr>
              <a:t>Compartilhamento global da computação e dados </a:t>
            </a:r>
          </a:p>
          <a:p>
            <a:pPr lvl="1"/>
            <a:r>
              <a:rPr lang="en-GB" altLang="pt-BR" smtClean="0">
                <a:solidFill>
                  <a:srgbClr val="000099"/>
                </a:solidFill>
                <a:latin typeface="Arial" charset="0"/>
              </a:rPr>
              <a:t>Astronomia (</a:t>
            </a:r>
            <a:r>
              <a:rPr lang="en-GB" altLang="pt-BR" smtClean="0">
                <a:solidFill>
                  <a:srgbClr val="000099"/>
                </a:solidFill>
                <a:latin typeface="Arial" charset="0"/>
                <a:hlinkClick r:id="rId2"/>
              </a:rPr>
              <a:t>Clube de astronomia</a:t>
            </a:r>
            <a:r>
              <a:rPr lang="en-GB" altLang="pt-BR" smtClean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lvl="1"/>
            <a:r>
              <a:rPr lang="en-GB" altLang="pt-BR" smtClean="0">
                <a:solidFill>
                  <a:srgbClr val="FF0000"/>
                </a:solidFill>
                <a:latin typeface="Arial" charset="0"/>
              </a:rPr>
              <a:t>‘Observatório virtual’ para experiência astrofísica</a:t>
            </a:r>
          </a:p>
          <a:p>
            <a:r>
              <a:rPr lang="en-GB" altLang="pt-BR" smtClean="0">
                <a:solidFill>
                  <a:srgbClr val="000099"/>
                </a:solidFill>
                <a:latin typeface="Arial" charset="0"/>
              </a:rPr>
              <a:t>Química (</a:t>
            </a:r>
            <a:r>
              <a:rPr lang="en-GB" altLang="pt-BR" smtClean="0">
                <a:solidFill>
                  <a:srgbClr val="000099"/>
                </a:solidFill>
                <a:latin typeface="Arial" charset="0"/>
                <a:hlinkClick r:id="rId3"/>
              </a:rPr>
              <a:t>Chemistry Daily</a:t>
            </a:r>
            <a:r>
              <a:rPr lang="en-GB" altLang="pt-BR" smtClean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lvl="1"/>
            <a:r>
              <a:rPr lang="en-GB" altLang="pt-BR" smtClean="0">
                <a:solidFill>
                  <a:srgbClr val="FF0000"/>
                </a:solidFill>
                <a:latin typeface="Arial" charset="0"/>
              </a:rPr>
              <a:t>Controle remoto de equipamentos e dados </a:t>
            </a:r>
          </a:p>
          <a:p>
            <a:r>
              <a:rPr lang="en-GB" altLang="pt-BR" smtClean="0">
                <a:solidFill>
                  <a:srgbClr val="000099"/>
                </a:solidFill>
                <a:latin typeface="Arial" charset="0"/>
              </a:rPr>
              <a:t>Ambiental  (</a:t>
            </a:r>
            <a:r>
              <a:rPr lang="en-GB" altLang="pt-BR" smtClean="0">
                <a:solidFill>
                  <a:srgbClr val="000099"/>
                </a:solidFill>
                <a:latin typeface="Arial" charset="0"/>
                <a:hlinkClick r:id="rId4"/>
              </a:rPr>
              <a:t>Pikesville e centro federado</a:t>
            </a:r>
            <a:r>
              <a:rPr lang="en-GB" altLang="pt-BR" smtClean="0">
                <a:solidFill>
                  <a:srgbClr val="000099"/>
                </a:solidFill>
                <a:latin typeface="Arial" charset="0"/>
              </a:rPr>
              <a:t>s)</a:t>
            </a:r>
          </a:p>
          <a:p>
            <a:pPr lvl="1"/>
            <a:r>
              <a:rPr lang="en-GB" altLang="pt-BR" smtClean="0">
                <a:solidFill>
                  <a:srgbClr val="FF0000"/>
                </a:solidFill>
                <a:latin typeface="Arial" charset="0"/>
              </a:rPr>
              <a:t>Centros de dados federados </a:t>
            </a:r>
          </a:p>
        </p:txBody>
      </p:sp>
    </p:spTree>
    <p:extLst>
      <p:ext uri="{BB962C8B-B14F-4D97-AF65-F5344CB8AC3E}">
        <p14:creationId xmlns:p14="http://schemas.microsoft.com/office/powerpoint/2010/main" val="39975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idpp_pl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16764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Bru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7334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LR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738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Durh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44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Edinburg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762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Glasg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1428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2286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Lancast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3489325"/>
            <a:ext cx="1428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Liverpoo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1447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Manchest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990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Oxfo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95800"/>
            <a:ext cx="857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RHU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30738"/>
            <a:ext cx="12954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Sussex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91200"/>
            <a:ext cx="1752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UC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8382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6172200" y="228600"/>
            <a:ext cx="2438400" cy="1203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pt-BR"/>
              <a:t>GridPP Presentation to PPARC Grid Steering Committee</a:t>
            </a:r>
          </a:p>
          <a:p>
            <a:r>
              <a:rPr lang="en-US" altLang="pt-BR"/>
              <a:t>26 July 2001</a:t>
            </a:r>
          </a:p>
        </p:txBody>
      </p:sp>
      <p:pic>
        <p:nvPicPr>
          <p:cNvPr id="17426" name="Picture 18" descr="Birmingham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243013"/>
            <a:ext cx="20574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4710113" y="5181600"/>
            <a:ext cx="2590800" cy="1104900"/>
            <a:chOff x="2976" y="3216"/>
            <a:chExt cx="1632" cy="696"/>
          </a:xfrm>
        </p:grpSpPr>
        <p:pic>
          <p:nvPicPr>
            <p:cNvPr id="17437" name="Picture 20" descr="Swansea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648"/>
              <a:ext cx="163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8" name="Picture 21" descr="Swansea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216"/>
              <a:ext cx="51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8" name="Picture 22" descr="Cambridg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1905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9" name="Group 23"/>
          <p:cNvGrpSpPr>
            <a:grpSpLocks/>
          </p:cNvGrpSpPr>
          <p:nvPr/>
        </p:nvGrpSpPr>
        <p:grpSpPr bwMode="auto">
          <a:xfrm>
            <a:off x="533400" y="5410200"/>
            <a:ext cx="1905000" cy="925513"/>
            <a:chOff x="336" y="3408"/>
            <a:chExt cx="1200" cy="583"/>
          </a:xfrm>
        </p:grpSpPr>
        <p:pic>
          <p:nvPicPr>
            <p:cNvPr id="17435" name="Picture 24" descr="Sheffiel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" y="3408"/>
              <a:ext cx="431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6" name="Picture 25" descr="Sheffield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88"/>
              <a:ext cx="1200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685800" y="228600"/>
            <a:ext cx="1520825" cy="92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pt-BR"/>
              <a:t>Steve Lloyd Tony Doyle</a:t>
            </a:r>
          </a:p>
          <a:p>
            <a:r>
              <a:rPr lang="en-US" altLang="pt-BR"/>
              <a:t>John Gordon</a:t>
            </a:r>
          </a:p>
        </p:txBody>
      </p:sp>
      <p:pic>
        <p:nvPicPr>
          <p:cNvPr id="17431" name="Picture 27" descr="QMUL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443413"/>
            <a:ext cx="1905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2" name="Group 28"/>
          <p:cNvGrpSpPr>
            <a:grpSpLocks/>
          </p:cNvGrpSpPr>
          <p:nvPr/>
        </p:nvGrpSpPr>
        <p:grpSpPr bwMode="auto">
          <a:xfrm>
            <a:off x="762000" y="1981200"/>
            <a:ext cx="1762125" cy="1216025"/>
            <a:chOff x="480" y="1248"/>
            <a:chExt cx="1110" cy="766"/>
          </a:xfrm>
        </p:grpSpPr>
        <p:pic>
          <p:nvPicPr>
            <p:cNvPr id="17433" name="Picture 29" descr="Bristol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872"/>
              <a:ext cx="111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Picture 30" descr="Bristol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248"/>
              <a:ext cx="504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38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969" y="2970213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As redes sociais podem ser assim definidas: 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80329" y="304437"/>
            <a:ext cx="8561240" cy="65535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pt-BR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09637" y="1215949"/>
            <a:ext cx="7434263" cy="8810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“</a:t>
            </a:r>
            <a:r>
              <a:rPr lang="pt-BR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Redes Sociais </a:t>
            </a:r>
            <a:r>
              <a:rPr lang="pt-BR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em Ciência da Informação</a:t>
            </a:r>
            <a:r>
              <a:rPr lang="pt-PT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”</a:t>
            </a:r>
            <a:endParaRPr lang="pt-PT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As </a:t>
            </a:r>
            <a:r>
              <a:rPr lang="pt-PT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redes sociais aqui abragem autores, também na Comunicação Científica</a:t>
            </a:r>
            <a:endParaRPr lang="pt-PT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25348" y="4365104"/>
            <a:ext cx="7666480" cy="1196975"/>
          </a:xfrm>
          <a:prstGeom prst="foldedCorner">
            <a:avLst>
              <a:gd name="adj" fmla="val 902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dirty="0" smtClean="0"/>
              <a:t>“As </a:t>
            </a:r>
            <a:r>
              <a:rPr lang="pt-BR" dirty="0"/>
              <a:t>redes sociais constituem uma das estratégias </a:t>
            </a:r>
            <a:r>
              <a:rPr lang="pt-BR" dirty="0" smtClean="0"/>
              <a:t>subjacentes </a:t>
            </a:r>
            <a:r>
              <a:rPr lang="pt-BR" dirty="0"/>
              <a:t>utilizadas pela sociedade para o </a:t>
            </a:r>
            <a:r>
              <a:rPr lang="pt-BR" dirty="0" smtClean="0"/>
              <a:t>compartilhamento </a:t>
            </a:r>
            <a:r>
              <a:rPr lang="pt-BR" dirty="0"/>
              <a:t>da informação e do conhecimento, mediante as </a:t>
            </a:r>
            <a:r>
              <a:rPr lang="pt-BR" dirty="0" smtClean="0"/>
              <a:t>relações </a:t>
            </a:r>
            <a:r>
              <a:rPr lang="pt-BR" dirty="0"/>
              <a:t>entre atores que as </a:t>
            </a:r>
            <a:r>
              <a:rPr lang="pt-BR" dirty="0" smtClean="0"/>
              <a:t>integram”.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dirty="0" err="1" smtClean="0">
                <a:hlinkClick r:id="rId2"/>
              </a:rPr>
              <a:t>Tomael</a:t>
            </a:r>
            <a:r>
              <a:rPr lang="pt-BR" dirty="0" smtClean="0"/>
              <a:t>, 2005). </a:t>
            </a:r>
            <a:endParaRPr lang="pt-BR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11969" y="2191685"/>
            <a:ext cx="7954962" cy="1754996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i="1" dirty="0" smtClean="0">
                <a:solidFill>
                  <a:srgbClr val="000066"/>
                </a:solidFill>
                <a:latin typeface="Calibri" pitchFamily="34" charset="0"/>
              </a:rPr>
              <a:t>”</a:t>
            </a:r>
            <a:r>
              <a:rPr lang="pt-BR" i="1" dirty="0" smtClean="0"/>
              <a:t>Sistema </a:t>
            </a:r>
            <a:r>
              <a:rPr lang="pt-BR" i="1" dirty="0"/>
              <a:t>de nodos e elos; uma estrutura sem fronteiras; uma comunidade não geográfica; um sistema de apoio ou um sistema físico que se parece com uma árvore ou uma rede. A rede social, derivando deste conceito passa a representar um conjunto de participantes autônomos unindo </a:t>
            </a:r>
            <a:r>
              <a:rPr lang="pt-BR" i="1" dirty="0" err="1"/>
              <a:t>idéias</a:t>
            </a:r>
            <a:r>
              <a:rPr lang="pt-BR" i="1" dirty="0"/>
              <a:t> e recursos em torno de valores e interesses compartilhados”</a:t>
            </a:r>
            <a:r>
              <a:rPr lang="pt-BR" dirty="0"/>
              <a:t>. (</a:t>
            </a:r>
            <a:r>
              <a:rPr lang="pt-BR" dirty="0" err="1">
                <a:hlinkClick r:id="rId3"/>
              </a:rPr>
              <a:t>Marteleto</a:t>
            </a:r>
            <a:r>
              <a:rPr lang="pt-BR" dirty="0"/>
              <a:t>, 2001).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418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23415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663575" y="4508500"/>
            <a:ext cx="2971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pt-BR" sz="1600" b="1">
                <a:solidFill>
                  <a:srgbClr val="000099"/>
                </a:solidFill>
              </a:rPr>
              <a:t>UA1 no CERN 1981-1989</a:t>
            </a:r>
          </a:p>
          <a:p>
            <a:r>
              <a:rPr lang="en-GB" altLang="pt-BR" sz="1600" b="1">
                <a:solidFill>
                  <a:srgbClr val="000099"/>
                </a:solidFill>
              </a:rPr>
              <a:t>“detector hermético"	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35052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5148263" y="4221163"/>
            <a:ext cx="2730500" cy="584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pt-BR" sz="1600" b="1">
                <a:solidFill>
                  <a:srgbClr val="000099"/>
                </a:solidFill>
              </a:rPr>
              <a:t>ATLAS no LHC, 2006-2020</a:t>
            </a:r>
          </a:p>
          <a:p>
            <a:r>
              <a:rPr lang="en-GB" altLang="pt-BR" sz="1600" b="1">
                <a:solidFill>
                  <a:srgbClr val="000099"/>
                </a:solidFill>
              </a:rPr>
              <a:t>150</a:t>
            </a:r>
            <a:r>
              <a:rPr lang="en-GB" altLang="pt-BR" sz="1600" b="1" baseline="-8000">
                <a:solidFill>
                  <a:srgbClr val="000099"/>
                </a:solidFill>
              </a:rPr>
              <a:t>*</a:t>
            </a:r>
            <a:r>
              <a:rPr lang="en-GB" altLang="pt-BR" sz="1600" b="1">
                <a:solidFill>
                  <a:srgbClr val="000099"/>
                </a:solidFill>
              </a:rPr>
              <a:t>10</a:t>
            </a:r>
            <a:r>
              <a:rPr lang="en-GB" altLang="pt-BR" sz="1600" b="1" baseline="30000">
                <a:solidFill>
                  <a:srgbClr val="000099"/>
                </a:solidFill>
              </a:rPr>
              <a:t>6</a:t>
            </a:r>
            <a:r>
              <a:rPr lang="en-GB" altLang="pt-BR" sz="1600" b="1">
                <a:solidFill>
                  <a:srgbClr val="000099"/>
                </a:solidFill>
              </a:rPr>
              <a:t> sensores.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1476375" y="5564188"/>
            <a:ext cx="619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pt-BR"/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403225" y="5092700"/>
            <a:ext cx="8480425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GB" altLang="pt-BR" sz="2800" b="1">
                <a:solidFill>
                  <a:srgbClr val="FF0000"/>
                </a:solidFill>
              </a:rPr>
              <a:t>Podem dados complexos terem experimentos feitos em  ‘open access’?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GB" altLang="pt-BR" sz="2800" b="1">
                <a:solidFill>
                  <a:srgbClr val="FF0000"/>
                </a:solidFill>
              </a:rPr>
              <a:t>Experimento recente da “partícula de Higgs”.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17600" y="257175"/>
            <a:ext cx="6672263" cy="5699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Modernos Detectores de Física da Partícula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98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27088" y="333375"/>
            <a:ext cx="6672262" cy="5699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Física da Partícula e Open </a:t>
            </a:r>
            <a:r>
              <a:rPr lang="pt-PT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Science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357188" y="1125538"/>
            <a:ext cx="8456612" cy="536416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90538" y="13843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altLang="pt-BR" smtClean="0">
                <a:solidFill>
                  <a:srgbClr val="000099"/>
                </a:solidFill>
              </a:rPr>
              <a:t>Tradição de circulação pré-print e circulação na submissão de paper aos jornais. </a:t>
            </a:r>
          </a:p>
          <a:p>
            <a:r>
              <a:rPr lang="en-GB" altLang="pt-BR" smtClean="0">
                <a:solidFill>
                  <a:srgbClr val="000099"/>
                </a:solidFill>
              </a:rPr>
              <a:t>Paul Ginsparg iniciou em Los Alamos  o arXiv com uma versão eletrônica, muito utilizada</a:t>
            </a:r>
          </a:p>
          <a:p>
            <a:r>
              <a:rPr lang="en-GB" altLang="pt-BR" smtClean="0">
                <a:solidFill>
                  <a:srgbClr val="000099"/>
                </a:solidFill>
              </a:rPr>
              <a:t>Agora foi relocado para Cornell e novos conteúdos foram incluídos em outras áreas além da física e assuntos correlatos. </a:t>
            </a:r>
          </a:p>
          <a:p>
            <a:endParaRPr lang="en-GB" altLang="pt-BR" smtClean="0">
              <a:solidFill>
                <a:srgbClr val="000099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altLang="pt-BR" smtClean="0">
                <a:solidFill>
                  <a:srgbClr val="FF0000"/>
                </a:solidFill>
              </a:rPr>
              <a:t> Como entender fontes primárias de dados?</a:t>
            </a:r>
          </a:p>
        </p:txBody>
      </p:sp>
    </p:spTree>
    <p:extLst>
      <p:ext uri="{BB962C8B-B14F-4D97-AF65-F5344CB8AC3E}">
        <p14:creationId xmlns:p14="http://schemas.microsoft.com/office/powerpoint/2010/main" val="17914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276600" y="6064250"/>
            <a:ext cx="5437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pt-BR" b="1">
                <a:latin typeface="Comic Sans MS" pitchFamily="66" charset="0"/>
              </a:rPr>
              <a:t>Europa:  267 institutos, 4603 usuários</a:t>
            </a:r>
            <a:br>
              <a:rPr lang="en-US" altLang="pt-BR" b="1">
                <a:latin typeface="Comic Sans MS" pitchFamily="66" charset="0"/>
              </a:rPr>
            </a:br>
            <a:r>
              <a:rPr lang="en-US" altLang="pt-BR" b="1">
                <a:latin typeface="Comic Sans MS" pitchFamily="66" charset="0"/>
              </a:rPr>
              <a:t>Outros:  208 institutos, 1632 usuários</a:t>
            </a:r>
            <a:endParaRPr lang="en-US" altLang="pt-BR" b="1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323975"/>
            <a:ext cx="8305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27088" y="203200"/>
            <a:ext cx="6672262" cy="5699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Usuários mundiais do CERN – Uma VO global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107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533400"/>
            <a:ext cx="3689350" cy="5551488"/>
          </a:xfrm>
        </p:spPr>
        <p:txBody>
          <a:bodyPr lIns="0" tIns="0" rIns="0" bIns="0"/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pt-BR" sz="3200" smtClean="0"/>
              <a:t/>
            </a:r>
            <a:br>
              <a:rPr lang="en-GB" altLang="pt-BR" sz="3200" smtClean="0"/>
            </a:br>
            <a:r>
              <a:rPr lang="en-GB" altLang="pt-BR" sz="3200" smtClean="0"/>
              <a:t/>
            </a:r>
            <a:br>
              <a:rPr lang="en-GB" altLang="pt-BR" sz="3200" smtClean="0"/>
            </a:br>
            <a:r>
              <a:rPr lang="en-GB" altLang="pt-BR" sz="3200" b="1" smtClean="0">
                <a:solidFill>
                  <a:srgbClr val="000099"/>
                </a:solidFill>
              </a:rPr>
              <a:t>Empoderamento do Universo Virtual</a:t>
            </a:r>
            <a:r>
              <a:rPr lang="en-GB" altLang="pt-BR" sz="3200" smtClean="0"/>
              <a:t/>
            </a:r>
            <a:br>
              <a:rPr lang="en-GB" altLang="pt-BR" sz="3200" smtClean="0"/>
            </a:br>
            <a:r>
              <a:rPr lang="en-GB" altLang="pt-BR" sz="3000" b="1" smtClean="0">
                <a:solidFill>
                  <a:srgbClr val="000099"/>
                </a:solidFill>
              </a:rPr>
              <a:t>www.astrogrid.ac.uk</a:t>
            </a:r>
            <a:r>
              <a:rPr lang="en-GB" altLang="pt-BR" sz="3600" b="1" smtClean="0">
                <a:solidFill>
                  <a:srgbClr val="000099"/>
                </a:solidFill>
              </a:rPr>
              <a:t/>
            </a:r>
            <a:br>
              <a:rPr lang="en-GB" altLang="pt-BR" sz="3600" b="1" smtClean="0">
                <a:solidFill>
                  <a:srgbClr val="000099"/>
                </a:solidFill>
              </a:rPr>
            </a:br>
            <a:endParaRPr lang="en-GB" altLang="pt-BR" sz="3600" b="1" smtClean="0">
              <a:solidFill>
                <a:srgbClr val="000099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76250" y="334963"/>
            <a:ext cx="8137525" cy="5972175"/>
          </a:xfrm>
          <a:prstGeom prst="roundRect">
            <a:avLst>
              <a:gd name="adj" fmla="val 272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73075" y="6391275"/>
            <a:ext cx="7847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579438"/>
            <a:ext cx="21971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17513"/>
            <a:ext cx="22098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581275"/>
            <a:ext cx="22415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494088"/>
            <a:ext cx="2209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470025"/>
            <a:ext cx="2209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6425" y="5105400"/>
            <a:ext cx="80073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StarSymbol" charset="2"/>
              <a:buNone/>
            </a:pPr>
            <a:r>
              <a:rPr lang="en-GB" altLang="pt-BR" sz="2900" b="1">
                <a:solidFill>
                  <a:srgbClr val="FF0000"/>
                </a:solidFill>
                <a:latin typeface="Thorndale" pitchFamily="16" charset="0"/>
                <a:cs typeface="Times New Roman" pitchFamily="18" charset="0"/>
              </a:rPr>
              <a:t>Novos softwares, incluindo o </a:t>
            </a:r>
            <a:r>
              <a:rPr lang="en-GB" altLang="pt-BR" sz="2900" b="1">
                <a:solidFill>
                  <a:srgbClr val="FF0000"/>
                </a:solidFill>
                <a:latin typeface="Thorndale" pitchFamily="16" charset="0"/>
                <a:cs typeface="Times New Roman" pitchFamily="18" charset="0"/>
                <a:hlinkClick r:id="rId8"/>
              </a:rPr>
              <a:t>VO – Desktop </a:t>
            </a:r>
            <a:endParaRPr lang="en-GB" altLang="pt-BR" sz="2900" b="1">
              <a:solidFill>
                <a:srgbClr val="FF0000"/>
              </a:solidFill>
              <a:latin typeface="Thorndale" pitchFamily="16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StarSymbol" charset="2"/>
              <a:buNone/>
            </a:pPr>
            <a:r>
              <a:rPr lang="en-GB" altLang="pt-BR" sz="2900" b="1">
                <a:solidFill>
                  <a:srgbClr val="FF0000"/>
                </a:solidFill>
                <a:latin typeface="Thorndale" pitchFamily="16" charset="0"/>
                <a:cs typeface="Times New Roman" pitchFamily="18" charset="0"/>
              </a:rPr>
              <a:t>Imagens geradas (</a:t>
            </a:r>
            <a:r>
              <a:rPr lang="en-GB" altLang="pt-BR" sz="2900" b="1">
                <a:solidFill>
                  <a:srgbClr val="FF0000"/>
                </a:solidFill>
                <a:latin typeface="Thorndale" pitchFamily="16" charset="0"/>
                <a:cs typeface="Times New Roman" pitchFamily="18" charset="0"/>
                <a:hlinkClick r:id="rId9"/>
              </a:rPr>
              <a:t>Caltech</a:t>
            </a:r>
            <a:r>
              <a:rPr lang="en-GB" altLang="pt-BR" sz="2900" b="1">
                <a:solidFill>
                  <a:srgbClr val="FF0000"/>
                </a:solidFill>
                <a:latin typeface="Thorndale" pitchFamily="16" charset="0"/>
                <a:cs typeface="Times New Roman" pitchFamily="18" charset="0"/>
              </a:rPr>
              <a:t>) pelo M87:  ou seja Raio-X, Otica, Infra-Vermelho e Radio </a:t>
            </a:r>
            <a:endParaRPr lang="en-GB" altLang="pt-BR" sz="2000" b="1">
              <a:solidFill>
                <a:srgbClr val="FF0000"/>
              </a:solidFill>
              <a:latin typeface="Thorndale" pitchFamily="16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StarSymbol" charset="2"/>
              <a:buNone/>
            </a:pPr>
            <a:endParaRPr lang="en-GB" altLang="pt-BR" sz="2000" b="1">
              <a:solidFill>
                <a:srgbClr val="FF0000"/>
              </a:solidFill>
              <a:latin typeface="Thorndale" pitchFamily="1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08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24175"/>
            <a:ext cx="87630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pt-BR" i="1" smtClean="0">
                <a:solidFill>
                  <a:srgbClr val="000099"/>
                </a:solidFill>
              </a:rPr>
              <a:t> </a:t>
            </a:r>
            <a:r>
              <a:rPr lang="en-GB" altLang="pt-BR" smtClean="0"/>
              <a:t> “</a:t>
            </a:r>
            <a:endParaRPr lang="en-GB" altLang="pt-BR" smtClean="0">
              <a:solidFill>
                <a:srgbClr val="000099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27088" y="404813"/>
            <a:ext cx="6672262" cy="5699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visão de Licklider , criador da Arpanet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68313" y="1341438"/>
            <a:ext cx="8455025" cy="536416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marL="742950" lvl="1" indent="-285750">
              <a:buFontTx/>
              <a:buChar char="-"/>
              <a:defRPr/>
            </a:pPr>
            <a:endParaRPr lang="sv-SE" b="1" dirty="0"/>
          </a:p>
          <a:p>
            <a:pPr marL="742950" lvl="1" indent="-285750">
              <a:buFontTx/>
              <a:buChar char="-"/>
              <a:defRPr/>
            </a:pPr>
            <a:endParaRPr lang="sv-SE" b="1" dirty="0"/>
          </a:p>
          <a:p>
            <a:pPr marL="742950" lvl="1" indent="-285750">
              <a:buFontTx/>
              <a:buChar char="-"/>
              <a:defRPr/>
            </a:pPr>
            <a:endParaRPr lang="sv-SE" b="1" dirty="0"/>
          </a:p>
          <a:p>
            <a:pPr marL="742950" lvl="1" indent="-285750">
              <a:buFontTx/>
              <a:buChar char="-"/>
              <a:defRPr/>
            </a:pPr>
            <a:endParaRPr lang="sv-SE" b="1" dirty="0"/>
          </a:p>
          <a:p>
            <a:pPr marL="742950" lvl="1" indent="-285750">
              <a:buFontTx/>
              <a:buChar char="-"/>
              <a:defRPr/>
            </a:pPr>
            <a:r>
              <a:rPr lang="sv-SE" b="1" dirty="0"/>
              <a:t>Joseph Carl Robnett Licklider</a:t>
            </a:r>
            <a:r>
              <a:rPr lang="sv-SE" dirty="0"/>
              <a:t> (1915–1990) </a:t>
            </a:r>
            <a:r>
              <a:rPr lang="sv-SE" dirty="0">
                <a:solidFill>
                  <a:srgbClr val="000099"/>
                </a:solidFill>
              </a:rPr>
              <a:t>foi professor do MIT e </a:t>
            </a:r>
          </a:p>
          <a:p>
            <a:pPr lvl="1">
              <a:defRPr/>
            </a:pPr>
            <a:r>
              <a:rPr lang="sv-SE" dirty="0">
                <a:solidFill>
                  <a:srgbClr val="000099"/>
                </a:solidFill>
              </a:rPr>
              <a:t>    membro do Comitê ARPA (</a:t>
            </a:r>
            <a:r>
              <a:rPr lang="pt-BR" dirty="0" err="1">
                <a:hlinkClick r:id="rId2" tooltip="DARPA"/>
              </a:rPr>
              <a:t>Advanced</a:t>
            </a:r>
            <a:r>
              <a:rPr lang="pt-BR" dirty="0">
                <a:hlinkClick r:id="rId2" tooltip="DARPA"/>
              </a:rPr>
              <a:t> </a:t>
            </a:r>
            <a:r>
              <a:rPr lang="pt-BR" dirty="0" err="1">
                <a:hlinkClick r:id="rId2" tooltip="DARPA"/>
              </a:rPr>
              <a:t>Research</a:t>
            </a:r>
            <a:r>
              <a:rPr lang="pt-BR" dirty="0">
                <a:hlinkClick r:id="rId2" tooltip="DARPA"/>
              </a:rPr>
              <a:t> </a:t>
            </a:r>
            <a:r>
              <a:rPr lang="pt-BR" dirty="0" err="1">
                <a:hlinkClick r:id="rId2" tooltip="DARPA"/>
              </a:rPr>
              <a:t>Projects</a:t>
            </a:r>
            <a:r>
              <a:rPr lang="pt-BR" dirty="0">
                <a:hlinkClick r:id="rId2" tooltip="DARPA"/>
              </a:rPr>
              <a:t> </a:t>
            </a:r>
            <a:r>
              <a:rPr lang="pt-BR" dirty="0" err="1">
                <a:hlinkClick r:id="rId2" tooltip="DARPA"/>
              </a:rPr>
              <a:t>Agency</a:t>
            </a:r>
            <a:r>
              <a:rPr lang="pt-BR" dirty="0"/>
              <a:t>) </a:t>
            </a:r>
            <a:r>
              <a:rPr lang="pt-BR" dirty="0">
                <a:solidFill>
                  <a:srgbClr val="000099"/>
                </a:solidFill>
              </a:rPr>
              <a:t>que</a:t>
            </a:r>
          </a:p>
          <a:p>
            <a:pPr lvl="1">
              <a:defRPr/>
            </a:pPr>
            <a:r>
              <a:rPr lang="pt-BR" dirty="0">
                <a:solidFill>
                  <a:srgbClr val="000099"/>
                </a:solidFill>
              </a:rPr>
              <a:t>    desenvolveu o projeto </a:t>
            </a:r>
            <a:r>
              <a:rPr lang="pt-BR" dirty="0" err="1">
                <a:solidFill>
                  <a:srgbClr val="000099"/>
                </a:solidFill>
              </a:rPr>
              <a:t>Arpanet</a:t>
            </a:r>
            <a:r>
              <a:rPr lang="pt-BR" dirty="0">
                <a:solidFill>
                  <a:srgbClr val="000099"/>
                </a:solidFill>
              </a:rPr>
              <a:t>, defendeu a abertura da rede para todos</a:t>
            </a:r>
          </a:p>
          <a:p>
            <a:pPr lvl="1">
              <a:defRPr/>
            </a:pPr>
            <a:r>
              <a:rPr lang="pt-BR" dirty="0">
                <a:solidFill>
                  <a:srgbClr val="000099"/>
                </a:solidFill>
              </a:rPr>
              <a:t>    e convenceu o Pentágono desta estratégia (de abrir a rede).</a:t>
            </a:r>
            <a:endParaRPr lang="en-GB" dirty="0">
              <a:solidFill>
                <a:srgbClr val="000099"/>
              </a:solidFill>
            </a:endParaRPr>
          </a:p>
          <a:p>
            <a:pPr lvl="1">
              <a:defRPr/>
            </a:pPr>
            <a:endParaRPr lang="en-GB" dirty="0">
              <a:solidFill>
                <a:srgbClr val="000099"/>
              </a:solidFill>
            </a:endParaRPr>
          </a:p>
          <a:p>
            <a:pPr marL="742950" lvl="1" indent="-285750">
              <a:buFontTx/>
              <a:buChar char="-"/>
              <a:defRPr/>
            </a:pPr>
            <a:r>
              <a:rPr lang="en-GB" dirty="0">
                <a:solidFill>
                  <a:srgbClr val="000099"/>
                </a:solidFill>
              </a:rPr>
              <a:t>Antes de haver o FTP, </a:t>
            </a:r>
            <a:r>
              <a:rPr lang="en-GB" dirty="0" err="1">
                <a:solidFill>
                  <a:srgbClr val="000099"/>
                </a:solidFill>
              </a:rPr>
              <a:t>Licklider</a:t>
            </a:r>
            <a:r>
              <a:rPr lang="en-GB" dirty="0">
                <a:solidFill>
                  <a:srgbClr val="000099"/>
                </a:solidFill>
              </a:rPr>
              <a:t> </a:t>
            </a:r>
            <a:r>
              <a:rPr lang="en-GB" dirty="0" err="1">
                <a:solidFill>
                  <a:srgbClr val="000099"/>
                </a:solidFill>
              </a:rPr>
              <a:t>criou</a:t>
            </a:r>
            <a:r>
              <a:rPr lang="en-GB" dirty="0">
                <a:solidFill>
                  <a:srgbClr val="000099"/>
                </a:solidFill>
              </a:rPr>
              <a:t> o LTP (</a:t>
            </a:r>
            <a:r>
              <a:rPr lang="en-GB" dirty="0" err="1">
                <a:solidFill>
                  <a:srgbClr val="000099"/>
                </a:solidFill>
              </a:rPr>
              <a:t>licklider</a:t>
            </a:r>
            <a:r>
              <a:rPr lang="en-GB" dirty="0">
                <a:solidFill>
                  <a:srgbClr val="000099"/>
                </a:solidFill>
              </a:rPr>
              <a:t> Transfer Protocol).</a:t>
            </a:r>
          </a:p>
          <a:p>
            <a:pPr marL="742950" lvl="1" indent="-285750">
              <a:buFontTx/>
              <a:buChar char="-"/>
              <a:defRPr/>
            </a:pPr>
            <a:r>
              <a:rPr lang="en-GB" dirty="0" err="1">
                <a:solidFill>
                  <a:srgbClr val="000099"/>
                </a:solidFill>
              </a:rPr>
              <a:t>Escreveu</a:t>
            </a:r>
            <a:r>
              <a:rPr lang="en-GB" dirty="0">
                <a:solidFill>
                  <a:srgbClr val="000099"/>
                </a:solidFill>
              </a:rPr>
              <a:t> </a:t>
            </a:r>
            <a:r>
              <a:rPr lang="en-GB" dirty="0" err="1">
                <a:solidFill>
                  <a:srgbClr val="000099"/>
                </a:solidFill>
              </a:rPr>
              <a:t>dois</a:t>
            </a:r>
            <a:r>
              <a:rPr lang="en-GB" dirty="0">
                <a:solidFill>
                  <a:srgbClr val="000099"/>
                </a:solidFill>
              </a:rPr>
              <a:t> papers </a:t>
            </a:r>
            <a:r>
              <a:rPr lang="en-GB" dirty="0" err="1">
                <a:solidFill>
                  <a:srgbClr val="000099"/>
                </a:solidFill>
              </a:rPr>
              <a:t>históricos</a:t>
            </a:r>
            <a:r>
              <a:rPr lang="en-GB" dirty="0">
                <a:solidFill>
                  <a:srgbClr val="000099"/>
                </a:solidFill>
              </a:rPr>
              <a:t>:</a:t>
            </a:r>
          </a:p>
          <a:p>
            <a:pPr marL="742950" lvl="1" indent="-285750">
              <a:buFontTx/>
              <a:buChar char="-"/>
              <a:defRPr/>
            </a:pPr>
            <a:endParaRPr lang="en-GB" dirty="0">
              <a:solidFill>
                <a:srgbClr val="000099"/>
              </a:solidFill>
            </a:endParaRPr>
          </a:p>
          <a:p>
            <a:pPr lvl="1">
              <a:defRPr/>
            </a:pPr>
            <a:r>
              <a:rPr lang="en-US" i="1" dirty="0"/>
              <a:t>Man-Computer Symbiosis</a:t>
            </a:r>
            <a:r>
              <a:rPr lang="en-US" dirty="0"/>
              <a:t> (1960) (</a:t>
            </a:r>
            <a:r>
              <a:rPr lang="en-US" dirty="0">
                <a:hlinkClick r:id="rId3"/>
              </a:rPr>
              <a:t>IRE Human Factors in </a:t>
            </a:r>
            <a:r>
              <a:rPr lang="en-US" dirty="0" err="1">
                <a:hlinkClick r:id="rId3"/>
              </a:rPr>
              <a:t>Eletronics</a:t>
            </a:r>
            <a:r>
              <a:rPr lang="en-US" dirty="0"/>
              <a:t>) e</a:t>
            </a:r>
          </a:p>
          <a:p>
            <a:pPr lvl="1">
              <a:defRPr/>
            </a:pPr>
            <a:endParaRPr lang="en-US" i="1" dirty="0"/>
          </a:p>
          <a:p>
            <a:pPr lvl="1">
              <a:defRPr/>
            </a:pPr>
            <a:r>
              <a:rPr lang="en-US" i="1" dirty="0"/>
              <a:t>c/ Robert Taylor - </a:t>
            </a:r>
            <a:r>
              <a:rPr lang="en-US" i="1" dirty="0">
                <a:hlinkClick r:id="rId4"/>
              </a:rPr>
              <a:t>The Computer as a Communications Device</a:t>
            </a:r>
            <a:r>
              <a:rPr lang="en-US" dirty="0">
                <a:hlinkClick r:id="rId4"/>
              </a:rPr>
              <a:t> </a:t>
            </a:r>
            <a:r>
              <a:rPr lang="en-US" dirty="0"/>
              <a:t>(1968).</a:t>
            </a:r>
            <a:endParaRPr lang="pt-BR" dirty="0">
              <a:solidFill>
                <a:srgbClr val="000099"/>
              </a:solidFill>
            </a:endParaRP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812800" y="1484313"/>
            <a:ext cx="7581900" cy="1266825"/>
          </a:xfrm>
          <a:prstGeom prst="foldedCorner">
            <a:avLst>
              <a:gd name="adj" fmla="val 9023"/>
            </a:avLst>
          </a:prstGeom>
          <a:solidFill>
            <a:srgbClr val="FFFFFF">
              <a:alpha val="41176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66"/>
                </a:solidFill>
                <a:latin typeface="Calibri" pitchFamily="34" charset="0"/>
              </a:rPr>
              <a:t>“</a:t>
            </a:r>
            <a:r>
              <a:rPr lang="en-GB" altLang="pt-BR"/>
              <a:t>Lick </a:t>
            </a:r>
            <a:r>
              <a:rPr lang="pt-PT" altLang="pt-BR"/>
              <a:t>tinha esse conceito - ter todas as coisas ligadas entre si por todo o mundo, e você pode usar um computador remoto, obter dados de um computador remoto, ou a utilização de lotes de computadores em seu trabalho</a:t>
            </a:r>
            <a:r>
              <a:rPr lang="pt-BR" altLang="pt-BR">
                <a:solidFill>
                  <a:srgbClr val="000066"/>
                </a:solidFill>
                <a:latin typeface="Calibri" pitchFamily="34" charset="0"/>
              </a:rPr>
              <a:t>” ... Larry Roberts – Arquiteto principal da Arpanet  (1970!)</a:t>
            </a:r>
          </a:p>
          <a:p>
            <a:pPr eaLnBrk="1" hangingPunct="1"/>
            <a:r>
              <a:rPr lang="en-GB" altLang="pt-BR">
                <a:solidFill>
                  <a:srgbClr val="000099"/>
                </a:solidFill>
              </a:rPr>
              <a:t> </a:t>
            </a:r>
            <a:endParaRPr lang="pt-BR" altLang="pt-BR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848600" cy="990600"/>
          </a:xfrm>
        </p:spPr>
        <p:txBody>
          <a:bodyPr/>
          <a:lstStyle/>
          <a:p>
            <a:pPr eaLnBrk="1" hangingPunct="1"/>
            <a:r>
              <a:rPr lang="pt-BR" altLang="pt-BR" smtClean="0"/>
              <a:t>   </a:t>
            </a:r>
          </a:p>
        </p:txBody>
      </p:sp>
      <p:sp>
        <p:nvSpPr>
          <p:cNvPr id="5" name="Oval 4"/>
          <p:cNvSpPr/>
          <p:nvPr/>
        </p:nvSpPr>
        <p:spPr>
          <a:xfrm>
            <a:off x="5562600" y="5105400"/>
            <a:ext cx="1219200" cy="1143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Outro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71800" y="5715000"/>
            <a:ext cx="2362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2"/>
          </p:cNvCxnSpPr>
          <p:nvPr/>
        </p:nvCxnSpPr>
        <p:spPr>
          <a:xfrm flipV="1">
            <a:off x="2971800" y="5676900"/>
            <a:ext cx="2590800" cy="76200"/>
          </a:xfrm>
          <a:prstGeom prst="straightConnector1">
            <a:avLst/>
          </a:prstGeom>
          <a:ln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2971800" y="5715000"/>
            <a:ext cx="2667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971800" y="5791200"/>
            <a:ext cx="2590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00" y="4419600"/>
            <a:ext cx="1219200" cy="1143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Nó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1600200" y="4953000"/>
            <a:ext cx="1981200" cy="460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4876800" y="4953000"/>
            <a:ext cx="1981200" cy="460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6934200" y="4495800"/>
            <a:ext cx="1676400" cy="1066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Multidão</a:t>
            </a:r>
            <a:endParaRPr lang="en-US" dirty="0"/>
          </a:p>
        </p:txBody>
      </p:sp>
      <p:pic>
        <p:nvPicPr>
          <p:cNvPr id="23566" name="Picture 6" descr="noosphe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1114425" cy="1143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8200" y="46482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>
                <a:latin typeface="Calibri" pitchFamily="34" charset="0"/>
              </a:rPr>
              <a:t>   Rede</a:t>
            </a:r>
          </a:p>
          <a:p>
            <a:pPr eaLnBrk="1" hangingPunct="1"/>
            <a:r>
              <a:rPr lang="pt-BR" altLang="pt-BR">
                <a:latin typeface="Calibri" pitchFamily="34" charset="0"/>
              </a:rPr>
              <a:t> Mundial</a:t>
            </a:r>
            <a:endParaRPr lang="en-US" altLang="pt-BR"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52600" y="51816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EU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2895600" y="5334000"/>
            <a:ext cx="2743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70" name="Rectangle 10"/>
          <p:cNvSpPr>
            <a:spLocks noChangeArrowheads="1"/>
          </p:cNvSpPr>
          <p:nvPr/>
        </p:nvSpPr>
        <p:spPr bwMode="auto">
          <a:xfrm>
            <a:off x="309563" y="1274763"/>
            <a:ext cx="7900987" cy="2897187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23571" name="Content Placeholder 22"/>
          <p:cNvSpPr>
            <a:spLocks noGrp="1"/>
          </p:cNvSpPr>
          <p:nvPr>
            <p:ph idx="1"/>
          </p:nvPr>
        </p:nvSpPr>
        <p:spPr>
          <a:xfrm>
            <a:off x="357188" y="1214438"/>
            <a:ext cx="8229600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smtClean="0"/>
              <a:t>Para Pìerre Lévy estas comunidades foram as  que primeiro 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smtClean="0"/>
              <a:t>organizaram em torno da  construção de uma inteligência coletiva,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smtClean="0"/>
              <a:t>apoiando-se em conhecimentos já existentes e  os inserindo num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smtClean="0"/>
              <a:t>espaço os outros membros  porem inicialmente: uma visão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smtClean="0"/>
              <a:t>hierárquica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smtClean="0"/>
              <a:t>Daqui para frente: redes sociais cada vez mais  complexas e menos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smtClean="0"/>
              <a:t>hierárquicas.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smtClean="0"/>
              <a:t>Mas que são as redes então:</a:t>
            </a:r>
          </a:p>
          <a:p>
            <a:pPr eaLnBrk="1" hangingPunct="1"/>
            <a:endParaRPr lang="en-US" altLang="pt-BR" smtClean="0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19200" y="455613"/>
            <a:ext cx="6026150" cy="433387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5.  O modelo relacional das redes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560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build="p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 b="7692"/>
          <a:stretch>
            <a:fillRect/>
          </a:stretch>
        </p:blipFill>
        <p:spPr bwMode="auto">
          <a:xfrm>
            <a:off x="0" y="2286000"/>
            <a:ext cx="6594475" cy="4572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5114925"/>
            <a:ext cx="2417762" cy="17430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0" y="0"/>
            <a:ext cx="4703763" cy="2643188"/>
          </a:xfrm>
          <a:solidFill>
            <a:schemeClr val="bg1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pt-PT" sz="3500" b="1" dirty="0" smtClean="0">
                <a:latin typeface="Chiller" pitchFamily="82" charset="0"/>
                <a:cs typeface="Arial" pitchFamily="34" charset="0"/>
              </a:rPr>
              <a:t>Imagine que está numa </a:t>
            </a:r>
            <a:r>
              <a:rPr lang="pt-PT" sz="3500" b="1" dirty="0" smtClean="0">
                <a:solidFill>
                  <a:srgbClr val="C00000"/>
                </a:solidFill>
                <a:latin typeface="Chiller" pitchFamily="82" charset="0"/>
                <a:cs typeface="Arial" pitchFamily="34" charset="0"/>
              </a:rPr>
              <a:t>fila com um total de 35 pessoas </a:t>
            </a:r>
            <a:r>
              <a:rPr lang="pt-PT" sz="3500" b="1" dirty="0" smtClean="0">
                <a:latin typeface="Chiller" pitchFamily="82" charset="0"/>
                <a:cs typeface="Arial" pitchFamily="34" charset="0"/>
              </a:rPr>
              <a:t>e que, para passar o tempo, o homem que está à sua frente lhe propõe:</a:t>
            </a:r>
          </a:p>
        </p:txBody>
      </p:sp>
      <p:sp>
        <p:nvSpPr>
          <p:cNvPr id="24581" name="Retângulo 13"/>
          <p:cNvSpPr>
            <a:spLocks noChangeArrowheads="1"/>
          </p:cNvSpPr>
          <p:nvPr/>
        </p:nvSpPr>
        <p:spPr bwMode="auto">
          <a:xfrm rot="5400000">
            <a:off x="4025900" y="4102100"/>
            <a:ext cx="5143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" name="Marcador de Posição de Conteúdo 8"/>
          <p:cNvSpPr txBox="1">
            <a:spLocks/>
          </p:cNvSpPr>
          <p:nvPr/>
        </p:nvSpPr>
        <p:spPr bwMode="auto">
          <a:xfrm>
            <a:off x="4703763" y="0"/>
            <a:ext cx="4440237" cy="26431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114300" indent="-114300" algn="ctr" defTabSz="762000" eaLnBrk="0" hangingPunct="0">
              <a:defRPr/>
            </a:pPr>
            <a:r>
              <a:rPr lang="pt-PT" sz="4000" b="1" kern="0" dirty="0">
                <a:solidFill>
                  <a:srgbClr val="C00000"/>
                </a:solidFill>
                <a:latin typeface="Chiller" pitchFamily="82" charset="0"/>
                <a:cs typeface="Arial" pitchFamily="34" charset="0"/>
              </a:rPr>
              <a:t>“Aposto R$ 50 em como existem duas pessoas na fila que têm o mesmo dia de aniversário!”</a:t>
            </a:r>
          </a:p>
        </p:txBody>
      </p:sp>
      <p:sp>
        <p:nvSpPr>
          <p:cNvPr id="24583" name="Retângulo 9"/>
          <p:cNvSpPr>
            <a:spLocks noChangeArrowheads="1"/>
          </p:cNvSpPr>
          <p:nvPr/>
        </p:nvSpPr>
        <p:spPr bwMode="auto">
          <a:xfrm>
            <a:off x="6286500" y="3511550"/>
            <a:ext cx="25241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PT" altLang="pt-BR" sz="5000" b="1">
                <a:latin typeface="Chiller" pitchFamily="82" charset="0"/>
              </a:rPr>
              <a:t>Você aceita a Aposta</a:t>
            </a:r>
          </a:p>
        </p:txBody>
      </p:sp>
    </p:spTree>
    <p:extLst>
      <p:ext uri="{BB962C8B-B14F-4D97-AF65-F5344CB8AC3E}">
        <p14:creationId xmlns:p14="http://schemas.microsoft.com/office/powerpoint/2010/main" val="39023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5" y="833438"/>
            <a:ext cx="8283575" cy="60245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25603" name="Grupo 13"/>
          <p:cNvGrpSpPr>
            <a:grpSpLocks/>
          </p:cNvGrpSpPr>
          <p:nvPr/>
        </p:nvGrpSpPr>
        <p:grpSpPr bwMode="auto">
          <a:xfrm>
            <a:off x="498475" y="357188"/>
            <a:ext cx="2100263" cy="2409825"/>
            <a:chOff x="71438" y="928670"/>
            <a:chExt cx="2275783" cy="2409130"/>
          </a:xfrm>
        </p:grpSpPr>
        <p:pic>
          <p:nvPicPr>
            <p:cNvPr id="1054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048" y="928670"/>
              <a:ext cx="1857782" cy="20853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25605" name="Retângulo 11"/>
            <p:cNvSpPr>
              <a:spLocks noChangeArrowheads="1"/>
            </p:cNvSpPr>
            <p:nvPr/>
          </p:nvSpPr>
          <p:spPr bwMode="auto">
            <a:xfrm>
              <a:off x="71438" y="2968465"/>
              <a:ext cx="2024042" cy="369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5606" name="Retângulo 12"/>
            <p:cNvSpPr>
              <a:spLocks noChangeArrowheads="1"/>
            </p:cNvSpPr>
            <p:nvPr/>
          </p:nvSpPr>
          <p:spPr bwMode="auto">
            <a:xfrm rot="5400000">
              <a:off x="1111303" y="1764455"/>
              <a:ext cx="2071701" cy="400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11585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8"/>
          <p:cNvSpPr>
            <a:spLocks noChangeArrowheads="1"/>
          </p:cNvSpPr>
          <p:nvPr/>
        </p:nvSpPr>
        <p:spPr bwMode="auto">
          <a:xfrm>
            <a:off x="5495925" y="1357313"/>
            <a:ext cx="1317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26627" name="Grupo 30"/>
          <p:cNvGrpSpPr>
            <a:grpSpLocks/>
          </p:cNvGrpSpPr>
          <p:nvPr/>
        </p:nvGrpSpPr>
        <p:grpSpPr bwMode="auto">
          <a:xfrm>
            <a:off x="312738" y="1928813"/>
            <a:ext cx="5446712" cy="4964112"/>
            <a:chOff x="1452538" y="285728"/>
            <a:chExt cx="6615602" cy="5836337"/>
          </a:xfrm>
        </p:grpSpPr>
        <p:grpSp>
          <p:nvGrpSpPr>
            <p:cNvPr id="26631" name="Grupo 29"/>
            <p:cNvGrpSpPr>
              <a:grpSpLocks/>
            </p:cNvGrpSpPr>
            <p:nvPr/>
          </p:nvGrpSpPr>
          <p:grpSpPr bwMode="auto">
            <a:xfrm>
              <a:off x="2309794" y="1357093"/>
              <a:ext cx="5143536" cy="4434972"/>
              <a:chOff x="3167050" y="1285655"/>
              <a:chExt cx="5143536" cy="4434972"/>
            </a:xfrm>
          </p:grpSpPr>
          <p:grpSp>
            <p:nvGrpSpPr>
              <p:cNvPr id="26660" name="Grupo 25"/>
              <p:cNvGrpSpPr>
                <a:grpSpLocks/>
              </p:cNvGrpSpPr>
              <p:nvPr/>
            </p:nvGrpSpPr>
            <p:grpSpPr bwMode="auto">
              <a:xfrm>
                <a:off x="3201364" y="1285655"/>
                <a:ext cx="5003204" cy="4070810"/>
                <a:chOff x="3201364" y="1285655"/>
                <a:chExt cx="5003204" cy="4070810"/>
              </a:xfrm>
            </p:grpSpPr>
            <p:pic>
              <p:nvPicPr>
                <p:cNvPr id="64" name="Picture 8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10000" t="8457" r="8571" b="6974"/>
                <a:stretch>
                  <a:fillRect/>
                </a:stretch>
              </p:blipFill>
              <p:spPr bwMode="auto">
                <a:xfrm rot="5400000">
                  <a:off x="3676731" y="828790"/>
                  <a:ext cx="4070691" cy="498435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</p:pic>
            <p:sp>
              <p:nvSpPr>
                <p:cNvPr id="26664" name="Retângulo 19"/>
                <p:cNvSpPr>
                  <a:spLocks noChangeArrowheads="1"/>
                </p:cNvSpPr>
                <p:nvPr/>
              </p:nvSpPr>
              <p:spPr bwMode="auto">
                <a:xfrm>
                  <a:off x="3204175" y="1428737"/>
                  <a:ext cx="180000" cy="4342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6665" name="Retângulo 65"/>
                <p:cNvSpPr>
                  <a:spLocks noChangeArrowheads="1"/>
                </p:cNvSpPr>
                <p:nvPr/>
              </p:nvSpPr>
              <p:spPr bwMode="auto">
                <a:xfrm>
                  <a:off x="3201364" y="4643446"/>
                  <a:ext cx="180000" cy="4342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  <p:sp>
            <p:nvSpPr>
              <p:cNvPr id="26661" name="Retângulo 61"/>
              <p:cNvSpPr>
                <a:spLocks noChangeArrowheads="1"/>
              </p:cNvSpPr>
              <p:nvPr/>
            </p:nvSpPr>
            <p:spPr bwMode="auto">
              <a:xfrm>
                <a:off x="3167050" y="5286388"/>
                <a:ext cx="5072098" cy="434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662" name="Retângulo 26"/>
              <p:cNvSpPr>
                <a:spLocks noChangeArrowheads="1"/>
              </p:cNvSpPr>
              <p:nvPr/>
            </p:nvSpPr>
            <p:spPr bwMode="auto">
              <a:xfrm>
                <a:off x="8167710" y="1285860"/>
                <a:ext cx="142876" cy="434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9837" y="1142420"/>
              <a:ext cx="784772" cy="78763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26633" name="Retângulo 33"/>
            <p:cNvSpPr>
              <a:spLocks noChangeArrowheads="1"/>
            </p:cNvSpPr>
            <p:nvPr/>
          </p:nvSpPr>
          <p:spPr bwMode="auto">
            <a:xfrm>
              <a:off x="5888439" y="500042"/>
              <a:ext cx="108000" cy="434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34" name="Retângulo 34"/>
            <p:cNvSpPr>
              <a:spLocks noChangeArrowheads="1"/>
            </p:cNvSpPr>
            <p:nvPr/>
          </p:nvSpPr>
          <p:spPr bwMode="auto">
            <a:xfrm>
              <a:off x="5095876" y="1320736"/>
              <a:ext cx="863999" cy="434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6635" name="Grupo 39"/>
            <p:cNvGrpSpPr>
              <a:grpSpLocks/>
            </p:cNvGrpSpPr>
            <p:nvPr/>
          </p:nvGrpSpPr>
          <p:grpSpPr bwMode="auto">
            <a:xfrm>
              <a:off x="1666852" y="1142984"/>
              <a:ext cx="900562" cy="1220057"/>
              <a:chOff x="7732338" y="928670"/>
              <a:chExt cx="900562" cy="1220057"/>
            </a:xfrm>
          </p:grpSpPr>
          <p:sp>
            <p:nvSpPr>
              <p:cNvPr id="26658" name="Retângulo 58"/>
              <p:cNvSpPr>
                <a:spLocks noChangeArrowheads="1"/>
              </p:cNvSpPr>
              <p:nvPr/>
            </p:nvSpPr>
            <p:spPr bwMode="auto">
              <a:xfrm>
                <a:off x="8524900" y="928670"/>
                <a:ext cx="108000" cy="434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659" name="Retângulo 59"/>
              <p:cNvSpPr>
                <a:spLocks noChangeArrowheads="1"/>
              </p:cNvSpPr>
              <p:nvPr/>
            </p:nvSpPr>
            <p:spPr bwMode="auto">
              <a:xfrm>
                <a:off x="7732338" y="1714488"/>
                <a:ext cx="864000" cy="434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grpSp>
          <p:nvGrpSpPr>
            <p:cNvPr id="26636" name="Grupo 54"/>
            <p:cNvGrpSpPr>
              <a:grpSpLocks/>
            </p:cNvGrpSpPr>
            <p:nvPr/>
          </p:nvGrpSpPr>
          <p:grpSpPr bwMode="auto">
            <a:xfrm>
              <a:off x="4024340" y="2857496"/>
              <a:ext cx="857260" cy="1182735"/>
              <a:chOff x="4238654" y="1142984"/>
              <a:chExt cx="857260" cy="1182735"/>
            </a:xfrm>
          </p:grpSpPr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10393" y="1215952"/>
                <a:ext cx="705716" cy="71297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pic>
          <p:grpSp>
            <p:nvGrpSpPr>
              <p:cNvPr id="26655" name="Grupo 51"/>
              <p:cNvGrpSpPr>
                <a:grpSpLocks/>
              </p:cNvGrpSpPr>
              <p:nvPr/>
            </p:nvGrpSpPr>
            <p:grpSpPr bwMode="auto">
              <a:xfrm>
                <a:off x="4238654" y="1142984"/>
                <a:ext cx="857260" cy="1182735"/>
                <a:chOff x="7732338" y="928670"/>
                <a:chExt cx="900562" cy="1241707"/>
              </a:xfrm>
            </p:grpSpPr>
            <p:sp>
              <p:nvSpPr>
                <p:cNvPr id="26656" name="Retângulo 56"/>
                <p:cNvSpPr>
                  <a:spLocks noChangeArrowheads="1"/>
                </p:cNvSpPr>
                <p:nvPr/>
              </p:nvSpPr>
              <p:spPr bwMode="auto">
                <a:xfrm>
                  <a:off x="8524900" y="928670"/>
                  <a:ext cx="108000" cy="4558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6657" name="Retângulo 57"/>
                <p:cNvSpPr>
                  <a:spLocks noChangeArrowheads="1"/>
                </p:cNvSpPr>
                <p:nvPr/>
              </p:nvSpPr>
              <p:spPr bwMode="auto">
                <a:xfrm>
                  <a:off x="7732338" y="1714487"/>
                  <a:ext cx="864000" cy="4558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</p:grpSp>
        <p:grpSp>
          <p:nvGrpSpPr>
            <p:cNvPr id="26637" name="Grupo 58"/>
            <p:cNvGrpSpPr>
              <a:grpSpLocks/>
            </p:cNvGrpSpPr>
            <p:nvPr/>
          </p:nvGrpSpPr>
          <p:grpSpPr bwMode="auto">
            <a:xfrm>
              <a:off x="5238222" y="285728"/>
              <a:ext cx="615340" cy="1469557"/>
              <a:chOff x="6166916" y="1357298"/>
              <a:chExt cx="615340" cy="1469557"/>
            </a:xfrm>
          </p:grpSpPr>
          <p:pic>
            <p:nvPicPr>
              <p:cNvPr id="52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 l="7885" r="66089"/>
              <a:stretch>
                <a:fillRect/>
              </a:stretch>
            </p:blipFill>
            <p:spPr bwMode="auto">
              <a:xfrm>
                <a:off x="6166259" y="1357298"/>
                <a:ext cx="591953" cy="114412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pic>
          <p:sp>
            <p:nvSpPr>
              <p:cNvPr id="26652" name="Retângulo 52"/>
              <p:cNvSpPr>
                <a:spLocks noChangeArrowheads="1"/>
              </p:cNvSpPr>
              <p:nvPr/>
            </p:nvSpPr>
            <p:spPr bwMode="auto">
              <a:xfrm>
                <a:off x="6708525" y="1357298"/>
                <a:ext cx="73731" cy="434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653" name="Retângulo 53"/>
              <p:cNvSpPr>
                <a:spLocks noChangeArrowheads="1"/>
              </p:cNvSpPr>
              <p:nvPr/>
            </p:nvSpPr>
            <p:spPr bwMode="auto">
              <a:xfrm>
                <a:off x="6167447" y="2392616"/>
                <a:ext cx="589848" cy="434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grpSp>
          <p:nvGrpSpPr>
            <p:cNvPr id="26638" name="Grupo 65"/>
            <p:cNvGrpSpPr>
              <a:grpSpLocks/>
            </p:cNvGrpSpPr>
            <p:nvPr/>
          </p:nvGrpSpPr>
          <p:grpSpPr bwMode="auto">
            <a:xfrm>
              <a:off x="1452538" y="3929068"/>
              <a:ext cx="900562" cy="1795141"/>
              <a:chOff x="1452538" y="3929068"/>
              <a:chExt cx="900562" cy="1795141"/>
            </a:xfrm>
          </p:grpSpPr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 r="4069" b="5289"/>
              <a:stretch>
                <a:fillRect/>
              </a:stretch>
            </p:blipFill>
            <p:spPr bwMode="auto">
              <a:xfrm>
                <a:off x="1523880" y="3999930"/>
                <a:ext cx="790555" cy="133263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pic>
          <p:grpSp>
            <p:nvGrpSpPr>
              <p:cNvPr id="26648" name="Grupo 64"/>
              <p:cNvGrpSpPr>
                <a:grpSpLocks/>
              </p:cNvGrpSpPr>
              <p:nvPr/>
            </p:nvGrpSpPr>
            <p:grpSpPr bwMode="auto">
              <a:xfrm>
                <a:off x="1452538" y="3929068"/>
                <a:ext cx="900562" cy="1795141"/>
                <a:chOff x="1381100" y="5143512"/>
                <a:chExt cx="900562" cy="1507719"/>
              </a:xfrm>
            </p:grpSpPr>
            <p:sp>
              <p:nvSpPr>
                <p:cNvPr id="26649" name="Retângulo 49"/>
                <p:cNvSpPr>
                  <a:spLocks noChangeArrowheads="1"/>
                </p:cNvSpPr>
                <p:nvPr/>
              </p:nvSpPr>
              <p:spPr bwMode="auto">
                <a:xfrm>
                  <a:off x="2173662" y="5143512"/>
                  <a:ext cx="108000" cy="364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6650" name="Retângulo 50"/>
                <p:cNvSpPr>
                  <a:spLocks noChangeArrowheads="1"/>
                </p:cNvSpPr>
                <p:nvPr/>
              </p:nvSpPr>
              <p:spPr bwMode="auto">
                <a:xfrm>
                  <a:off x="1381100" y="6286519"/>
                  <a:ext cx="864000" cy="364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7620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</p:grpSp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7"/>
            <a:srcRect l="19879" r="16867"/>
            <a:stretch>
              <a:fillRect/>
            </a:stretch>
          </p:blipFill>
          <p:spPr bwMode="auto">
            <a:xfrm>
              <a:off x="6311564" y="4787566"/>
              <a:ext cx="761632" cy="9742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grpSp>
          <p:nvGrpSpPr>
            <p:cNvPr id="26640" name="Grupo 66"/>
            <p:cNvGrpSpPr>
              <a:grpSpLocks/>
            </p:cNvGrpSpPr>
            <p:nvPr/>
          </p:nvGrpSpPr>
          <p:grpSpPr bwMode="auto">
            <a:xfrm>
              <a:off x="6238884" y="4714884"/>
              <a:ext cx="900562" cy="1407181"/>
              <a:chOff x="7732338" y="928670"/>
              <a:chExt cx="900562" cy="1136540"/>
            </a:xfrm>
          </p:grpSpPr>
          <p:sp>
            <p:nvSpPr>
              <p:cNvPr id="26645" name="Retângulo 45"/>
              <p:cNvSpPr>
                <a:spLocks noChangeArrowheads="1"/>
              </p:cNvSpPr>
              <p:nvPr/>
            </p:nvSpPr>
            <p:spPr bwMode="auto">
              <a:xfrm>
                <a:off x="8524900" y="928670"/>
                <a:ext cx="108000" cy="3507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646" name="Retângulo 46"/>
              <p:cNvSpPr>
                <a:spLocks noChangeArrowheads="1"/>
              </p:cNvSpPr>
              <p:nvPr/>
            </p:nvSpPr>
            <p:spPr bwMode="auto">
              <a:xfrm>
                <a:off x="7732338" y="1714488"/>
                <a:ext cx="864000" cy="3507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8"/>
            <a:srcRect l="21154" r="18269"/>
            <a:stretch>
              <a:fillRect/>
            </a:stretch>
          </p:blipFill>
          <p:spPr bwMode="auto">
            <a:xfrm>
              <a:off x="7167678" y="2357469"/>
              <a:ext cx="869611" cy="107133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grpSp>
          <p:nvGrpSpPr>
            <p:cNvPr id="26642" name="Grupo 70"/>
            <p:cNvGrpSpPr>
              <a:grpSpLocks/>
            </p:cNvGrpSpPr>
            <p:nvPr/>
          </p:nvGrpSpPr>
          <p:grpSpPr bwMode="auto">
            <a:xfrm>
              <a:off x="7167578" y="2357430"/>
              <a:ext cx="900562" cy="1494609"/>
              <a:chOff x="7732338" y="928670"/>
              <a:chExt cx="900562" cy="1107623"/>
            </a:xfrm>
          </p:grpSpPr>
          <p:sp>
            <p:nvSpPr>
              <p:cNvPr id="26643" name="Retângulo 43"/>
              <p:cNvSpPr>
                <a:spLocks noChangeArrowheads="1"/>
              </p:cNvSpPr>
              <p:nvPr/>
            </p:nvSpPr>
            <p:spPr bwMode="auto">
              <a:xfrm>
                <a:off x="8524900" y="928670"/>
                <a:ext cx="108000" cy="321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644" name="Retângulo 44"/>
              <p:cNvSpPr>
                <a:spLocks noChangeArrowheads="1"/>
              </p:cNvSpPr>
              <p:nvPr/>
            </p:nvSpPr>
            <p:spPr bwMode="auto">
              <a:xfrm>
                <a:off x="7732338" y="1714488"/>
                <a:ext cx="864000" cy="321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</p:grp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-22225" y="0"/>
            <a:ext cx="9166225" cy="19288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PT" altLang="pt-BR" sz="6000" b="1">
                <a:solidFill>
                  <a:schemeClr val="bg1"/>
                </a:solidFill>
                <a:latin typeface="Chiller" pitchFamily="82" charset="0"/>
              </a:rPr>
              <a:t>O nosso modelo mental leva-nos, num primeiro momento, a ... </a:t>
            </a:r>
          </a:p>
        </p:txBody>
      </p:sp>
      <p:sp>
        <p:nvSpPr>
          <p:cNvPr id="26629" name="Marcador de Posição de Conteúdo 8"/>
          <p:cNvSpPr txBox="1">
            <a:spLocks/>
          </p:cNvSpPr>
          <p:nvPr/>
        </p:nvSpPr>
        <p:spPr bwMode="auto">
          <a:xfrm>
            <a:off x="6176963" y="928688"/>
            <a:ext cx="2967037" cy="59293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altLang="pt-BR" sz="6000" b="1">
                <a:solidFill>
                  <a:schemeClr val="bg1"/>
                </a:solidFill>
                <a:latin typeface="Chiller" pitchFamily="82" charset="0"/>
              </a:rPr>
              <a:t>... pensar apenas nas relações entre nós próprios e os outros</a:t>
            </a:r>
          </a:p>
        </p:txBody>
      </p:sp>
      <p:sp>
        <p:nvSpPr>
          <p:cNvPr id="41" name="Elipse 40"/>
          <p:cNvSpPr/>
          <p:nvPr/>
        </p:nvSpPr>
        <p:spPr>
          <a:xfrm>
            <a:off x="2428860" y="4143380"/>
            <a:ext cx="714380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10919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The World Wide Web Consortium (W3C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800225"/>
            <a:ext cx="30003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293813" y="382588"/>
            <a:ext cx="5938837" cy="3683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6. A Evolução do modelo das redes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288925" y="1377950"/>
            <a:ext cx="7900988" cy="3489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12" name="Content Placeholder 20"/>
          <p:cNvSpPr txBox="1">
            <a:spLocks/>
          </p:cNvSpPr>
          <p:nvPr/>
        </p:nvSpPr>
        <p:spPr>
          <a:xfrm>
            <a:off x="379413" y="1331913"/>
            <a:ext cx="8486775" cy="3736975"/>
          </a:xfrm>
          <a:prstGeom prst="rect">
            <a:avLst/>
          </a:prstGeom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200" kern="0" dirty="0">
                <a:latin typeface="+mn-lt"/>
                <a:cs typeface="+mn-cs"/>
              </a:rPr>
              <a:t>As pontes de </a:t>
            </a:r>
            <a:r>
              <a:rPr lang="pt-BR" sz="3200" kern="0" dirty="0" err="1">
                <a:latin typeface="+mn-lt"/>
                <a:cs typeface="+mn-cs"/>
              </a:rPr>
              <a:t>Königsberg</a:t>
            </a:r>
            <a:r>
              <a:rPr lang="pt-BR" sz="3200" kern="0" dirty="0">
                <a:latin typeface="+mn-lt"/>
                <a:cs typeface="+mn-cs"/>
              </a:rPr>
              <a:t>.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200" kern="0" dirty="0">
                <a:latin typeface="+mn-lt"/>
                <a:cs typeface="+mn-cs"/>
              </a:rPr>
              <a:t>O modelo de </a:t>
            </a:r>
            <a:r>
              <a:rPr lang="pt-BR" sz="3200" kern="0" dirty="0" err="1">
                <a:latin typeface="+mn-lt"/>
                <a:cs typeface="+mn-cs"/>
              </a:rPr>
              <a:t>Milgram</a:t>
            </a:r>
            <a:r>
              <a:rPr lang="pt-BR" sz="3200" kern="0" dirty="0">
                <a:latin typeface="+mn-lt"/>
                <a:cs typeface="+mn-cs"/>
              </a:rPr>
              <a:t>.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200" dirty="0">
                <a:latin typeface="Times New Roman" pitchFamily="18" charset="0"/>
                <a:cs typeface="+mn-cs"/>
              </a:rPr>
              <a:t>O modelo de Paulo </a:t>
            </a:r>
            <a:r>
              <a:rPr lang="pt-BR" sz="3200" dirty="0" err="1">
                <a:latin typeface="Times New Roman" pitchFamily="18" charset="0"/>
                <a:cs typeface="+mn-cs"/>
              </a:rPr>
              <a:t>Erdós</a:t>
            </a:r>
            <a:endParaRPr lang="pt-BR" sz="3200" dirty="0">
              <a:latin typeface="Times New Roman" pitchFamily="18" charset="0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200" dirty="0">
                <a:latin typeface="Times New Roman" pitchFamily="18" charset="0"/>
                <a:cs typeface="+mn-cs"/>
              </a:rPr>
              <a:t>Os pequenos mundos.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200" dirty="0">
                <a:latin typeface="Times New Roman" pitchFamily="18" charset="0"/>
                <a:cs typeface="+mn-cs"/>
              </a:rPr>
              <a:t>Os laços fracos.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200" dirty="0">
                <a:latin typeface="Times New Roman" pitchFamily="18" charset="0"/>
                <a:cs typeface="+mn-cs"/>
              </a:rPr>
              <a:t>O modelo de </a:t>
            </a:r>
            <a:r>
              <a:rPr lang="pt-BR" sz="3200" dirty="0" err="1">
                <a:latin typeface="Times New Roman" pitchFamily="18" charset="0"/>
                <a:cs typeface="+mn-cs"/>
              </a:rPr>
              <a:t>Barabási</a:t>
            </a:r>
            <a:r>
              <a:rPr lang="pt-BR" sz="3200" dirty="0">
                <a:latin typeface="Times New Roman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995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987425" y="460375"/>
            <a:ext cx="7434263" cy="8810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“</a:t>
            </a:r>
            <a:r>
              <a:rPr lang="pt-BR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Redes Sociais e Comunicação Científica </a:t>
            </a:r>
            <a:r>
              <a:rPr lang="pt-P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As redes, a convergência das Tis, a comunicação científica</a:t>
            </a:r>
          </a:p>
        </p:txBody>
      </p:sp>
      <p:sp>
        <p:nvSpPr>
          <p:cNvPr id="68611" name="Text Box 10"/>
          <p:cNvSpPr txBox="1">
            <a:spLocks noChangeArrowheads="1"/>
          </p:cNvSpPr>
          <p:nvPr/>
        </p:nvSpPr>
        <p:spPr bwMode="auto">
          <a:xfrm>
            <a:off x="1331913" y="2492375"/>
            <a:ext cx="5991225" cy="3290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fontAlgn="auto">
              <a:lnSpc>
                <a:spcPct val="150000"/>
              </a:lnSpc>
              <a:spcBef>
                <a:spcPts val="0"/>
              </a:spcBef>
              <a:spcAft>
                <a:spcPct val="45000"/>
              </a:spcAft>
              <a:tabLst>
                <a:tab pos="895350" algn="l"/>
                <a:tab pos="1439863" algn="l"/>
              </a:tabLst>
              <a:defRPr/>
            </a:pPr>
            <a:r>
              <a:rPr lang="pt-PT" b="1" dirty="0">
                <a:solidFill>
                  <a:srgbClr val="FF9933"/>
                </a:solidFill>
                <a:latin typeface="+mn-lt"/>
                <a:cs typeface="+mn-cs"/>
              </a:rPr>
              <a:t>		Apresentação:</a:t>
            </a:r>
            <a:endParaRPr lang="pt-PT" b="1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  <a:tab pos="1439863" algn="l"/>
              </a:tabLst>
              <a:defRPr/>
            </a:pPr>
            <a:r>
              <a:rPr lang="pt-PT" b="1" dirty="0">
                <a:solidFill>
                  <a:srgbClr val="0033CC"/>
                </a:solidFill>
                <a:latin typeface="+mn-lt"/>
                <a:cs typeface="+mn-cs"/>
              </a:rPr>
              <a:t>1. O que são as redes (Castells, 2005)</a:t>
            </a:r>
          </a:p>
          <a:p>
            <a:pPr marL="26670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  <a:tab pos="1439863" algn="l"/>
              </a:tabLst>
              <a:defRPr/>
            </a:pPr>
            <a:r>
              <a:rPr lang="pt-PT" b="1" dirty="0">
                <a:solidFill>
                  <a:srgbClr val="0033CC"/>
                </a:solidFill>
                <a:latin typeface="+mn-lt"/>
                <a:cs typeface="+mn-cs"/>
              </a:rPr>
              <a:t>2.</a:t>
            </a:r>
            <a:r>
              <a:rPr lang="pt-PT" dirty="0">
                <a:latin typeface="+mn-lt"/>
                <a:cs typeface="+mn-cs"/>
              </a:rPr>
              <a:t> </a:t>
            </a:r>
            <a:r>
              <a:rPr lang="pt-PT" b="1" dirty="0">
                <a:solidFill>
                  <a:srgbClr val="0033CC"/>
                </a:solidFill>
                <a:latin typeface="+mn-lt"/>
                <a:cs typeface="+mn-cs"/>
              </a:rPr>
              <a:t>Convergencia Digital (Burke e Briggs, 2006)</a:t>
            </a:r>
          </a:p>
          <a:p>
            <a:pPr marL="26670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  <a:tab pos="1439863" algn="l"/>
              </a:tabLst>
              <a:defRPr/>
            </a:pPr>
            <a:r>
              <a:rPr lang="pt-PT" b="1" dirty="0">
                <a:solidFill>
                  <a:srgbClr val="0033CC"/>
                </a:solidFill>
                <a:latin typeface="+mn-lt"/>
                <a:cs typeface="+mn-cs"/>
              </a:rPr>
              <a:t>3. </a:t>
            </a:r>
            <a:r>
              <a:rPr lang="pt-BR" b="1" dirty="0">
                <a:solidFill>
                  <a:srgbClr val="0033CC"/>
                </a:solidFill>
                <a:latin typeface="+mn-lt"/>
                <a:cs typeface="+mn-cs"/>
              </a:rPr>
              <a:t>Redes no Ciberespaço (Marcos)</a:t>
            </a:r>
            <a:endParaRPr lang="pt-PT" b="1" dirty="0">
              <a:solidFill>
                <a:srgbClr val="0033CC"/>
              </a:solidFill>
              <a:latin typeface="+mn-lt"/>
              <a:cs typeface="+mn-cs"/>
            </a:endParaRPr>
          </a:p>
          <a:p>
            <a:pPr marL="26670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  <a:tab pos="1439863" algn="l"/>
              </a:tabLst>
              <a:defRPr/>
            </a:pPr>
            <a:r>
              <a:rPr lang="pt-PT" b="1" dirty="0">
                <a:solidFill>
                  <a:srgbClr val="0033CC"/>
                </a:solidFill>
                <a:latin typeface="+mn-lt"/>
                <a:cs typeface="+mn-cs"/>
              </a:rPr>
              <a:t>    - As redes Sociais Científicas (Morin, Marteleto e outros)</a:t>
            </a:r>
          </a:p>
          <a:p>
            <a:pPr marL="26670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  <a:tab pos="1439863" algn="l"/>
              </a:tabLst>
              <a:defRPr/>
            </a:pPr>
            <a:r>
              <a:rPr lang="pt-PT" b="1" dirty="0">
                <a:solidFill>
                  <a:srgbClr val="0033CC"/>
                </a:solidFill>
                <a:latin typeface="+mn-lt"/>
                <a:cs typeface="+mn-cs"/>
              </a:rPr>
              <a:t>4. O </a:t>
            </a:r>
            <a:r>
              <a:rPr lang="pt-PT" b="1" dirty="0" smtClean="0">
                <a:solidFill>
                  <a:srgbClr val="0033CC"/>
                </a:solidFill>
                <a:latin typeface="+mn-lt"/>
                <a:cs typeface="+mn-cs"/>
              </a:rPr>
              <a:t>e-Science e Open-Science </a:t>
            </a:r>
            <a:endParaRPr lang="pt-PT" b="1" dirty="0">
              <a:solidFill>
                <a:srgbClr val="0033CC"/>
              </a:solidFill>
              <a:latin typeface="+mn-lt"/>
              <a:cs typeface="+mn-cs"/>
            </a:endParaRPr>
          </a:p>
          <a:p>
            <a:pPr marL="26670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  <a:tab pos="1439863" algn="l"/>
              </a:tabLst>
              <a:defRPr/>
            </a:pPr>
            <a:r>
              <a:rPr lang="pt-PT" b="1" dirty="0">
                <a:solidFill>
                  <a:srgbClr val="0033CC"/>
                </a:solidFill>
                <a:latin typeface="+mn-lt"/>
                <a:cs typeface="+mn-cs"/>
              </a:rPr>
              <a:t>5. O Modelo Relacional das Redes (Marcos)</a:t>
            </a:r>
          </a:p>
          <a:p>
            <a:pPr marL="26670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  <a:tab pos="1439863" algn="l"/>
              </a:tabLst>
              <a:defRPr/>
            </a:pPr>
            <a:r>
              <a:rPr lang="pt-PT" b="1" dirty="0">
                <a:solidFill>
                  <a:srgbClr val="0033CC"/>
                </a:solidFill>
                <a:latin typeface="+mn-lt"/>
                <a:cs typeface="+mn-cs"/>
              </a:rPr>
              <a:t>6. </a:t>
            </a:r>
            <a:r>
              <a:rPr lang="pt-BR" b="1" dirty="0">
                <a:solidFill>
                  <a:srgbClr val="0033CC"/>
                </a:solidFill>
                <a:latin typeface="+mn-lt"/>
                <a:cs typeface="+mn-cs"/>
              </a:rPr>
              <a:t>A evolução do “modelo” das redes </a:t>
            </a:r>
            <a:r>
              <a:rPr lang="pt-PT" b="1" dirty="0">
                <a:solidFill>
                  <a:srgbClr val="0033CC"/>
                </a:solidFill>
                <a:latin typeface="+mn-lt"/>
                <a:cs typeface="+mn-cs"/>
              </a:rPr>
              <a:t>(Barabási)</a:t>
            </a:r>
          </a:p>
          <a:p>
            <a:pPr marL="26670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  <a:tab pos="1439863" algn="l"/>
              </a:tabLst>
              <a:defRPr/>
            </a:pPr>
            <a:r>
              <a:rPr lang="pt-PT" b="1" dirty="0">
                <a:solidFill>
                  <a:srgbClr val="0033CC"/>
                </a:solidFill>
                <a:latin typeface="+mn-lt"/>
                <a:cs typeface="+mn-cs"/>
              </a:rPr>
              <a:t>7. As redes sociais científicas (Barabási).</a:t>
            </a:r>
          </a:p>
        </p:txBody>
      </p:sp>
    </p:spTree>
    <p:extLst>
      <p:ext uri="{BB962C8B-B14F-4D97-AF65-F5344CB8AC3E}">
        <p14:creationId xmlns:p14="http://schemas.microsoft.com/office/powerpoint/2010/main" val="106755096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ângulo 6"/>
          <p:cNvSpPr/>
          <p:nvPr/>
        </p:nvSpPr>
        <p:spPr>
          <a:xfrm>
            <a:off x="0" y="152400"/>
            <a:ext cx="3143250" cy="670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3800" b="1" dirty="0">
              <a:solidFill>
                <a:schemeClr val="bg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Rectângulo 6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b="1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Séc XVIII - Euler e as pontes de </a:t>
            </a:r>
            <a:r>
              <a:rPr lang="pt-BR" sz="3200" b="1" dirty="0" err="1">
                <a:solidFill>
                  <a:schemeClr val="bg1"/>
                </a:solidFill>
                <a:latin typeface="Book Antiqua" pitchFamily="18" charset="0"/>
              </a:rPr>
              <a:t>Königsberg</a:t>
            </a:r>
            <a:endParaRPr lang="pt-PT" sz="3200" b="1" dirty="0">
              <a:solidFill>
                <a:schemeClr val="bg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5759450" y="3286125"/>
            <a:ext cx="703263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endParaRPr lang="pt-BR" altLang="pt-BR" sz="2000" b="1">
              <a:latin typeface="Book Antiqua" pitchFamily="18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5"/>
            <a:ext cx="3192463" cy="300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3121025" y="714375"/>
            <a:ext cx="6022975" cy="61436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200">
                <a:solidFill>
                  <a:schemeClr val="bg1"/>
                </a:solidFill>
                <a:latin typeface="Book Antiqua" pitchFamily="18" charset="0"/>
              </a:rPr>
              <a:t>1 A possibilidade de uma caminhada através de um gráfico, que atravessa cada aresta exatamente uma vez, depende do grau de nós. O grau do nó é o número de arestas que o toca.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200">
                <a:solidFill>
                  <a:schemeClr val="bg1"/>
                </a:solidFill>
                <a:latin typeface="Book Antiqua" pitchFamily="18" charset="0"/>
              </a:rPr>
              <a:t>2 Uma </a:t>
            </a:r>
            <a:r>
              <a:rPr lang="pt-PT" altLang="pt-BR" sz="2200" b="1">
                <a:latin typeface="Book Antiqua" pitchFamily="18" charset="0"/>
              </a:rPr>
              <a:t>condição necessária e suficiente </a:t>
            </a:r>
            <a:r>
              <a:rPr lang="pt-PT" altLang="pt-BR" sz="2200">
                <a:solidFill>
                  <a:schemeClr val="bg1"/>
                </a:solidFill>
                <a:latin typeface="Book Antiqua" pitchFamily="18" charset="0"/>
              </a:rPr>
              <a:t>para </a:t>
            </a:r>
            <a:r>
              <a:rPr lang="pt-BR" altLang="pt-BR" sz="2200">
                <a:solidFill>
                  <a:schemeClr val="bg1"/>
                </a:solidFill>
                <a:latin typeface="Book Antiqua" pitchFamily="18" charset="0"/>
              </a:rPr>
              <a:t>atravessar as sete pontes sem nunca atravessar uma mesma ponte duas vezes </a:t>
            </a:r>
            <a:r>
              <a:rPr lang="pt-PT" altLang="pt-BR" sz="2200">
                <a:solidFill>
                  <a:schemeClr val="bg1"/>
                </a:solidFill>
                <a:latin typeface="Book Antiqua" pitchFamily="18" charset="0"/>
              </a:rPr>
              <a:t>é que o gráfico, para além de conectado, tenha exatameu dois nós de grau ímpar.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200">
                <a:solidFill>
                  <a:schemeClr val="bg1"/>
                </a:solidFill>
                <a:latin typeface="Book Antiqua" pitchFamily="18" charset="0"/>
              </a:rPr>
              <a:t>3 Além disso, se há nós de </a:t>
            </a:r>
            <a:r>
              <a:rPr lang="pt-PT" altLang="pt-BR" sz="2400">
                <a:solidFill>
                  <a:schemeClr val="bg1"/>
                </a:solidFill>
                <a:latin typeface="Book Antiqua" pitchFamily="18" charset="0"/>
              </a:rPr>
              <a:t>grau ímpar, então qualquer caminho euleriano vai começar em um deles e terminar na outra</a:t>
            </a:r>
            <a:endParaRPr lang="pt-BR" altLang="pt-BR" sz="2400">
              <a:solidFill>
                <a:schemeClr val="bg1"/>
              </a:solidFill>
              <a:latin typeface="Book Antiqua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pt-PT" altLang="pt-BR" sz="2200">
              <a:solidFill>
                <a:schemeClr val="bg1"/>
              </a:solidFill>
              <a:latin typeface="Book Antiqua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pt-BR" altLang="pt-BR" sz="2200" b="1">
              <a:solidFill>
                <a:schemeClr val="bg1"/>
              </a:solidFill>
              <a:latin typeface="Book Antiqua" pitchFamily="18" charset="0"/>
            </a:endParaRPr>
          </a:p>
        </p:txBody>
      </p:sp>
      <p:grpSp>
        <p:nvGrpSpPr>
          <p:cNvPr id="28679" name="Grupo 29"/>
          <p:cNvGrpSpPr>
            <a:grpSpLocks/>
          </p:cNvGrpSpPr>
          <p:nvPr/>
        </p:nvGrpSpPr>
        <p:grpSpPr bwMode="auto">
          <a:xfrm>
            <a:off x="0" y="1000125"/>
            <a:ext cx="3121025" cy="2428875"/>
            <a:chOff x="9667907" y="5072074"/>
            <a:chExt cx="1954050" cy="1375073"/>
          </a:xfrm>
        </p:grpSpPr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4"/>
            <a:srcRect l="59091" t="60482"/>
            <a:stretch>
              <a:fillRect/>
            </a:stretch>
          </p:blipFill>
          <p:spPr bwMode="auto">
            <a:xfrm>
              <a:off x="9667907" y="5072074"/>
              <a:ext cx="1954050" cy="13750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28681" name="Rectangle 2"/>
            <p:cNvSpPr>
              <a:spLocks noChangeArrowheads="1"/>
            </p:cNvSpPr>
            <p:nvPr/>
          </p:nvSpPr>
          <p:spPr bwMode="auto">
            <a:xfrm>
              <a:off x="9739346" y="5072074"/>
              <a:ext cx="76204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endParaRPr lang="pt-BR" altLang="pt-BR" sz="2000" b="1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4714875"/>
            <a:ext cx="9144000" cy="21431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1900" b="1">
                <a:solidFill>
                  <a:schemeClr val="bg1"/>
                </a:solidFill>
                <a:latin typeface="Book Antiqua" pitchFamily="18" charset="0"/>
              </a:rPr>
              <a:t>Enviar cartas </a:t>
            </a:r>
            <a:r>
              <a:rPr lang="pt-BR" altLang="pt-BR" sz="1900">
                <a:solidFill>
                  <a:schemeClr val="bg1"/>
                </a:solidFill>
                <a:latin typeface="Book Antiqua" pitchFamily="18" charset="0"/>
              </a:rPr>
              <a:t>a várias pessoas em Omaha, </a:t>
            </a:r>
            <a:r>
              <a:rPr lang="pt-BR" altLang="pt-BR" sz="1900" b="1">
                <a:solidFill>
                  <a:schemeClr val="bg1"/>
                </a:solidFill>
                <a:latin typeface="Book Antiqua" pitchFamily="18" charset="0"/>
              </a:rPr>
              <a:t>Nebraska e Wichita, Kansas</a:t>
            </a:r>
            <a:r>
              <a:rPr lang="pt-BR" altLang="pt-BR" sz="1900">
                <a:solidFill>
                  <a:schemeClr val="bg1"/>
                </a:solidFill>
                <a:latin typeface="Book Antiqua" pitchFamily="18" charset="0"/>
              </a:rPr>
              <a:t> solicitando-lhes que as remetessem para outras pessoas residentes em Boston, </a:t>
            </a:r>
            <a:r>
              <a:rPr lang="pt-BR" altLang="pt-BR" sz="1900" b="1">
                <a:solidFill>
                  <a:schemeClr val="bg1"/>
                </a:solidFill>
                <a:latin typeface="Book Antiqua" pitchFamily="18" charset="0"/>
              </a:rPr>
              <a:t>Massachusetts</a:t>
            </a:r>
            <a:r>
              <a:rPr lang="pt-BR" altLang="pt-BR" sz="190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900">
                <a:solidFill>
                  <a:schemeClr val="bg1"/>
                </a:solidFill>
                <a:latin typeface="Book Antiqua" pitchFamily="18" charset="0"/>
              </a:rPr>
              <a:t>As cartas deveriam ser </a:t>
            </a:r>
            <a:r>
              <a:rPr lang="pt-BR" altLang="pt-BR" sz="1900" b="1">
                <a:solidFill>
                  <a:schemeClr val="bg1"/>
                </a:solidFill>
                <a:latin typeface="Book Antiqua" pitchFamily="18" charset="0"/>
              </a:rPr>
              <a:t>passadas em mãos para alguém que se conhecesse pelo primeiro nome </a:t>
            </a:r>
            <a:r>
              <a:rPr lang="pt-BR" altLang="pt-BR" sz="1900">
                <a:solidFill>
                  <a:schemeClr val="bg1"/>
                </a:solidFill>
                <a:latin typeface="Book Antiqua" pitchFamily="18" charset="0"/>
              </a:rPr>
              <a:t>e podia chegar ao seu destino </a:t>
            </a:r>
            <a:r>
              <a:rPr lang="pt-BR" altLang="pt-BR" sz="1900" b="1">
                <a:solidFill>
                  <a:schemeClr val="bg1"/>
                </a:solidFill>
                <a:latin typeface="Book Antiqua" pitchFamily="18" charset="0"/>
              </a:rPr>
              <a:t>diretamente ou via a opção </a:t>
            </a:r>
            <a:r>
              <a:rPr lang="pt-BR" altLang="pt-BR" sz="1900" b="1" i="1">
                <a:solidFill>
                  <a:schemeClr val="bg1"/>
                </a:solidFill>
                <a:latin typeface="Book Antiqua" pitchFamily="18" charset="0"/>
              </a:rPr>
              <a:t>amigo de um amigo</a:t>
            </a:r>
            <a:r>
              <a:rPr lang="pt-BR" altLang="pt-BR" sz="1900" i="1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endParaRPr lang="pt-BR" altLang="pt-BR" sz="1900" i="1">
              <a:solidFill>
                <a:schemeClr val="bg1"/>
              </a:solidFill>
            </a:endParaRPr>
          </a:p>
        </p:txBody>
      </p:sp>
      <p:pic>
        <p:nvPicPr>
          <p:cNvPr id="29699" name="Picture 3" descr="milgram-ch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6"/>
          <a:stretch>
            <a:fillRect/>
          </a:stretch>
        </p:blipFill>
        <p:spPr bwMode="auto">
          <a:xfrm>
            <a:off x="4835525" y="0"/>
            <a:ext cx="4308475" cy="1571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/>
          <a:srcRect l="11254" r="4327" b="10000"/>
          <a:stretch>
            <a:fillRect/>
          </a:stretch>
        </p:blipFill>
        <p:spPr bwMode="auto">
          <a:xfrm>
            <a:off x="0" y="0"/>
            <a:ext cx="3055938" cy="47656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29701" name="Grupo 14"/>
          <p:cNvGrpSpPr>
            <a:grpSpLocks/>
          </p:cNvGrpSpPr>
          <p:nvPr/>
        </p:nvGrpSpPr>
        <p:grpSpPr bwMode="auto">
          <a:xfrm>
            <a:off x="4835525" y="1428750"/>
            <a:ext cx="4221163" cy="3286125"/>
            <a:chOff x="5238750" y="1428750"/>
            <a:chExt cx="4572000" cy="3286125"/>
          </a:xfrm>
        </p:grpSpPr>
        <p:pic>
          <p:nvPicPr>
            <p:cNvPr id="29709" name="Picture 2" descr="http://www.for-sale-byowner.com/sitemap_files/usa_ma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6" t="2000" r="160" b="6000"/>
            <a:stretch>
              <a:fillRect/>
            </a:stretch>
          </p:blipFill>
          <p:spPr bwMode="auto">
            <a:xfrm>
              <a:off x="5238750" y="1428750"/>
              <a:ext cx="4572000" cy="328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CaixaDeTexto 12"/>
            <p:cNvSpPr txBox="1">
              <a:spLocks noChangeArrowheads="1"/>
            </p:cNvSpPr>
            <p:nvPr/>
          </p:nvSpPr>
          <p:spPr bwMode="auto">
            <a:xfrm>
              <a:off x="7009238" y="2357431"/>
              <a:ext cx="373713" cy="230832"/>
            </a:xfrm>
            <a:prstGeom prst="rect">
              <a:avLst/>
            </a:pr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900" b="1"/>
                <a:t>NE</a:t>
              </a:r>
              <a:endParaRPr lang="es-ES_tradnl" altLang="pt-BR" sz="900" b="1"/>
            </a:p>
          </p:txBody>
        </p:sp>
      </p:grpSp>
      <p:grpSp>
        <p:nvGrpSpPr>
          <p:cNvPr id="29702" name="Grupo 15"/>
          <p:cNvGrpSpPr>
            <a:grpSpLocks/>
          </p:cNvGrpSpPr>
          <p:nvPr/>
        </p:nvGrpSpPr>
        <p:grpSpPr bwMode="auto">
          <a:xfrm>
            <a:off x="6708775" y="1928813"/>
            <a:ext cx="2144713" cy="644525"/>
            <a:chOff x="7266881" y="1928813"/>
            <a:chExt cx="2324794" cy="644523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9318068" y="1928813"/>
              <a:ext cx="273607" cy="252411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708" name="AutoShape 7"/>
            <p:cNvSpPr>
              <a:spLocks noChangeArrowheads="1"/>
            </p:cNvSpPr>
            <p:nvPr/>
          </p:nvSpPr>
          <p:spPr bwMode="auto">
            <a:xfrm>
              <a:off x="7266881" y="2357438"/>
              <a:ext cx="194335" cy="215898"/>
            </a:xfrm>
            <a:prstGeom prst="star4">
              <a:avLst>
                <a:gd name="adj" fmla="val 1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</p:grp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3055938" y="0"/>
            <a:ext cx="1714500" cy="4714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4500" b="1">
                <a:solidFill>
                  <a:srgbClr val="FFC000"/>
                </a:solidFill>
                <a:latin typeface="Book Antiqua" pitchFamily="18" charset="0"/>
              </a:rPr>
              <a:t>1967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300" b="1">
                <a:solidFill>
                  <a:srgbClr val="C00000"/>
                </a:solidFill>
                <a:latin typeface="Book Antiqua" pitchFamily="18" charset="0"/>
              </a:rPr>
              <a:t>Small world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500">
                <a:latin typeface="Book Antiqua" pitchFamily="18" charset="0"/>
              </a:rPr>
              <a:t>Experimento social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000" b="1">
                <a:solidFill>
                  <a:srgbClr val="00B050"/>
                </a:solidFill>
                <a:latin typeface="Book Antiqua" pitchFamily="18" charset="0"/>
              </a:rPr>
              <a:t>Objetivo: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>
                <a:solidFill>
                  <a:schemeClr val="bg1"/>
                </a:solidFill>
                <a:latin typeface="Book Antiqua" pitchFamily="18" charset="0"/>
              </a:rPr>
              <a:t>Encontrar a </a:t>
            </a:r>
            <a:r>
              <a:rPr lang="pt-BR" altLang="pt-BR" i="1">
                <a:solidFill>
                  <a:schemeClr val="bg1"/>
                </a:solidFill>
                <a:latin typeface="Book Antiqua" pitchFamily="18" charset="0"/>
              </a:rPr>
              <a:t>distância</a:t>
            </a:r>
            <a:r>
              <a:rPr lang="pt-BR" altLang="pt-BR">
                <a:solidFill>
                  <a:schemeClr val="bg1"/>
                </a:solidFill>
                <a:latin typeface="Book Antiqua" pitchFamily="18" charset="0"/>
              </a:rPr>
              <a:t> entre  2 pessoas </a:t>
            </a:r>
            <a:r>
              <a:rPr lang="pt-BR" altLang="pt-BR" sz="2000">
                <a:solidFill>
                  <a:schemeClr val="bg1"/>
                </a:solidFill>
                <a:latin typeface="Book Antiqua" pitchFamily="18" charset="0"/>
              </a:rPr>
              <a:t>quaisquer nos EUA</a:t>
            </a:r>
            <a:endParaRPr lang="pt-BR" altLang="pt-BR" sz="2000" i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9704" name="CaixaDeTexto 18"/>
          <p:cNvSpPr txBox="1">
            <a:spLocks noChangeArrowheads="1"/>
          </p:cNvSpPr>
          <p:nvPr/>
        </p:nvSpPr>
        <p:spPr bwMode="auto">
          <a:xfrm>
            <a:off x="-38100" y="3929063"/>
            <a:ext cx="31448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3000" b="1">
                <a:solidFill>
                  <a:schemeClr val="bg1"/>
                </a:solidFill>
                <a:latin typeface="Book Antiqua" pitchFamily="18" charset="0"/>
              </a:rPr>
              <a:t>Stanley Milgram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6610350" y="2698750"/>
            <a:ext cx="344488" cy="2301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900" b="1" dirty="0">
                <a:latin typeface="Arial" pitchFamily="34" charset="0"/>
              </a:rPr>
              <a:t>KS</a:t>
            </a:r>
            <a:endParaRPr lang="es-ES_tradnl" sz="900" b="1" dirty="0">
              <a:latin typeface="Arial" pitchFamily="34" charset="0"/>
            </a:endParaRPr>
          </a:p>
        </p:txBody>
      </p:sp>
      <p:sp>
        <p:nvSpPr>
          <p:cNvPr id="29706" name="AutoShape 7"/>
          <p:cNvSpPr>
            <a:spLocks noChangeArrowheads="1"/>
          </p:cNvSpPr>
          <p:nvPr/>
        </p:nvSpPr>
        <p:spPr bwMode="auto">
          <a:xfrm>
            <a:off x="6848475" y="2713038"/>
            <a:ext cx="179388" cy="2159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749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6"/>
          <p:cNvSpPr/>
          <p:nvPr/>
        </p:nvSpPr>
        <p:spPr>
          <a:xfrm>
            <a:off x="6154738" y="4286250"/>
            <a:ext cx="298926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0"/>
              </a:spcBef>
              <a:defRPr/>
            </a:pPr>
            <a:endParaRPr lang="pt-BR" sz="2000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pic>
        <p:nvPicPr>
          <p:cNvPr id="30723" name="Content Placeholder 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143125"/>
            <a:ext cx="616743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6"/>
          <p:cNvSpPr/>
          <p:nvPr/>
        </p:nvSpPr>
        <p:spPr>
          <a:xfrm>
            <a:off x="0" y="0"/>
            <a:ext cx="575945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3000" b="1" dirty="0">
                <a:solidFill>
                  <a:srgbClr val="00B050"/>
                </a:solidFill>
                <a:latin typeface="Book Antiqua" pitchFamily="18" charset="0"/>
              </a:rPr>
              <a:t>Número de Erdős </a:t>
            </a:r>
            <a:r>
              <a:rPr lang="pt-PT" sz="3000" dirty="0">
                <a:solidFill>
                  <a:srgbClr val="7030A0"/>
                </a:solidFill>
                <a:latin typeface="Book Antiqua" pitchFamily="18" charset="0"/>
              </a:rPr>
              <a:t>- descreve a "distância de colaboração" entre a pessoa e o matemático Paul Erdös, medida pela autoria de artigos matemáticos.</a:t>
            </a:r>
            <a:endParaRPr lang="pt-BR" sz="3000" kern="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17" name="Rectângulo 6"/>
          <p:cNvSpPr/>
          <p:nvPr/>
        </p:nvSpPr>
        <p:spPr>
          <a:xfrm>
            <a:off x="6154738" y="0"/>
            <a:ext cx="2989262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pt-BR" sz="3000" b="1" dirty="0">
                <a:solidFill>
                  <a:srgbClr val="00B050"/>
                </a:solidFill>
                <a:latin typeface="Book Antiqua" pitchFamily="18" charset="0"/>
              </a:rPr>
              <a:t>Oracle </a:t>
            </a:r>
            <a:r>
              <a:rPr lang="pt-BR" sz="3000" b="1" dirty="0" err="1">
                <a:solidFill>
                  <a:srgbClr val="00B050"/>
                </a:solidFill>
                <a:latin typeface="Book Antiqua" pitchFamily="18" charset="0"/>
              </a:rPr>
              <a:t>of</a:t>
            </a:r>
            <a:r>
              <a:rPr lang="pt-BR" sz="3000" b="1" dirty="0">
                <a:solidFill>
                  <a:srgbClr val="00B050"/>
                </a:solidFill>
                <a:latin typeface="Book Antiqua" pitchFamily="18" charset="0"/>
              </a:rPr>
              <a:t> Bacon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738" y="714375"/>
            <a:ext cx="2989262" cy="354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6438"/>
            <a:ext cx="2292350" cy="10715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6" name="Rectângulo 6"/>
          <p:cNvSpPr/>
          <p:nvPr/>
        </p:nvSpPr>
        <p:spPr>
          <a:xfrm>
            <a:off x="6154738" y="4286250"/>
            <a:ext cx="217646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0" hangingPunct="0">
              <a:spcBef>
                <a:spcPts val="0"/>
              </a:spcBef>
              <a:defRPr/>
            </a:pPr>
            <a:r>
              <a:rPr lang="en-US" sz="2300" dirty="0" err="1">
                <a:solidFill>
                  <a:srgbClr val="7030A0"/>
                </a:solidFill>
                <a:latin typeface="Book Antiqua" pitchFamily="18" charset="0"/>
              </a:rPr>
              <a:t>Criado</a:t>
            </a:r>
            <a:r>
              <a:rPr lang="en-US" sz="23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Book Antiqua" pitchFamily="18" charset="0"/>
              </a:rPr>
              <a:t>por</a:t>
            </a:r>
            <a:r>
              <a:rPr lang="en-US" sz="2300" dirty="0">
                <a:solidFill>
                  <a:srgbClr val="7030A0"/>
                </a:solidFill>
                <a:latin typeface="Book Antiqua" pitchFamily="18" charset="0"/>
              </a:rPr>
              <a:t> Brett </a:t>
            </a:r>
            <a:r>
              <a:rPr lang="en-US" sz="2300" dirty="0" err="1">
                <a:solidFill>
                  <a:srgbClr val="7030A0"/>
                </a:solidFill>
                <a:latin typeface="Book Antiqua" pitchFamily="18" charset="0"/>
              </a:rPr>
              <a:t>Tjaden</a:t>
            </a:r>
            <a:r>
              <a:rPr lang="en-US" sz="2300" dirty="0">
                <a:solidFill>
                  <a:srgbClr val="7030A0"/>
                </a:solidFill>
                <a:latin typeface="Book Antiqua" pitchFamily="18" charset="0"/>
              </a:rPr>
              <a:t> e Glenn Wasson, </a:t>
            </a:r>
            <a:r>
              <a:rPr lang="en-US" sz="2300" dirty="0" err="1">
                <a:solidFill>
                  <a:srgbClr val="7030A0"/>
                </a:solidFill>
                <a:latin typeface="Book Antiqua" pitchFamily="18" charset="0"/>
              </a:rPr>
              <a:t>dois</a:t>
            </a:r>
            <a:r>
              <a:rPr lang="en-US" sz="23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Book Antiqua" pitchFamily="18" charset="0"/>
              </a:rPr>
              <a:t>estudantes</a:t>
            </a:r>
            <a:r>
              <a:rPr lang="en-US" sz="23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Book Antiqua" pitchFamily="18" charset="0"/>
              </a:rPr>
              <a:t>da</a:t>
            </a:r>
            <a:r>
              <a:rPr lang="en-US" sz="23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Book Antiqua" pitchFamily="18" charset="0"/>
              </a:rPr>
              <a:t>Universidade</a:t>
            </a:r>
            <a:r>
              <a:rPr lang="en-US" sz="23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Book Antiqua" pitchFamily="18" charset="0"/>
              </a:rPr>
              <a:t>da</a:t>
            </a:r>
            <a:r>
              <a:rPr lang="en-US" sz="2300" dirty="0">
                <a:solidFill>
                  <a:srgbClr val="7030A0"/>
                </a:solidFill>
                <a:latin typeface="Book Antiqua" pitchFamily="18" charset="0"/>
              </a:rPr>
              <a:t> Virginia</a:t>
            </a:r>
            <a:endParaRPr lang="pt-BR" sz="23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12" name="Rectângulo 6"/>
          <p:cNvSpPr/>
          <p:nvPr/>
        </p:nvSpPr>
        <p:spPr>
          <a:xfrm>
            <a:off x="5759450" y="0"/>
            <a:ext cx="395288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endParaRPr lang="pt-BR" sz="3000" b="1" dirty="0">
              <a:solidFill>
                <a:srgbClr val="00B0F0"/>
              </a:solidFill>
              <a:latin typeface="Book Antiqua" pitchFamily="18" charset="0"/>
            </a:endParaRP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6"/>
          <a:srcRect l="27656" r="27728" b="41667"/>
          <a:stretch>
            <a:fillRect/>
          </a:stretch>
        </p:blipFill>
        <p:spPr bwMode="auto">
          <a:xfrm>
            <a:off x="8305800" y="4286250"/>
            <a:ext cx="838200" cy="14843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4" name="Retângulo 13"/>
          <p:cNvSpPr/>
          <p:nvPr/>
        </p:nvSpPr>
        <p:spPr>
          <a:xfrm>
            <a:off x="3419475" y="6534150"/>
            <a:ext cx="2520950" cy="323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just" eaLnBrk="0" hangingPunct="0">
              <a:spcBef>
                <a:spcPts val="0"/>
              </a:spcBef>
              <a:defRPr/>
            </a:pPr>
            <a:r>
              <a:rPr lang="pt-BR" sz="1500" b="1" dirty="0">
                <a:solidFill>
                  <a:srgbClr val="00B050"/>
                </a:solidFill>
                <a:latin typeface="Book Antiqua" pitchFamily="18" charset="0"/>
              </a:rPr>
              <a:t>http://oracleofbacon.org/</a:t>
            </a:r>
          </a:p>
        </p:txBody>
      </p:sp>
    </p:spTree>
    <p:extLst>
      <p:ext uri="{BB962C8B-B14F-4D97-AF65-F5344CB8AC3E}">
        <p14:creationId xmlns:p14="http://schemas.microsoft.com/office/powerpoint/2010/main" val="21375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22225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3500" b="1">
                <a:solidFill>
                  <a:srgbClr val="0070C0"/>
                </a:solidFill>
                <a:latin typeface="Book Antiqua" pitchFamily="18" charset="0"/>
              </a:rPr>
              <a:t>Mundo Pequeno ou Small World</a:t>
            </a:r>
          </a:p>
          <a:p>
            <a:pPr algn="just" eaLnBrk="1" hangingPunct="1"/>
            <a:r>
              <a:rPr lang="pt-BR" altLang="pt-BR" sz="3500" b="1">
                <a:solidFill>
                  <a:srgbClr val="0070C0"/>
                </a:solidFill>
                <a:latin typeface="Book Antiqua" pitchFamily="18" charset="0"/>
              </a:rPr>
              <a:t>Seis graus de separação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300" y="0"/>
            <a:ext cx="11557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1143000"/>
            <a:ext cx="9145588" cy="5715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2500" b="1">
                <a:solidFill>
                  <a:srgbClr val="FFC000"/>
                </a:solidFill>
                <a:latin typeface="Book Antiqua" pitchFamily="18" charset="0"/>
              </a:rPr>
              <a:t>5,5 foi o numero médio de pessoas </a:t>
            </a:r>
            <a:r>
              <a:rPr lang="pt-BR" altLang="pt-BR" sz="2500" b="1">
                <a:solidFill>
                  <a:schemeClr val="bg1"/>
                </a:solidFill>
                <a:latin typeface="Book Antiqua" pitchFamily="18" charset="0"/>
              </a:rPr>
              <a:t>para fazer chegar </a:t>
            </a:r>
            <a:r>
              <a:rPr lang="pt-PT" altLang="pt-BR" sz="2500" b="1">
                <a:solidFill>
                  <a:schemeClr val="bg1"/>
                </a:solidFill>
                <a:latin typeface="Book Antiqua" pitchFamily="18" charset="0"/>
              </a:rPr>
              <a:t>as cartas (64) que chegaram ao destino, </a:t>
            </a:r>
            <a:r>
              <a:rPr lang="pt-BR" altLang="pt-BR" sz="2500" b="1">
                <a:solidFill>
                  <a:schemeClr val="bg1"/>
                </a:solidFill>
                <a:latin typeface="Book Antiqua" pitchFamily="18" charset="0"/>
              </a:rPr>
              <a:t>os famosos </a:t>
            </a:r>
            <a:r>
              <a:rPr lang="pt-BR" altLang="pt-BR" sz="2500" b="1">
                <a:solidFill>
                  <a:srgbClr val="FFC000"/>
                </a:solidFill>
                <a:latin typeface="Book Antiqua" pitchFamily="18" charset="0"/>
              </a:rPr>
              <a:t>seis graus de separação </a:t>
            </a:r>
            <a:r>
              <a:rPr lang="pt-BR" altLang="pt-BR" sz="2500" b="1">
                <a:solidFill>
                  <a:schemeClr val="bg1"/>
                </a:solidFill>
                <a:latin typeface="Book Antiqua" pitchFamily="18" charset="0"/>
              </a:rPr>
              <a:t>e o fenômeno passou a ser conhecido pelo conceito de </a:t>
            </a:r>
            <a:r>
              <a:rPr lang="pt-BR" altLang="pt-BR" sz="2500" b="1">
                <a:solidFill>
                  <a:srgbClr val="FFC000"/>
                </a:solidFill>
                <a:latin typeface="Book Antiqua" pitchFamily="18" charset="0"/>
              </a:rPr>
              <a:t>mundo pequeno  ou small-world. </a:t>
            </a:r>
          </a:p>
          <a:p>
            <a:pPr algn="just" eaLnBrk="1" hangingPunct="1"/>
            <a:endParaRPr lang="pt-PT" altLang="pt-BR" sz="1400">
              <a:solidFill>
                <a:schemeClr val="bg1"/>
              </a:solidFill>
              <a:latin typeface="Book Antiqua" pitchFamily="18" charset="0"/>
            </a:endParaRPr>
          </a:p>
          <a:p>
            <a:pPr algn="just" eaLnBrk="1" hangingPunct="1"/>
            <a:r>
              <a:rPr lang="pt-PT" altLang="pt-BR" sz="1400">
                <a:solidFill>
                  <a:schemeClr val="bg1"/>
                </a:solidFill>
                <a:latin typeface="Book Antiqua" pitchFamily="18" charset="0"/>
              </a:rPr>
              <a:t>Apesar da sua </a:t>
            </a:r>
            <a:r>
              <a:rPr lang="pt-PT" altLang="pt-BR" sz="1600" b="1">
                <a:solidFill>
                  <a:srgbClr val="FFC000"/>
                </a:solidFill>
                <a:latin typeface="Book Antiqua" pitchFamily="18" charset="0"/>
              </a:rPr>
              <a:t>extraordinária influência</a:t>
            </a:r>
            <a:r>
              <a:rPr lang="pt-PT" altLang="pt-BR" sz="1400">
                <a:solidFill>
                  <a:srgbClr val="FFC000"/>
                </a:solidFill>
                <a:latin typeface="Book Antiqua" pitchFamily="18" charset="0"/>
              </a:rPr>
              <a:t>,</a:t>
            </a:r>
            <a:r>
              <a:rPr lang="pt-PT" altLang="pt-BR" sz="140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pt-PT" altLang="pt-BR" sz="1400">
                <a:solidFill>
                  <a:schemeClr val="bg1"/>
                </a:solidFill>
                <a:latin typeface="Book Antiqua" pitchFamily="18" charset="0"/>
              </a:rPr>
              <a:t>o estudo de Milgram sofre de </a:t>
            </a:r>
            <a:r>
              <a:rPr lang="pt-PT" altLang="pt-BR" sz="1600" b="1">
                <a:solidFill>
                  <a:srgbClr val="C00000"/>
                </a:solidFill>
                <a:latin typeface="Book Antiqua" pitchFamily="18" charset="0"/>
              </a:rPr>
              <a:t>importantes vieses </a:t>
            </a:r>
            <a:r>
              <a:rPr lang="pt-PT" altLang="pt-BR" sz="1400">
                <a:solidFill>
                  <a:schemeClr val="bg1"/>
                </a:solidFill>
                <a:latin typeface="Book Antiqua" pitchFamily="18" charset="0"/>
              </a:rPr>
              <a:t>de seleção e de não resposta:</a:t>
            </a:r>
          </a:p>
          <a:p>
            <a:pPr algn="just" eaLnBrk="1" hangingPunct="1"/>
            <a:r>
              <a:rPr lang="pt-PT" altLang="pt-BR" sz="1400" b="1">
                <a:solidFill>
                  <a:srgbClr val="C00000"/>
                </a:solidFill>
                <a:latin typeface="Book Antiqua" pitchFamily="18" charset="0"/>
              </a:rPr>
              <a:t>Primeiro, </a:t>
            </a:r>
            <a:r>
              <a:rPr lang="pt-PT" altLang="pt-BR" sz="1400" b="1">
                <a:solidFill>
                  <a:srgbClr val="FFC000"/>
                </a:solidFill>
                <a:latin typeface="Book Antiqua" pitchFamily="18" charset="0"/>
              </a:rPr>
              <a:t>só 32% das cartas chegaram ao destino final </a:t>
            </a:r>
            <a:r>
              <a:rPr lang="pt-PT" altLang="pt-BR" sz="1400" b="1">
                <a:solidFill>
                  <a:schemeClr val="bg1"/>
                </a:solidFill>
                <a:latin typeface="Book Antiqua" pitchFamily="18" charset="0"/>
              </a:rPr>
              <a:t>(das 296 inicialmente enviadas, 232 não chegaram ao destino final)</a:t>
            </a:r>
          </a:p>
          <a:p>
            <a:pPr algn="just" eaLnBrk="1" hangingPunct="1"/>
            <a:r>
              <a:rPr lang="pt-PT" altLang="pt-BR" sz="1400" b="1">
                <a:solidFill>
                  <a:srgbClr val="C00000"/>
                </a:solidFill>
                <a:latin typeface="Book Antiqua" pitchFamily="18" charset="0"/>
              </a:rPr>
              <a:t>Segundo, </a:t>
            </a:r>
            <a:r>
              <a:rPr lang="pt-PT" altLang="pt-BR" sz="1400" b="1">
                <a:solidFill>
                  <a:srgbClr val="FFC000"/>
                </a:solidFill>
                <a:latin typeface="Book Antiqua" pitchFamily="18" charset="0"/>
              </a:rPr>
              <a:t>os nós iniciais não foram escolhidos ao acaso</a:t>
            </a:r>
            <a:r>
              <a:rPr lang="pt-PT" altLang="pt-BR" sz="1400">
                <a:solidFill>
                  <a:srgbClr val="FFC000"/>
                </a:solidFill>
                <a:latin typeface="Book Antiqua" pitchFamily="18" charset="0"/>
              </a:rPr>
              <a:t>, </a:t>
            </a:r>
            <a:r>
              <a:rPr lang="pt-PT" altLang="pt-BR" sz="1400">
                <a:solidFill>
                  <a:schemeClr val="bg1"/>
                </a:solidFill>
                <a:latin typeface="Book Antiqua" pitchFamily="18" charset="0"/>
              </a:rPr>
              <a:t>ao serem recrutados através de um anúncio que procurava especificamente por pessos que se consideravam bem conectados.</a:t>
            </a:r>
          </a:p>
          <a:p>
            <a:pPr algn="just" eaLnBrk="1" hangingPunct="1"/>
            <a:r>
              <a:rPr lang="pt-PT" altLang="pt-BR" sz="1400" b="1">
                <a:solidFill>
                  <a:srgbClr val="C00000"/>
                </a:solidFill>
                <a:latin typeface="Book Antiqua" pitchFamily="18" charset="0"/>
              </a:rPr>
              <a:t>Terceiro, </a:t>
            </a:r>
            <a:r>
              <a:rPr lang="pt-PT" altLang="pt-BR" sz="1400" b="1">
                <a:solidFill>
                  <a:srgbClr val="FFC000"/>
                </a:solidFill>
                <a:latin typeface="Book Antiqua" pitchFamily="18" charset="0"/>
              </a:rPr>
              <a:t>as cadeias mais longas são sub-representadas</a:t>
            </a:r>
            <a:r>
              <a:rPr lang="pt-PT" altLang="pt-BR" sz="1400">
                <a:solidFill>
                  <a:srgbClr val="FFC000"/>
                </a:solidFill>
                <a:latin typeface="Book Antiqua" pitchFamily="18" charset="0"/>
              </a:rPr>
              <a:t>, </a:t>
            </a:r>
            <a:r>
              <a:rPr lang="pt-PT" altLang="pt-BR" sz="1400">
                <a:solidFill>
                  <a:schemeClr val="bg1"/>
                </a:solidFill>
                <a:latin typeface="Book Antiqua" pitchFamily="18" charset="0"/>
              </a:rPr>
              <a:t>porque é mais provável que nessas se encontrem participantes relutante a reenviar a carta, subestimando o verdadeiro comprimento  médio do caminho . </a:t>
            </a:r>
          </a:p>
          <a:p>
            <a:pPr algn="just" eaLnBrk="1" hangingPunct="1"/>
            <a:r>
              <a:rPr lang="pt-PT" altLang="pt-BR" sz="1400" b="1">
                <a:solidFill>
                  <a:srgbClr val="C00000"/>
                </a:solidFill>
                <a:latin typeface="Book Antiqua" pitchFamily="18" charset="0"/>
              </a:rPr>
              <a:t>Quarto</a:t>
            </a:r>
            <a:r>
              <a:rPr lang="pt-PT" altLang="pt-BR" sz="1400">
                <a:solidFill>
                  <a:srgbClr val="C00000"/>
                </a:solidFill>
                <a:latin typeface="Book Antiqua" pitchFamily="18" charset="0"/>
              </a:rPr>
              <a:t>,</a:t>
            </a:r>
            <a:r>
              <a:rPr lang="pt-PT" altLang="pt-BR" sz="1400">
                <a:solidFill>
                  <a:srgbClr val="FFC000"/>
                </a:solidFill>
                <a:latin typeface="Book Antiqua" pitchFamily="18" charset="0"/>
              </a:rPr>
              <a:t> </a:t>
            </a:r>
            <a:r>
              <a:rPr lang="pt-PT" altLang="pt-BR" sz="1400">
                <a:solidFill>
                  <a:schemeClr val="bg1"/>
                </a:solidFill>
                <a:latin typeface="Book Antiqua" pitchFamily="18" charset="0"/>
              </a:rPr>
              <a:t>uma vez que os participantes não tinham um mapa topológico da rede social, eles </a:t>
            </a:r>
            <a:r>
              <a:rPr lang="pt-PT" altLang="pt-BR" sz="1400" b="1">
                <a:solidFill>
                  <a:srgbClr val="FFC000"/>
                </a:solidFill>
                <a:latin typeface="Book Antiqua" pitchFamily="18" charset="0"/>
              </a:rPr>
              <a:t>podem ter enviando a carta para mais longe do alvo, em vez de enviá-la através do caminho mais curto</a:t>
            </a:r>
            <a:r>
              <a:rPr lang="pt-PT" altLang="pt-BR" sz="1400">
                <a:solidFill>
                  <a:srgbClr val="FFC000"/>
                </a:solidFill>
                <a:latin typeface="Book Antiqua" pitchFamily="18" charset="0"/>
              </a:rPr>
              <a:t>, </a:t>
            </a:r>
            <a:r>
              <a:rPr lang="pt-PT" altLang="pt-BR" sz="1400">
                <a:solidFill>
                  <a:schemeClr val="bg1"/>
                </a:solidFill>
                <a:latin typeface="Book Antiqua" pitchFamily="18" charset="0"/>
              </a:rPr>
              <a:t>contribuindo para sobre-estimar o número médio de vínculos necessários.</a:t>
            </a:r>
          </a:p>
          <a:p>
            <a:pPr algn="just" eaLnBrk="1" hangingPunct="1"/>
            <a:r>
              <a:rPr lang="pt-BR" altLang="pt-BR" sz="2000" b="1">
                <a:solidFill>
                  <a:schemeClr val="bg1"/>
                </a:solidFill>
                <a:latin typeface="Book Antiqua" pitchFamily="18" charset="0"/>
              </a:rPr>
              <a:t>Curiosamente, </a:t>
            </a:r>
            <a:r>
              <a:rPr lang="pt-BR" altLang="pt-BR" sz="2000" b="1">
                <a:solidFill>
                  <a:srgbClr val="FFC000"/>
                </a:solidFill>
                <a:latin typeface="Book Antiqua" pitchFamily="18" charset="0"/>
              </a:rPr>
              <a:t>não foi Milgram que cunhou a expressão </a:t>
            </a:r>
            <a:r>
              <a:rPr lang="pt-BR" altLang="pt-BR" sz="2000" b="1" i="1">
                <a:solidFill>
                  <a:srgbClr val="FFC000"/>
                </a:solidFill>
                <a:latin typeface="Book Antiqua" pitchFamily="18" charset="0"/>
              </a:rPr>
              <a:t>seis graus de separação</a:t>
            </a:r>
            <a:r>
              <a:rPr lang="pt-BR" altLang="pt-BR" sz="2000" b="1">
                <a:solidFill>
                  <a:srgbClr val="FFC000"/>
                </a:solidFill>
                <a:latin typeface="Book Antiqua" pitchFamily="18" charset="0"/>
              </a:rPr>
              <a:t>. </a:t>
            </a:r>
            <a:r>
              <a:rPr lang="pt-BR" altLang="pt-BR" sz="2000" b="1">
                <a:solidFill>
                  <a:schemeClr val="bg1"/>
                </a:solidFill>
                <a:latin typeface="Book Antiqua" pitchFamily="18" charset="0"/>
              </a:rPr>
              <a:t>A expressão teve sua origem numa peça de teatro criada por John Guare em 1990.</a:t>
            </a:r>
          </a:p>
        </p:txBody>
      </p:sp>
    </p:spTree>
    <p:extLst>
      <p:ext uri="{BB962C8B-B14F-4D97-AF65-F5344CB8AC3E}">
        <p14:creationId xmlns:p14="http://schemas.microsoft.com/office/powerpoint/2010/main" val="11905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176713" y="1357313"/>
            <a:ext cx="4967287" cy="3786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3500" b="1">
                <a:solidFill>
                  <a:srgbClr val="002060"/>
                </a:solidFill>
                <a:latin typeface="Garamond" pitchFamily="18" charset="0"/>
              </a:rPr>
              <a:t>Aqueles a quem estamos fracamente ligados são mais propensos a mover-se em círculos diferentes dos nossos </a:t>
            </a:r>
            <a:r>
              <a:rPr lang="pt-BR" altLang="pt-BR" sz="3500">
                <a:solidFill>
                  <a:srgbClr val="002060"/>
                </a:solidFill>
                <a:latin typeface="Garamond" pitchFamily="18" charset="0"/>
              </a:rPr>
              <a:t>e assim ter acesso a informação diferente daquela que nós temos.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14750" cy="60356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4176713" y="0"/>
            <a:ext cx="4967287" cy="14287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5000" b="1">
                <a:solidFill>
                  <a:schemeClr val="bg1"/>
                </a:solidFill>
                <a:latin typeface="Garamond" pitchFamily="18" charset="0"/>
              </a:rPr>
              <a:t>A força dos laços fracos (Watts)</a:t>
            </a: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4176713" y="5072063"/>
            <a:ext cx="4967287" cy="17859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3500">
                <a:solidFill>
                  <a:schemeClr val="bg1"/>
                </a:solidFill>
                <a:latin typeface="Garamond" pitchFamily="18" charset="0"/>
              </a:rPr>
              <a:t>De extraordinária importância na </a:t>
            </a:r>
            <a:r>
              <a:rPr lang="pt-BR" altLang="pt-BR" sz="3500" b="1">
                <a:solidFill>
                  <a:schemeClr val="bg1"/>
                </a:solidFill>
                <a:latin typeface="Garamond" pitchFamily="18" charset="0"/>
              </a:rPr>
              <a:t>difusão de informação </a:t>
            </a:r>
            <a:r>
              <a:rPr lang="pt-BR" altLang="pt-BR" sz="3500">
                <a:solidFill>
                  <a:schemeClr val="bg1"/>
                </a:solidFill>
                <a:latin typeface="Garamond" pitchFamily="18" charset="0"/>
              </a:rPr>
              <a:t>e no </a:t>
            </a:r>
            <a:r>
              <a:rPr lang="pt-BR" altLang="pt-BR" sz="3500" b="1">
                <a:solidFill>
                  <a:schemeClr val="bg1"/>
                </a:solidFill>
                <a:latin typeface="Garamond" pitchFamily="18" charset="0"/>
              </a:rPr>
              <a:t>acesso ao novo!</a:t>
            </a:r>
          </a:p>
        </p:txBody>
      </p:sp>
      <p:sp>
        <p:nvSpPr>
          <p:cNvPr id="32774" name="Rectangle 2"/>
          <p:cNvSpPr>
            <a:spLocks noChangeArrowheads="1"/>
          </p:cNvSpPr>
          <p:nvPr/>
        </p:nvSpPr>
        <p:spPr bwMode="auto">
          <a:xfrm>
            <a:off x="0" y="5229225"/>
            <a:ext cx="3582988" cy="16287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latin typeface="Garamond" pitchFamily="18" charset="0"/>
              </a:rPr>
              <a:t>Mark Granoveter</a:t>
            </a:r>
          </a:p>
          <a:p>
            <a:pPr algn="ctr" eaLnBrk="1" hangingPunct="1"/>
            <a:r>
              <a:rPr lang="pt-PT" altLang="pt-BR" sz="2500">
                <a:solidFill>
                  <a:schemeClr val="bg1"/>
                </a:solidFill>
                <a:latin typeface="Garamond" pitchFamily="18" charset="0"/>
              </a:rPr>
              <a:t>Sociólogo norte-americano da Universidade de Stanford</a:t>
            </a:r>
            <a:endParaRPr lang="pt-BR" altLang="pt-BR" sz="25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 rot="-5400000">
            <a:off x="450851" y="3132137"/>
            <a:ext cx="6858000" cy="5937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500" b="1">
                <a:solidFill>
                  <a:schemeClr val="bg1"/>
                </a:solidFill>
                <a:latin typeface="Garamond" pitchFamily="18" charset="0"/>
              </a:rPr>
              <a:t>Artigos de 1973 e 1983</a:t>
            </a:r>
            <a:endParaRPr lang="pt-BR" altLang="pt-BR" sz="350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16700" cy="37179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616700" y="0"/>
            <a:ext cx="2527300" cy="3786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5500" b="1">
                <a:solidFill>
                  <a:schemeClr val="bg1"/>
                </a:solidFill>
                <a:latin typeface="Garamond" pitchFamily="18" charset="0"/>
              </a:rPr>
              <a:t>A força dos laços fracos</a:t>
            </a: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3714750"/>
            <a:ext cx="9144000" cy="314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3200" b="1">
                <a:solidFill>
                  <a:srgbClr val="002060"/>
                </a:solidFill>
                <a:latin typeface="Garamond" pitchFamily="18" charset="0"/>
              </a:rPr>
              <a:t>Quando se trata de arranjar emprego, saber da novidades, abrir um restaurante, ou espalhar a ultima fofoca, nossos vínculos sociais fracos são mais importantes que as solidas amizades que cultivamos. (Barabasi, Linked, p. 38)</a:t>
            </a:r>
          </a:p>
          <a:p>
            <a:pPr algn="just" eaLnBrk="1" hangingPunct="1"/>
            <a:endParaRPr lang="pt-BR" altLang="pt-BR" sz="3800" b="1">
              <a:solidFill>
                <a:srgbClr val="00206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200" y="3429000"/>
            <a:ext cx="3721100" cy="19288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19816" name="Picture 8"/>
          <p:cNvPicPr>
            <a:picLocks noChangeAspect="1" noChangeArrowheads="1"/>
          </p:cNvPicPr>
          <p:nvPr/>
        </p:nvPicPr>
        <p:blipFill>
          <a:blip r:embed="rId4"/>
          <a:srcRect r="4167"/>
          <a:stretch>
            <a:fillRect/>
          </a:stretch>
        </p:blipFill>
        <p:spPr bwMode="auto">
          <a:xfrm>
            <a:off x="0" y="3643313"/>
            <a:ext cx="2527300" cy="28575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5"/>
          <a:srcRect r="4167"/>
          <a:stretch>
            <a:fillRect/>
          </a:stretch>
        </p:blipFill>
        <p:spPr bwMode="auto">
          <a:xfrm>
            <a:off x="0" y="642938"/>
            <a:ext cx="2527300" cy="3028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2527300" y="0"/>
            <a:ext cx="1912938" cy="3357563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>
                <a:latin typeface="Elephant" pitchFamily="18" charset="0"/>
              </a:rPr>
              <a:t>1 - A densidade de conexões de alguns vértices é tipicamente maior em redes reais do que em grafos aleatórios.</a:t>
            </a: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0" y="0"/>
            <a:ext cx="2527300" cy="642938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500" b="1">
                <a:latin typeface="Elephant" pitchFamily="18" charset="0"/>
              </a:rPr>
              <a:t>1998</a:t>
            </a:r>
            <a:endParaRPr lang="pt-BR" altLang="pt-BR" sz="3500">
              <a:latin typeface="Elephant" pitchFamily="18" charset="0"/>
            </a:endParaRPr>
          </a:p>
        </p:txBody>
      </p:sp>
      <p:sp>
        <p:nvSpPr>
          <p:cNvPr id="34823" name="Rectangle 2"/>
          <p:cNvSpPr>
            <a:spLocks noChangeArrowheads="1"/>
          </p:cNvSpPr>
          <p:nvPr/>
        </p:nvSpPr>
        <p:spPr bwMode="auto">
          <a:xfrm>
            <a:off x="0" y="3214688"/>
            <a:ext cx="2527300" cy="42862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Elephant" pitchFamily="18" charset="0"/>
              </a:rPr>
              <a:t>Duncan Watts</a:t>
            </a:r>
          </a:p>
        </p:txBody>
      </p:sp>
      <p:sp>
        <p:nvSpPr>
          <p:cNvPr id="34824" name="Rectangle 2"/>
          <p:cNvSpPr>
            <a:spLocks noChangeArrowheads="1"/>
          </p:cNvSpPr>
          <p:nvPr/>
        </p:nvSpPr>
        <p:spPr bwMode="auto">
          <a:xfrm>
            <a:off x="0" y="6429375"/>
            <a:ext cx="2527300" cy="42862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Elephant" pitchFamily="18" charset="0"/>
              </a:rPr>
              <a:t>Steve Strogatz</a:t>
            </a:r>
          </a:p>
        </p:txBody>
      </p:sp>
      <p:sp>
        <p:nvSpPr>
          <p:cNvPr id="34825" name="Rectangle 2"/>
          <p:cNvSpPr>
            <a:spLocks noChangeArrowheads="1"/>
          </p:cNvSpPr>
          <p:nvPr/>
        </p:nvSpPr>
        <p:spPr bwMode="auto">
          <a:xfrm>
            <a:off x="4440238" y="0"/>
            <a:ext cx="4703762" cy="928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9933"/>
                </a:solidFill>
                <a:latin typeface="Elephant" pitchFamily="18" charset="0"/>
              </a:rPr>
              <a:t>As redes reais não são aleatórias</a:t>
            </a:r>
            <a:endParaRPr lang="pt-BR" altLang="pt-BR" sz="3000">
              <a:solidFill>
                <a:srgbClr val="FF9933"/>
              </a:solidFill>
              <a:latin typeface="Elephant" pitchFamily="18" charset="0"/>
            </a:endParaRPr>
          </a:p>
        </p:txBody>
      </p:sp>
      <p:sp>
        <p:nvSpPr>
          <p:cNvPr id="34826" name="Rectangle 2"/>
          <p:cNvSpPr>
            <a:spLocks noChangeArrowheads="1"/>
          </p:cNvSpPr>
          <p:nvPr/>
        </p:nvSpPr>
        <p:spPr bwMode="auto">
          <a:xfrm>
            <a:off x="4440238" y="857250"/>
            <a:ext cx="47037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>
                <a:latin typeface="Elephant" pitchFamily="18" charset="0"/>
              </a:rPr>
              <a:t>“O fenômeno do mundo pequeno não é uma mera curiosidade de redes sociais, nem um artefacto de um modelo idealizado, provavelmente é genérica para muitas redes grandes e esparsas encontrados na natureza.” (Watts &amp; Stogratz, 1998)</a:t>
            </a:r>
            <a:endParaRPr lang="pt-BR" altLang="pt-BR" b="1">
              <a:latin typeface="Elephant" pitchFamily="18" charset="0"/>
            </a:endParaRPr>
          </a:p>
        </p:txBody>
      </p:sp>
      <p:sp>
        <p:nvSpPr>
          <p:cNvPr id="34827" name="Rectangle 2"/>
          <p:cNvSpPr>
            <a:spLocks noChangeArrowheads="1"/>
          </p:cNvSpPr>
          <p:nvPr/>
        </p:nvSpPr>
        <p:spPr bwMode="auto">
          <a:xfrm>
            <a:off x="4440238" y="5357813"/>
            <a:ext cx="4703762" cy="150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2100">
                <a:solidFill>
                  <a:srgbClr val="FF9933"/>
                </a:solidFill>
                <a:latin typeface="Elephant" pitchFamily="18" charset="0"/>
              </a:rPr>
              <a:t>Introduziram o grau de clusterização (clustering coeficient) que nos informa o grau de coesão de nosso circulo de amigos.</a:t>
            </a:r>
          </a:p>
        </p:txBody>
      </p:sp>
      <p:sp>
        <p:nvSpPr>
          <p:cNvPr id="34828" name="Rectangle 2"/>
          <p:cNvSpPr>
            <a:spLocks noChangeArrowheads="1"/>
          </p:cNvSpPr>
          <p:nvPr/>
        </p:nvSpPr>
        <p:spPr bwMode="auto">
          <a:xfrm>
            <a:off x="8626475" y="3357563"/>
            <a:ext cx="33338" cy="201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pt-BR" altLang="pt-BR" sz="2100">
              <a:solidFill>
                <a:srgbClr val="FF9933"/>
              </a:solidFill>
              <a:latin typeface="Elephant" pitchFamily="18" charset="0"/>
            </a:endParaRPr>
          </a:p>
        </p:txBody>
      </p:sp>
      <p:sp>
        <p:nvSpPr>
          <p:cNvPr id="34829" name="Rectangle 2"/>
          <p:cNvSpPr>
            <a:spLocks noChangeArrowheads="1"/>
          </p:cNvSpPr>
          <p:nvPr/>
        </p:nvSpPr>
        <p:spPr bwMode="auto">
          <a:xfrm>
            <a:off x="2527300" y="3357563"/>
            <a:ext cx="1912938" cy="3500437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>
                <a:latin typeface="Elephant" pitchFamily="18" charset="0"/>
              </a:rPr>
              <a:t>2 - Poucos links extra são suficientes para reduzir drasticamente a separação média entre nós.</a:t>
            </a:r>
          </a:p>
        </p:txBody>
      </p:sp>
    </p:spTree>
    <p:extLst>
      <p:ext uri="{BB962C8B-B14F-4D97-AF65-F5344CB8AC3E}">
        <p14:creationId xmlns:p14="http://schemas.microsoft.com/office/powerpoint/2010/main" val="12334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/>
          <a:srcRect r="3906" b="12101"/>
          <a:stretch>
            <a:fillRect/>
          </a:stretch>
        </p:blipFill>
        <p:spPr bwMode="auto">
          <a:xfrm>
            <a:off x="0" y="4262438"/>
            <a:ext cx="2000250" cy="25955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5843" name="Retângulo 6"/>
          <p:cNvSpPr>
            <a:spLocks noChangeArrowheads="1"/>
          </p:cNvSpPr>
          <p:nvPr/>
        </p:nvSpPr>
        <p:spPr bwMode="auto">
          <a:xfrm>
            <a:off x="0" y="6457950"/>
            <a:ext cx="200025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FFFF66"/>
                </a:solidFill>
              </a:rPr>
              <a:t>Réka Albert</a:t>
            </a:r>
            <a:endParaRPr lang="pt-BR" altLang="pt-BR" sz="2000">
              <a:solidFill>
                <a:srgbClr val="FFFF66"/>
              </a:solidFill>
            </a:endParaRP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4"/>
          <a:srcRect l="6186"/>
          <a:stretch>
            <a:fillRect/>
          </a:stretch>
        </p:blipFill>
        <p:spPr bwMode="auto">
          <a:xfrm>
            <a:off x="0" y="1414463"/>
            <a:ext cx="2000250" cy="2871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5845" name="Retângulo 6"/>
          <p:cNvSpPr>
            <a:spLocks noChangeArrowheads="1"/>
          </p:cNvSpPr>
          <p:nvPr/>
        </p:nvSpPr>
        <p:spPr bwMode="auto">
          <a:xfrm>
            <a:off x="0" y="3578225"/>
            <a:ext cx="2000250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FFFF66"/>
                </a:solidFill>
              </a:rPr>
              <a:t>Albert-László Barabási</a:t>
            </a:r>
            <a:endParaRPr lang="pt-BR" altLang="pt-BR" sz="2000">
              <a:solidFill>
                <a:srgbClr val="FFFF66"/>
              </a:solidFill>
            </a:endParaRPr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2000250" y="1428750"/>
            <a:ext cx="7143750" cy="54292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3000">
                <a:latin typeface="Arial Rounded MT Bold" pitchFamily="34" charset="0"/>
              </a:rPr>
              <a:t>Barabási e Albert propõem um modelo que </a:t>
            </a:r>
            <a:r>
              <a:rPr lang="pt-BR" altLang="pt-BR" sz="3000" b="1">
                <a:latin typeface="Arial Rounded MT Bold" pitchFamily="34" charset="0"/>
              </a:rPr>
              <a:t>1. incorpora o crescimento </a:t>
            </a:r>
            <a:r>
              <a:rPr lang="pt-BR" altLang="pt-BR" sz="3000">
                <a:latin typeface="Arial Rounded MT Bold" pitchFamily="34" charset="0"/>
              </a:rPr>
              <a:t>das redes e do numero de vértices e </a:t>
            </a:r>
            <a:r>
              <a:rPr lang="pt-BR" altLang="pt-BR" sz="3000" b="1">
                <a:latin typeface="Arial Rounded MT Bold" pitchFamily="34" charset="0"/>
              </a:rPr>
              <a:t>2. a propriedade de ligação preferencial </a:t>
            </a:r>
            <a:r>
              <a:rPr lang="pt-BR" altLang="pt-BR" sz="3000">
                <a:latin typeface="Arial Rounded MT Bold" pitchFamily="34" charset="0"/>
              </a:rPr>
              <a:t>dos novos vértices a vértices mais proeminentes. É modelo “</a:t>
            </a:r>
            <a:r>
              <a:rPr lang="pt-PT" altLang="pt-BR" sz="3000" b="1">
                <a:latin typeface="Arial Rounded MT Bold" pitchFamily="34" charset="0"/>
              </a:rPr>
              <a:t>Scale-free network”.</a:t>
            </a:r>
            <a:endParaRPr lang="pt-BR" altLang="pt-BR" sz="3000" b="1">
              <a:latin typeface="Arial Rounded MT Bold" pitchFamily="34" charset="0"/>
            </a:endParaRPr>
          </a:p>
        </p:txBody>
      </p:sp>
      <p:sp>
        <p:nvSpPr>
          <p:cNvPr id="35847" name="Rectangle 2"/>
          <p:cNvSpPr>
            <a:spLocks noChangeArrowheads="1"/>
          </p:cNvSpPr>
          <p:nvPr/>
        </p:nvSpPr>
        <p:spPr bwMode="auto">
          <a:xfrm>
            <a:off x="2000250" y="0"/>
            <a:ext cx="7143750" cy="1428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5000" b="1">
                <a:solidFill>
                  <a:srgbClr val="FFFF66"/>
                </a:solidFill>
                <a:latin typeface="Arial Rounded MT Bold" pitchFamily="34" charset="0"/>
              </a:rPr>
              <a:t>O modelo de escala livre</a:t>
            </a:r>
            <a:endParaRPr lang="pt-BR" altLang="pt-BR" sz="5000">
              <a:solidFill>
                <a:srgbClr val="FFFF66"/>
              </a:solidFill>
              <a:latin typeface="Arial Rounded MT Bold" pitchFamily="34" charset="0"/>
            </a:endParaRPr>
          </a:p>
        </p:txBody>
      </p:sp>
      <p:sp>
        <p:nvSpPr>
          <p:cNvPr id="35848" name="Rectangle 2"/>
          <p:cNvSpPr>
            <a:spLocks noChangeArrowheads="1"/>
          </p:cNvSpPr>
          <p:nvPr/>
        </p:nvSpPr>
        <p:spPr bwMode="auto">
          <a:xfrm>
            <a:off x="0" y="0"/>
            <a:ext cx="2000250" cy="14287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5000" b="1">
                <a:latin typeface="Arial Rounded MT Bold" pitchFamily="34" charset="0"/>
              </a:rPr>
              <a:t>2002</a:t>
            </a:r>
            <a:endParaRPr lang="pt-BR" altLang="pt-BR" sz="50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ângulo 1"/>
          <p:cNvSpPr>
            <a:spLocks noChangeArrowheads="1"/>
          </p:cNvSpPr>
          <p:nvPr/>
        </p:nvSpPr>
        <p:spPr bwMode="auto">
          <a:xfrm>
            <a:off x="2195513" y="981075"/>
            <a:ext cx="445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altLang="pt-BR" b="1">
                <a:solidFill>
                  <a:srgbClr val="0033CC"/>
                </a:solidFill>
              </a:rPr>
              <a:t>As redes sociais científicas (Barabási).</a:t>
            </a:r>
            <a:endParaRPr lang="pt-BR" altLang="pt-BR"/>
          </a:p>
        </p:txBody>
      </p:sp>
      <p:graphicFrame>
        <p:nvGraphicFramePr>
          <p:cNvPr id="6" name="Diagrama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8" name="CaixaDeTexto 7"/>
          <p:cNvSpPr txBox="1">
            <a:spLocks noChangeArrowheads="1"/>
          </p:cNvSpPr>
          <p:nvPr/>
        </p:nvSpPr>
        <p:spPr bwMode="auto">
          <a:xfrm>
            <a:off x="3132138" y="2781300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/>
              <a:t>Produtor</a:t>
            </a:r>
          </a:p>
        </p:txBody>
      </p:sp>
      <p:sp>
        <p:nvSpPr>
          <p:cNvPr id="36869" name="CaixaDeTexto 8"/>
          <p:cNvSpPr txBox="1">
            <a:spLocks noChangeArrowheads="1"/>
          </p:cNvSpPr>
          <p:nvPr/>
        </p:nvSpPr>
        <p:spPr bwMode="auto">
          <a:xfrm>
            <a:off x="3492500" y="4149725"/>
            <a:ext cx="142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/>
              <a:t>Consumidor</a:t>
            </a:r>
          </a:p>
        </p:txBody>
      </p:sp>
      <p:sp>
        <p:nvSpPr>
          <p:cNvPr id="36870" name="CaixaDeTexto 9"/>
          <p:cNvSpPr txBox="1">
            <a:spLocks noChangeArrowheads="1"/>
          </p:cNvSpPr>
          <p:nvPr/>
        </p:nvSpPr>
        <p:spPr bwMode="auto">
          <a:xfrm>
            <a:off x="5076825" y="263683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/>
              <a:t>Acesso</a:t>
            </a:r>
          </a:p>
          <a:p>
            <a:pPr eaLnBrk="1" hangingPunct="1"/>
            <a:r>
              <a:rPr lang="pt-BR" altLang="pt-BR"/>
              <a:t>   Livre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4211638" y="2997200"/>
            <a:ext cx="1081087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Seta circular 11"/>
          <p:cNvSpPr/>
          <p:nvPr/>
        </p:nvSpPr>
        <p:spPr>
          <a:xfrm>
            <a:off x="1908175" y="-1035050"/>
            <a:ext cx="3771900" cy="3771900"/>
          </a:xfrm>
          <a:prstGeom prst="circularArrow">
            <a:avLst>
              <a:gd name="adj1" fmla="val 5202"/>
              <a:gd name="adj2" fmla="val 1018359"/>
              <a:gd name="adj3" fmla="val 4014266"/>
              <a:gd name="adj4" fmla="val 2253829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873" name="CaixaDeTexto 12"/>
          <p:cNvSpPr txBox="1">
            <a:spLocks noChangeArrowheads="1"/>
          </p:cNvSpPr>
          <p:nvPr/>
        </p:nvSpPr>
        <p:spPr bwMode="auto">
          <a:xfrm>
            <a:off x="4572000" y="2276475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/>
              <a:t>Fechado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258888" y="404813"/>
            <a:ext cx="5938837" cy="3683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7. As redes e o acesso aberto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635375" y="3429000"/>
            <a:ext cx="1800225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Redes e  </a:t>
            </a:r>
            <a:r>
              <a:rPr lang="pt-BR" dirty="0" err="1"/>
              <a:t>C.D.I.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9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http://3.bp.blogspot.com/_ikkgR84XH9A/TD-Liku7lEI/AAAAAAAAGc0/fJZefAEfKcs/s400/sem+t%C3%ADtulo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4653136"/>
            <a:ext cx="8109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Adaptado de </a:t>
            </a:r>
          </a:p>
          <a:p>
            <a:endParaRPr lang="pt-BR" dirty="0"/>
          </a:p>
          <a:p>
            <a:r>
              <a:rPr lang="pt-BR" dirty="0" err="1" smtClean="0"/>
              <a:t>Floridi</a:t>
            </a:r>
            <a:r>
              <a:rPr lang="pt-BR" dirty="0" smtClean="0"/>
              <a:t>,  L</a:t>
            </a:r>
            <a:r>
              <a:rPr lang="en-US" dirty="0" smtClean="0"/>
              <a:t>. Information ethics: an environmental approach to the digital divide. </a:t>
            </a:r>
          </a:p>
          <a:p>
            <a:r>
              <a:rPr lang="en-US" dirty="0" smtClean="0"/>
              <a:t>Philosophy in the Contemporary World, v. 9, n. 1, p. 39–45, 2002. </a:t>
            </a:r>
            <a:endParaRPr lang="pt-BR" dirty="0"/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1619672" y="981075"/>
            <a:ext cx="5904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altLang="pt-BR" b="1" dirty="0" smtClean="0">
                <a:solidFill>
                  <a:srgbClr val="0033CC"/>
                </a:solidFill>
              </a:rPr>
              <a:t>Pensando em informação – mais complexo (Floridi).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1057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Picture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638" y="233363"/>
          <a:ext cx="1295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m de bitmap" r:id="rId3" imgW="685714" imgH="571731" progId="Paint.Picture">
                  <p:embed/>
                </p:oleObj>
              </mc:Choice>
              <mc:Fallback>
                <p:oleObj name="Imagem de bitmap" r:id="rId3" imgW="685714" imgH="5717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233363"/>
                        <a:ext cx="1295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736725" y="652463"/>
            <a:ext cx="5921375" cy="5143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1. O que são as redes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7172" name="Group 12"/>
          <p:cNvGrpSpPr>
            <a:grpSpLocks/>
          </p:cNvGrpSpPr>
          <p:nvPr/>
        </p:nvGrpSpPr>
        <p:grpSpPr bwMode="auto">
          <a:xfrm>
            <a:off x="539750" y="1341438"/>
            <a:ext cx="7366000" cy="4530725"/>
            <a:chOff x="332" y="845"/>
            <a:chExt cx="6360" cy="2854"/>
          </a:xfrm>
        </p:grpSpPr>
        <p:sp>
          <p:nvSpPr>
            <p:cNvPr id="7173" name="Rectangle 10"/>
            <p:cNvSpPr>
              <a:spLocks noChangeArrowheads="1"/>
            </p:cNvSpPr>
            <p:nvPr/>
          </p:nvSpPr>
          <p:spPr bwMode="auto">
            <a:xfrm>
              <a:off x="387" y="890"/>
              <a:ext cx="6286" cy="2708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C89"/>
                </a:gs>
              </a:gsLst>
              <a:lin ang="2700000" scaled="1"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rgbClr val="708688"/>
              </a:prst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>
                <a:latin typeface="Calibri" pitchFamily="34" charset="0"/>
              </a:endParaRPr>
            </a:p>
          </p:txBody>
        </p:sp>
        <p:sp>
          <p:nvSpPr>
            <p:cNvPr id="1030" name="Rectangle 11"/>
            <p:cNvSpPr>
              <a:spLocks noChangeArrowheads="1"/>
            </p:cNvSpPr>
            <p:nvPr/>
          </p:nvSpPr>
          <p:spPr bwMode="auto">
            <a:xfrm>
              <a:off x="332" y="845"/>
              <a:ext cx="6360" cy="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fontAlgn="auto" hangingPunct="0">
                <a:spcBef>
                  <a:spcPct val="20000"/>
                </a:spcBef>
                <a:spcAft>
                  <a:spcPts val="0"/>
                </a:spcAft>
                <a:defRPr/>
              </a:pPr>
              <a:endParaRPr lang="pt-BR" sz="2000" dirty="0" smtClean="0">
                <a:latin typeface="+mn-lt"/>
                <a:cs typeface="+mn-cs"/>
              </a:endParaRPr>
            </a:p>
            <a:p>
              <a:pPr marL="342900" indent="-342900" eaLnBrk="0" fontAlgn="auto" hangingPunct="0">
                <a:spcBef>
                  <a:spcPct val="20000"/>
                </a:spcBef>
                <a:spcAft>
                  <a:spcPts val="0"/>
                </a:spcAft>
                <a:defRPr/>
              </a:pPr>
              <a:endParaRPr lang="pt-BR" sz="2000" dirty="0"/>
            </a:p>
            <a:p>
              <a:pPr marL="342900" indent="-342900" eaLnBrk="0" fontAlgn="auto" hangingPunct="0">
                <a:spcBef>
                  <a:spcPct val="20000"/>
                </a:spcBef>
                <a:spcAft>
                  <a:spcPts val="0"/>
                </a:spcAft>
                <a:defRPr/>
              </a:pPr>
              <a:endParaRPr lang="pt-BR" sz="2000" dirty="0" smtClean="0">
                <a:latin typeface="+mn-lt"/>
                <a:cs typeface="+mn-cs"/>
              </a:endParaRPr>
            </a:p>
            <a:p>
              <a:pPr marL="342900" indent="-342900" eaLnBrk="0" fontAlgn="auto" hangingPunct="0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pt-BR" sz="2000" dirty="0" smtClean="0">
                  <a:latin typeface="+mn-lt"/>
                  <a:cs typeface="+mn-cs"/>
                </a:rPr>
                <a:t> </a:t>
              </a:r>
              <a:endParaRPr lang="de-DE" sz="2000" dirty="0">
                <a:latin typeface="+mn-lt"/>
                <a:cs typeface="+mn-cs"/>
              </a:endParaRPr>
            </a:p>
            <a:p>
              <a:pPr marL="342900" indent="-342900" eaLnBrk="0" fontAlgn="auto" hangingPunct="0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pt-BR" sz="2000" i="1" dirty="0">
                  <a:latin typeface="+mn-lt"/>
                  <a:cs typeface="+mn-cs"/>
                </a:rPr>
                <a:t>Uma estrutura social baseada em rede é altamente dinâmica...aberta</a:t>
              </a:r>
            </a:p>
            <a:p>
              <a:pPr marL="342900" indent="-342900" eaLnBrk="0" fontAlgn="auto" hangingPunct="0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pt-BR" sz="2000" i="1" dirty="0">
                  <a:latin typeface="+mn-lt"/>
                  <a:cs typeface="+mn-cs"/>
                </a:rPr>
                <a:t>susceptível de inovar sem ameaça ao seu equilíbrio</a:t>
              </a:r>
              <a:r>
                <a:rPr lang="pt-BR" sz="2000" dirty="0">
                  <a:latin typeface="+mn-lt"/>
                  <a:cs typeface="+mn-cs"/>
                </a:rPr>
                <a:t>.</a:t>
              </a:r>
              <a:r>
                <a:rPr lang="pt-BR" sz="2000" i="1" dirty="0">
                  <a:latin typeface="+mn-lt"/>
                  <a:cs typeface="+mn-cs"/>
                </a:rPr>
                <a:t> (</a:t>
              </a:r>
              <a:r>
                <a:rPr lang="pt-BR" sz="2000" i="1" dirty="0" err="1">
                  <a:latin typeface="+mn-lt"/>
                  <a:cs typeface="+mn-cs"/>
                </a:rPr>
                <a:t>Castells</a:t>
              </a:r>
              <a:r>
                <a:rPr lang="pt-BR" sz="2000" i="1" dirty="0">
                  <a:latin typeface="+mn-lt"/>
                  <a:cs typeface="+mn-cs"/>
                </a:rPr>
                <a:t>, 1996)</a:t>
              </a:r>
            </a:p>
            <a:p>
              <a:pPr marL="342900" indent="-342900" eaLnBrk="0" fontAlgn="auto" hangingPunct="0">
                <a:spcBef>
                  <a:spcPct val="20000"/>
                </a:spcBef>
                <a:spcAft>
                  <a:spcPts val="0"/>
                </a:spcAft>
                <a:defRPr/>
              </a:pPr>
              <a:endParaRPr lang="pt-BR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lang="pt-BR" sz="2000" dirty="0" smtClean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lang="pt-BR" sz="2000" dirty="0" smtClean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lang="pt-BR" sz="2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lang="pt-BR" sz="2000" dirty="0" smtClean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lang="pt-BR" sz="2000" dirty="0">
                <a:latin typeface="+mn-lt"/>
                <a:cs typeface="+mn-cs"/>
              </a:endParaRP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16272" y="1487488"/>
            <a:ext cx="7054650" cy="1152128"/>
          </a:xfrm>
          <a:prstGeom prst="foldedCorner">
            <a:avLst>
              <a:gd name="adj" fmla="val 9023"/>
            </a:avLst>
          </a:prstGeom>
          <a:solidFill>
            <a:srgbClr val="FFFFFF">
              <a:alpha val="41176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marL="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 smtClean="0">
                <a:solidFill>
                  <a:srgbClr val="000066"/>
                </a:solidFill>
                <a:latin typeface="Calibri" pitchFamily="34" charset="0"/>
              </a:rPr>
              <a:t>“</a:t>
            </a: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uma rede é um conjunto de nós interconectados. </a:t>
            </a: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Um nó é um ponto no qual uma curva apresenta uma interseção com ela mesma (</a:t>
            </a:r>
            <a:r>
              <a:rPr lang="pt-BR" dirty="0" err="1" smtClean="0">
                <a:solidFill>
                  <a:srgbClr val="000066"/>
                </a:solidFill>
                <a:latin typeface="Calibri" pitchFamily="34" charset="0"/>
              </a:rPr>
              <a:t>intersects</a:t>
            </a:r>
            <a:r>
              <a:rPr lang="pt-BR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pt-BR" dirty="0" err="1">
                <a:solidFill>
                  <a:srgbClr val="000066"/>
                </a:solidFill>
                <a:latin typeface="Calibri" pitchFamily="34" charset="0"/>
              </a:rPr>
              <a:t>itself</a:t>
            </a: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). </a:t>
            </a: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O que um nó é, falando concretamente, depende da espécie da rede concreta da qual estamos falando</a:t>
            </a:r>
            <a:r>
              <a:rPr lang="pt-BR" altLang="pt-BR" dirty="0" smtClean="0">
                <a:solidFill>
                  <a:srgbClr val="000066"/>
                </a:solidFill>
                <a:latin typeface="Calibri" pitchFamily="34" charset="0"/>
              </a:rPr>
              <a:t>” (</a:t>
            </a:r>
            <a:r>
              <a:rPr lang="pt-BR" altLang="pt-BR" dirty="0" err="1" smtClean="0">
                <a:solidFill>
                  <a:srgbClr val="000066"/>
                </a:solidFill>
                <a:latin typeface="Calibri" pitchFamily="34" charset="0"/>
              </a:rPr>
              <a:t>Castells</a:t>
            </a:r>
            <a:r>
              <a:rPr lang="pt-BR" altLang="pt-BR" dirty="0" smtClean="0">
                <a:solidFill>
                  <a:srgbClr val="000066"/>
                </a:solidFill>
                <a:latin typeface="Calibri" pitchFamily="34" charset="0"/>
              </a:rPr>
              <a:t>, 1996)</a:t>
            </a:r>
            <a:endParaRPr lang="pt-BR" altLang="pt-BR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16272" y="3562351"/>
            <a:ext cx="7054650" cy="1018777"/>
          </a:xfrm>
          <a:prstGeom prst="foldedCorner">
            <a:avLst>
              <a:gd name="adj" fmla="val 9023"/>
            </a:avLst>
          </a:prstGeom>
          <a:solidFill>
            <a:srgbClr val="FFFFFF">
              <a:alpha val="41176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marL="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000066"/>
                </a:solidFill>
                <a:latin typeface="Calibri" pitchFamily="34" charset="0"/>
              </a:rPr>
              <a:t>“A </a:t>
            </a: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convergência entre evolução social e tecnologia de informação criou uma nova base material para o desempenho de atividades no seio da estrutura social”. </a:t>
            </a: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(</a:t>
            </a:r>
            <a:r>
              <a:rPr lang="pt-BR" dirty="0" err="1">
                <a:solidFill>
                  <a:srgbClr val="000066"/>
                </a:solidFill>
                <a:latin typeface="Calibri" pitchFamily="34" charset="0"/>
              </a:rPr>
              <a:t>Castells</a:t>
            </a: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, 1996)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19130" y="4755753"/>
            <a:ext cx="7054650" cy="495842"/>
          </a:xfrm>
          <a:prstGeom prst="foldedCorner">
            <a:avLst>
              <a:gd name="adj" fmla="val 9023"/>
            </a:avLst>
          </a:prstGeom>
          <a:solidFill>
            <a:srgbClr val="FFFFFF">
              <a:alpha val="41176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marL="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“Há </a:t>
            </a: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uma reorganização dramática de poder ... “ (</a:t>
            </a:r>
            <a:r>
              <a:rPr lang="pt-BR" dirty="0" err="1">
                <a:solidFill>
                  <a:srgbClr val="000066"/>
                </a:solidFill>
                <a:latin typeface="Calibri" pitchFamily="34" charset="0"/>
              </a:rPr>
              <a:t>Castells</a:t>
            </a:r>
            <a:r>
              <a:rPr lang="pt-BR" dirty="0">
                <a:solidFill>
                  <a:srgbClr val="000066"/>
                </a:solidFill>
                <a:latin typeface="Calibri" pitchFamily="34" charset="0"/>
              </a:rPr>
              <a:t>, 1996).</a:t>
            </a:r>
          </a:p>
        </p:txBody>
      </p:sp>
    </p:spTree>
    <p:extLst>
      <p:ext uri="{BB962C8B-B14F-4D97-AF65-F5344CB8AC3E}">
        <p14:creationId xmlns:p14="http://schemas.microsoft.com/office/powerpoint/2010/main" val="908230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pt-BR" altLang="pt-BR" b="1" dirty="0" smtClean="0">
                <a:solidFill>
                  <a:srgbClr val="000066"/>
                </a:solidFill>
                <a:latin typeface="Calibri" pitchFamily="34" charset="0"/>
              </a:rPr>
              <a:t>BARABÁSI, A. L. et al. </a:t>
            </a:r>
            <a:r>
              <a:rPr lang="en-US" altLang="pt-BR" b="1" dirty="0" smtClean="0">
                <a:solidFill>
                  <a:srgbClr val="000066"/>
                </a:solidFill>
                <a:latin typeface="Calibri" pitchFamily="34" charset="0"/>
              </a:rPr>
              <a:t>Evolution of the social network of scientific collaborations</a:t>
            </a:r>
            <a:r>
              <a:rPr lang="en-US" altLang="pt-BR" dirty="0" smtClean="0">
                <a:latin typeface="Calibri" pitchFamily="34" charset="0"/>
              </a:rPr>
              <a:t>. </a:t>
            </a:r>
            <a:r>
              <a:rPr lang="pt-BR" altLang="pt-BR" b="1" dirty="0" err="1" smtClean="0">
                <a:solidFill>
                  <a:srgbClr val="000066"/>
                </a:solidFill>
                <a:latin typeface="Calibri" pitchFamily="34" charset="0"/>
              </a:rPr>
              <a:t>Physica</a:t>
            </a:r>
            <a:r>
              <a:rPr lang="pt-BR" altLang="pt-BR" b="1" dirty="0" smtClean="0">
                <a:solidFill>
                  <a:srgbClr val="000066"/>
                </a:solidFill>
                <a:latin typeface="Calibri" pitchFamily="34" charset="0"/>
              </a:rPr>
              <a:t> A 311, 590–614, 2002.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altLang="pt-BR" b="1" dirty="0" smtClean="0">
                <a:solidFill>
                  <a:srgbClr val="000066"/>
                </a:solidFill>
                <a:latin typeface="Calibri" pitchFamily="34" charset="0"/>
              </a:rPr>
              <a:t>BURKE, P. e BRIGGS, A. Uma historia social da mídia: de Gutenberg a internet. Rio de Janeiro: Zahar, 2006.</a:t>
            </a:r>
            <a:endParaRPr lang="en-US" altLang="pt-BR" b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pt-BR" b="1" dirty="0" smtClean="0">
                <a:solidFill>
                  <a:srgbClr val="000066"/>
                </a:solidFill>
                <a:latin typeface="Calibri" pitchFamily="34" charset="0"/>
              </a:rPr>
              <a:t>CASTELLS, M. A </a:t>
            </a:r>
            <a:r>
              <a:rPr lang="en-US" altLang="pt-BR" b="1" dirty="0" err="1" smtClean="0">
                <a:solidFill>
                  <a:srgbClr val="000066"/>
                </a:solidFill>
                <a:latin typeface="Calibri" pitchFamily="34" charset="0"/>
              </a:rPr>
              <a:t>sociedade</a:t>
            </a:r>
            <a:r>
              <a:rPr lang="en-US" altLang="pt-BR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pt-BR" b="1" dirty="0" err="1" smtClean="0">
                <a:solidFill>
                  <a:srgbClr val="000066"/>
                </a:solidFill>
                <a:latin typeface="Calibri" pitchFamily="34" charset="0"/>
              </a:rPr>
              <a:t>em</a:t>
            </a:r>
            <a:r>
              <a:rPr lang="en-US" altLang="pt-BR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pt-BR" b="1" dirty="0" err="1" smtClean="0">
                <a:solidFill>
                  <a:srgbClr val="000066"/>
                </a:solidFill>
                <a:latin typeface="Calibri" pitchFamily="34" charset="0"/>
              </a:rPr>
              <a:t>rede</a:t>
            </a:r>
            <a:r>
              <a:rPr lang="en-US" altLang="pt-BR" b="1" dirty="0" smtClean="0">
                <a:solidFill>
                  <a:srgbClr val="000066"/>
                </a:solidFill>
                <a:latin typeface="Calibri" pitchFamily="34" charset="0"/>
              </a:rPr>
              <a:t>. São Paulo: Paz e Terra, 3 </a:t>
            </a:r>
            <a:r>
              <a:rPr lang="en-US" altLang="pt-BR" b="1" dirty="0" err="1" smtClean="0">
                <a:solidFill>
                  <a:srgbClr val="000066"/>
                </a:solidFill>
                <a:latin typeface="Calibri" pitchFamily="34" charset="0"/>
              </a:rPr>
              <a:t>vols</a:t>
            </a:r>
            <a:r>
              <a:rPr lang="en-US" altLang="pt-BR" b="1" dirty="0" smtClean="0">
                <a:solidFill>
                  <a:srgbClr val="000066"/>
                </a:solidFill>
                <a:latin typeface="Calibri" pitchFamily="34" charset="0"/>
              </a:rPr>
              <a:t>, 2006.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MARTELETO, R.M. Análise de redes sociais: aplicação nos estudos de transferência da Informação. </a:t>
            </a:r>
            <a:r>
              <a:rPr lang="pt-BR" dirty="0" err="1" smtClean="0"/>
              <a:t>Ci.Inf</a:t>
            </a:r>
            <a:r>
              <a:rPr lang="pt-BR" dirty="0" smtClean="0"/>
              <a:t>., Brasília, v. 30, n. 1, p. 71-81, jan./abr. 2001. </a:t>
            </a:r>
          </a:p>
          <a:p>
            <a:r>
              <a:rPr lang="pt-BR" altLang="pt-BR" b="1" dirty="0" smtClean="0">
                <a:solidFill>
                  <a:srgbClr val="000066"/>
                </a:solidFill>
                <a:latin typeface="Calibri" pitchFamily="34" charset="0"/>
              </a:rPr>
              <a:t>MUCHERONI, M. L. Blog Filosofia, </a:t>
            </a:r>
            <a:r>
              <a:rPr lang="pt-BR" altLang="pt-BR" b="1" dirty="0" err="1" smtClean="0">
                <a:solidFill>
                  <a:srgbClr val="000066"/>
                </a:solidFill>
                <a:latin typeface="Calibri" pitchFamily="34" charset="0"/>
              </a:rPr>
              <a:t>Cibercultura</a:t>
            </a:r>
            <a:r>
              <a:rPr lang="pt-BR" altLang="pt-BR" b="1" dirty="0" smtClean="0">
                <a:solidFill>
                  <a:srgbClr val="000066"/>
                </a:solidFill>
                <a:latin typeface="Calibri" pitchFamily="34" charset="0"/>
              </a:rPr>
              <a:t> e Noosfera, Disponível em: http://www.marcosmucheroni.pro.br/blog  </a:t>
            </a:r>
          </a:p>
          <a:p>
            <a:endParaRPr lang="pt-BR" altLang="pt-BR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r>
              <a:rPr lang="pt-BR" altLang="pt-BR" b="1" i="1" dirty="0" smtClean="0">
                <a:solidFill>
                  <a:srgbClr val="000066"/>
                </a:solidFill>
                <a:latin typeface="Calibri" pitchFamily="34" charset="0"/>
              </a:rPr>
              <a:t>MORIN, Edgar. Introdução ao pensamento complexo,  Lisboa: Instituto Piaget. 2ª ed.,</a:t>
            </a:r>
            <a:r>
              <a:rPr lang="pt-BR" altLang="pt-BR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pt-BR" altLang="pt-BR" b="1" dirty="0" smtClean="0">
                <a:solidFill>
                  <a:srgbClr val="000066"/>
                </a:solidFill>
                <a:latin typeface="Calibri" pitchFamily="34" charset="0"/>
              </a:rPr>
              <a:t>1990.</a:t>
            </a:r>
            <a:endParaRPr lang="pt-BR" altLang="pt-BR" b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2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374650" y="1122363"/>
            <a:ext cx="8264525" cy="495776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8195" name="Espaço Reservado para Conteúdo 2"/>
          <p:cNvSpPr>
            <a:spLocks/>
          </p:cNvSpPr>
          <p:nvPr/>
        </p:nvSpPr>
        <p:spPr bwMode="auto">
          <a:xfrm>
            <a:off x="512763" y="11239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 b="1">
                <a:latin typeface="Calibri" pitchFamily="34" charset="0"/>
              </a:rPr>
              <a:t>Convergência por pacotes</a:t>
            </a:r>
            <a:r>
              <a:rPr lang="pt-BR" altLang="pt-BR" sz="2000">
                <a:latin typeface="Calibri" pitchFamily="34" charset="0"/>
              </a:rPr>
              <a:t> (</a:t>
            </a:r>
            <a:r>
              <a:rPr lang="pt-BR" altLang="pt-BR" sz="2000" i="1">
                <a:latin typeface="Calibri" pitchFamily="34" charset="0"/>
              </a:rPr>
              <a:t>packaging convergence</a:t>
            </a:r>
            <a:r>
              <a:rPr lang="pt-BR" altLang="pt-BR" sz="2000">
                <a:latin typeface="Calibri" pitchFamily="34" charset="0"/>
              </a:rPr>
              <a:t>): </a:t>
            </a:r>
          </a:p>
          <a:p>
            <a:pPr>
              <a:spcBef>
                <a:spcPct val="20000"/>
              </a:spcBef>
            </a:pPr>
            <a:r>
              <a:rPr lang="pt-BR" altLang="pt-BR" sz="2000">
                <a:latin typeface="Calibri" pitchFamily="34" charset="0"/>
              </a:rPr>
              <a:t>Forma básica de convergência que consiste na oferta </a:t>
            </a:r>
          </a:p>
          <a:p>
            <a:pPr>
              <a:spcBef>
                <a:spcPct val="20000"/>
              </a:spcBef>
            </a:pPr>
            <a:r>
              <a:rPr lang="pt-BR" altLang="pt-BR" sz="2000">
                <a:latin typeface="Calibri" pitchFamily="34" charset="0"/>
              </a:rPr>
              <a:t>comercial de telefonia fixa e móvel num único pacote.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Não há integração de tecnologias, só unifica o atendimento ao consumidor.</a:t>
            </a:r>
          </a:p>
          <a:p>
            <a:pPr>
              <a:spcBef>
                <a:spcPct val="20000"/>
              </a:spcBef>
            </a:pPr>
            <a:r>
              <a:rPr lang="pt-BR" altLang="pt-BR" b="1">
                <a:latin typeface="Calibri" pitchFamily="34" charset="0"/>
              </a:rPr>
              <a:t>Convergência de recursos</a:t>
            </a:r>
            <a:r>
              <a:rPr lang="pt-BR" altLang="pt-BR">
                <a:latin typeface="Calibri" pitchFamily="34" charset="0"/>
              </a:rPr>
              <a:t> (</a:t>
            </a:r>
            <a:r>
              <a:rPr lang="pt-BR" altLang="pt-BR" i="1">
                <a:latin typeface="Calibri" pitchFamily="34" charset="0"/>
              </a:rPr>
              <a:t>feature-based convergence</a:t>
            </a:r>
            <a:r>
              <a:rPr lang="pt-BR" altLang="pt-BR">
                <a:latin typeface="Calibri" pitchFamily="34" charset="0"/>
              </a:rPr>
              <a:t>):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Antes existiam apenas para telefones fixos ou móveis.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Hoje transferências automática de chamadas p/ um telefone fixo do celular ou vice-versa, bem como caixa de mensagens de voz integrada. </a:t>
            </a:r>
          </a:p>
          <a:p>
            <a:pPr>
              <a:spcBef>
                <a:spcPct val="20000"/>
              </a:spcBef>
            </a:pPr>
            <a:r>
              <a:rPr lang="pt-BR" altLang="pt-BR" b="1">
                <a:latin typeface="Calibri" pitchFamily="34" charset="0"/>
              </a:rPr>
              <a:t>Convergência de produto</a:t>
            </a:r>
            <a:r>
              <a:rPr lang="pt-BR" altLang="pt-BR">
                <a:latin typeface="Calibri" pitchFamily="34" charset="0"/>
              </a:rPr>
              <a:t> (</a:t>
            </a:r>
            <a:r>
              <a:rPr lang="pt-BR" altLang="pt-BR" i="1">
                <a:latin typeface="Calibri" pitchFamily="34" charset="0"/>
              </a:rPr>
              <a:t>product convergence</a:t>
            </a:r>
            <a:r>
              <a:rPr lang="pt-BR" altLang="pt-BR">
                <a:latin typeface="Calibri" pitchFamily="34" charset="0"/>
              </a:rPr>
              <a:t>):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Convergência resultante da redundância entre produtos fixo e móvel,um só.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É um amadurecimento da convergência de recursos, pois à medida que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começam a ser oferecidos em um produto recursos que só eram disponíveis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no outro, a telefonia fixa tende a cair em desuso. </a:t>
            </a:r>
          </a:p>
          <a:p>
            <a:pPr>
              <a:spcBef>
                <a:spcPct val="20000"/>
              </a:spcBef>
            </a:pPr>
            <a:r>
              <a:rPr lang="pt-BR" altLang="pt-BR" b="1">
                <a:latin typeface="Calibri" pitchFamily="34" charset="0"/>
              </a:rPr>
              <a:t>Convergência total </a:t>
            </a:r>
            <a:r>
              <a:rPr lang="pt-BR" altLang="pt-BR">
                <a:latin typeface="Calibri" pitchFamily="34" charset="0"/>
              </a:rPr>
              <a:t>(seamless convergence):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A experiência do usuário ocorre de maneira transparente, coesa, contínua. </a:t>
            </a:r>
          </a:p>
        </p:txBody>
      </p:sp>
      <p:pic>
        <p:nvPicPr>
          <p:cNvPr id="8196" name="Picture 8" descr="Crystal_Clear_app_Internet_Connection_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0"/>
            <a:ext cx="998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76375" y="549275"/>
            <a:ext cx="6253163" cy="4429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 Redes Eletrônicas: convergências 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951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644650" y="525463"/>
            <a:ext cx="5957888" cy="5699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2.1. Convergência de serviços 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374650" y="1177925"/>
            <a:ext cx="8264525" cy="46291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9220" name="Espaço Reservado para Conteúdo 2"/>
          <p:cNvSpPr>
            <a:spLocks/>
          </p:cNvSpPr>
          <p:nvPr/>
        </p:nvSpPr>
        <p:spPr bwMode="auto">
          <a:xfrm>
            <a:off x="476250" y="13430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Disponibilização de um mesmo serviço por diferentes meios de comunicação.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Essa modalidade de prestação de serviços tem sido utilizada por diversos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segmentos, entre estes o bancário: traduzindo em uso de dinheiro virtual.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Oferecer mais opções para servir o cliente com simples operações de contas.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Antes só podiam ser realizada através do caixa humano ou eletrônico,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Agora na Web, no telefone fixo ou no dispositivo móvel.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O pacote de serviços que inclui os três serviços do </a:t>
            </a:r>
            <a:r>
              <a:rPr lang="pt-BR" altLang="pt-BR" i="1">
                <a:latin typeface="Calibri" pitchFamily="34" charset="0"/>
              </a:rPr>
              <a:t>Triple play</a:t>
            </a:r>
            <a:r>
              <a:rPr lang="pt-BR" altLang="pt-BR">
                <a:latin typeface="Calibri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Telefonia fixa e movel + Internet.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Agora mais a TV digital recebeu o nome de Quadruple Play: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Telefonia fixa e móvel + internet + TV.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Também sem representar qualquer inovação do ponto de vista tecnológico.</a:t>
            </a:r>
          </a:p>
          <a:p>
            <a:pPr>
              <a:spcBef>
                <a:spcPct val="20000"/>
              </a:spcBef>
            </a:pPr>
            <a:endParaRPr lang="pt-BR" altLang="pt-BR">
              <a:latin typeface="Calibri" pitchFamily="34" charset="0"/>
            </a:endParaRPr>
          </a:p>
        </p:txBody>
      </p:sp>
      <p:pic>
        <p:nvPicPr>
          <p:cNvPr id="9221" name="Picture 9" descr="Crystal_Clear_app_Internet_Connection_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0"/>
            <a:ext cx="998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725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/>
          </p:cNvSpPr>
          <p:nvPr/>
        </p:nvSpPr>
        <p:spPr bwMode="auto">
          <a:xfrm>
            <a:off x="817563" y="63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pt-BR" altLang="pt-B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644650" y="525463"/>
            <a:ext cx="5957888" cy="5699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2.2. Convergência de terminais 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292100" y="1231900"/>
            <a:ext cx="8356600" cy="45545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10245" name="Espaço Reservado para Conteúdo 2"/>
          <p:cNvSpPr>
            <a:spLocks/>
          </p:cNvSpPr>
          <p:nvPr/>
        </p:nvSpPr>
        <p:spPr bwMode="auto">
          <a:xfrm>
            <a:off x="366713" y="1290638"/>
            <a:ext cx="83931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O uso de um único terminal para acesso a múltiplas redes e serviços diversos.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Primeiro surgiram os smartphones, mas o simbolo é o iPhone da Apple, 2007.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Apresentado como um "telefone revolucionário“</a:t>
            </a:r>
            <a:r>
              <a:rPr lang="pt-BR" altLang="pt-BR" baseline="30000">
                <a:latin typeface="Calibri" pitchFamily="34" charset="0"/>
              </a:rPr>
              <a:t>,</a:t>
            </a:r>
            <a:r>
              <a:rPr lang="pt-BR" altLang="pt-BR">
                <a:latin typeface="Calibri" pitchFamily="34" charset="0"/>
              </a:rPr>
              <a:t> tanto que na mesma data do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A empresa alterou sua razão social de "Apple Computer, Inc." para "Apple Inc.".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O objetivo das pesquisas que resultaram no iPhone foram unidas 3 pontos: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A tela sensível ao toque com menor resolução de ponto de toque,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O modelo de ícones facilitadores de contato, e o </a:t>
            </a:r>
            <a:r>
              <a:rPr lang="pt-BR" altLang="pt-BR" i="1">
                <a:latin typeface="Calibri" pitchFamily="34" charset="0"/>
              </a:rPr>
              <a:t>design</a:t>
            </a:r>
            <a:r>
              <a:rPr lang="pt-BR" altLang="pt-BR">
                <a:latin typeface="Calibri" pitchFamily="34" charset="0"/>
              </a:rPr>
              <a:t> considerado um dos pontos fortes do aparelho.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Além disto a comunicação por voz que se espera de qualquer telefone,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o iPhone integra recursos multimédia, ligação à Internet por tecnologia “edge”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com acesso à web e e-mails, e ligação local por Wi-Fi e Bluentooth. </a:t>
            </a:r>
          </a:p>
          <a:p>
            <a:pPr>
              <a:spcBef>
                <a:spcPct val="20000"/>
              </a:spcBef>
            </a:pPr>
            <a:r>
              <a:rPr lang="pt-BR" altLang="pt-BR">
                <a:latin typeface="Calibri" pitchFamily="34" charset="0"/>
              </a:rPr>
              <a:t>Tais recursos conferem ao aparelho características de um terminal convergente.</a:t>
            </a:r>
          </a:p>
          <a:p>
            <a:r>
              <a:rPr lang="pt-BR" altLang="pt-BR">
                <a:latin typeface="Calibri" pitchFamily="34" charset="0"/>
              </a:rPr>
              <a:t>iPhone terminal convergente.</a:t>
            </a:r>
          </a:p>
          <a:p>
            <a:r>
              <a:rPr lang="pt-BR" altLang="pt-BR">
                <a:latin typeface="Calibri" pitchFamily="34" charset="0"/>
              </a:rPr>
              <a:t>Governo brasileiro acordo para as mudanças de leitores e de dispositivos.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pt-BR" altLang="pt-BR" sz="3200">
              <a:latin typeface="Calibri" pitchFamily="34" charset="0"/>
            </a:endParaRPr>
          </a:p>
        </p:txBody>
      </p:sp>
      <p:pic>
        <p:nvPicPr>
          <p:cNvPr id="10246" name="Picture 11" descr="pro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20663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180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295400"/>
            <a:ext cx="8229600" cy="4525963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133475" y="557213"/>
            <a:ext cx="6253163" cy="4429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2.4.  Redes Eletrônicas: convergências 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482600" y="1296988"/>
            <a:ext cx="7964488" cy="4554537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grpSp>
        <p:nvGrpSpPr>
          <p:cNvPr id="11269" name="Group 9"/>
          <p:cNvGrpSpPr>
            <a:grpSpLocks/>
          </p:cNvGrpSpPr>
          <p:nvPr/>
        </p:nvGrpSpPr>
        <p:grpSpPr bwMode="auto">
          <a:xfrm>
            <a:off x="649288" y="1773238"/>
            <a:ext cx="7954962" cy="1196975"/>
            <a:chOff x="343" y="1254"/>
            <a:chExt cx="5129" cy="843"/>
          </a:xfrm>
        </p:grpSpPr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343" y="1254"/>
              <a:ext cx="4943" cy="843"/>
            </a:xfrm>
            <a:prstGeom prst="foldedCorner">
              <a:avLst>
                <a:gd name="adj" fmla="val 9023"/>
              </a:avLst>
            </a:prstGeom>
            <a:solidFill>
              <a:srgbClr val="FFFFFF">
                <a:alpha val="41176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marL="355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11276" name="Rectangle 8"/>
            <p:cNvSpPr>
              <a:spLocks noChangeArrowheads="1"/>
            </p:cNvSpPr>
            <p:nvPr/>
          </p:nvSpPr>
          <p:spPr bwMode="auto">
            <a:xfrm>
              <a:off x="343" y="1279"/>
              <a:ext cx="5129" cy="58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7A5C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i="1">
                  <a:solidFill>
                    <a:srgbClr val="000066"/>
                  </a:solidFill>
                  <a:latin typeface="Calibri" pitchFamily="34" charset="0"/>
                </a:rPr>
                <a:t>” </a:t>
              </a:r>
              <a:r>
                <a:rPr lang="pt-BR" altLang="pt-BR">
                  <a:solidFill>
                    <a:srgbClr val="000066"/>
                  </a:solidFill>
                  <a:latin typeface="Calibri" pitchFamily="34" charset="0"/>
                </a:rPr>
                <a:t>Um elemento essencial de sua razão de ser era que a rede pudesse sobreviver à retirada ou destruição de qualquer computador ligado a ela na realidade, até a destruição nuclear (...) era a visão do Pentágono”. (BRIGGS e BURKE, 2006, p. 301)</a:t>
              </a:r>
            </a:p>
          </p:txBody>
        </p:sp>
      </p:grpSp>
      <p:sp>
        <p:nvSpPr>
          <p:cNvPr id="11270" name="Rectangle 3"/>
          <p:cNvSpPr txBox="1">
            <a:spLocks noChangeArrowheads="1"/>
          </p:cNvSpPr>
          <p:nvPr/>
        </p:nvSpPr>
        <p:spPr bwMode="auto">
          <a:xfrm>
            <a:off x="423863" y="1258888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pt-BR" altLang="pt-BR" sz="2000" i="1">
                <a:latin typeface="Calibri" pitchFamily="34" charset="0"/>
              </a:rPr>
              <a:t>  </a:t>
            </a:r>
            <a:r>
              <a:rPr lang="pt-BR" altLang="pt-BR" sz="2000">
                <a:latin typeface="Calibri" pitchFamily="34" charset="0"/>
              </a:rPr>
              <a:t>Início: rede ARPA (Adm. De Projetos Pesq. Avançada) visão militar</a:t>
            </a:r>
            <a:r>
              <a:rPr lang="pt-BR" altLang="pt-BR" sz="2000" i="1">
                <a:latin typeface="Calibri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pt-BR" altLang="pt-BR" sz="2400" i="1">
                <a:latin typeface="Calibri" pitchFamily="34" charset="0"/>
              </a:rPr>
              <a:t>   </a:t>
            </a:r>
          </a:p>
        </p:txBody>
      </p:sp>
      <p:sp>
        <p:nvSpPr>
          <p:cNvPr id="11271" name="Rectangle 3"/>
          <p:cNvSpPr txBox="1">
            <a:spLocks noChangeArrowheads="1"/>
          </p:cNvSpPr>
          <p:nvPr/>
        </p:nvSpPr>
        <p:spPr bwMode="auto">
          <a:xfrm>
            <a:off x="479425" y="2970213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>
                <a:latin typeface="Calibri" pitchFamily="34" charset="0"/>
              </a:rPr>
              <a:t>  </a:t>
            </a:r>
            <a:r>
              <a:rPr lang="pt-BR" altLang="pt-BR" sz="2000">
                <a:latin typeface="Calibri" pitchFamily="34" charset="0"/>
              </a:rPr>
              <a:t>A noção da quebra de mensagens em “pacotes de informação”, é,</a:t>
            </a:r>
          </a:p>
          <a:p>
            <a:pPr eaLnBrk="1" hangingPunct="1"/>
            <a:r>
              <a:rPr lang="pt-BR" altLang="pt-BR" sz="2000">
                <a:latin typeface="Calibri" pitchFamily="34" charset="0"/>
              </a:rPr>
              <a:t>  conforme Briggs e Burke (2006), era já presente na computação.</a:t>
            </a:r>
          </a:p>
          <a:p>
            <a:pPr eaLnBrk="1" hangingPunct="1"/>
            <a:r>
              <a:rPr lang="pt-BR" altLang="pt-BR" sz="2000">
                <a:latin typeface="Calibri" pitchFamily="34" charset="0"/>
              </a:rPr>
              <a:t>  Surge a Arpanet educacional e depois a comercial Compuserve:</a:t>
            </a:r>
            <a:endParaRPr lang="pt-BR" altLang="pt-BR" sz="2000" i="1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pt-BR" altLang="pt-BR" sz="2000" i="1">
                <a:latin typeface="Calibri" pitchFamily="34" charset="0"/>
              </a:rPr>
              <a:t>   </a:t>
            </a: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657225" y="5084763"/>
            <a:ext cx="7437438" cy="544512"/>
          </a:xfrm>
          <a:prstGeom prst="foldedCorner">
            <a:avLst>
              <a:gd name="adj" fmla="val 9023"/>
            </a:avLst>
          </a:prstGeom>
          <a:solidFill>
            <a:srgbClr val="FFFFFF">
              <a:alpha val="41176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marL="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pt-BR" altLang="pt-BR">
                <a:solidFill>
                  <a:srgbClr val="000066"/>
                </a:solidFill>
                <a:latin typeface="Calibri" pitchFamily="34" charset="0"/>
              </a:rPr>
              <a:t>“uma nova fase se abriu quando a Net abriu ... seu uso se ampliou”</a:t>
            </a:r>
          </a:p>
          <a:p>
            <a:pPr eaLnBrk="1" hangingPunct="1"/>
            <a:r>
              <a:rPr lang="pt-BR" altLang="pt-BR">
                <a:solidFill>
                  <a:srgbClr val="000066"/>
                </a:solidFill>
                <a:latin typeface="Calibri" pitchFamily="34" charset="0"/>
              </a:rPr>
              <a:t>(BRIGGS e BURKE, 2006, p. 302)</a:t>
            </a:r>
          </a:p>
        </p:txBody>
      </p:sp>
      <p:sp>
        <p:nvSpPr>
          <p:cNvPr id="11273" name="Rectangle 3"/>
          <p:cNvSpPr txBox="1">
            <a:spLocks noChangeArrowheads="1"/>
          </p:cNvSpPr>
          <p:nvPr/>
        </p:nvSpPr>
        <p:spPr bwMode="auto">
          <a:xfrm>
            <a:off x="457200" y="46466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pt-BR" altLang="pt-BR" sz="2000">
                <a:latin typeface="Calibri" pitchFamily="34" charset="0"/>
              </a:rPr>
              <a:t>  Depois a AOL e Prodigy (comercial), NFSNET (educacional) e Web </a:t>
            </a:r>
            <a:r>
              <a:rPr lang="pt-BR" altLang="pt-BR" sz="2000" i="1">
                <a:latin typeface="Calibri" pitchFamily="34" charset="0"/>
              </a:rPr>
              <a:t>:</a:t>
            </a: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735013" y="3962400"/>
            <a:ext cx="7437437" cy="609600"/>
          </a:xfrm>
          <a:prstGeom prst="foldedCorner">
            <a:avLst>
              <a:gd name="adj" fmla="val 9023"/>
            </a:avLst>
          </a:prstGeom>
          <a:solidFill>
            <a:srgbClr val="FFFFFF">
              <a:alpha val="41176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marL="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66"/>
                </a:solidFill>
                <a:latin typeface="Calibri" pitchFamily="34" charset="0"/>
              </a:rPr>
              <a:t>“ampliação da consciência de suas possibilidades comerciais”.</a:t>
            </a:r>
            <a:endParaRPr lang="pt-BR" altLang="pt-BR" i="1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/>
            <a:r>
              <a:rPr lang="pt-BR" altLang="pt-BR">
                <a:solidFill>
                  <a:srgbClr val="000066"/>
                </a:solidFill>
                <a:latin typeface="Calibri" pitchFamily="34" charset="0"/>
              </a:rPr>
              <a:t>(BRIGGS e BURKE, 2006, p. 301)</a:t>
            </a:r>
          </a:p>
        </p:txBody>
      </p:sp>
    </p:spTree>
    <p:extLst>
      <p:ext uri="{BB962C8B-B14F-4D97-AF65-F5344CB8AC3E}">
        <p14:creationId xmlns:p14="http://schemas.microsoft.com/office/powerpoint/2010/main" val="92446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295400"/>
            <a:ext cx="8229600" cy="4525963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133475" y="557213"/>
            <a:ext cx="6253163" cy="4429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3. Redes no Ciberespaço</a:t>
            </a:r>
            <a:endParaRPr lang="pt-PT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82600" y="1296988"/>
            <a:ext cx="7964488" cy="4554537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C89"/>
              </a:gs>
            </a:gsLst>
            <a:lin ang="27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grpSp>
        <p:nvGrpSpPr>
          <p:cNvPr id="12293" name="Group 9"/>
          <p:cNvGrpSpPr>
            <a:grpSpLocks/>
          </p:cNvGrpSpPr>
          <p:nvPr/>
        </p:nvGrpSpPr>
        <p:grpSpPr bwMode="auto">
          <a:xfrm>
            <a:off x="649288" y="1773238"/>
            <a:ext cx="8164512" cy="1100137"/>
            <a:chOff x="343" y="1254"/>
            <a:chExt cx="5129" cy="760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43" y="1254"/>
              <a:ext cx="4899" cy="760"/>
            </a:xfrm>
            <a:prstGeom prst="foldedCorner">
              <a:avLst>
                <a:gd name="adj" fmla="val 9023"/>
              </a:avLst>
            </a:prstGeom>
            <a:solidFill>
              <a:srgbClr val="FFFFFF">
                <a:alpha val="41176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marL="355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12300" name="Rectangle 8"/>
            <p:cNvSpPr>
              <a:spLocks noChangeArrowheads="1"/>
            </p:cNvSpPr>
            <p:nvPr/>
          </p:nvSpPr>
          <p:spPr bwMode="auto">
            <a:xfrm>
              <a:off x="343" y="1327"/>
              <a:ext cx="5129" cy="58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7A5C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pt-BR" altLang="pt-BR" i="1">
                  <a:solidFill>
                    <a:srgbClr val="000066"/>
                  </a:solidFill>
                  <a:latin typeface="Calibri" pitchFamily="34" charset="0"/>
                </a:rPr>
                <a:t>” </a:t>
              </a:r>
              <a:r>
                <a:rPr lang="pt-BR" altLang="pt-BR">
                  <a:solidFill>
                    <a:srgbClr val="000066"/>
                  </a:solidFill>
                  <a:latin typeface="Calibri" pitchFamily="34" charset="0"/>
                </a:rPr>
                <a:t>A organização informacional permite o uso, a manipulação, a transfor-mação, o controle, etc, da energia de maneira cada vez mais complexa, precisa e econômica” (MORIN, apud LAPIERRE, 1993, p. 218)</a:t>
              </a:r>
            </a:p>
          </p:txBody>
        </p:sp>
      </p:grp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423863" y="1258888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pt-BR" altLang="pt-BR" sz="2000" i="1">
                <a:latin typeface="Calibri" pitchFamily="34" charset="0"/>
              </a:rPr>
              <a:t>      </a:t>
            </a:r>
            <a:r>
              <a:rPr lang="pt-BR" altLang="pt-BR" sz="2000">
                <a:latin typeface="Calibri" pitchFamily="34" charset="0"/>
              </a:rPr>
              <a:t>Influência diretas na manipulação e controle da informação</a:t>
            </a:r>
            <a:r>
              <a:rPr lang="pt-BR" altLang="pt-BR" sz="2000" i="1">
                <a:latin typeface="Calibri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pt-BR" altLang="pt-BR" sz="2400" i="1">
                <a:latin typeface="Calibri" pitchFamily="34" charset="0"/>
              </a:rPr>
              <a:t>   </a:t>
            </a:r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479425" y="3030538"/>
            <a:ext cx="8382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>
                <a:latin typeface="Calibri" pitchFamily="34" charset="0"/>
              </a:rPr>
              <a:t>  </a:t>
            </a:r>
            <a:r>
              <a:rPr lang="pt-BR" altLang="pt-BR" sz="2000">
                <a:latin typeface="Calibri" pitchFamily="34" charset="0"/>
              </a:rPr>
              <a:t>O modelo linear e arborescente dominou por longos anos a cultura</a:t>
            </a:r>
          </a:p>
          <a:p>
            <a:pPr eaLnBrk="1" hangingPunct="1"/>
            <a:r>
              <a:rPr lang="pt-BR" altLang="pt-BR" sz="2000">
                <a:latin typeface="Calibri" pitchFamily="34" charset="0"/>
              </a:rPr>
              <a:t>  ocidental (Marteleto, 2003).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pt-BR" altLang="pt-BR" sz="2000" i="1">
                <a:latin typeface="Calibri" pitchFamily="34" charset="0"/>
              </a:rPr>
              <a:t>   </a:t>
            </a: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657225" y="5084763"/>
            <a:ext cx="7437438" cy="544512"/>
          </a:xfrm>
          <a:prstGeom prst="foldedCorner">
            <a:avLst>
              <a:gd name="adj" fmla="val 9023"/>
            </a:avLst>
          </a:prstGeom>
          <a:solidFill>
            <a:srgbClr val="FFFFFF">
              <a:alpha val="41176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marL="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pt-BR" altLang="pt-BR">
                <a:solidFill>
                  <a:srgbClr val="000066"/>
                </a:solidFill>
                <a:latin typeface="Calibri" pitchFamily="34" charset="0"/>
              </a:rPr>
              <a:t>“uma nova fase se abriu quando a Net abriu ... seu uso se ampliou”</a:t>
            </a:r>
          </a:p>
          <a:p>
            <a:pPr eaLnBrk="1" hangingPunct="1"/>
            <a:r>
              <a:rPr lang="pt-BR" altLang="pt-BR">
                <a:solidFill>
                  <a:srgbClr val="000066"/>
                </a:solidFill>
                <a:latin typeface="Calibri" pitchFamily="34" charset="0"/>
              </a:rPr>
              <a:t>(BRIGGS e BURKE, 2006, p. 302)</a:t>
            </a:r>
          </a:p>
        </p:txBody>
      </p:sp>
      <p:sp>
        <p:nvSpPr>
          <p:cNvPr id="12297" name="Rectangle 3"/>
          <p:cNvSpPr txBox="1">
            <a:spLocks noChangeArrowheads="1"/>
          </p:cNvSpPr>
          <p:nvPr/>
        </p:nvSpPr>
        <p:spPr bwMode="auto">
          <a:xfrm>
            <a:off x="457200" y="46466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pt-BR" altLang="pt-BR" sz="2000">
                <a:latin typeface="Calibri" pitchFamily="34" charset="0"/>
              </a:rPr>
              <a:t>    formaram as utopias de La Fontaine e Otlet ... Mas hoje ...</a:t>
            </a:r>
            <a:endParaRPr lang="pt-BR" altLang="pt-BR" sz="2000" i="1">
              <a:latin typeface="Calibri" pitchFamily="34" charset="0"/>
            </a:endParaRP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735013" y="3962400"/>
            <a:ext cx="7437437" cy="609600"/>
          </a:xfrm>
          <a:prstGeom prst="foldedCorner">
            <a:avLst>
              <a:gd name="adj" fmla="val 9023"/>
            </a:avLst>
          </a:prstGeom>
          <a:solidFill>
            <a:srgbClr val="FFFFFF">
              <a:alpha val="41176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marL="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66"/>
                </a:solidFill>
                <a:latin typeface="Calibri" pitchFamily="34" charset="0"/>
              </a:rPr>
              <a:t>Como o “livro universal do conhecimento”, é uma “enciclopédia documental abarcando o universo” ... Agora a Enciclopédia Britânica ...</a:t>
            </a:r>
          </a:p>
        </p:txBody>
      </p:sp>
    </p:spTree>
    <p:extLst>
      <p:ext uri="{BB962C8B-B14F-4D97-AF65-F5344CB8AC3E}">
        <p14:creationId xmlns:p14="http://schemas.microsoft.com/office/powerpoint/2010/main" val="3197226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3085</Words>
  <Application>Microsoft Office PowerPoint</Application>
  <PresentationFormat>Apresentação na tela (4:3)</PresentationFormat>
  <Paragraphs>373</Paragraphs>
  <Slides>40</Slides>
  <Notes>17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54" baseType="lpstr">
      <vt:lpstr>Arial</vt:lpstr>
      <vt:lpstr>Arial Rounded MT Bold</vt:lpstr>
      <vt:lpstr>Book Antiqua</vt:lpstr>
      <vt:lpstr>Calibri</vt:lpstr>
      <vt:lpstr>Chiller</vt:lpstr>
      <vt:lpstr>Comic Sans MS</vt:lpstr>
      <vt:lpstr>Elephant</vt:lpstr>
      <vt:lpstr>Garamond</vt:lpstr>
      <vt:lpstr>StarSymbol</vt:lpstr>
      <vt:lpstr>Thorndale</vt:lpstr>
      <vt:lpstr>Times New Roman</vt:lpstr>
      <vt:lpstr>Wingdings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Intersecções entre as três áreas</vt:lpstr>
      <vt:lpstr>Quadro comparativo de indicadores para as três áreas</vt:lpstr>
      <vt:lpstr>Ciência da Informação</vt:lpstr>
      <vt:lpstr>Educação</vt:lpstr>
      <vt:lpstr>Sociologia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Empoderamento do Universo Virtual www.astrogrid.ac.uk </vt:lpstr>
      <vt:lpstr>Apresentação do PowerPoint</vt:lpstr>
      <vt:lpstr>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sociais – Comunicação Científica</dc:title>
  <dc:creator>admcbd</dc:creator>
  <cp:lastModifiedBy>marcos</cp:lastModifiedBy>
  <cp:revision>11</cp:revision>
  <dcterms:created xsi:type="dcterms:W3CDTF">2014-03-18T11:26:31Z</dcterms:created>
  <dcterms:modified xsi:type="dcterms:W3CDTF">2015-09-29T14:24:08Z</dcterms:modified>
</cp:coreProperties>
</file>