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62" r:id="rId2"/>
    <p:sldId id="258" r:id="rId3"/>
    <p:sldId id="363" r:id="rId4"/>
    <p:sldId id="290" r:id="rId5"/>
    <p:sldId id="365" r:id="rId6"/>
    <p:sldId id="315" r:id="rId7"/>
    <p:sldId id="267" r:id="rId8"/>
    <p:sldId id="256" r:id="rId9"/>
    <p:sldId id="364" r:id="rId10"/>
    <p:sldId id="361" r:id="rId11"/>
    <p:sldId id="352" r:id="rId12"/>
    <p:sldId id="347" r:id="rId13"/>
    <p:sldId id="304" r:id="rId14"/>
    <p:sldId id="326" r:id="rId15"/>
    <p:sldId id="327" r:id="rId16"/>
    <p:sldId id="328" r:id="rId17"/>
    <p:sldId id="342" r:id="rId18"/>
    <p:sldId id="271" r:id="rId19"/>
    <p:sldId id="348" r:id="rId20"/>
    <p:sldId id="343" r:id="rId21"/>
    <p:sldId id="305" r:id="rId22"/>
    <p:sldId id="270" r:id="rId23"/>
    <p:sldId id="362" r:id="rId24"/>
    <p:sldId id="307" r:id="rId25"/>
    <p:sldId id="350" r:id="rId26"/>
    <p:sldId id="351" r:id="rId27"/>
    <p:sldId id="349" r:id="rId28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B2CA5A"/>
    <a:srgbClr val="800080"/>
    <a:srgbClr val="1225AE"/>
    <a:srgbClr val="008000"/>
    <a:srgbClr val="FF9900"/>
    <a:srgbClr val="5F5F5F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2" autoAdjust="0"/>
    <p:restoredTop sz="92537" autoAdjust="0"/>
  </p:normalViewPr>
  <p:slideViewPr>
    <p:cSldViewPr>
      <p:cViewPr varScale="1">
        <p:scale>
          <a:sx n="91" d="100"/>
          <a:sy n="91" d="100"/>
        </p:scale>
        <p:origin x="1037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931"/>
    </p:cViewPr>
  </p:sorterViewPr>
  <p:notesViewPr>
    <p:cSldViewPr>
      <p:cViewPr varScale="1">
        <p:scale>
          <a:sx n="76" d="100"/>
          <a:sy n="76" d="100"/>
        </p:scale>
        <p:origin x="-2196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34ECDA52-0371-4E2D-8CFC-A6997C81AA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8A05647-2184-4C28-81E7-AC702ED53FE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04D5E33-0CBE-44DE-A295-DCC0E154D16C}" type="datetimeFigureOut">
              <a:rPr lang="pt-BR"/>
              <a:pPr>
                <a:defRPr/>
              </a:pPr>
              <a:t>27/04/2020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543F8CA-B433-4E1A-870D-9DC74731B2A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75DF018-6116-4FB5-886B-43A8A241F1F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BA065F8-6735-4BB8-B7C2-14481003043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34DE5651-82BC-4234-B0E4-24498EC12F8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0EE914A-2E1D-4A2D-8082-A04E77092ED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0B3A189-B924-497A-8A66-17C5A603DBB8}" type="datetimeFigureOut">
              <a:rPr lang="pt-BR"/>
              <a:pPr>
                <a:defRPr/>
              </a:pPr>
              <a:t>27/04/2020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9E09D33C-EE5F-4A63-B341-5BE5EC56AA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303D36DE-D8BA-40F2-AA4E-6D08B770D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A7F3BAB-6E88-40AD-9332-0E1DAA8AA8E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0A8BDD8-95D1-497B-A681-77F7024673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7E28D59-66D6-4C73-8504-6EC22F6164C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E2346A47-D69B-47C6-830A-D3AFD43E36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EA82E23-F12F-433D-B79E-E4A279A7DBB6}" type="slidenum">
              <a:rPr lang="en-US" altLang="pt-BR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pt-BR">
              <a:latin typeface="Arial" panose="020B0604020202020204" pitchFamily="34" charset="0"/>
            </a:endParaRP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958C5CC9-D94A-4E35-B71F-BA2E51096A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B85E44D6-6959-4F65-B319-DC3D17B453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 b="1" i="1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BE4CC69-A2B3-4B3B-9177-403382F841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9667B0-0BAC-45A2-B898-A741C2BECDE3}" type="slidenum">
              <a:rPr lang="pt-BR" altLang="pt-BR"/>
              <a:pPr/>
              <a:t>2</a:t>
            </a:fld>
            <a:endParaRPr lang="pt-BR" altLang="pt-BR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E23BF8D7-E3AC-464B-A790-D351D3F2A8D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B5C32BB7-EC45-4867-8A11-94F14372DB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ço Reservado para Imagem de Slide 1">
            <a:extLst>
              <a:ext uri="{FF2B5EF4-FFF2-40B4-BE49-F238E27FC236}">
                <a16:creationId xmlns:a16="http://schemas.microsoft.com/office/drawing/2014/main" id="{D5F59EA2-BB4C-4C13-93F7-C22A204602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Espaço Reservado para Anotações 2">
            <a:extLst>
              <a:ext uri="{FF2B5EF4-FFF2-40B4-BE49-F238E27FC236}">
                <a16:creationId xmlns:a16="http://schemas.microsoft.com/office/drawing/2014/main" id="{08C62038-436A-4F10-98F3-0806487FF2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22532" name="Espaço Reservado para Número de Slide 3">
            <a:extLst>
              <a:ext uri="{FF2B5EF4-FFF2-40B4-BE49-F238E27FC236}">
                <a16:creationId xmlns:a16="http://schemas.microsoft.com/office/drawing/2014/main" id="{2B1BDDAC-9CED-4523-BB4D-7ED32BBF5A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7ADF857-9677-44C0-8DCF-47F3A984A38C}" type="slidenum">
              <a:rPr lang="pt-BR" altLang="pt-BR" smtClean="0"/>
              <a:pPr/>
              <a:t>4</a:t>
            </a:fld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789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286DDC2-6FDF-4359-9916-E686994851C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			SAP INFORMÁTICA PARA ARQUITETURA</a:t>
            </a:r>
          </a:p>
        </p:txBody>
      </p:sp>
    </p:spTree>
    <p:extLst>
      <p:ext uri="{BB962C8B-B14F-4D97-AF65-F5344CB8AC3E}">
        <p14:creationId xmlns:p14="http://schemas.microsoft.com/office/powerpoint/2010/main" val="2979342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80A151C-A87C-4FB5-9D09-615B3B80802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			SAP INFORMÁTICA PARA ARQUITETURA</a:t>
            </a:r>
          </a:p>
        </p:txBody>
      </p:sp>
    </p:spTree>
    <p:extLst>
      <p:ext uri="{BB962C8B-B14F-4D97-AF65-F5344CB8AC3E}">
        <p14:creationId xmlns:p14="http://schemas.microsoft.com/office/powerpoint/2010/main" val="485045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0961651-808E-4305-9881-60508E89D09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			SAP INFORMÁTICA PARA ARQUITETURA</a:t>
            </a:r>
          </a:p>
        </p:txBody>
      </p:sp>
    </p:spTree>
    <p:extLst>
      <p:ext uri="{BB962C8B-B14F-4D97-AF65-F5344CB8AC3E}">
        <p14:creationId xmlns:p14="http://schemas.microsoft.com/office/powerpoint/2010/main" val="3925767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FC875B7-EA74-4959-99FC-8710C81ED13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			SAP INFORMÁTICA PARA ARQUITETURA</a:t>
            </a:r>
          </a:p>
        </p:txBody>
      </p:sp>
    </p:spTree>
    <p:extLst>
      <p:ext uri="{BB962C8B-B14F-4D97-AF65-F5344CB8AC3E}">
        <p14:creationId xmlns:p14="http://schemas.microsoft.com/office/powerpoint/2010/main" val="653317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041579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287249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CE6949-2FCC-48C2-A0BB-F96CAF8712F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			SAP INFORMÁTICA PARA ARQUITETURA</a:t>
            </a:r>
          </a:p>
        </p:txBody>
      </p:sp>
    </p:spTree>
    <p:extLst>
      <p:ext uri="{BB962C8B-B14F-4D97-AF65-F5344CB8AC3E}">
        <p14:creationId xmlns:p14="http://schemas.microsoft.com/office/powerpoint/2010/main" val="368101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C973273-005C-46A1-B2D9-526CD5F7C4E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			SAP INFORMÁTICA PARA ARQUITETURA</a:t>
            </a:r>
          </a:p>
        </p:txBody>
      </p:sp>
    </p:spTree>
    <p:extLst>
      <p:ext uri="{BB962C8B-B14F-4D97-AF65-F5344CB8AC3E}">
        <p14:creationId xmlns:p14="http://schemas.microsoft.com/office/powerpoint/2010/main" val="2304529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30B55C8-BFF4-4906-ADC0-2394AB541DC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			SAP INFORMÁTICA PARA ARQUITETURA</a:t>
            </a:r>
          </a:p>
        </p:txBody>
      </p:sp>
    </p:spTree>
    <p:extLst>
      <p:ext uri="{BB962C8B-B14F-4D97-AF65-F5344CB8AC3E}">
        <p14:creationId xmlns:p14="http://schemas.microsoft.com/office/powerpoint/2010/main" val="3973685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64B76BED-CFC4-4FEC-8859-06A103AB653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			SAP INFORMÁTICA PARA ARQUITETURA</a:t>
            </a:r>
          </a:p>
        </p:txBody>
      </p:sp>
    </p:spTree>
    <p:extLst>
      <p:ext uri="{BB962C8B-B14F-4D97-AF65-F5344CB8AC3E}">
        <p14:creationId xmlns:p14="http://schemas.microsoft.com/office/powerpoint/2010/main" val="550332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D6574D2-F2BF-400F-A38D-181FD3EBBDA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			SAP INFORMÁTICA PARA ARQUITETURA</a:t>
            </a:r>
          </a:p>
        </p:txBody>
      </p:sp>
    </p:spTree>
    <p:extLst>
      <p:ext uri="{BB962C8B-B14F-4D97-AF65-F5344CB8AC3E}">
        <p14:creationId xmlns:p14="http://schemas.microsoft.com/office/powerpoint/2010/main" val="3060314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>
            <a:extLst>
              <a:ext uri="{FF2B5EF4-FFF2-40B4-BE49-F238E27FC236}">
                <a16:creationId xmlns:a16="http://schemas.microsoft.com/office/drawing/2014/main" id="{CF4368B1-DC29-47EC-B321-412ADBC01BD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3575" y="6165850"/>
            <a:ext cx="57038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900" b="1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pt-BR"/>
              <a:t>			SAP INFORMÁTICA PARA ARQUITETURA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3993" r:id="rId2"/>
    <p:sldLayoutId id="2147484003" r:id="rId3"/>
    <p:sldLayoutId id="2147484004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01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unstudio.com/current?qcat=new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facebook.com/Cornetta.Arquitetura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watch?v=_beeFtrgQJE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youtube.com/watch?v=QElAdXH_rQU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au.pini.com.br/arquitetura-urbanismo/208/bim-quem-e-quem-224333-1.aspx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.bim360.autodesk.com/bim-360-api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nalto.gov.br/ccivil_03/_ato2019-2022/2019/decreto/D9983.htm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youtube.com/watch?v=u8BOa0eIXEU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2RUswS3FKoY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sm15cawHbY&amp;list=PLgIU8RknRsc_4Kqk4vbhZwQcE3LlCUFQD&amp;index=7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kunstforum_97_pag60">
            <a:extLst>
              <a:ext uri="{FF2B5EF4-FFF2-40B4-BE49-F238E27FC236}">
                <a16:creationId xmlns:a16="http://schemas.microsoft.com/office/drawing/2014/main" id="{E84FA1B1-62E4-4A86-A9A0-12021405C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0"/>
            <a:ext cx="67484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5">
            <a:extLst>
              <a:ext uri="{FF2B5EF4-FFF2-40B4-BE49-F238E27FC236}">
                <a16:creationId xmlns:a16="http://schemas.microsoft.com/office/drawing/2014/main" id="{F184CEDC-FD53-4933-83B0-86DBA90B1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404813"/>
            <a:ext cx="65881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pt-BR" sz="1400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“Quando existe uma mudança na base do pensamento, </a:t>
            </a:r>
            <a:br>
              <a:rPr lang="pt-BR" sz="1400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</a:br>
            <a:r>
              <a:rPr lang="pt-BR" sz="1400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deveria existir uma transferência na arquitetura </a:t>
            </a:r>
          </a:p>
          <a:p>
            <a:pPr algn="r" eaLnBrk="1" hangingPunct="1">
              <a:defRPr/>
            </a:pPr>
            <a:r>
              <a:rPr lang="pt-BR" sz="1400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porque essa, como outras formas de expressão cultural, </a:t>
            </a:r>
            <a:br>
              <a:rPr lang="pt-BR" sz="1400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</a:br>
            <a:r>
              <a:rPr lang="pt-BR" sz="1400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está inserida nos paradigmas mentais reinantes.”</a:t>
            </a:r>
          </a:p>
          <a:p>
            <a:pPr algn="r" eaLnBrk="1" hangingPunct="1">
              <a:defRPr/>
            </a:pPr>
            <a:endParaRPr lang="pt-BR" sz="1400" dirty="0">
              <a:solidFill>
                <a:schemeClr val="bg1">
                  <a:lumMod val="95000"/>
                </a:schemeClr>
              </a:solidFill>
              <a:latin typeface="Arial" charset="0"/>
            </a:endParaRPr>
          </a:p>
          <a:p>
            <a:pPr algn="r" eaLnBrk="1" hangingPunct="1">
              <a:defRPr/>
            </a:pPr>
            <a:r>
              <a:rPr lang="pt-BR" sz="1400" b="1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[JENKS, 1997]</a:t>
            </a:r>
            <a:endParaRPr lang="en-US" sz="1400" b="1" dirty="0">
              <a:solidFill>
                <a:schemeClr val="bg1">
                  <a:lumMod val="95000"/>
                </a:schemeClr>
              </a:solidFill>
              <a:latin typeface="Arial" charset="0"/>
            </a:endParaRPr>
          </a:p>
          <a:p>
            <a:pPr eaLnBrk="1" hangingPunct="1">
              <a:defRPr/>
            </a:pPr>
            <a:endParaRPr lang="en-US" sz="14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5844" name="Text Box 6">
            <a:extLst>
              <a:ext uri="{FF2B5EF4-FFF2-40B4-BE49-F238E27FC236}">
                <a16:creationId xmlns:a16="http://schemas.microsoft.com/office/drawing/2014/main" id="{87A93294-083C-4B39-8F13-C86CF4D9B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49950"/>
            <a:ext cx="9144000" cy="7016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4000" dirty="0">
                <a:solidFill>
                  <a:srgbClr val="66FF33"/>
                </a:solidFill>
              </a:rPr>
              <a:t>construção na era digital</a:t>
            </a:r>
            <a:endParaRPr lang="en-US" altLang="pt-BR" sz="4000" dirty="0">
              <a:solidFill>
                <a:srgbClr val="66FF33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ítulo 1">
            <a:extLst>
              <a:ext uri="{FF2B5EF4-FFF2-40B4-BE49-F238E27FC236}">
                <a16:creationId xmlns:a16="http://schemas.microsoft.com/office/drawing/2014/main" id="{F71ABEDA-493C-4815-9F08-B7F3F5A446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0225" y="487838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pt-BR" altLang="pt-BR" sz="2700">
                <a:solidFill>
                  <a:schemeClr val="tx1"/>
                </a:solidFill>
              </a:rPr>
              <a:t>......Richard Rogers / </a:t>
            </a:r>
            <a:br>
              <a:rPr lang="pt-BR" altLang="pt-BR" sz="2700">
                <a:solidFill>
                  <a:schemeClr val="tx1"/>
                </a:solidFill>
              </a:rPr>
            </a:br>
            <a:r>
              <a:rPr lang="pt-BR" altLang="pt-BR" sz="2700">
                <a:solidFill>
                  <a:schemeClr val="tx1"/>
                </a:solidFill>
              </a:rPr>
              <a:t>Ove Arup</a:t>
            </a:r>
            <a:br>
              <a:rPr lang="pt-BR" altLang="pt-BR" sz="2700">
                <a:solidFill>
                  <a:schemeClr val="tx1"/>
                </a:solidFill>
              </a:rPr>
            </a:br>
            <a:r>
              <a:rPr lang="pt-BR" altLang="pt-BR" sz="2700">
                <a:solidFill>
                  <a:schemeClr val="tx1"/>
                </a:solidFill>
              </a:rPr>
              <a:t>Santiago Calatrava.......</a:t>
            </a:r>
            <a:br>
              <a:rPr lang="pt-BR" altLang="pt-BR" sz="2700">
                <a:solidFill>
                  <a:schemeClr val="tx1"/>
                </a:solidFill>
              </a:rPr>
            </a:br>
            <a:br>
              <a:rPr lang="pt-BR" altLang="pt-BR" sz="2700">
                <a:solidFill>
                  <a:schemeClr val="tx1"/>
                </a:solidFill>
              </a:rPr>
            </a:br>
            <a:endParaRPr lang="pt-BR" altLang="pt-BR" sz="2700">
              <a:solidFill>
                <a:schemeClr val="tx1"/>
              </a:solidFill>
            </a:endParaRPr>
          </a:p>
        </p:txBody>
      </p:sp>
      <p:sp>
        <p:nvSpPr>
          <p:cNvPr id="37891" name="Espaço Reservado para Texto 2">
            <a:extLst>
              <a:ext uri="{FF2B5EF4-FFF2-40B4-BE49-F238E27FC236}">
                <a16:creationId xmlns:a16="http://schemas.microsoft.com/office/drawing/2014/main" id="{3E428584-D33F-4B43-8632-0A5F7B0673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pt-BR" altLang="pt-BR">
                <a:solidFill>
                  <a:schemeClr val="bg1"/>
                </a:solidFill>
              </a:rPr>
              <a:t>Design</a:t>
            </a:r>
            <a:r>
              <a:rPr lang="pt-BR" altLang="pt-BR"/>
              <a:t> </a:t>
            </a:r>
            <a:r>
              <a:rPr lang="pt-BR" altLang="pt-BR">
                <a:solidFill>
                  <a:schemeClr val="bg1"/>
                </a:solidFill>
              </a:rPr>
              <a:t>paramétrico</a:t>
            </a:r>
          </a:p>
        </p:txBody>
      </p:sp>
      <p:pic>
        <p:nvPicPr>
          <p:cNvPr id="37892" name="Espaço Reservado para Conteúdo 6" descr="2.jpg">
            <a:extLst>
              <a:ext uri="{FF2B5EF4-FFF2-40B4-BE49-F238E27FC236}">
                <a16:creationId xmlns:a16="http://schemas.microsoft.com/office/drawing/2014/main" id="{F1F515C3-E55D-4589-A547-3947A88F223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52550"/>
            <a:ext cx="3373438" cy="2530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Espaço Reservado para Texto 4">
            <a:extLst>
              <a:ext uri="{FF2B5EF4-FFF2-40B4-BE49-F238E27FC236}">
                <a16:creationId xmlns:a16="http://schemas.microsoft.com/office/drawing/2014/main" id="{C75085F7-E0B1-40EE-94F6-405371146AF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pt-BR" altLang="pt-BR">
                <a:solidFill>
                  <a:schemeClr val="bg1"/>
                </a:solidFill>
              </a:rPr>
              <a:t>Un-Studio</a:t>
            </a:r>
          </a:p>
        </p:txBody>
      </p:sp>
      <p:pic>
        <p:nvPicPr>
          <p:cNvPr id="37894" name="Espaço Reservado para Conteúdo 7" descr="3.jpg">
            <a:extLst>
              <a:ext uri="{FF2B5EF4-FFF2-40B4-BE49-F238E27FC236}">
                <a16:creationId xmlns:a16="http://schemas.microsoft.com/office/drawing/2014/main" id="{1C7FAD17-3F2B-4AE0-8A8A-0B4A30007AE2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88" y="1352550"/>
            <a:ext cx="3384550" cy="2540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7" name="CaixaDeTexto 1">
            <a:extLst>
              <a:ext uri="{FF2B5EF4-FFF2-40B4-BE49-F238E27FC236}">
                <a16:creationId xmlns:a16="http://schemas.microsoft.com/office/drawing/2014/main" id="{616AA345-04FB-4298-AF52-AEA649BCC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4863" y="3990975"/>
            <a:ext cx="5964237" cy="3016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t-BR" altLang="pt-BR" sz="1350" dirty="0"/>
              <a:t>Museu Mercedes Benz, Stuttgart, Arquitetos </a:t>
            </a:r>
            <a:r>
              <a:rPr lang="pt-BR" altLang="pt-BR" sz="1350" dirty="0" err="1">
                <a:hlinkClick r:id="rId4"/>
              </a:rPr>
              <a:t>Un</a:t>
            </a:r>
            <a:r>
              <a:rPr lang="pt-BR" altLang="pt-BR" sz="1350" dirty="0">
                <a:hlinkClick r:id="rId4"/>
              </a:rPr>
              <a:t> Studio</a:t>
            </a:r>
            <a:r>
              <a:rPr lang="pt-BR" altLang="pt-BR" sz="1350" dirty="0"/>
              <a:t>, projeto paramétrico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Imagem 1">
            <a:hlinkClick r:id="rId2"/>
            <a:extLst>
              <a:ext uri="{FF2B5EF4-FFF2-40B4-BE49-F238E27FC236}">
                <a16:creationId xmlns:a16="http://schemas.microsoft.com/office/drawing/2014/main" id="{0D51B140-4A96-488C-8E4C-7ED76D21A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3" t="6841" r="20657" b="4073"/>
          <a:stretch>
            <a:fillRect/>
          </a:stretch>
        </p:blipFill>
        <p:spPr bwMode="auto">
          <a:xfrm>
            <a:off x="0" y="-14288"/>
            <a:ext cx="5976938" cy="439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Imagem 2">
            <a:extLst>
              <a:ext uri="{FF2B5EF4-FFF2-40B4-BE49-F238E27FC236}">
                <a16:creationId xmlns:a16="http://schemas.microsoft.com/office/drawing/2014/main" id="{E29581EB-CA65-484B-BE3F-450A73C1D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10757" r="33463" b="6973"/>
          <a:stretch>
            <a:fillRect/>
          </a:stretch>
        </p:blipFill>
        <p:spPr bwMode="auto">
          <a:xfrm>
            <a:off x="3814763" y="2609850"/>
            <a:ext cx="5329237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Imagem 2">
            <a:hlinkClick r:id="rId2"/>
            <a:extLst>
              <a:ext uri="{FF2B5EF4-FFF2-40B4-BE49-F238E27FC236}">
                <a16:creationId xmlns:a16="http://schemas.microsoft.com/office/drawing/2014/main" id="{91EF440E-6087-4A40-90A1-261D07146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68592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tângulo 4">
            <a:extLst>
              <a:ext uri="{FF2B5EF4-FFF2-40B4-BE49-F238E27FC236}">
                <a16:creationId xmlns:a16="http://schemas.microsoft.com/office/drawing/2014/main" id="{F9A6C41B-3AE2-4BA6-BB01-07A0DCE12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7650" y="765175"/>
            <a:ext cx="97155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6000">
                <a:solidFill>
                  <a:srgbClr val="FF0000"/>
                </a:solidFill>
              </a:rPr>
              <a:t>What is BIM? O que é BIM?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ítulo 1">
            <a:extLst>
              <a:ext uri="{FF2B5EF4-FFF2-40B4-BE49-F238E27FC236}">
                <a16:creationId xmlns:a16="http://schemas.microsoft.com/office/drawing/2014/main" id="{925CA0A1-D3C1-44E0-A585-C36057CE10E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pic>
        <p:nvPicPr>
          <p:cNvPr id="50179" name="Espaço Reservado para Conteúdo 4" descr="BIM-@BIMnCAD.jpg">
            <a:hlinkClick r:id="rId2"/>
            <a:extLst>
              <a:ext uri="{FF2B5EF4-FFF2-40B4-BE49-F238E27FC236}">
                <a16:creationId xmlns:a16="http://schemas.microsoft.com/office/drawing/2014/main" id="{6D094D6E-E81D-4BB1-BDAA-4735267ACD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6315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CaixaDeTexto 1">
            <a:extLst>
              <a:ext uri="{FF2B5EF4-FFF2-40B4-BE49-F238E27FC236}">
                <a16:creationId xmlns:a16="http://schemas.microsoft.com/office/drawing/2014/main" id="{1E7885AC-57CB-4F92-911F-F84C9C875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322263"/>
            <a:ext cx="2863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>
                <a:solidFill>
                  <a:schemeClr val="bg1"/>
                </a:solidFill>
              </a:rPr>
              <a:t>Ciclo de vida junto ao BIM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Imagem 2">
            <a:extLst>
              <a:ext uri="{FF2B5EF4-FFF2-40B4-BE49-F238E27FC236}">
                <a16:creationId xmlns:a16="http://schemas.microsoft.com/office/drawing/2014/main" id="{C7F1F15B-9F4F-471A-922E-17920C0C5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795338"/>
            <a:ext cx="9147175" cy="551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6">
            <a:extLst>
              <a:ext uri="{FF2B5EF4-FFF2-40B4-BE49-F238E27FC236}">
                <a16:creationId xmlns:a16="http://schemas.microsoft.com/office/drawing/2014/main" id="{7689E4B1-A773-4E35-88E6-8DA0CBFB6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57163"/>
            <a:ext cx="8158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000"/>
              <a:t>CAD paramétricos [</a:t>
            </a:r>
            <a:r>
              <a:rPr lang="pt-BR" altLang="pt-BR" sz="2000">
                <a:solidFill>
                  <a:srgbClr val="FF3300"/>
                </a:solidFill>
              </a:rPr>
              <a:t>BIM</a:t>
            </a:r>
            <a:r>
              <a:rPr lang="pt-BR" altLang="pt-BR" sz="2000"/>
              <a:t>] – alguns software para projeto de arquitetura </a:t>
            </a:r>
            <a:endParaRPr lang="pt-BR" altLang="pt-BR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Imagem 2">
            <a:hlinkClick r:id="rId2"/>
            <a:extLst>
              <a:ext uri="{FF2B5EF4-FFF2-40B4-BE49-F238E27FC236}">
                <a16:creationId xmlns:a16="http://schemas.microsoft.com/office/drawing/2014/main" id="{4473D1BE-3163-4AE5-8D85-1B4A71568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620713"/>
            <a:ext cx="7945437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Imagem 2">
            <a:extLst>
              <a:ext uri="{FF2B5EF4-FFF2-40B4-BE49-F238E27FC236}">
                <a16:creationId xmlns:a16="http://schemas.microsoft.com/office/drawing/2014/main" id="{B4CA0B86-FFF2-49AB-B1DD-EEB3BCA96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765175"/>
            <a:ext cx="8081963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CaixaDeTexto 3">
            <a:extLst>
              <a:ext uri="{FF2B5EF4-FFF2-40B4-BE49-F238E27FC236}">
                <a16:creationId xmlns:a16="http://schemas.microsoft.com/office/drawing/2014/main" id="{9651C1F3-36E6-404B-B373-D1F518236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60350"/>
            <a:ext cx="6080125" cy="36988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/>
              <a:t>Sistema de Trabalho, com o auxilio de automação e API’s</a:t>
            </a:r>
          </a:p>
        </p:txBody>
      </p:sp>
      <p:sp>
        <p:nvSpPr>
          <p:cNvPr id="53252" name="CaixaDeTexto 1">
            <a:extLst>
              <a:ext uri="{FF2B5EF4-FFF2-40B4-BE49-F238E27FC236}">
                <a16:creationId xmlns:a16="http://schemas.microsoft.com/office/drawing/2014/main" id="{AD3BAECB-C150-4C41-946D-6858838E2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38" y="6072188"/>
            <a:ext cx="9001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1200" b="1"/>
              <a:t>API</a:t>
            </a:r>
            <a:r>
              <a:rPr lang="pt-BR" altLang="pt-BR" sz="1200"/>
              <a:t> é um conjunto de rotinas e padrões de programação para acesso a um aplicativo de software ou plataforma baseado na Web. A sigla </a:t>
            </a:r>
            <a:r>
              <a:rPr lang="pt-BR" altLang="pt-BR" sz="1200" b="1"/>
              <a:t>API</a:t>
            </a:r>
            <a:r>
              <a:rPr lang="pt-BR" altLang="pt-BR" sz="1200"/>
              <a:t> refere-se ao termo em inglês "Application Programming Interface" que significa em tradução para o português "Interface de Programação de Aplicativos". </a:t>
            </a:r>
            <a:r>
              <a:rPr lang="pt-BR" altLang="pt-BR" sz="1200">
                <a:hlinkClick r:id="rId3"/>
              </a:rPr>
              <a:t>link</a:t>
            </a:r>
            <a:endParaRPr lang="pt-BR" altLang="pt-BR" sz="1200"/>
          </a:p>
          <a:p>
            <a:endParaRPr lang="pt-BR" altLang="pt-B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Rodapé 1">
            <a:extLst>
              <a:ext uri="{FF2B5EF4-FFF2-40B4-BE49-F238E27FC236}">
                <a16:creationId xmlns:a16="http://schemas.microsoft.com/office/drawing/2014/main" id="{2FE9A4F1-1DDD-44FB-BEF1-09F59E6ACE0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3440113" y="6500813"/>
            <a:ext cx="5703887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0" hangingPunct="0"/>
            <a:r>
              <a:rPr lang="pt-BR" altLang="pt-BR" sz="1800" b="0"/>
              <a:t>			SAP 0645 INFORMÁTICA PARA ARQUITETURA</a:t>
            </a:r>
          </a:p>
        </p:txBody>
      </p:sp>
      <p:pic>
        <p:nvPicPr>
          <p:cNvPr id="48131" name="Imagem 2">
            <a:extLst>
              <a:ext uri="{FF2B5EF4-FFF2-40B4-BE49-F238E27FC236}">
                <a16:creationId xmlns:a16="http://schemas.microsoft.com/office/drawing/2014/main" id="{FB067272-FF3F-4D89-8B58-D77E87547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541338"/>
            <a:ext cx="8670925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Imagem 3" descr="Leves stage of BIM Succar">
            <a:extLst>
              <a:ext uri="{FF2B5EF4-FFF2-40B4-BE49-F238E27FC236}">
                <a16:creationId xmlns:a16="http://schemas.microsoft.com/office/drawing/2014/main" id="{34EE8D0F-DB76-4EAD-BFD9-DE165D51E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4175125"/>
            <a:ext cx="812958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EDE5F06-69E9-4E2B-AFB2-74D92725413E}"/>
              </a:ext>
            </a:extLst>
          </p:cNvPr>
          <p:cNvCxnSpPr/>
          <p:nvPr/>
        </p:nvCxnSpPr>
        <p:spPr>
          <a:xfrm>
            <a:off x="0" y="6704013"/>
            <a:ext cx="9144000" cy="1587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7">
            <a:extLst>
              <a:ext uri="{FF2B5EF4-FFF2-40B4-BE49-F238E27FC236}">
                <a16:creationId xmlns:a16="http://schemas.microsoft.com/office/drawing/2014/main" id="{3BA8BF18-1E1C-4E26-B784-5381C7F1517D}"/>
              </a:ext>
            </a:extLst>
          </p:cNvPr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4036" name="Imagem 12" descr="shared2.png">
            <a:extLst>
              <a:ext uri="{FF2B5EF4-FFF2-40B4-BE49-F238E27FC236}">
                <a16:creationId xmlns:a16="http://schemas.microsoft.com/office/drawing/2014/main" id="{653D01E5-5B5D-4B15-BE6D-160923895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1527175"/>
            <a:ext cx="4745037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 Box 2">
            <a:extLst>
              <a:ext uri="{FF2B5EF4-FFF2-40B4-BE49-F238E27FC236}">
                <a16:creationId xmlns:a16="http://schemas.microsoft.com/office/drawing/2014/main" id="{2D987EC9-11A8-455D-963B-D9D62344A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" y="357188"/>
            <a:ext cx="7940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000" b="1">
                <a:solidFill>
                  <a:srgbClr val="FF0000"/>
                </a:solidFill>
              </a:rPr>
              <a:t>B I M </a:t>
            </a:r>
            <a:r>
              <a:rPr lang="pt-BR" altLang="pt-BR" sz="2000"/>
              <a:t>– </a:t>
            </a:r>
            <a:r>
              <a:rPr lang="pt-PT" altLang="pt-BR" sz="1400"/>
              <a:t>suporte integrado de informações intercambiáveis</a:t>
            </a:r>
            <a:endParaRPr lang="pt-BR" altLang="pt-BR" sz="1400"/>
          </a:p>
        </p:txBody>
      </p:sp>
      <p:sp>
        <p:nvSpPr>
          <p:cNvPr id="44038" name="Text Box 5">
            <a:extLst>
              <a:ext uri="{FF2B5EF4-FFF2-40B4-BE49-F238E27FC236}">
                <a16:creationId xmlns:a16="http://schemas.microsoft.com/office/drawing/2014/main" id="{6A4D943B-A5F3-488E-A7F4-E1A569D08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" y="4868863"/>
            <a:ext cx="832961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400"/>
              <a:t>Diferente dos sistemas de arquivos múltiplos baseados em documentos gráficos cuja manipulação, visualização e integração é bastante limitada, o sistema BIM é constituído  por uma </a:t>
            </a:r>
            <a:r>
              <a:rPr lang="pt-BR" altLang="pt-BR" sz="1400">
                <a:solidFill>
                  <a:srgbClr val="FF3300"/>
                </a:solidFill>
              </a:rPr>
              <a:t>base central </a:t>
            </a:r>
            <a:r>
              <a:rPr lang="pt-BR" altLang="pt-BR" sz="1400"/>
              <a:t>que é o </a:t>
            </a:r>
            <a:r>
              <a:rPr lang="pt-BR" altLang="pt-BR" sz="1400">
                <a:solidFill>
                  <a:srgbClr val="FF3300"/>
                </a:solidFill>
                <a:latin typeface="BankGothic Lt BT"/>
              </a:rPr>
              <a:t>modelo digital da edificação</a:t>
            </a:r>
            <a:r>
              <a:rPr lang="pt-BR" altLang="pt-BR" sz="1400"/>
              <a:t>,  de onde provem todas as informações  processadas de maneira automatizada, gerando maior eficiência na produção dos documentos e de tempo no caso de processos de revisão / alteração do projeto e/ou especificações.   </a:t>
            </a:r>
          </a:p>
          <a:p>
            <a:pPr eaLnBrk="1" hangingPunct="1"/>
            <a:endParaRPr lang="pt-BR" altLang="pt-BR" sz="1400"/>
          </a:p>
        </p:txBody>
      </p:sp>
      <p:sp>
        <p:nvSpPr>
          <p:cNvPr id="44039" name="Text Box 5">
            <a:extLst>
              <a:ext uri="{FF2B5EF4-FFF2-40B4-BE49-F238E27FC236}">
                <a16:creationId xmlns:a16="http://schemas.microsoft.com/office/drawing/2014/main" id="{CDC8545F-87D0-4488-92CD-586B9E7AF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7650" y="3678238"/>
            <a:ext cx="25003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200">
                <a:solidFill>
                  <a:srgbClr val="FF3300"/>
                </a:solidFill>
              </a:rPr>
              <a:t>conjunto de Arquivos de desenho</a:t>
            </a:r>
          </a:p>
          <a:p>
            <a:pPr eaLnBrk="1" hangingPunct="1"/>
            <a:r>
              <a:rPr lang="pt-BR" altLang="pt-BR" sz="1200">
                <a:solidFill>
                  <a:srgbClr val="FF3300"/>
                </a:solidFill>
              </a:rPr>
              <a:t>e documentos individuais que </a:t>
            </a:r>
          </a:p>
          <a:p>
            <a:pPr eaLnBrk="1" hangingPunct="1"/>
            <a:r>
              <a:rPr lang="pt-BR" altLang="pt-BR" sz="1200">
                <a:solidFill>
                  <a:srgbClr val="FF3300"/>
                </a:solidFill>
              </a:rPr>
              <a:t>compoem o projeto arquitetônico</a:t>
            </a:r>
          </a:p>
          <a:p>
            <a:pPr eaLnBrk="1" hangingPunct="1"/>
            <a:r>
              <a:rPr lang="pt-BR" altLang="pt-BR" sz="1200">
                <a:solidFill>
                  <a:srgbClr val="FF3300"/>
                </a:solidFill>
              </a:rPr>
              <a:t>No sistema tradicional</a:t>
            </a:r>
          </a:p>
        </p:txBody>
      </p:sp>
      <p:sp>
        <p:nvSpPr>
          <p:cNvPr id="44040" name="Text Box 5">
            <a:extLst>
              <a:ext uri="{FF2B5EF4-FFF2-40B4-BE49-F238E27FC236}">
                <a16:creationId xmlns:a16="http://schemas.microsoft.com/office/drawing/2014/main" id="{FC765D58-B3DF-4A32-BFBD-1C9F0063B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3722688"/>
            <a:ext cx="2571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200">
                <a:solidFill>
                  <a:srgbClr val="FF3300"/>
                </a:solidFill>
              </a:rPr>
              <a:t>Sistema integrado de informações</a:t>
            </a:r>
          </a:p>
          <a:p>
            <a:pPr eaLnBrk="1" hangingPunct="1"/>
            <a:r>
              <a:rPr lang="pt-BR" altLang="pt-BR" sz="1200">
                <a:solidFill>
                  <a:srgbClr val="FF3300"/>
                </a:solidFill>
              </a:rPr>
              <a:t>produzido / utilizado de maneira compartilhada / colaborativa </a:t>
            </a: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Imagem 2">
            <a:extLst>
              <a:ext uri="{FF2B5EF4-FFF2-40B4-BE49-F238E27FC236}">
                <a16:creationId xmlns:a16="http://schemas.microsoft.com/office/drawing/2014/main" id="{0DFD8650-9160-4690-A41B-F8A3D3781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900" y="374650"/>
            <a:ext cx="29972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Imagem 3">
            <a:extLst>
              <a:ext uri="{FF2B5EF4-FFF2-40B4-BE49-F238E27FC236}">
                <a16:creationId xmlns:a16="http://schemas.microsoft.com/office/drawing/2014/main" id="{8EC74977-204E-46E0-AD9F-C08613C72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357563"/>
            <a:ext cx="3221037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CaixaDeTexto 4">
            <a:extLst>
              <a:ext uri="{FF2B5EF4-FFF2-40B4-BE49-F238E27FC236}">
                <a16:creationId xmlns:a16="http://schemas.microsoft.com/office/drawing/2014/main" id="{383478B7-8161-49E1-91C6-197DAE67C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3068638"/>
            <a:ext cx="331311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pt-BR" altLang="pt-BR" sz="9600">
                <a:solidFill>
                  <a:srgbClr val="FF0000"/>
                </a:solidFill>
              </a:rPr>
              <a:t>BIM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Rectangle 10">
            <a:extLst>
              <a:ext uri="{FF2B5EF4-FFF2-40B4-BE49-F238E27FC236}">
                <a16:creationId xmlns:a16="http://schemas.microsoft.com/office/drawing/2014/main" id="{B3A1A8EB-7BF3-4DDD-AC00-E36BD6194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47625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4000">
                <a:latin typeface="ISOCPEUR"/>
              </a:rPr>
              <a:t>MIT MediaLab &gt; </a:t>
            </a:r>
            <a:br>
              <a:rPr lang="pt-BR" altLang="pt-BR" sz="4000">
                <a:latin typeface="ISOCPEUR"/>
              </a:rPr>
            </a:br>
            <a:r>
              <a:rPr lang="pt-BR" altLang="pt-BR" sz="4000">
                <a:latin typeface="ISOCPEUR"/>
              </a:rPr>
              <a:t>Nicholas Negroponte</a:t>
            </a:r>
            <a:br>
              <a:rPr lang="pt-BR" altLang="pt-BR" sz="4000">
                <a:latin typeface="ISOCPEUR"/>
              </a:rPr>
            </a:br>
            <a:endParaRPr lang="en-US" altLang="pt-BR" sz="4000">
              <a:latin typeface="ISOCPEUR"/>
            </a:endParaRPr>
          </a:p>
        </p:txBody>
      </p:sp>
      <p:sp>
        <p:nvSpPr>
          <p:cNvPr id="4107" name="Text Box 11">
            <a:extLst>
              <a:ext uri="{FF2B5EF4-FFF2-40B4-BE49-F238E27FC236}">
                <a16:creationId xmlns:a16="http://schemas.microsoft.com/office/drawing/2014/main" id="{7520EADB-FA98-4BBC-BBDE-3545D8E3F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844675"/>
            <a:ext cx="8388350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b="1">
                <a:latin typeface="ISOCPEUR"/>
              </a:rPr>
              <a:t>“ O que faz do designer humano um “bom” arquiteto? Sabemos que de uma </a:t>
            </a:r>
          </a:p>
          <a:p>
            <a:r>
              <a:rPr lang="pt-BR" altLang="pt-BR" b="1">
                <a:latin typeface="ISOCPEUR"/>
              </a:rPr>
              <a:t>certa maneira ele deve contribuir aos ambientes físicos que recebem e estimulam uma boa vida. Mas nos não sabemos realmente o que é uma boa vida [ não existe ´função utilitária´ e isso não pode ser otimizada ]. Sabemos que deve ter uma compreensão da forma física. Mas não sabemos como nossos processos cognitivos visualizam as formas e a geometria. Sabemos que ele deve interpretar os desejos e as necessidades humanas. Mas não sabemos como descrever as necessidades e os desejos.”</a:t>
            </a:r>
          </a:p>
          <a:p>
            <a:endParaRPr lang="pt-BR" altLang="pt-BR">
              <a:latin typeface="ISOCPEUR"/>
            </a:endParaRPr>
          </a:p>
          <a:p>
            <a:r>
              <a:rPr lang="pt-BR" altLang="pt-BR">
                <a:latin typeface="ISOCPEUR"/>
              </a:rPr>
              <a:t>Conclui em seguida:</a:t>
            </a:r>
          </a:p>
          <a:p>
            <a:endParaRPr lang="pt-BR" altLang="pt-BR">
              <a:latin typeface="ISOCPEUR"/>
            </a:endParaRPr>
          </a:p>
          <a:p>
            <a:r>
              <a:rPr lang="pt-BR" altLang="pt-BR" b="1">
                <a:latin typeface="ISOCPEUR"/>
              </a:rPr>
              <a:t>“ O que diferencia certamente um designer competente é a sua capacidade de fornecer informações ausentes. Toda concepção de um ambiente se caracteriza para uma quantidade assustadora  de informações nem disponível, nem determinável. Uma parte do processo de design é de procurar a informação.” 	</a:t>
            </a:r>
            <a:r>
              <a:rPr lang="pt-BR" altLang="pt-BR">
                <a:latin typeface="ISOCPEUR"/>
              </a:rPr>
              <a:t>					</a:t>
            </a:r>
          </a:p>
          <a:p>
            <a:r>
              <a:rPr lang="pt-BR" altLang="pt-BR">
                <a:latin typeface="ISOCPEUR"/>
              </a:rPr>
              <a:t>						[Negroponte, 1968]</a:t>
            </a:r>
          </a:p>
          <a:p>
            <a:endParaRPr lang="en-US" altLang="pt-BR">
              <a:latin typeface="ISOCPEUR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Imagem 2">
            <a:extLst>
              <a:ext uri="{FF2B5EF4-FFF2-40B4-BE49-F238E27FC236}">
                <a16:creationId xmlns:a16="http://schemas.microsoft.com/office/drawing/2014/main" id="{81142785-D445-4F45-AB23-2FF29EADC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374650"/>
            <a:ext cx="29972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Imagem 3">
            <a:extLst>
              <a:ext uri="{FF2B5EF4-FFF2-40B4-BE49-F238E27FC236}">
                <a16:creationId xmlns:a16="http://schemas.microsoft.com/office/drawing/2014/main" id="{8FD08BCF-B384-4C0C-9CBB-A06FF5DFE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13" y="3357563"/>
            <a:ext cx="3221038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Imagem 4">
            <a:extLst>
              <a:ext uri="{FF2B5EF4-FFF2-40B4-BE49-F238E27FC236}">
                <a16:creationId xmlns:a16="http://schemas.microsoft.com/office/drawing/2014/main" id="{D9E30F58-6028-4F25-AE48-B5458131A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0" y="355600"/>
            <a:ext cx="2397125" cy="321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Imagem 5">
            <a:extLst>
              <a:ext uri="{FF2B5EF4-FFF2-40B4-BE49-F238E27FC236}">
                <a16:creationId xmlns:a16="http://schemas.microsoft.com/office/drawing/2014/main" id="{BFAED943-254A-41F8-82B9-F0C676BBD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3860800"/>
            <a:ext cx="258127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Imagem 6">
            <a:extLst>
              <a:ext uri="{FF2B5EF4-FFF2-40B4-BE49-F238E27FC236}">
                <a16:creationId xmlns:a16="http://schemas.microsoft.com/office/drawing/2014/main" id="{6EC6145B-5DE9-4F9F-9AD7-C7DC5AE62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38" y="115888"/>
            <a:ext cx="2767012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Imagem 7">
            <a:extLst>
              <a:ext uri="{FF2B5EF4-FFF2-40B4-BE49-F238E27FC236}">
                <a16:creationId xmlns:a16="http://schemas.microsoft.com/office/drawing/2014/main" id="{0E0028EA-9F0A-4906-ADDE-7F22095C5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638" y="2098675"/>
            <a:ext cx="2611437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9A654A92-5746-41C7-9F51-2AA286355775}"/>
              </a:ext>
            </a:extLst>
          </p:cNvPr>
          <p:cNvCxnSpPr/>
          <p:nvPr/>
        </p:nvCxnSpPr>
        <p:spPr>
          <a:xfrm>
            <a:off x="3098800" y="0"/>
            <a:ext cx="95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BDAB2842-F27F-4B23-88A0-4B9699FD5F81}"/>
              </a:ext>
            </a:extLst>
          </p:cNvPr>
          <p:cNvCxnSpPr/>
          <p:nvPr/>
        </p:nvCxnSpPr>
        <p:spPr>
          <a:xfrm>
            <a:off x="3059113" y="0"/>
            <a:ext cx="87312" cy="57324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8B82DADA-7D13-4745-9699-B9D222D592A8}"/>
              </a:ext>
            </a:extLst>
          </p:cNvPr>
          <p:cNvCxnSpPr/>
          <p:nvPr/>
        </p:nvCxnSpPr>
        <p:spPr>
          <a:xfrm>
            <a:off x="6051550" y="0"/>
            <a:ext cx="0" cy="5805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ítulo 1">
            <a:extLst>
              <a:ext uri="{FF2B5EF4-FFF2-40B4-BE49-F238E27FC236}">
                <a16:creationId xmlns:a16="http://schemas.microsoft.com/office/drawing/2014/main" id="{49AFA035-14A3-4FE8-9394-CBB9CE42661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sz="2000"/>
              <a:t>Modelo único</a:t>
            </a:r>
          </a:p>
        </p:txBody>
      </p:sp>
      <p:pic>
        <p:nvPicPr>
          <p:cNvPr id="54275" name="Espaço Reservado para Conteúdo 4" descr="BIM-@BIMnCAD2.jpg">
            <a:extLst>
              <a:ext uri="{FF2B5EF4-FFF2-40B4-BE49-F238E27FC236}">
                <a16:creationId xmlns:a16="http://schemas.microsoft.com/office/drawing/2014/main" id="{5397D5D8-64F9-4DA1-A30E-E4EC4C7085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557338"/>
            <a:ext cx="4525963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Imagem 1">
            <a:extLst>
              <a:ext uri="{FF2B5EF4-FFF2-40B4-BE49-F238E27FC236}">
                <a16:creationId xmlns:a16="http://schemas.microsoft.com/office/drawing/2014/main" id="{EF371761-82C9-474B-B704-809625DCE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268413"/>
            <a:ext cx="4140200" cy="500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F014C49D-EC2D-4F3A-91C6-49B283FF65C0}"/>
              </a:ext>
            </a:extLst>
          </p:cNvPr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7107" name="Text Box 2">
            <a:extLst>
              <a:ext uri="{FF2B5EF4-FFF2-40B4-BE49-F238E27FC236}">
                <a16:creationId xmlns:a16="http://schemas.microsoft.com/office/drawing/2014/main" id="{7F30B06F-05DB-4C92-A224-F96B5F426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460375"/>
            <a:ext cx="7940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000" b="1" dirty="0">
                <a:solidFill>
                  <a:srgbClr val="FF0000"/>
                </a:solidFill>
              </a:rPr>
              <a:t>B I M </a:t>
            </a:r>
            <a:r>
              <a:rPr lang="pt-BR" altLang="pt-BR" sz="2000" dirty="0"/>
              <a:t>– </a:t>
            </a:r>
            <a:r>
              <a:rPr lang="pt-PT" altLang="pt-BR" b="1" i="1" dirty="0"/>
              <a:t>mudança de paradigma </a:t>
            </a:r>
            <a:r>
              <a:rPr lang="pt-PT" altLang="pt-BR" b="1" i="1" dirty="0">
                <a:solidFill>
                  <a:srgbClr val="FF3300"/>
                </a:solidFill>
              </a:rPr>
              <a:t>[</a:t>
            </a:r>
            <a:r>
              <a:rPr lang="pt-PT" altLang="pt-BR" sz="1600" b="1" i="1" dirty="0">
                <a:solidFill>
                  <a:srgbClr val="FF0000"/>
                </a:solidFill>
                <a:latin typeface="BankGothic Lt BT"/>
              </a:rPr>
              <a:t>digital</a:t>
            </a:r>
            <a:r>
              <a:rPr lang="pt-PT" altLang="pt-BR" b="1" i="1" dirty="0">
                <a:solidFill>
                  <a:srgbClr val="FF3300"/>
                </a:solidFill>
              </a:rPr>
              <a:t>] </a:t>
            </a:r>
            <a:r>
              <a:rPr lang="pt-PT" altLang="pt-BR" b="1" i="1" dirty="0"/>
              <a:t>na arquitetura e engenharia?</a:t>
            </a:r>
            <a:endParaRPr lang="pt-BR" altLang="pt-BR" i="1" dirty="0"/>
          </a:p>
        </p:txBody>
      </p:sp>
      <p:sp>
        <p:nvSpPr>
          <p:cNvPr id="47108" name="Text Box 3">
            <a:extLst>
              <a:ext uri="{FF2B5EF4-FFF2-40B4-BE49-F238E27FC236}">
                <a16:creationId xmlns:a16="http://schemas.microsoft.com/office/drawing/2014/main" id="{6E7947F9-00FB-47AF-88F0-A19389F4C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993775"/>
            <a:ext cx="8208963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400" b="1">
                <a:solidFill>
                  <a:srgbClr val="FF3300"/>
                </a:solidFill>
              </a:rPr>
              <a:t>C</a:t>
            </a:r>
            <a:r>
              <a:rPr lang="pt-BR" altLang="pt-BR" sz="1400"/>
              <a:t>oncepção e gerenciamento de </a:t>
            </a:r>
            <a:r>
              <a:rPr lang="pt-BR" altLang="pt-BR" b="1">
                <a:solidFill>
                  <a:srgbClr val="FF3300"/>
                </a:solidFill>
                <a:latin typeface="BankGothic Lt BT"/>
              </a:rPr>
              <a:t>informações</a:t>
            </a:r>
            <a:r>
              <a:rPr lang="pt-BR" altLang="pt-BR" sz="1400"/>
              <a:t> de forma integrada, reutilizável e </a:t>
            </a:r>
          </a:p>
          <a:p>
            <a:pPr eaLnBrk="1" hangingPunct="1"/>
            <a:endParaRPr lang="pt-BR" altLang="pt-BR" sz="1400"/>
          </a:p>
          <a:p>
            <a:pPr eaLnBrk="1" hangingPunct="1"/>
            <a:r>
              <a:rPr lang="pt-BR" altLang="pt-BR" sz="1400"/>
              <a:t>automatizada gerando um </a:t>
            </a:r>
            <a:r>
              <a:rPr lang="pt-BR" altLang="pt-BR" sz="1600" b="1">
                <a:solidFill>
                  <a:srgbClr val="FF3300"/>
                </a:solidFill>
              </a:rPr>
              <a:t>MODELO DIGITAL DO EDIFÍCIO </a:t>
            </a:r>
          </a:p>
          <a:p>
            <a:pPr eaLnBrk="1" hangingPunct="1"/>
            <a:endParaRPr lang="pt-BR" altLang="pt-BR" sz="1600" b="1">
              <a:solidFill>
                <a:srgbClr val="FF3300"/>
              </a:solidFill>
            </a:endParaRPr>
          </a:p>
          <a:p>
            <a:pPr eaLnBrk="1" hangingPunct="1"/>
            <a:endParaRPr lang="pt-BR" altLang="pt-BR" sz="1400"/>
          </a:p>
        </p:txBody>
      </p:sp>
      <p:sp>
        <p:nvSpPr>
          <p:cNvPr id="47109" name="Text Box 4">
            <a:extLst>
              <a:ext uri="{FF2B5EF4-FFF2-40B4-BE49-F238E27FC236}">
                <a16:creationId xmlns:a16="http://schemas.microsoft.com/office/drawing/2014/main" id="{7843F5DB-767E-45CD-88C0-24C505A79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1857375"/>
            <a:ext cx="82089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400" b="1">
                <a:solidFill>
                  <a:srgbClr val="FF3300"/>
                </a:solidFill>
              </a:rPr>
              <a:t>C</a:t>
            </a:r>
            <a:r>
              <a:rPr lang="pt-BR" altLang="pt-BR" sz="1400"/>
              <a:t>onceito de </a:t>
            </a:r>
            <a:r>
              <a:rPr lang="pt-BR" altLang="pt-BR" sz="1600" b="1">
                <a:solidFill>
                  <a:srgbClr val="FF3300"/>
                </a:solidFill>
                <a:latin typeface="BankGothic Lt BT"/>
              </a:rPr>
              <a:t>EDIFÍCIO VIRTUAL</a:t>
            </a:r>
            <a:r>
              <a:rPr lang="pt-BR" altLang="pt-BR" sz="1400"/>
              <a:t>:  elementos paramétricos representando a edificação em </a:t>
            </a:r>
          </a:p>
          <a:p>
            <a:pPr eaLnBrk="1" hangingPunct="1"/>
            <a:r>
              <a:rPr lang="pt-BR" altLang="pt-BR" sz="1400"/>
              <a:t>					                                 Ambiente Virtual</a:t>
            </a:r>
            <a:endParaRPr lang="pt-BR" altLang="pt-BR" sz="1400">
              <a:solidFill>
                <a:srgbClr val="FF3300"/>
              </a:solidFill>
            </a:endParaRPr>
          </a:p>
          <a:p>
            <a:pPr eaLnBrk="1" hangingPunct="1"/>
            <a:endParaRPr lang="pt-BR" altLang="pt-BR" sz="1400"/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04DB747-7775-418C-9BD7-9692BB43AEE0}"/>
              </a:ext>
            </a:extLst>
          </p:cNvPr>
          <p:cNvCxnSpPr/>
          <p:nvPr/>
        </p:nvCxnSpPr>
        <p:spPr>
          <a:xfrm>
            <a:off x="0" y="6704013"/>
            <a:ext cx="9144000" cy="1587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111" name="Imagem 13" descr="001.png">
            <a:extLst>
              <a:ext uri="{FF2B5EF4-FFF2-40B4-BE49-F238E27FC236}">
                <a16:creationId xmlns:a16="http://schemas.microsoft.com/office/drawing/2014/main" id="{F5844596-6658-4654-A27C-047C6D7C1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2628900"/>
            <a:ext cx="5053012" cy="401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2" name="Text Box 5">
            <a:extLst>
              <a:ext uri="{FF2B5EF4-FFF2-40B4-BE49-F238E27FC236}">
                <a16:creationId xmlns:a16="http://schemas.microsoft.com/office/drawing/2014/main" id="{44CDAEFD-AA83-4B24-8523-CEC419BE4D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6375" y="2640013"/>
            <a:ext cx="3643313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pt-BR" altLang="pt-BR" sz="1400" b="1"/>
              <a:t>“</a:t>
            </a:r>
            <a:r>
              <a:rPr lang="pt-BR" altLang="pt-BR" sz="1400" b="1">
                <a:solidFill>
                  <a:srgbClr val="FF3300"/>
                </a:solidFill>
              </a:rPr>
              <a:t>B</a:t>
            </a:r>
            <a:r>
              <a:rPr lang="pt-BR" altLang="pt-BR" sz="1400"/>
              <a:t>uilding </a:t>
            </a:r>
            <a:r>
              <a:rPr lang="pt-BR" altLang="pt-BR" sz="1400">
                <a:solidFill>
                  <a:srgbClr val="FF3300"/>
                </a:solidFill>
              </a:rPr>
              <a:t>I</a:t>
            </a:r>
            <a:r>
              <a:rPr lang="pt-BR" altLang="pt-BR" sz="1400"/>
              <a:t>nformation </a:t>
            </a:r>
            <a:r>
              <a:rPr lang="pt-BR" altLang="pt-BR" sz="1400">
                <a:solidFill>
                  <a:srgbClr val="FF3300"/>
                </a:solidFill>
              </a:rPr>
              <a:t>M</a:t>
            </a:r>
            <a:r>
              <a:rPr lang="pt-BR" altLang="pt-BR" sz="1400"/>
              <a:t>odel utiliza tecnologia de ponta para estabelecer uma representação computacional de todas as características físicas e funcionais da edificação relacionada às informações de seu projeto e posterior ciclo de vida, e pretende ser um repositório de informação para o uso e manutenção pelos clientes e usuários durante a vivência da edificação.”</a:t>
            </a:r>
          </a:p>
          <a:p>
            <a:pPr eaLnBrk="1" hangingPunct="1"/>
            <a:endParaRPr lang="pt-BR" altLang="pt-BR" sz="1400"/>
          </a:p>
          <a:p>
            <a:pPr algn="r" eaLnBrk="1" hangingPunct="1"/>
            <a:r>
              <a:rPr lang="pt-BR" altLang="pt-BR" sz="1200" i="1">
                <a:solidFill>
                  <a:srgbClr val="FF3300"/>
                </a:solidFill>
              </a:rPr>
              <a:t>United States National Institute Of Building Science</a:t>
            </a: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F9B8BB51-62CC-4223-AD86-024F3848B6C6}"/>
              </a:ext>
            </a:extLst>
          </p:cNvPr>
          <p:cNvCxnSpPr/>
          <p:nvPr/>
        </p:nvCxnSpPr>
        <p:spPr>
          <a:xfrm>
            <a:off x="3000375" y="5000625"/>
            <a:ext cx="5857875" cy="1588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13" descr="001.png">
            <a:extLst>
              <a:ext uri="{FF2B5EF4-FFF2-40B4-BE49-F238E27FC236}">
                <a16:creationId xmlns:a16="http://schemas.microsoft.com/office/drawing/2014/main" id="{A90390AC-B8B7-48D1-B0F6-B8F68330DC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59" y="867794"/>
            <a:ext cx="7539273" cy="599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1976B0-210C-46C9-97F6-B663D56FE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/>
              <a:t>.</a:t>
            </a:r>
            <a:br>
              <a:rPr lang="pt-BR" sz="2400" dirty="0"/>
            </a:br>
            <a:r>
              <a:rPr lang="pt-BR" sz="2400" dirty="0">
                <a:hlinkClick r:id="rId3"/>
              </a:rPr>
              <a:t>DECRETO Nº 9.983, DE 22 DE AGOSTO DE 2019</a:t>
            </a:r>
            <a:endParaRPr lang="pt-BR" sz="24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52F2966-DF29-461E-ABCB-3B2D871B9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sz="1400" dirty="0"/>
          </a:p>
          <a:p>
            <a:r>
              <a:rPr lang="pt-BR" sz="1400" dirty="0"/>
              <a:t>A partir de janeiro de 2021: a exigência de BIM se dará na elaboração de modelos para a arquitetura e engenharia nas disciplinas de estrutura, hidráulica, AVAC e elétrica na detecção de interferências, na extração de quantitativos e na geração de documentação gráfica a partir desses modelos; </a:t>
            </a:r>
          </a:p>
          <a:p>
            <a:endParaRPr lang="pt-BR" sz="1400" dirty="0"/>
          </a:p>
          <a:p>
            <a:r>
              <a:rPr lang="pt-BR" sz="1400" dirty="0"/>
              <a:t>A partir de janeiro de 2024: os modelos deverão contemplar algumas etapas que envolvem a obra, como o planejamento da execução da obra, na orçamentação e na atualização dos modelos e de suas informações como construído (“as </a:t>
            </a:r>
            <a:r>
              <a:rPr lang="pt-BR" sz="1400" dirty="0" err="1"/>
              <a:t>built</a:t>
            </a:r>
            <a:r>
              <a:rPr lang="pt-BR" sz="1400" dirty="0"/>
              <a:t>”). Além das exigências da primeira fase. </a:t>
            </a:r>
          </a:p>
          <a:p>
            <a:pPr marL="0" indent="0">
              <a:buNone/>
            </a:pPr>
            <a:endParaRPr lang="pt-BR" sz="1400" dirty="0"/>
          </a:p>
          <a:p>
            <a:r>
              <a:rPr lang="pt-BR" sz="1400" dirty="0"/>
              <a:t>A partir de janeiro de 2028: passará a abranger todo o ciclo de vida da obra ao considerar atividades do pós-obra. Será aplicado, no mínimo, nas construções novas, reformas, ampliações ou reabilitações, quando consideradas de média ou grande relevância, nos usos previstos na primeira e na segunda fases e, além disso, nos serviços de gerenciamento e de manutenção do empreendimento após sua conclusão.</a:t>
            </a:r>
          </a:p>
        </p:txBody>
      </p:sp>
    </p:spTree>
    <p:extLst>
      <p:ext uri="{BB962C8B-B14F-4D97-AF65-F5344CB8AC3E}">
        <p14:creationId xmlns:p14="http://schemas.microsoft.com/office/powerpoint/2010/main" val="16575714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Imagem 3" descr="BIM-@BIMnCAD4_ campus de intervenção.jpg">
            <a:hlinkClick r:id="rId2"/>
            <a:extLst>
              <a:ext uri="{FF2B5EF4-FFF2-40B4-BE49-F238E27FC236}">
                <a16:creationId xmlns:a16="http://schemas.microsoft.com/office/drawing/2014/main" id="{8C5CB56A-8FC3-49E0-A2A6-9C5FE61C5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-4660900"/>
            <a:ext cx="10110788" cy="1197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CaixaDeTexto 1">
            <a:extLst>
              <a:ext uri="{FF2B5EF4-FFF2-40B4-BE49-F238E27FC236}">
                <a16:creationId xmlns:a16="http://schemas.microsoft.com/office/drawing/2014/main" id="{7614A756-E41C-46EB-8953-3AC12F7E6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" y="692150"/>
            <a:ext cx="2633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/>
              <a:t>Como é implementado?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Mastering Autodesk Revit 2018 por [Kirby, Lance, Krygiel, Eddy, Kim, Marcus]">
            <a:extLst>
              <a:ext uri="{FF2B5EF4-FFF2-40B4-BE49-F238E27FC236}">
                <a16:creationId xmlns:a16="http://schemas.microsoft.com/office/drawing/2014/main" id="{B784A623-DF81-43AF-BE67-5EE3556B8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163" y="1555750"/>
            <a:ext cx="298767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4" descr="https://images-na.ssl-images-amazon.com/images/I/51hoUBAs6UL._SX371_BO1,204,203,200_.jpg">
            <a:extLst>
              <a:ext uri="{FF2B5EF4-FFF2-40B4-BE49-F238E27FC236}">
                <a16:creationId xmlns:a16="http://schemas.microsoft.com/office/drawing/2014/main" id="{105C5C82-1382-4C10-8DA7-0DD4BFE7F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581150"/>
            <a:ext cx="2798762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6" descr="https://images-na.ssl-images-amazon.com/images/I/514xAYCvxjL._SX348_BO1,204,203,200_.jpg">
            <a:extLst>
              <a:ext uri="{FF2B5EF4-FFF2-40B4-BE49-F238E27FC236}">
                <a16:creationId xmlns:a16="http://schemas.microsoft.com/office/drawing/2014/main" id="{386D413D-520F-447E-8DD2-1A44BDFC3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2575"/>
            <a:ext cx="262572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s://images-na.ssl-images-amazon.com/images/I/51B5nRVH4LL._SX355_BO1,204,203,200_.jpg">
            <a:extLst>
              <a:ext uri="{FF2B5EF4-FFF2-40B4-BE49-F238E27FC236}">
                <a16:creationId xmlns:a16="http://schemas.microsoft.com/office/drawing/2014/main" id="{0606AF0C-B600-469D-A800-F6522600D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818" y="0"/>
            <a:ext cx="4904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aixaDeTexto 2">
            <a:extLst>
              <a:ext uri="{FF2B5EF4-FFF2-40B4-BE49-F238E27FC236}">
                <a16:creationId xmlns:a16="http://schemas.microsoft.com/office/drawing/2014/main" id="{5D71F3DB-8A9E-45D1-9881-AE5D44026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3025775"/>
            <a:ext cx="453714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3600" dirty="0"/>
              <a:t>Interface REVIT</a:t>
            </a:r>
          </a:p>
          <a:p>
            <a:r>
              <a:rPr lang="pt-BR" altLang="pt-BR" sz="1600" dirty="0">
                <a:hlinkClick r:id="rId2"/>
              </a:rPr>
              <a:t>Quais software para engenharia civil em 2020?</a:t>
            </a:r>
            <a:endParaRPr lang="pt-BR" altLang="pt-BR" sz="1600" dirty="0"/>
          </a:p>
          <a:p>
            <a:endParaRPr lang="pt-BR" altLang="pt-BR" sz="3600" dirty="0"/>
          </a:p>
        </p:txBody>
      </p:sp>
      <p:sp>
        <p:nvSpPr>
          <p:cNvPr id="58371" name="CaixaDeTexto 3">
            <a:extLst>
              <a:ext uri="{FF2B5EF4-FFF2-40B4-BE49-F238E27FC236}">
                <a16:creationId xmlns:a16="http://schemas.microsoft.com/office/drawing/2014/main" id="{12856ADE-139A-4F2C-9A57-F04A0C55C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565400"/>
            <a:ext cx="33115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pt-BR" altLang="pt-BR" sz="9600">
                <a:solidFill>
                  <a:srgbClr val="FF0000"/>
                </a:solidFill>
              </a:rPr>
              <a:t>BIM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Netscape Wallpaper">
            <a:extLst>
              <a:ext uri="{FF2B5EF4-FFF2-40B4-BE49-F238E27FC236}">
                <a16:creationId xmlns:a16="http://schemas.microsoft.com/office/drawing/2014/main" id="{410B063C-6CE8-4433-AF6C-9872BC38E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4" t="-1" r="2570" b="1417"/>
          <a:stretch/>
        </p:blipFill>
        <p:spPr bwMode="auto">
          <a:xfrm>
            <a:off x="4241454" y="1629592"/>
            <a:ext cx="4902546" cy="318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Gutenbergpresse">
            <a:extLst>
              <a:ext uri="{FF2B5EF4-FFF2-40B4-BE49-F238E27FC236}">
                <a16:creationId xmlns:a16="http://schemas.microsoft.com/office/drawing/2014/main" id="{4E6F00C2-970D-4B57-87E1-8DE959AE4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1"/>
          <a:stretch>
            <a:fillRect/>
          </a:stretch>
        </p:blipFill>
        <p:spPr bwMode="auto">
          <a:xfrm>
            <a:off x="8244" y="1629592"/>
            <a:ext cx="2721136" cy="314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Saintjean_13ieme">
            <a:extLst>
              <a:ext uri="{FF2B5EF4-FFF2-40B4-BE49-F238E27FC236}">
                <a16:creationId xmlns:a16="http://schemas.microsoft.com/office/drawing/2014/main" id="{A9C6266F-104A-43F2-9D57-E171DE9E36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93"/>
          <a:stretch/>
        </p:blipFill>
        <p:spPr bwMode="auto">
          <a:xfrm flipH="1">
            <a:off x="24911" y="9205"/>
            <a:ext cx="1450367" cy="162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ernseher">
            <a:extLst>
              <a:ext uri="{FF2B5EF4-FFF2-40B4-BE49-F238E27FC236}">
                <a16:creationId xmlns:a16="http://schemas.microsoft.com/office/drawing/2014/main" id="{0788E63D-EF8F-4C93-8485-F66777F0ED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0" t="14355" r="24350" b="16116"/>
          <a:stretch/>
        </p:blipFill>
        <p:spPr bwMode="auto">
          <a:xfrm>
            <a:off x="2954675" y="1629592"/>
            <a:ext cx="1113269" cy="3137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11A1C495-7FD1-42B4-BFF3-C09B6A46D005}"/>
              </a:ext>
            </a:extLst>
          </p:cNvPr>
          <p:cNvSpPr/>
          <p:nvPr/>
        </p:nvSpPr>
        <p:spPr>
          <a:xfrm>
            <a:off x="0" y="5229200"/>
            <a:ext cx="2729380" cy="216024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id="{5A1C8EC0-6ADB-4EAA-B9F3-345E99BC6AC1}"/>
              </a:ext>
            </a:extLst>
          </p:cNvPr>
          <p:cNvSpPr/>
          <p:nvPr/>
        </p:nvSpPr>
        <p:spPr>
          <a:xfrm>
            <a:off x="2815279" y="5225865"/>
            <a:ext cx="1426175" cy="216024"/>
          </a:xfrm>
          <a:prstGeom prst="rightArrow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id="{5F844CF3-A30E-4086-8ACE-785C01803329}"/>
              </a:ext>
            </a:extLst>
          </p:cNvPr>
          <p:cNvSpPr/>
          <p:nvPr/>
        </p:nvSpPr>
        <p:spPr>
          <a:xfrm>
            <a:off x="4427984" y="5228407"/>
            <a:ext cx="4716016" cy="21348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: para a Direita 12">
            <a:extLst>
              <a:ext uri="{FF2B5EF4-FFF2-40B4-BE49-F238E27FC236}">
                <a16:creationId xmlns:a16="http://schemas.microsoft.com/office/drawing/2014/main" id="{FB7F7831-EAF1-4603-880F-6599DAF81746}"/>
              </a:ext>
            </a:extLst>
          </p:cNvPr>
          <p:cNvSpPr/>
          <p:nvPr/>
        </p:nvSpPr>
        <p:spPr>
          <a:xfrm>
            <a:off x="-144016" y="6356838"/>
            <a:ext cx="9288016" cy="213481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exto Explicativo: Linha Dobrada Dupla 14">
            <a:extLst>
              <a:ext uri="{FF2B5EF4-FFF2-40B4-BE49-F238E27FC236}">
                <a16:creationId xmlns:a16="http://schemas.microsoft.com/office/drawing/2014/main" id="{034B5429-1B41-4A53-BBD5-9CD5979CF966}"/>
              </a:ext>
            </a:extLst>
          </p:cNvPr>
          <p:cNvSpPr/>
          <p:nvPr/>
        </p:nvSpPr>
        <p:spPr>
          <a:xfrm>
            <a:off x="691196" y="4886755"/>
            <a:ext cx="1092952" cy="339110"/>
          </a:xfrm>
          <a:prstGeom prst="borderCallout3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escrita</a:t>
            </a:r>
          </a:p>
        </p:txBody>
      </p:sp>
      <p:sp>
        <p:nvSpPr>
          <p:cNvPr id="16" name="Texto Explicativo: Linha Dobrada Dupla 15">
            <a:extLst>
              <a:ext uri="{FF2B5EF4-FFF2-40B4-BE49-F238E27FC236}">
                <a16:creationId xmlns:a16="http://schemas.microsoft.com/office/drawing/2014/main" id="{154588A9-B5CB-417C-A2C2-FEFE80BBD3F9}"/>
              </a:ext>
            </a:extLst>
          </p:cNvPr>
          <p:cNvSpPr/>
          <p:nvPr/>
        </p:nvSpPr>
        <p:spPr>
          <a:xfrm>
            <a:off x="2954675" y="4900473"/>
            <a:ext cx="1286779" cy="343500"/>
          </a:xfrm>
          <a:prstGeom prst="borderCallout3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eletrônica</a:t>
            </a:r>
          </a:p>
        </p:txBody>
      </p:sp>
      <p:sp>
        <p:nvSpPr>
          <p:cNvPr id="17" name="Texto Explicativo: Linha Dobrada Dupla 16">
            <a:extLst>
              <a:ext uri="{FF2B5EF4-FFF2-40B4-BE49-F238E27FC236}">
                <a16:creationId xmlns:a16="http://schemas.microsoft.com/office/drawing/2014/main" id="{92DDD9CF-BFC1-49EA-BDBE-EF4EC930D736}"/>
              </a:ext>
            </a:extLst>
          </p:cNvPr>
          <p:cNvSpPr/>
          <p:nvPr/>
        </p:nvSpPr>
        <p:spPr>
          <a:xfrm>
            <a:off x="6242423" y="4884987"/>
            <a:ext cx="900608" cy="343500"/>
          </a:xfrm>
          <a:prstGeom prst="borderCallout3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digital</a:t>
            </a:r>
          </a:p>
        </p:txBody>
      </p:sp>
      <p:sp>
        <p:nvSpPr>
          <p:cNvPr id="7" name="Texto Explicativo: Linha Dobrada 6">
            <a:extLst>
              <a:ext uri="{FF2B5EF4-FFF2-40B4-BE49-F238E27FC236}">
                <a16:creationId xmlns:a16="http://schemas.microsoft.com/office/drawing/2014/main" id="{744BCB8F-D01A-4A7E-AC11-15E7E2F38765}"/>
              </a:ext>
            </a:extLst>
          </p:cNvPr>
          <p:cNvSpPr/>
          <p:nvPr/>
        </p:nvSpPr>
        <p:spPr>
          <a:xfrm>
            <a:off x="1459425" y="11587"/>
            <a:ext cx="3816424" cy="61264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56989"/>
              <a:gd name="adj6" fmla="val -42520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Processo de aprendizagem</a:t>
            </a:r>
            <a:br>
              <a:rPr lang="pt-BR" dirty="0"/>
            </a:br>
            <a:r>
              <a:rPr lang="pt-BR" dirty="0"/>
              <a:t>Da alfabetização a virtuosidade</a:t>
            </a:r>
          </a:p>
        </p:txBody>
      </p:sp>
      <p:sp>
        <p:nvSpPr>
          <p:cNvPr id="8" name="Balão de Fala: Retângulo 7">
            <a:extLst>
              <a:ext uri="{FF2B5EF4-FFF2-40B4-BE49-F238E27FC236}">
                <a16:creationId xmlns:a16="http://schemas.microsoft.com/office/drawing/2014/main" id="{81D4A960-214B-4162-BF3F-497C4A213690}"/>
              </a:ext>
            </a:extLst>
          </p:cNvPr>
          <p:cNvSpPr/>
          <p:nvPr/>
        </p:nvSpPr>
        <p:spPr>
          <a:xfrm>
            <a:off x="1784148" y="1177181"/>
            <a:ext cx="915644" cy="433325"/>
          </a:xfrm>
          <a:prstGeom prst="wedgeRectCallou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~1450</a:t>
            </a:r>
          </a:p>
        </p:txBody>
      </p:sp>
      <p:sp>
        <p:nvSpPr>
          <p:cNvPr id="9" name="Balão de Fala: Retângulo 8">
            <a:extLst>
              <a:ext uri="{FF2B5EF4-FFF2-40B4-BE49-F238E27FC236}">
                <a16:creationId xmlns:a16="http://schemas.microsoft.com/office/drawing/2014/main" id="{2CC5BCD5-DA2C-4DAF-9507-CCE0F3A55D46}"/>
              </a:ext>
            </a:extLst>
          </p:cNvPr>
          <p:cNvSpPr/>
          <p:nvPr/>
        </p:nvSpPr>
        <p:spPr>
          <a:xfrm>
            <a:off x="3254152" y="1203374"/>
            <a:ext cx="813792" cy="426218"/>
          </a:xfrm>
          <a:prstGeom prst="wedgeRectCallou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1928</a:t>
            </a:r>
          </a:p>
        </p:txBody>
      </p:sp>
      <p:sp>
        <p:nvSpPr>
          <p:cNvPr id="14" name="Balão de Fala: Retângulo 13">
            <a:extLst>
              <a:ext uri="{FF2B5EF4-FFF2-40B4-BE49-F238E27FC236}">
                <a16:creationId xmlns:a16="http://schemas.microsoft.com/office/drawing/2014/main" id="{E07E60B6-2465-42E0-8C3C-E63FC52AAB68}"/>
              </a:ext>
            </a:extLst>
          </p:cNvPr>
          <p:cNvSpPr/>
          <p:nvPr/>
        </p:nvSpPr>
        <p:spPr>
          <a:xfrm>
            <a:off x="7812360" y="1176510"/>
            <a:ext cx="813792" cy="433324"/>
          </a:xfrm>
          <a:prstGeom prst="wedgeRectCallou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1991</a:t>
            </a:r>
          </a:p>
        </p:txBody>
      </p:sp>
      <p:sp>
        <p:nvSpPr>
          <p:cNvPr id="19" name="Balão de Fala: Retângulo 18">
            <a:extLst>
              <a:ext uri="{FF2B5EF4-FFF2-40B4-BE49-F238E27FC236}">
                <a16:creationId xmlns:a16="http://schemas.microsoft.com/office/drawing/2014/main" id="{98083A46-A55B-40A3-B321-E879996FBB46}"/>
              </a:ext>
            </a:extLst>
          </p:cNvPr>
          <p:cNvSpPr/>
          <p:nvPr/>
        </p:nvSpPr>
        <p:spPr>
          <a:xfrm>
            <a:off x="3923928" y="5900531"/>
            <a:ext cx="4902547" cy="459142"/>
          </a:xfrm>
          <a:prstGeom prst="wedgeRectCallou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dirty="0"/>
              <a:t>new </a:t>
            </a:r>
            <a:r>
              <a:rPr lang="pt-BR" dirty="0" err="1"/>
              <a:t>human</a:t>
            </a:r>
            <a:r>
              <a:rPr lang="pt-BR" dirty="0"/>
              <a:t> -new </a:t>
            </a:r>
            <a:r>
              <a:rPr lang="pt-BR" dirty="0" err="1"/>
              <a:t>technology</a:t>
            </a:r>
            <a:r>
              <a:rPr lang="pt-BR" dirty="0"/>
              <a:t> &gt; quais métodos </a:t>
            </a:r>
          </a:p>
        </p:txBody>
      </p:sp>
    </p:spTree>
    <p:extLst>
      <p:ext uri="{BB962C8B-B14F-4D97-AF65-F5344CB8AC3E}">
        <p14:creationId xmlns:p14="http://schemas.microsoft.com/office/powerpoint/2010/main" val="1513789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B441D9AA-B294-4ACF-871F-51A81F0D2107}"/>
              </a:ext>
            </a:extLst>
          </p:cNvPr>
          <p:cNvSpPr txBox="1"/>
          <p:nvPr/>
        </p:nvSpPr>
        <p:spPr>
          <a:xfrm>
            <a:off x="0" y="1528763"/>
            <a:ext cx="91440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2">
              <a:defRPr/>
            </a:pPr>
            <a:r>
              <a:rPr lang="pt-BR" sz="2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Arquitetura e Engenharia Civil, Linha de tempo</a:t>
            </a:r>
            <a:br>
              <a:rPr lang="pt-BR" sz="2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Da representação à performance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075DD82F-A453-447F-8CDD-6AAFF44258C6}"/>
              </a:ext>
            </a:extLst>
          </p:cNvPr>
          <p:cNvCxnSpPr/>
          <p:nvPr/>
        </p:nvCxnSpPr>
        <p:spPr>
          <a:xfrm>
            <a:off x="0" y="3040063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o 1">
            <a:extLst>
              <a:ext uri="{FF2B5EF4-FFF2-40B4-BE49-F238E27FC236}">
                <a16:creationId xmlns:a16="http://schemas.microsoft.com/office/drawing/2014/main" id="{1FE1B8A5-8C53-453A-AEFF-9FE329026E48}"/>
              </a:ext>
            </a:extLst>
          </p:cNvPr>
          <p:cNvGrpSpPr>
            <a:grpSpLocks/>
          </p:cNvGrpSpPr>
          <p:nvPr/>
        </p:nvGrpSpPr>
        <p:grpSpPr bwMode="auto">
          <a:xfrm>
            <a:off x="482600" y="2654300"/>
            <a:ext cx="1573213" cy="2693988"/>
            <a:chOff x="644125" y="2395316"/>
            <a:chExt cx="2096588" cy="3592972"/>
          </a:xfrm>
        </p:grpSpPr>
        <p:sp>
          <p:nvSpPr>
            <p:cNvPr id="21518" name="CaixaDeTexto 8">
              <a:extLst>
                <a:ext uri="{FF2B5EF4-FFF2-40B4-BE49-F238E27FC236}">
                  <a16:creationId xmlns:a16="http://schemas.microsoft.com/office/drawing/2014/main" id="{310F7FDE-68EA-4F2A-9AC0-63DBD8BF50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6214" y="2395316"/>
              <a:ext cx="1332411" cy="86177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>
                  <a:solidFill>
                    <a:schemeClr val="bg1"/>
                  </a:solidFill>
                </a:rPr>
                <a:t>anos 1980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7052F578-4F07-4A48-BEE4-AA2DA1C990D2}"/>
                </a:ext>
              </a:extLst>
            </p:cNvPr>
            <p:cNvSpPr txBox="1"/>
            <p:nvPr/>
          </p:nvSpPr>
          <p:spPr>
            <a:xfrm>
              <a:off x="644125" y="3032609"/>
              <a:ext cx="2096588" cy="29556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1200" dirty="0">
                  <a:latin typeface="Arial" charset="0"/>
                  <a:ea typeface="Arial" charset="0"/>
                  <a:cs typeface="Arial" charset="0"/>
                </a:rPr>
                <a:t>REPRESENTAÇÃO</a:t>
              </a:r>
            </a:p>
            <a:p>
              <a:pPr marL="9525" lvl="1" algn="ctr">
                <a:defRPr/>
              </a:pPr>
              <a:r>
                <a:rPr lang="pt-BR" sz="1050" dirty="0">
                  <a:latin typeface="Arial" charset="0"/>
                  <a:ea typeface="Arial" charset="0"/>
                  <a:cs typeface="Arial" charset="0"/>
                </a:rPr>
                <a:t>Computadores </a:t>
              </a:r>
              <a:r>
                <a:rPr lang="pt-BR" sz="1050" i="1" dirty="0" err="1">
                  <a:latin typeface="Arial" charset="0"/>
                  <a:ea typeface="Arial" charset="0"/>
                  <a:cs typeface="Arial" charset="0"/>
                </a:rPr>
                <a:t>standalone</a:t>
              </a:r>
              <a:r>
                <a:rPr lang="pt-BR" sz="1050" dirty="0">
                  <a:latin typeface="Arial" charset="0"/>
                  <a:ea typeface="Arial" charset="0"/>
                  <a:cs typeface="Arial" charset="0"/>
                </a:rPr>
                <a:t>, aproximações entre arquitetura e computação, demandas para desenvolvimento de </a:t>
              </a:r>
              <a:r>
                <a:rPr lang="pt-BR" sz="1050" i="1" dirty="0">
                  <a:latin typeface="Arial" charset="0"/>
                  <a:ea typeface="Arial" charset="0"/>
                  <a:cs typeface="Arial" charset="0"/>
                </a:rPr>
                <a:t>software</a:t>
              </a:r>
            </a:p>
            <a:p>
              <a:pPr marL="9525" lvl="1" algn="ctr">
                <a:defRPr/>
              </a:pPr>
              <a:endParaRPr lang="pt-BR" sz="1050" b="1" dirty="0">
                <a:latin typeface="Arial" charset="0"/>
                <a:ea typeface="Arial" charset="0"/>
                <a:cs typeface="Arial" charset="0"/>
              </a:endParaRPr>
            </a:p>
            <a:p>
              <a:pPr marL="9525" lvl="1" algn="ctr">
                <a:defRPr/>
              </a:pPr>
              <a:endParaRPr lang="pt-BR" sz="1050" b="1" dirty="0">
                <a:latin typeface="Arial" charset="0"/>
                <a:ea typeface="Arial" charset="0"/>
                <a:cs typeface="Arial" charset="0"/>
              </a:endParaRPr>
            </a:p>
            <a:p>
              <a:pPr marL="9525" lvl="1" algn="ctr">
                <a:defRPr/>
              </a:pPr>
              <a:r>
                <a:rPr lang="pt-BR" sz="1050" b="1" dirty="0">
                  <a:latin typeface="Arial" charset="0"/>
                  <a:ea typeface="Arial" charset="0"/>
                  <a:cs typeface="Arial" charset="0"/>
                </a:rPr>
                <a:t>Objeto, conceitos, desconstrução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1E448D83-A760-467E-A080-DC644A695F43}"/>
              </a:ext>
            </a:extLst>
          </p:cNvPr>
          <p:cNvGrpSpPr>
            <a:grpSpLocks/>
          </p:cNvGrpSpPr>
          <p:nvPr/>
        </p:nvGrpSpPr>
        <p:grpSpPr bwMode="auto">
          <a:xfrm>
            <a:off x="2708275" y="2654300"/>
            <a:ext cx="1573213" cy="2532063"/>
            <a:chOff x="3611607" y="2395310"/>
            <a:chExt cx="2096588" cy="3377535"/>
          </a:xfrm>
        </p:grpSpPr>
        <p:sp>
          <p:nvSpPr>
            <p:cNvPr id="21516" name="CaixaDeTexto 9">
              <a:extLst>
                <a:ext uri="{FF2B5EF4-FFF2-40B4-BE49-F238E27FC236}">
                  <a16:creationId xmlns:a16="http://schemas.microsoft.com/office/drawing/2014/main" id="{E748346E-E8B0-4640-86F8-7C61B3FC27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93696" y="2395310"/>
              <a:ext cx="1332411" cy="86177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>
                  <a:solidFill>
                    <a:schemeClr val="bg1"/>
                  </a:solidFill>
                </a:rPr>
                <a:t>anos 1990</a:t>
              </a: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ACD97D8C-8569-4A88-AB40-C6364F7AD0CA}"/>
                </a:ext>
              </a:extLst>
            </p:cNvPr>
            <p:cNvSpPr txBox="1"/>
            <p:nvPr/>
          </p:nvSpPr>
          <p:spPr>
            <a:xfrm>
              <a:off x="3611607" y="3032701"/>
              <a:ext cx="2096588" cy="27401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1200" cap="all" dirty="0">
                  <a:latin typeface="Arial" charset="0"/>
                  <a:ea typeface="Arial" charset="0"/>
                  <a:cs typeface="Arial" charset="0"/>
                </a:rPr>
                <a:t>interatividade, conectividade</a:t>
              </a:r>
            </a:p>
            <a:p>
              <a:pPr marL="0" lvl="1" algn="ctr">
                <a:defRPr/>
              </a:pPr>
              <a:r>
                <a:rPr lang="pt-BR" sz="1050" dirty="0">
                  <a:latin typeface="Arial" charset="0"/>
                  <a:ea typeface="Arial" charset="0"/>
                  <a:cs typeface="Arial" charset="0"/>
                </a:rPr>
                <a:t>Design de interface, visualização, organização da informação, integração</a:t>
              </a:r>
            </a:p>
            <a:p>
              <a:pPr marL="0" lvl="1" algn="ctr">
                <a:defRPr/>
              </a:pPr>
              <a:endParaRPr lang="pt-BR" sz="1050" dirty="0">
                <a:latin typeface="Arial" charset="0"/>
                <a:ea typeface="Arial" charset="0"/>
                <a:cs typeface="Arial" charset="0"/>
              </a:endParaRPr>
            </a:p>
            <a:p>
              <a:pPr marL="0" lvl="1" algn="ctr">
                <a:defRPr/>
              </a:pPr>
              <a:endParaRPr lang="pt-BR" sz="1050" dirty="0">
                <a:latin typeface="Arial" charset="0"/>
                <a:ea typeface="Arial" charset="0"/>
                <a:cs typeface="Arial" charset="0"/>
              </a:endParaRPr>
            </a:p>
            <a:p>
              <a:pPr marL="0" lvl="1" algn="ctr">
                <a:defRPr/>
              </a:pPr>
              <a:endParaRPr lang="pt-BR" sz="1050" dirty="0">
                <a:latin typeface="Arial" charset="0"/>
                <a:ea typeface="Arial" charset="0"/>
                <a:cs typeface="Arial" charset="0"/>
              </a:endParaRPr>
            </a:p>
            <a:p>
              <a:pPr marL="0" lvl="1" algn="ctr">
                <a:defRPr/>
              </a:pPr>
              <a:endParaRPr lang="pt-BR" sz="900" dirty="0">
                <a:latin typeface="Arial" charset="0"/>
                <a:ea typeface="Arial" charset="0"/>
                <a:cs typeface="Arial" charset="0"/>
              </a:endParaRPr>
            </a:p>
            <a:p>
              <a:pPr marL="0" lvl="1" algn="ctr">
                <a:defRPr/>
              </a:pPr>
              <a:r>
                <a:rPr lang="pt-BR" sz="1050" b="1" dirty="0">
                  <a:latin typeface="Arial" charset="0"/>
                  <a:ea typeface="Arial" charset="0"/>
                  <a:cs typeface="Arial" charset="0"/>
                </a:rPr>
                <a:t>Objeto, ampliação de referências, glocal</a:t>
              </a:r>
              <a:endParaRPr lang="pt-BR" b="1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9F7EB6C8-0CF4-4FA5-8AC7-27207E55F4D4}"/>
              </a:ext>
            </a:extLst>
          </p:cNvPr>
          <p:cNvGrpSpPr>
            <a:grpSpLocks/>
          </p:cNvGrpSpPr>
          <p:nvPr/>
        </p:nvGrpSpPr>
        <p:grpSpPr bwMode="auto">
          <a:xfrm>
            <a:off x="4887913" y="2654300"/>
            <a:ext cx="1571625" cy="2693988"/>
            <a:chOff x="6517094" y="2395313"/>
            <a:chExt cx="2096588" cy="3592976"/>
          </a:xfrm>
        </p:grpSpPr>
        <p:sp>
          <p:nvSpPr>
            <p:cNvPr id="21514" name="CaixaDeTexto 10">
              <a:extLst>
                <a:ext uri="{FF2B5EF4-FFF2-40B4-BE49-F238E27FC236}">
                  <a16:creationId xmlns:a16="http://schemas.microsoft.com/office/drawing/2014/main" id="{70E39CCF-4106-4435-AA3A-51F67606E4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9185" y="2395313"/>
              <a:ext cx="1332411" cy="86177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>
                  <a:solidFill>
                    <a:schemeClr val="bg1"/>
                  </a:solidFill>
                </a:rPr>
                <a:t>anos 2000</a:t>
              </a: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6C2B2F66-9507-4F74-836A-89800CA4DAE2}"/>
                </a:ext>
              </a:extLst>
            </p:cNvPr>
            <p:cNvSpPr txBox="1"/>
            <p:nvPr/>
          </p:nvSpPr>
          <p:spPr>
            <a:xfrm>
              <a:off x="6517094" y="3032606"/>
              <a:ext cx="2096588" cy="29556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1200" cap="all" dirty="0">
                  <a:latin typeface="Arial" charset="0"/>
                  <a:ea typeface="Arial" charset="0"/>
                  <a:cs typeface="Arial" charset="0"/>
                </a:rPr>
                <a:t>Hibridização,</a:t>
              </a:r>
            </a:p>
            <a:p>
              <a:pPr algn="ctr">
                <a:defRPr/>
              </a:pPr>
              <a:r>
                <a:rPr lang="pt-BR" sz="1200" cap="all" dirty="0">
                  <a:latin typeface="Arial" charset="0"/>
                  <a:ea typeface="Arial" charset="0"/>
                  <a:cs typeface="Arial" charset="0"/>
                </a:rPr>
                <a:t>Virtualização</a:t>
              </a:r>
            </a:p>
            <a:p>
              <a:pPr marL="38100" lvl="1" algn="ctr">
                <a:defRPr/>
              </a:pPr>
              <a:r>
                <a:rPr lang="pt-BR" sz="1050" dirty="0">
                  <a:latin typeface="Arial" charset="0"/>
                  <a:ea typeface="Arial" charset="0"/>
                  <a:cs typeface="Arial" charset="0"/>
                </a:rPr>
                <a:t>Desenvolvimento computacional: redes, distribuição, mobilidade, do </a:t>
              </a:r>
              <a:r>
                <a:rPr lang="pt-BR" sz="1050" i="1" dirty="0">
                  <a:latin typeface="Arial" charset="0"/>
                  <a:ea typeface="Arial" charset="0"/>
                  <a:cs typeface="Arial" charset="0"/>
                </a:rPr>
                <a:t>desktop</a:t>
              </a:r>
              <a:r>
                <a:rPr lang="pt-BR" sz="1050" dirty="0">
                  <a:latin typeface="Arial" charset="0"/>
                  <a:ea typeface="Arial" charset="0"/>
                  <a:cs typeface="Arial" charset="0"/>
                </a:rPr>
                <a:t> ao </a:t>
              </a:r>
              <a:r>
                <a:rPr lang="pt-BR" sz="1050" i="1" dirty="0">
                  <a:latin typeface="Arial" charset="0"/>
                  <a:ea typeface="Arial" charset="0"/>
                  <a:cs typeface="Arial" charset="0"/>
                </a:rPr>
                <a:t>laptop</a:t>
              </a:r>
              <a:r>
                <a:rPr lang="pt-BR" sz="1050" dirty="0">
                  <a:latin typeface="Arial" charset="0"/>
                  <a:ea typeface="Arial" charset="0"/>
                  <a:cs typeface="Arial" charset="0"/>
                </a:rPr>
                <a:t>, compatibilidade entre </a:t>
              </a:r>
              <a:r>
                <a:rPr lang="pt-BR" sz="1050" i="1" dirty="0">
                  <a:latin typeface="Arial" charset="0"/>
                  <a:ea typeface="Arial" charset="0"/>
                  <a:cs typeface="Arial" charset="0"/>
                </a:rPr>
                <a:t>software</a:t>
              </a:r>
              <a:r>
                <a:rPr lang="pt-BR" sz="1050" dirty="0">
                  <a:latin typeface="Arial" charset="0"/>
                  <a:ea typeface="Arial" charset="0"/>
                  <a:cs typeface="Arial" charset="0"/>
                </a:rPr>
                <a:t>, 3D</a:t>
              </a:r>
            </a:p>
            <a:p>
              <a:pPr marL="38100" lvl="1" algn="ctr">
                <a:defRPr/>
              </a:pPr>
              <a:endParaRPr lang="pt-BR" sz="900" dirty="0">
                <a:latin typeface="Arial" charset="0"/>
                <a:ea typeface="Arial" charset="0"/>
                <a:cs typeface="Arial" charset="0"/>
              </a:endParaRPr>
            </a:p>
            <a:p>
              <a:pPr marL="38100" lvl="1" algn="ctr">
                <a:defRPr/>
              </a:pPr>
              <a:r>
                <a:rPr lang="pt-BR" sz="1050" b="1" dirty="0">
                  <a:latin typeface="Arial" charset="0"/>
                  <a:ea typeface="Arial" charset="0"/>
                  <a:cs typeface="Arial" charset="0"/>
                </a:rPr>
                <a:t>Complexidade, biologia, geometria complexa</a:t>
              </a:r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D07ECB43-5315-49C7-BC50-25031BE13AEB}"/>
              </a:ext>
            </a:extLst>
          </p:cNvPr>
          <p:cNvGrpSpPr>
            <a:grpSpLocks/>
          </p:cNvGrpSpPr>
          <p:nvPr/>
        </p:nvGrpSpPr>
        <p:grpSpPr bwMode="auto">
          <a:xfrm>
            <a:off x="7067550" y="2654300"/>
            <a:ext cx="1571625" cy="2682875"/>
            <a:chOff x="9422581" y="2395310"/>
            <a:chExt cx="2096588" cy="3577588"/>
          </a:xfrm>
        </p:grpSpPr>
        <p:sp>
          <p:nvSpPr>
            <p:cNvPr id="21512" name="CaixaDeTexto 15">
              <a:extLst>
                <a:ext uri="{FF2B5EF4-FFF2-40B4-BE49-F238E27FC236}">
                  <a16:creationId xmlns:a16="http://schemas.microsoft.com/office/drawing/2014/main" id="{07A21570-6770-43A2-8CC5-8123DF7776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04672" y="2395310"/>
              <a:ext cx="1332411" cy="86177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>
                  <a:solidFill>
                    <a:schemeClr val="bg1"/>
                  </a:solidFill>
                </a:rPr>
                <a:t>anos 2010</a:t>
              </a: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2EF5744C-5111-4AAC-86D5-22C13B1916C6}"/>
                </a:ext>
              </a:extLst>
            </p:cNvPr>
            <p:cNvSpPr txBox="1"/>
            <p:nvPr/>
          </p:nvSpPr>
          <p:spPr>
            <a:xfrm>
              <a:off x="9422581" y="3034619"/>
              <a:ext cx="2096588" cy="29382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1200" cap="all" dirty="0">
                  <a:latin typeface="Arial" charset="0"/>
                  <a:ea typeface="Arial" charset="0"/>
                  <a:cs typeface="Arial" charset="0"/>
                </a:rPr>
                <a:t>performance </a:t>
              </a:r>
              <a:r>
                <a:rPr lang="pt-BR" sz="1050" dirty="0">
                  <a:latin typeface="Arial" charset="0"/>
                  <a:ea typeface="Arial" charset="0"/>
                  <a:cs typeface="Arial" charset="0"/>
                </a:rPr>
                <a:t>Simulação, </a:t>
              </a:r>
            </a:p>
            <a:p>
              <a:pPr algn="ctr">
                <a:defRPr/>
              </a:pPr>
              <a:r>
                <a:rPr lang="pt-BR" sz="1050" dirty="0">
                  <a:latin typeface="Arial" charset="0"/>
                  <a:ea typeface="Arial" charset="0"/>
                  <a:cs typeface="Arial" charset="0"/>
                </a:rPr>
                <a:t>automação, otimização, adaptação, inteligência artificial, GIS, BIM, design paramétrico, fabricação digital</a:t>
              </a:r>
            </a:p>
            <a:p>
              <a:pPr marL="38100" lvl="1" algn="ctr">
                <a:defRPr/>
              </a:pPr>
              <a:endParaRPr lang="pt-BR" sz="1050" dirty="0">
                <a:latin typeface="Arial" charset="0"/>
                <a:ea typeface="Arial" charset="0"/>
                <a:cs typeface="Arial" charset="0"/>
              </a:endParaRPr>
            </a:p>
            <a:p>
              <a:pPr marL="38100" lvl="1" algn="ctr">
                <a:defRPr/>
              </a:pPr>
              <a:endParaRPr lang="pt-BR" sz="1050" dirty="0">
                <a:latin typeface="Arial" charset="0"/>
                <a:ea typeface="Arial" charset="0"/>
                <a:cs typeface="Arial" charset="0"/>
              </a:endParaRPr>
            </a:p>
            <a:p>
              <a:pPr marL="38100" lvl="1" algn="ctr">
                <a:defRPr/>
              </a:pPr>
              <a:endParaRPr lang="pt-BR" sz="975" dirty="0">
                <a:latin typeface="Arial" charset="0"/>
                <a:ea typeface="Arial" charset="0"/>
                <a:cs typeface="Arial" charset="0"/>
              </a:endParaRPr>
            </a:p>
            <a:p>
              <a:pPr marL="38100" lvl="1" algn="ctr">
                <a:defRPr/>
              </a:pPr>
              <a:r>
                <a:rPr lang="pt-BR" sz="1050" b="1" dirty="0">
                  <a:latin typeface="Arial" charset="0"/>
                  <a:ea typeface="Arial" charset="0"/>
                  <a:cs typeface="Arial" charset="0"/>
                </a:rPr>
                <a:t>Orientado ao sistema, ecologia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590931-1B2F-486B-870E-A752B82D8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1400" dirty="0"/>
              <a:t>anotações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833B0F6-9332-4897-9F82-0223235DA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5857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008959-3198-4799-83A0-F89B2576C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4370388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pt-BR" dirty="0"/>
              <a:t>   </a:t>
            </a:r>
            <a:r>
              <a:rPr lang="pt-BR" sz="1200" dirty="0" err="1"/>
              <a:t>Building</a:t>
            </a:r>
            <a:r>
              <a:rPr lang="pt-BR" sz="1200" dirty="0"/>
              <a:t> </a:t>
            </a:r>
            <a:r>
              <a:rPr lang="pt-BR" sz="1200" dirty="0" err="1"/>
              <a:t>Information</a:t>
            </a:r>
            <a:r>
              <a:rPr lang="pt-BR" sz="1200" dirty="0"/>
              <a:t> Modeling = Modelação da Informação da Edificação </a:t>
            </a:r>
          </a:p>
        </p:txBody>
      </p:sp>
      <p:sp>
        <p:nvSpPr>
          <p:cNvPr id="40963" name="Espaço Reservado para Texto 2">
            <a:extLst>
              <a:ext uri="{FF2B5EF4-FFF2-40B4-BE49-F238E27FC236}">
                <a16:creationId xmlns:a16="http://schemas.microsoft.com/office/drawing/2014/main" id="{DC78902A-6D1E-4CE1-9BB8-395F4ADC42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722313" y="3368675"/>
            <a:ext cx="7772400" cy="1500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pt-BR" altLang="pt-BR" sz="1600"/>
              <a:t>Projeto Auxiliado por Computador + Tecnologia de Informação e Comunicação</a:t>
            </a:r>
          </a:p>
          <a:p>
            <a:r>
              <a:rPr lang="pt-BR" altLang="pt-BR" sz="1600"/>
              <a:t>                                                  CAD + TIC =</a:t>
            </a:r>
            <a:br>
              <a:rPr lang="pt-BR" altLang="pt-BR" sz="1600"/>
            </a:br>
            <a:br>
              <a:rPr lang="pt-BR" altLang="pt-BR" sz="1600"/>
            </a:br>
            <a:endParaRPr lang="pt-BR" altLang="pt-BR" sz="1600"/>
          </a:p>
        </p:txBody>
      </p:sp>
      <p:sp>
        <p:nvSpPr>
          <p:cNvPr id="40964" name="Retângulo 3">
            <a:extLst>
              <a:ext uri="{FF2B5EF4-FFF2-40B4-BE49-F238E27FC236}">
                <a16:creationId xmlns:a16="http://schemas.microsoft.com/office/drawing/2014/main" id="{D9347A77-C212-4D61-896B-47246F954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9238" y="2505075"/>
            <a:ext cx="9715501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6000" dirty="0" err="1">
                <a:solidFill>
                  <a:srgbClr val="FF0000"/>
                </a:solidFill>
                <a:hlinkClick r:id="rId2"/>
              </a:rPr>
              <a:t>What</a:t>
            </a:r>
            <a:r>
              <a:rPr lang="pt-BR" altLang="pt-BR" sz="6000" dirty="0">
                <a:solidFill>
                  <a:srgbClr val="FF0000"/>
                </a:solidFill>
                <a:hlinkClick r:id="rId2"/>
              </a:rPr>
              <a:t> is BIM? O que é BIM?</a:t>
            </a:r>
            <a:endParaRPr lang="pt-BR" altLang="pt-BR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4">
            <a:extLst>
              <a:ext uri="{FF2B5EF4-FFF2-40B4-BE49-F238E27FC236}">
                <a16:creationId xmlns:a16="http://schemas.microsoft.com/office/drawing/2014/main" id="{7E207037-362F-424D-9443-19D342CEF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5" y="1857375"/>
            <a:ext cx="82296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000" b="1">
                <a:solidFill>
                  <a:srgbClr val="FF3300"/>
                </a:solidFill>
              </a:rPr>
              <a:t>B I M </a:t>
            </a:r>
            <a:r>
              <a:rPr lang="pt-BR" altLang="pt-BR" sz="2000"/>
              <a:t>- </a:t>
            </a:r>
            <a:r>
              <a:rPr lang="pt-PT" altLang="pt-BR" b="1" i="1"/>
              <a:t>Building Information Model</a:t>
            </a:r>
            <a:r>
              <a:rPr lang="pt-BR" altLang="pt-BR" i="1"/>
              <a:t>(ing)		</a:t>
            </a:r>
            <a:endParaRPr lang="pt-BR" altLang="pt-BR" sz="2400" i="1">
              <a:solidFill>
                <a:srgbClr val="FF3300"/>
              </a:solidFill>
            </a:endParaRPr>
          </a:p>
          <a:p>
            <a:pPr eaLnBrk="1" hangingPunct="1"/>
            <a:r>
              <a:rPr lang="pt-BR" altLang="pt-BR"/>
              <a:t>Model</a:t>
            </a:r>
            <a:r>
              <a:rPr lang="pt-BR" altLang="pt-BR">
                <a:solidFill>
                  <a:srgbClr val="FF3300"/>
                </a:solidFill>
              </a:rPr>
              <a:t>[</a:t>
            </a:r>
            <a:r>
              <a:rPr lang="pt-BR" altLang="pt-BR"/>
              <a:t>o</a:t>
            </a:r>
            <a:r>
              <a:rPr lang="pt-BR" altLang="pt-BR">
                <a:solidFill>
                  <a:srgbClr val="FF3300"/>
                </a:solidFill>
              </a:rPr>
              <a:t>][</a:t>
            </a:r>
            <a:r>
              <a:rPr lang="pt-BR" altLang="pt-BR"/>
              <a:t>agem</a:t>
            </a:r>
            <a:r>
              <a:rPr lang="pt-BR" altLang="pt-BR">
                <a:solidFill>
                  <a:srgbClr val="FF3300"/>
                </a:solidFill>
              </a:rPr>
              <a:t>]</a:t>
            </a:r>
            <a:r>
              <a:rPr lang="pt-BR" altLang="pt-BR"/>
              <a:t> de informação da construção</a:t>
            </a:r>
            <a:endParaRPr lang="pt-BR" altLang="pt-BR">
              <a:solidFill>
                <a:srgbClr val="808080"/>
              </a:solidFill>
            </a:endParaRPr>
          </a:p>
        </p:txBody>
      </p:sp>
      <p:sp>
        <p:nvSpPr>
          <p:cNvPr id="9220" name="Text Box 5">
            <a:extLst>
              <a:ext uri="{FF2B5EF4-FFF2-40B4-BE49-F238E27FC236}">
                <a16:creationId xmlns:a16="http://schemas.microsoft.com/office/drawing/2014/main" id="{B8F761C2-6B42-428D-9458-3439CF7BA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820738"/>
            <a:ext cx="820896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1400" b="1" dirty="0">
                <a:solidFill>
                  <a:srgbClr val="FF3300"/>
                </a:solidFill>
                <a:latin typeface="Arial" charset="0"/>
                <a:cs typeface="+mn-cs"/>
              </a:rPr>
              <a:t>	          </a:t>
            </a:r>
            <a:r>
              <a:rPr lang="pt-BR" sz="1400" dirty="0">
                <a:latin typeface="Arial" charset="0"/>
                <a:cs typeface="+mn-cs"/>
              </a:rPr>
              <a:t>  </a:t>
            </a: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+mn-cs"/>
              </a:rPr>
              <a:t>MODEL</a:t>
            </a:r>
            <a:r>
              <a:rPr lang="pt-BR" sz="1400" dirty="0">
                <a:latin typeface="Arial" charset="0"/>
                <a:cs typeface="+mn-cs"/>
              </a:rPr>
              <a:t> -</a:t>
            </a:r>
            <a:r>
              <a:rPr lang="pt-BR" sz="1400" b="1" dirty="0">
                <a:solidFill>
                  <a:srgbClr val="FF3300"/>
                </a:solidFill>
                <a:latin typeface="Arial" charset="0"/>
                <a:cs typeface="+mn-cs"/>
              </a:rPr>
              <a:t> MODELO </a:t>
            </a:r>
            <a:r>
              <a:rPr lang="pt-BR" sz="1400" dirty="0">
                <a:latin typeface="Arial" charset="0"/>
                <a:cs typeface="+mn-cs"/>
              </a:rPr>
              <a:t>-</a:t>
            </a:r>
            <a:r>
              <a:rPr lang="pt-BR" sz="1400" b="1" dirty="0">
                <a:solidFill>
                  <a:srgbClr val="FF3300"/>
                </a:solidFill>
                <a:latin typeface="Arial" charset="0"/>
                <a:cs typeface="+mn-cs"/>
              </a:rPr>
              <a:t> </a:t>
            </a:r>
            <a:r>
              <a:rPr lang="pt-BR" sz="1400" dirty="0">
                <a:latin typeface="Arial" charset="0"/>
                <a:cs typeface="+mn-cs"/>
              </a:rPr>
              <a:t>conjunto de qualidades e características que constituem a</a:t>
            </a:r>
          </a:p>
          <a:p>
            <a:pPr eaLnBrk="1" hangingPunct="1">
              <a:defRPr/>
            </a:pPr>
            <a:r>
              <a:rPr lang="pt-BR" dirty="0">
                <a:solidFill>
                  <a:srgbClr val="FF0000"/>
                </a:solidFill>
                <a:latin typeface="BankGothic Lt BT" pitchFamily="34" charset="0"/>
                <a:cs typeface="+mn-cs"/>
              </a:rPr>
              <a:t>			    </a:t>
            </a:r>
            <a:r>
              <a:rPr lang="pt-BR" sz="1400" b="1" dirty="0">
                <a:solidFill>
                  <a:srgbClr val="FF0000"/>
                </a:solidFill>
                <a:latin typeface="BankGothic Lt BT" pitchFamily="34" charset="0"/>
                <a:cs typeface="+mn-cs"/>
              </a:rPr>
              <a:t>representação / interpretação </a:t>
            </a:r>
            <a:r>
              <a:rPr lang="pt-BR" sz="1400" dirty="0">
                <a:solidFill>
                  <a:srgbClr val="FF0000"/>
                </a:solidFill>
                <a:latin typeface="BankGothic Lt BT" pitchFamily="34" charset="0"/>
                <a:cs typeface="+mn-cs"/>
              </a:rPr>
              <a:t>de uma </a:t>
            </a:r>
            <a:r>
              <a:rPr lang="pt-BR" sz="1400" b="1" dirty="0">
                <a:solidFill>
                  <a:srgbClr val="FF0000"/>
                </a:solidFill>
                <a:latin typeface="BankGothic Lt BT" pitchFamily="34" charset="0"/>
                <a:cs typeface="+mn-cs"/>
              </a:rPr>
              <a:t>realidade</a:t>
            </a:r>
            <a:r>
              <a:rPr lang="pt-BR" sz="1400" dirty="0">
                <a:latin typeface="Arial" charset="0"/>
                <a:cs typeface="+mn-cs"/>
              </a:rPr>
              <a:t> </a:t>
            </a:r>
          </a:p>
          <a:p>
            <a:pPr eaLnBrk="1" hangingPunct="1">
              <a:defRPr/>
            </a:pPr>
            <a:r>
              <a:rPr lang="pt-BR" dirty="0">
                <a:latin typeface="Arial" charset="0"/>
                <a:cs typeface="+mn-cs"/>
              </a:rPr>
              <a:t>						      </a:t>
            </a:r>
            <a:r>
              <a:rPr lang="pt-BR" sz="1400" dirty="0">
                <a:latin typeface="Arial" charset="0"/>
                <a:cs typeface="+mn-cs"/>
              </a:rPr>
              <a:t>simplificada ou reduzida </a:t>
            </a:r>
          </a:p>
          <a:p>
            <a:pPr eaLnBrk="1" hangingPunct="1">
              <a:defRPr/>
            </a:pPr>
            <a:endParaRPr lang="pt-BR" sz="1600" dirty="0">
              <a:latin typeface="Arial" charset="0"/>
              <a:cs typeface="+mn-cs"/>
            </a:endParaRPr>
          </a:p>
        </p:txBody>
      </p:sp>
      <p:sp>
        <p:nvSpPr>
          <p:cNvPr id="46084" name="Text Box 5">
            <a:extLst>
              <a:ext uri="{FF2B5EF4-FFF2-40B4-BE49-F238E27FC236}">
                <a16:creationId xmlns:a16="http://schemas.microsoft.com/office/drawing/2014/main" id="{15279338-49C9-4FAC-B931-EB0DCC71A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588" y="3714750"/>
            <a:ext cx="820896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400" b="1">
                <a:solidFill>
                  <a:srgbClr val="FF3300"/>
                </a:solidFill>
              </a:rPr>
              <a:t>		       </a:t>
            </a:r>
            <a:endParaRPr lang="pt-BR" altLang="pt-BR" sz="1400"/>
          </a:p>
          <a:p>
            <a:pPr eaLnBrk="1" hangingPunct="1"/>
            <a:endParaRPr lang="pt-BR" altLang="pt-BR" sz="1600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43258A1A-51E0-4F1D-8103-2E0E2B5DD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3090863"/>
            <a:ext cx="8208962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1400" b="1" dirty="0">
                <a:solidFill>
                  <a:srgbClr val="FF3300"/>
                </a:solidFill>
                <a:latin typeface="Arial" charset="0"/>
                <a:cs typeface="+mn-cs"/>
              </a:rPr>
              <a:t>	          </a:t>
            </a:r>
            <a:r>
              <a:rPr lang="pt-BR" sz="1400" dirty="0">
                <a:latin typeface="Arial" charset="0"/>
                <a:cs typeface="+mn-cs"/>
              </a:rPr>
              <a:t>  </a:t>
            </a:r>
            <a:r>
              <a:rPr lang="pt-BR" sz="1400" dirty="0">
                <a:solidFill>
                  <a:srgbClr val="4D4D4D"/>
                </a:solidFill>
                <a:latin typeface="Arial" charset="0"/>
                <a:cs typeface="+mn-cs"/>
              </a:rPr>
              <a:t>INFORMATION</a:t>
            </a:r>
            <a:r>
              <a:rPr lang="pt-BR" sz="1400" dirty="0">
                <a:latin typeface="Arial" charset="0"/>
                <a:cs typeface="+mn-cs"/>
              </a:rPr>
              <a:t> –</a:t>
            </a:r>
            <a:r>
              <a:rPr lang="pt-BR" sz="1400" b="1" dirty="0">
                <a:solidFill>
                  <a:srgbClr val="FF3300"/>
                </a:solidFill>
                <a:latin typeface="Arial" charset="0"/>
                <a:cs typeface="+mn-cs"/>
              </a:rPr>
              <a:t> IN</a:t>
            </a:r>
            <a:r>
              <a:rPr lang="pt-BR" sz="1400" b="1" dirty="0">
                <a:solidFill>
                  <a:srgbClr val="5F5F5F"/>
                </a:solidFill>
                <a:latin typeface="Arial" charset="0"/>
                <a:cs typeface="+mn-cs"/>
              </a:rPr>
              <a:t>[</a:t>
            </a:r>
            <a:r>
              <a:rPr lang="pt-BR" sz="1400" b="1" dirty="0">
                <a:solidFill>
                  <a:srgbClr val="FF3300"/>
                </a:solidFill>
                <a:latin typeface="Arial" charset="0"/>
                <a:cs typeface="+mn-cs"/>
              </a:rPr>
              <a:t>FORMA</a:t>
            </a:r>
            <a:r>
              <a:rPr lang="pt-BR" sz="1400" b="1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]</a:t>
            </a:r>
            <a:r>
              <a:rPr lang="pt-BR" sz="1400" b="1" dirty="0">
                <a:solidFill>
                  <a:srgbClr val="FF3300"/>
                </a:solidFill>
                <a:latin typeface="Arial" charset="0"/>
                <a:cs typeface="+mn-cs"/>
              </a:rPr>
              <a:t>ÇÃO </a:t>
            </a:r>
            <a:r>
              <a:rPr lang="pt-BR" sz="1400" dirty="0">
                <a:latin typeface="Arial" charset="0"/>
                <a:cs typeface="+mn-cs"/>
              </a:rPr>
              <a:t>–</a:t>
            </a:r>
            <a:r>
              <a:rPr lang="pt-BR" sz="1400" b="1" dirty="0">
                <a:solidFill>
                  <a:srgbClr val="FF3300"/>
                </a:solidFill>
                <a:latin typeface="Arial" charset="0"/>
                <a:cs typeface="+mn-cs"/>
              </a:rPr>
              <a:t> </a:t>
            </a:r>
            <a:r>
              <a:rPr lang="pt-BR" sz="1400" i="1" dirty="0">
                <a:latin typeface="Arial" charset="0"/>
                <a:cs typeface="+mn-cs"/>
              </a:rPr>
              <a:t>do latim </a:t>
            </a:r>
            <a:r>
              <a:rPr lang="pt-BR" sz="1400" i="1" dirty="0" err="1">
                <a:latin typeface="Arial" charset="0"/>
                <a:cs typeface="+mn-cs"/>
              </a:rPr>
              <a:t>informatio</a:t>
            </a:r>
            <a:r>
              <a:rPr lang="pt-BR" sz="1400" i="1" dirty="0">
                <a:latin typeface="Arial" charset="0"/>
                <a:cs typeface="+mn-cs"/>
              </a:rPr>
              <a:t>,</a:t>
            </a:r>
            <a:r>
              <a:rPr lang="pt-BR" sz="1400" i="1" dirty="0" err="1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onis</a:t>
            </a:r>
            <a:r>
              <a:rPr lang="pt-BR" sz="1400" i="1" dirty="0">
                <a:latin typeface="Arial" charset="0"/>
                <a:cs typeface="+mn-cs"/>
              </a:rPr>
              <a:t> </a:t>
            </a:r>
          </a:p>
          <a:p>
            <a:pPr eaLnBrk="1" hangingPunct="1">
              <a:defRPr/>
            </a:pPr>
            <a:r>
              <a:rPr lang="pt-BR" sz="1400" i="1" dirty="0">
                <a:latin typeface="Arial" charset="0"/>
                <a:cs typeface="+mn-cs"/>
              </a:rPr>
              <a:t>			</a:t>
            </a:r>
          </a:p>
          <a:p>
            <a:pPr eaLnBrk="1" hangingPunct="1">
              <a:defRPr/>
            </a:pPr>
            <a:r>
              <a:rPr lang="pt-BR" sz="1400" i="1" dirty="0">
                <a:latin typeface="Arial" charset="0"/>
                <a:cs typeface="+mn-cs"/>
              </a:rPr>
              <a:t>			(delinear, conceber  idéia) dar forma – </a:t>
            </a:r>
            <a:r>
              <a:rPr lang="pt-BR" sz="1400" i="1" dirty="0">
                <a:solidFill>
                  <a:srgbClr val="FF0000"/>
                </a:solidFill>
                <a:latin typeface="Arial" charset="0"/>
                <a:cs typeface="+mn-cs"/>
              </a:rPr>
              <a:t>resultado</a:t>
            </a:r>
            <a:r>
              <a:rPr lang="pt-BR" sz="1400" i="1" dirty="0">
                <a:latin typeface="Arial" charset="0"/>
                <a:cs typeface="+mn-cs"/>
              </a:rPr>
              <a:t> do 				</a:t>
            </a:r>
          </a:p>
          <a:p>
            <a:pPr eaLnBrk="1" hangingPunct="1">
              <a:defRPr/>
            </a:pPr>
            <a:r>
              <a:rPr lang="pt-BR" sz="1400" i="1" dirty="0">
                <a:solidFill>
                  <a:srgbClr val="FF0000"/>
                </a:solidFill>
                <a:latin typeface="BankGothic Lt BT" pitchFamily="34" charset="0"/>
                <a:cs typeface="+mn-cs"/>
              </a:rPr>
              <a:t>			</a:t>
            </a:r>
            <a:r>
              <a:rPr lang="pt-BR" sz="1400" b="1" dirty="0">
                <a:solidFill>
                  <a:srgbClr val="FF0000"/>
                </a:solidFill>
                <a:latin typeface="BankGothic Lt BT" pitchFamily="34" charset="0"/>
                <a:cs typeface="+mn-cs"/>
              </a:rPr>
              <a:t>processamento</a:t>
            </a:r>
            <a:r>
              <a:rPr lang="pt-BR" sz="1400" dirty="0">
                <a:solidFill>
                  <a:srgbClr val="FF0000"/>
                </a:solidFill>
                <a:latin typeface="BankGothic Lt BT" pitchFamily="34" charset="0"/>
                <a:cs typeface="+mn-cs"/>
              </a:rPr>
              <a:t> / </a:t>
            </a:r>
            <a:r>
              <a:rPr lang="pt-BR" sz="1400" b="1" dirty="0">
                <a:solidFill>
                  <a:srgbClr val="FF0000"/>
                </a:solidFill>
                <a:latin typeface="BankGothic Lt BT" pitchFamily="34" charset="0"/>
                <a:cs typeface="+mn-cs"/>
              </a:rPr>
              <a:t>organização</a:t>
            </a:r>
            <a:r>
              <a:rPr lang="pt-BR" sz="1400" dirty="0">
                <a:solidFill>
                  <a:srgbClr val="FF0000"/>
                </a:solidFill>
                <a:latin typeface="BankGothic Lt BT" pitchFamily="34" charset="0"/>
                <a:cs typeface="+mn-cs"/>
              </a:rPr>
              <a:t> / </a:t>
            </a:r>
            <a:r>
              <a:rPr lang="pt-BR" sz="1400" b="1" dirty="0">
                <a:solidFill>
                  <a:srgbClr val="FF0000"/>
                </a:solidFill>
                <a:latin typeface="BankGothic Lt BT" pitchFamily="34" charset="0"/>
                <a:cs typeface="+mn-cs"/>
              </a:rPr>
              <a:t>manipulação</a:t>
            </a:r>
            <a:r>
              <a:rPr lang="pt-BR" sz="1400" dirty="0">
                <a:solidFill>
                  <a:srgbClr val="FF0000"/>
                </a:solidFill>
                <a:latin typeface="BankGothic Lt BT" pitchFamily="34" charset="0"/>
                <a:cs typeface="+mn-cs"/>
              </a:rPr>
              <a:t> de </a:t>
            </a:r>
            <a:r>
              <a:rPr lang="pt-BR" sz="1400" b="1" dirty="0">
                <a:solidFill>
                  <a:srgbClr val="FF0000"/>
                </a:solidFill>
                <a:latin typeface="BankGothic Lt BT" pitchFamily="34" charset="0"/>
                <a:cs typeface="+mn-cs"/>
              </a:rPr>
              <a:t>dados</a:t>
            </a:r>
            <a:r>
              <a:rPr lang="pt-BR" sz="1400" dirty="0">
                <a:solidFill>
                  <a:srgbClr val="FF0000"/>
                </a:solidFill>
                <a:latin typeface="BankGothic Lt BT" pitchFamily="34" charset="0"/>
                <a:cs typeface="+mn-cs"/>
              </a:rPr>
              <a:t> </a:t>
            </a:r>
            <a:endParaRPr lang="pt-BR" sz="1400" dirty="0">
              <a:latin typeface="BankGothic Lt BT" pitchFamily="34" charset="0"/>
              <a:cs typeface="+mn-cs"/>
            </a:endParaRPr>
          </a:p>
          <a:p>
            <a:pPr eaLnBrk="1" hangingPunct="1">
              <a:defRPr/>
            </a:pPr>
            <a:endParaRPr lang="pt-BR" sz="1400" dirty="0">
              <a:latin typeface="BankGothic Lt BT" pitchFamily="34" charset="0"/>
              <a:cs typeface="+mn-cs"/>
            </a:endParaRPr>
          </a:p>
          <a:p>
            <a:pPr eaLnBrk="1" hangingPunct="1">
              <a:defRPr/>
            </a:pPr>
            <a:r>
              <a:rPr lang="pt-BR" sz="1400" dirty="0">
                <a:latin typeface="+mj-lt"/>
                <a:cs typeface="+mn-cs"/>
              </a:rPr>
              <a:t>					                que provoca uma modificação no</a:t>
            </a:r>
          </a:p>
          <a:p>
            <a:pPr eaLnBrk="1" hangingPunct="1">
              <a:defRPr/>
            </a:pPr>
            <a:r>
              <a:rPr lang="pt-BR" sz="1400" dirty="0">
                <a:latin typeface="+mj-lt"/>
                <a:cs typeface="+mn-cs"/>
              </a:rPr>
              <a:t> </a:t>
            </a:r>
          </a:p>
          <a:p>
            <a:pPr eaLnBrk="1" hangingPunct="1">
              <a:defRPr/>
            </a:pPr>
            <a:r>
              <a:rPr lang="pt-BR" sz="1400" b="1" dirty="0">
                <a:solidFill>
                  <a:srgbClr val="FF0000"/>
                </a:solidFill>
                <a:latin typeface="+mj-lt"/>
                <a:cs typeface="+mn-cs"/>
              </a:rPr>
              <a:t>			     	                  </a:t>
            </a:r>
            <a:r>
              <a:rPr lang="pt-BR" sz="1600" dirty="0">
                <a:solidFill>
                  <a:srgbClr val="FF0000"/>
                </a:solidFill>
                <a:latin typeface="+mj-lt"/>
                <a:cs typeface="+mn-cs"/>
              </a:rPr>
              <a:t>conhecimento</a:t>
            </a:r>
            <a:r>
              <a:rPr lang="pt-BR" sz="1600" b="1" dirty="0">
                <a:latin typeface="+mj-lt"/>
                <a:cs typeface="+mn-cs"/>
              </a:rPr>
              <a:t> </a:t>
            </a:r>
            <a:r>
              <a:rPr lang="pt-BR" sz="1400" dirty="0">
                <a:latin typeface="+mj-lt"/>
                <a:cs typeface="+mn-cs"/>
              </a:rPr>
              <a:t>de um sistema </a:t>
            </a:r>
            <a:r>
              <a:rPr lang="pt-BR" sz="1400" dirty="0">
                <a:solidFill>
                  <a:srgbClr val="FF3300"/>
                </a:solidFill>
                <a:latin typeface="+mj-lt"/>
                <a:cs typeface="+mn-cs"/>
              </a:rPr>
              <a:t>inteligente</a:t>
            </a:r>
            <a:endParaRPr lang="pt-BR" sz="1400" i="1" dirty="0">
              <a:latin typeface="+mj-lt"/>
              <a:cs typeface="+mn-cs"/>
            </a:endParaRPr>
          </a:p>
          <a:p>
            <a:pPr eaLnBrk="1" hangingPunct="1">
              <a:defRPr/>
            </a:pPr>
            <a:r>
              <a:rPr lang="pt-BR" dirty="0">
                <a:solidFill>
                  <a:srgbClr val="FF0000"/>
                </a:solidFill>
                <a:latin typeface="BankGothic Lt BT" pitchFamily="34" charset="0"/>
                <a:cs typeface="+mn-cs"/>
              </a:rPr>
              <a:t>			</a:t>
            </a:r>
            <a:endParaRPr lang="pt-BR" sz="1600" dirty="0">
              <a:latin typeface="Arial" charset="0"/>
              <a:cs typeface="+mn-cs"/>
            </a:endParaRPr>
          </a:p>
        </p:txBody>
      </p:sp>
      <p:sp>
        <p:nvSpPr>
          <p:cNvPr id="46086" name="Text Box 5">
            <a:extLst>
              <a:ext uri="{FF2B5EF4-FFF2-40B4-BE49-F238E27FC236}">
                <a16:creationId xmlns:a16="http://schemas.microsoft.com/office/drawing/2014/main" id="{D595308D-BC74-46CF-A8A4-E001F3E82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4363" y="1916113"/>
            <a:ext cx="3214687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000">
                <a:solidFill>
                  <a:srgbClr val="4D4D4D"/>
                </a:solidFill>
              </a:rPr>
              <a:t>  Documentos / Registros gerados por medições</a:t>
            </a:r>
          </a:p>
          <a:p>
            <a:pPr eaLnBrk="1" hangingPunct="1"/>
            <a:r>
              <a:rPr lang="pt-BR" altLang="pt-BR" sz="1000">
                <a:solidFill>
                  <a:srgbClr val="4D4D4D"/>
                </a:solidFill>
              </a:rPr>
              <a:t>   </a:t>
            </a:r>
          </a:p>
          <a:p>
            <a:pPr eaLnBrk="1" hangingPunct="1"/>
            <a:r>
              <a:rPr lang="pt-BR" altLang="pt-BR" sz="1000">
                <a:solidFill>
                  <a:srgbClr val="4D4D4D"/>
                </a:solidFill>
              </a:rPr>
              <a:t>     Valores coletados, mensurados, quantizados</a:t>
            </a:r>
          </a:p>
          <a:p>
            <a:pPr eaLnBrk="1" hangingPunct="1"/>
            <a:endParaRPr lang="pt-BR" altLang="pt-BR" sz="1000">
              <a:solidFill>
                <a:srgbClr val="4D4D4D"/>
              </a:solidFill>
            </a:endParaRPr>
          </a:p>
          <a:p>
            <a:pPr eaLnBrk="1" hangingPunct="1"/>
            <a:r>
              <a:rPr lang="pt-BR" altLang="pt-BR" sz="1000">
                <a:solidFill>
                  <a:srgbClr val="4D4D4D"/>
                </a:solidFill>
              </a:rPr>
              <a:t>Símbolos quantificados, elementos matemáticos </a:t>
            </a:r>
          </a:p>
          <a:p>
            <a:pPr eaLnBrk="1" hangingPunct="1"/>
            <a:endParaRPr lang="pt-BR" altLang="pt-BR" sz="1000">
              <a:solidFill>
                <a:srgbClr val="4D4D4D"/>
              </a:solidFill>
            </a:endParaRPr>
          </a:p>
          <a:p>
            <a:pPr eaLnBrk="1" hangingPunct="1"/>
            <a:r>
              <a:rPr lang="pt-BR" altLang="pt-BR" sz="1000">
                <a:solidFill>
                  <a:srgbClr val="4D4D4D"/>
                </a:solidFill>
              </a:rPr>
              <a:t>              		               </a:t>
            </a:r>
            <a:r>
              <a:rPr lang="pt-BR" altLang="pt-BR" sz="1000">
                <a:solidFill>
                  <a:srgbClr val="FF0000"/>
                </a:solidFill>
              </a:rPr>
              <a:t>fatos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A2115D0-5E2F-47C5-B9C2-8D7716C788D3}"/>
              </a:ext>
            </a:extLst>
          </p:cNvPr>
          <p:cNvSpPr/>
          <p:nvPr/>
        </p:nvSpPr>
        <p:spPr>
          <a:xfrm>
            <a:off x="7899400" y="3929063"/>
            <a:ext cx="663575" cy="357187"/>
          </a:xfrm>
          <a:prstGeom prst="rect">
            <a:avLst/>
          </a:prstGeom>
          <a:noFill/>
          <a:ln w="19050">
            <a:solidFill>
              <a:schemeClr val="accent3">
                <a:lumMod val="65000"/>
              </a:schemeClr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748D536B-1814-412A-B085-CCE931B860DD}"/>
              </a:ext>
            </a:extLst>
          </p:cNvPr>
          <p:cNvCxnSpPr/>
          <p:nvPr/>
        </p:nvCxnSpPr>
        <p:spPr>
          <a:xfrm rot="5400000" flipH="1" flipV="1">
            <a:off x="7423150" y="3138488"/>
            <a:ext cx="2287588" cy="11112"/>
          </a:xfrm>
          <a:prstGeom prst="line">
            <a:avLst/>
          </a:prstGeom>
          <a:ln w="12700">
            <a:solidFill>
              <a:schemeClr val="accent3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89" name="Text Box 5">
            <a:extLst>
              <a:ext uri="{FF2B5EF4-FFF2-40B4-BE49-F238E27FC236}">
                <a16:creationId xmlns:a16="http://schemas.microsoft.com/office/drawing/2014/main" id="{ACBB18C0-CBEE-4D09-8E5D-3C998CA41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1263" y="5310188"/>
            <a:ext cx="2735262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000">
                <a:solidFill>
                  <a:srgbClr val="4D4D4D"/>
                </a:solidFill>
              </a:rPr>
              <a:t>Aquilo que se sabe de algo / sobre algo</a:t>
            </a:r>
          </a:p>
          <a:p>
            <a:pPr eaLnBrk="1" hangingPunct="1"/>
            <a:endParaRPr lang="pt-BR" altLang="pt-BR" sz="1000">
              <a:solidFill>
                <a:srgbClr val="4D4D4D"/>
              </a:solidFill>
            </a:endParaRPr>
          </a:p>
          <a:p>
            <a:pPr eaLnBrk="1" hangingPunct="1"/>
            <a:r>
              <a:rPr lang="pt-BR" altLang="pt-BR" sz="1000">
                <a:solidFill>
                  <a:srgbClr val="FF0000"/>
                </a:solidFill>
              </a:rPr>
              <a:t>Informação</a:t>
            </a:r>
            <a:r>
              <a:rPr lang="pt-BR" altLang="pt-BR" sz="1000">
                <a:solidFill>
                  <a:srgbClr val="4D4D4D"/>
                </a:solidFill>
              </a:rPr>
              <a:t> com um </a:t>
            </a:r>
            <a:r>
              <a:rPr lang="pt-BR" altLang="pt-BR" sz="1000">
                <a:solidFill>
                  <a:srgbClr val="FF0000"/>
                </a:solidFill>
              </a:rPr>
              <a:t>propósito </a:t>
            </a:r>
            <a:r>
              <a:rPr lang="pt-BR" altLang="pt-BR" sz="1000">
                <a:solidFill>
                  <a:srgbClr val="4D4D4D"/>
                </a:solidFill>
              </a:rPr>
              <a:t>ou </a:t>
            </a:r>
            <a:r>
              <a:rPr lang="pt-BR" altLang="pt-BR" sz="1000">
                <a:solidFill>
                  <a:srgbClr val="FF0000"/>
                </a:solidFill>
              </a:rPr>
              <a:t>utilidade </a:t>
            </a:r>
          </a:p>
          <a:p>
            <a:pPr eaLnBrk="1" hangingPunct="1"/>
            <a:endParaRPr lang="pt-BR" altLang="pt-BR" sz="1000">
              <a:solidFill>
                <a:srgbClr val="FF0000"/>
              </a:solidFill>
            </a:endParaRPr>
          </a:p>
          <a:p>
            <a:pPr eaLnBrk="1" hangingPunct="1"/>
            <a:endParaRPr lang="pt-BR" altLang="pt-BR" sz="1000">
              <a:solidFill>
                <a:srgbClr val="FF0000"/>
              </a:solidFill>
            </a:endParaRPr>
          </a:p>
          <a:p>
            <a:pPr eaLnBrk="1" hangingPunct="1"/>
            <a:endParaRPr lang="pt-BR" altLang="pt-BR" sz="1000">
              <a:solidFill>
                <a:srgbClr val="4D4D4D"/>
              </a:solidFill>
            </a:endParaRPr>
          </a:p>
          <a:p>
            <a:pPr eaLnBrk="1" hangingPunct="1"/>
            <a:r>
              <a:rPr lang="pt-BR" altLang="pt-BR" sz="1000">
                <a:solidFill>
                  <a:srgbClr val="4D4D4D"/>
                </a:solidFill>
              </a:rPr>
              <a:t>              		</a:t>
            </a:r>
            <a:endParaRPr lang="pt-BR" altLang="pt-BR" sz="1000">
              <a:solidFill>
                <a:srgbClr val="FF0000"/>
              </a:solidFill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9CB1095-D151-4459-927A-788F34902C81}"/>
              </a:ext>
            </a:extLst>
          </p:cNvPr>
          <p:cNvSpPr/>
          <p:nvPr/>
        </p:nvSpPr>
        <p:spPr>
          <a:xfrm>
            <a:off x="3643313" y="1928813"/>
            <a:ext cx="1285875" cy="357187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C747B374-4EE6-4B1F-B918-BFC4BC563584}"/>
              </a:ext>
            </a:extLst>
          </p:cNvPr>
          <p:cNvCxnSpPr/>
          <p:nvPr/>
        </p:nvCxnSpPr>
        <p:spPr>
          <a:xfrm rot="16200000" flipV="1">
            <a:off x="3484562" y="1270001"/>
            <a:ext cx="817563" cy="50006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351726C4-149D-4A24-BDE9-C0D31E48EF9C}"/>
              </a:ext>
            </a:extLst>
          </p:cNvPr>
          <p:cNvSpPr/>
          <p:nvPr/>
        </p:nvSpPr>
        <p:spPr>
          <a:xfrm>
            <a:off x="2928938" y="827088"/>
            <a:ext cx="928687" cy="285750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3B091051-3287-42D7-BB90-422E72384132}"/>
              </a:ext>
            </a:extLst>
          </p:cNvPr>
          <p:cNvSpPr/>
          <p:nvPr/>
        </p:nvSpPr>
        <p:spPr>
          <a:xfrm>
            <a:off x="2357438" y="1928813"/>
            <a:ext cx="1285875" cy="357187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63336F19-DA48-4D40-B98A-FD842C96BC14}"/>
              </a:ext>
            </a:extLst>
          </p:cNvPr>
          <p:cNvSpPr/>
          <p:nvPr/>
        </p:nvSpPr>
        <p:spPr>
          <a:xfrm>
            <a:off x="1357313" y="1928813"/>
            <a:ext cx="1000125" cy="357187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4D271F6D-03B8-4D39-93B6-B1E266DECEB3}"/>
              </a:ext>
            </a:extLst>
          </p:cNvPr>
          <p:cNvCxnSpPr/>
          <p:nvPr/>
        </p:nvCxnSpPr>
        <p:spPr>
          <a:xfrm rot="16200000" flipV="1">
            <a:off x="3270250" y="2444750"/>
            <a:ext cx="817563" cy="50006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tângulo 25">
            <a:extLst>
              <a:ext uri="{FF2B5EF4-FFF2-40B4-BE49-F238E27FC236}">
                <a16:creationId xmlns:a16="http://schemas.microsoft.com/office/drawing/2014/main" id="{F3F43504-10F6-428B-A129-7FEA785A45C5}"/>
              </a:ext>
            </a:extLst>
          </p:cNvPr>
          <p:cNvSpPr/>
          <p:nvPr/>
        </p:nvSpPr>
        <p:spPr>
          <a:xfrm>
            <a:off x="3429000" y="3071813"/>
            <a:ext cx="1500188" cy="357187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DAA0B39C-2753-4294-B8FA-B9C172E9AFB2}"/>
              </a:ext>
            </a:extLst>
          </p:cNvPr>
          <p:cNvCxnSpPr/>
          <p:nvPr/>
        </p:nvCxnSpPr>
        <p:spPr>
          <a:xfrm rot="5400000" flipH="1" flipV="1">
            <a:off x="4679156" y="5393532"/>
            <a:ext cx="785813" cy="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DE11E6C4-FE61-4785-8753-44AB69DEE67B}"/>
              </a:ext>
            </a:extLst>
          </p:cNvPr>
          <p:cNvCxnSpPr/>
          <p:nvPr/>
        </p:nvCxnSpPr>
        <p:spPr>
          <a:xfrm rot="16200000" flipV="1">
            <a:off x="750094" y="3250406"/>
            <a:ext cx="2071688" cy="14287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Box 5">
            <a:extLst>
              <a:ext uri="{FF2B5EF4-FFF2-40B4-BE49-F238E27FC236}">
                <a16:creationId xmlns:a16="http://schemas.microsoft.com/office/drawing/2014/main" id="{08CD44D0-4CD1-4802-A341-B87BC5451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4451350"/>
            <a:ext cx="8208963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1400" dirty="0">
                <a:solidFill>
                  <a:srgbClr val="4D4D4D"/>
                </a:solidFill>
                <a:latin typeface="Arial" charset="0"/>
                <a:cs typeface="+mn-cs"/>
              </a:rPr>
              <a:t>BUILDING</a:t>
            </a:r>
            <a:r>
              <a:rPr lang="pt-BR" sz="1400" dirty="0">
                <a:latin typeface="Arial" charset="0"/>
                <a:cs typeface="+mn-cs"/>
              </a:rPr>
              <a:t> –</a:t>
            </a:r>
            <a:r>
              <a:rPr lang="pt-BR" sz="1400" b="1" dirty="0">
                <a:solidFill>
                  <a:srgbClr val="FF3300"/>
                </a:solidFill>
                <a:latin typeface="Arial" charset="0"/>
                <a:cs typeface="+mn-cs"/>
              </a:rPr>
              <a:t> EDIFICAÇÃO </a:t>
            </a:r>
            <a:r>
              <a:rPr lang="pt-BR" sz="1400" dirty="0">
                <a:latin typeface="Arial" charset="0"/>
                <a:cs typeface="+mn-cs"/>
              </a:rPr>
              <a:t>–</a:t>
            </a:r>
            <a:r>
              <a:rPr lang="pt-BR" sz="1400" b="1" dirty="0">
                <a:solidFill>
                  <a:srgbClr val="FF3300"/>
                </a:solidFill>
                <a:latin typeface="Arial" charset="0"/>
                <a:cs typeface="+mn-cs"/>
              </a:rPr>
              <a:t> </a:t>
            </a:r>
            <a:r>
              <a:rPr lang="pt-BR" sz="1400" i="1" dirty="0">
                <a:latin typeface="Arial" charset="0"/>
                <a:cs typeface="+mn-cs"/>
              </a:rPr>
              <a:t>do latim </a:t>
            </a:r>
            <a:r>
              <a:rPr lang="pt-BR" sz="1400" i="1" dirty="0" err="1">
                <a:latin typeface="Arial" charset="0"/>
                <a:cs typeface="+mn-cs"/>
              </a:rPr>
              <a:t>aedificatio</a:t>
            </a:r>
            <a:r>
              <a:rPr lang="pt-BR" sz="1400" i="1" dirty="0">
                <a:latin typeface="Arial" charset="0"/>
                <a:cs typeface="+mn-cs"/>
              </a:rPr>
              <a:t>,</a:t>
            </a:r>
            <a:r>
              <a:rPr lang="pt-BR" sz="1400" i="1" dirty="0" err="1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onis</a:t>
            </a:r>
            <a:r>
              <a:rPr lang="pt-BR" sz="1400" i="1" dirty="0">
                <a:latin typeface="Arial" charset="0"/>
                <a:cs typeface="+mn-cs"/>
              </a:rPr>
              <a:t> </a:t>
            </a:r>
          </a:p>
          <a:p>
            <a:pPr eaLnBrk="1" hangingPunct="1">
              <a:defRPr/>
            </a:pPr>
            <a:r>
              <a:rPr lang="pt-BR" sz="1400" i="1" dirty="0">
                <a:latin typeface="Arial" charset="0"/>
                <a:cs typeface="+mn-cs"/>
              </a:rPr>
              <a:t>			</a:t>
            </a:r>
          </a:p>
          <a:p>
            <a:pPr eaLnBrk="1" hangingPunct="1">
              <a:defRPr/>
            </a:pPr>
            <a:r>
              <a:rPr lang="pt-BR" sz="1400" i="1" dirty="0">
                <a:latin typeface="Arial" charset="0"/>
                <a:cs typeface="+mn-cs"/>
              </a:rPr>
              <a:t>(construir)  – </a:t>
            </a:r>
            <a:r>
              <a:rPr lang="pt-BR" sz="1600" b="1" dirty="0">
                <a:latin typeface="Arial" charset="0"/>
                <a:cs typeface="+mn-cs"/>
              </a:rPr>
              <a:t>construção</a:t>
            </a:r>
            <a:r>
              <a:rPr lang="pt-BR" sz="1400" b="1" dirty="0">
                <a:latin typeface="Arial" charset="0"/>
                <a:cs typeface="+mn-cs"/>
              </a:rPr>
              <a:t> – </a:t>
            </a:r>
          </a:p>
          <a:p>
            <a:pPr eaLnBrk="1" hangingPunct="1">
              <a:defRPr/>
            </a:pPr>
            <a:r>
              <a:rPr lang="pt-BR" sz="1400" dirty="0">
                <a:latin typeface="Arial" charset="0"/>
                <a:cs typeface="+mn-cs"/>
              </a:rPr>
              <a:t>conjunto / combinação de elementos</a:t>
            </a:r>
          </a:p>
          <a:p>
            <a:pPr eaLnBrk="1" hangingPunct="1">
              <a:defRPr/>
            </a:pPr>
            <a:r>
              <a:rPr lang="pt-BR" sz="1400" i="1" dirty="0">
                <a:latin typeface="Arial" charset="0"/>
                <a:cs typeface="+mn-cs"/>
              </a:rPr>
              <a:t> </a:t>
            </a:r>
          </a:p>
          <a:p>
            <a:pPr eaLnBrk="1" hangingPunct="1">
              <a:defRPr/>
            </a:pPr>
            <a:endParaRPr lang="pt-BR" sz="1400" i="1" dirty="0">
              <a:latin typeface="+mj-lt"/>
              <a:cs typeface="+mn-cs"/>
            </a:endParaRPr>
          </a:p>
          <a:p>
            <a:pPr eaLnBrk="1" hangingPunct="1">
              <a:defRPr/>
            </a:pPr>
            <a:r>
              <a:rPr lang="pt-BR" dirty="0">
                <a:solidFill>
                  <a:srgbClr val="FF0000"/>
                </a:solidFill>
                <a:latin typeface="BankGothic Lt BT" pitchFamily="34" charset="0"/>
                <a:cs typeface="+mn-cs"/>
              </a:rPr>
              <a:t>			</a:t>
            </a:r>
            <a:endParaRPr lang="pt-BR" sz="1600" dirty="0">
              <a:latin typeface="Arial" charset="0"/>
              <a:cs typeface="+mn-cs"/>
            </a:endParaRP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258799F9-4784-4A5F-BB64-240EE31E472E}"/>
              </a:ext>
            </a:extLst>
          </p:cNvPr>
          <p:cNvSpPr/>
          <p:nvPr/>
        </p:nvSpPr>
        <p:spPr>
          <a:xfrm>
            <a:off x="1214438" y="4357688"/>
            <a:ext cx="1285875" cy="785812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91AD33FB-EC79-4BA7-AD85-D7A12CBA0FBB}"/>
              </a:ext>
            </a:extLst>
          </p:cNvPr>
          <p:cNvSpPr/>
          <p:nvPr/>
        </p:nvSpPr>
        <p:spPr>
          <a:xfrm>
            <a:off x="5072063" y="4857750"/>
            <a:ext cx="1357312" cy="285750"/>
          </a:xfrm>
          <a:prstGeom prst="rect">
            <a:avLst/>
          </a:prstGeom>
          <a:noFill/>
          <a:ln w="19050">
            <a:solidFill>
              <a:schemeClr val="accent3">
                <a:lumMod val="65000"/>
              </a:schemeClr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cxnSp>
        <p:nvCxnSpPr>
          <p:cNvPr id="50" name="Conector reto 49">
            <a:extLst>
              <a:ext uri="{FF2B5EF4-FFF2-40B4-BE49-F238E27FC236}">
                <a16:creationId xmlns:a16="http://schemas.microsoft.com/office/drawing/2014/main" id="{A96AE334-3766-4A97-895F-4F30D76CF72E}"/>
              </a:ext>
            </a:extLst>
          </p:cNvPr>
          <p:cNvCxnSpPr/>
          <p:nvPr/>
        </p:nvCxnSpPr>
        <p:spPr>
          <a:xfrm rot="16200000" flipV="1">
            <a:off x="2178844" y="1821657"/>
            <a:ext cx="2000250" cy="500062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>
            <a:extLst>
              <a:ext uri="{FF2B5EF4-FFF2-40B4-BE49-F238E27FC236}">
                <a16:creationId xmlns:a16="http://schemas.microsoft.com/office/drawing/2014/main" id="{68DAA17C-8892-418D-ADA3-56FC6E9F2636}"/>
              </a:ext>
            </a:extLst>
          </p:cNvPr>
          <p:cNvCxnSpPr/>
          <p:nvPr/>
        </p:nvCxnSpPr>
        <p:spPr>
          <a:xfrm rot="5400000" flipH="1" flipV="1">
            <a:off x="2500313" y="3429000"/>
            <a:ext cx="928688" cy="928687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9D9A3F61-AF25-4DF0-9E26-2FA44CE21269}"/>
              </a:ext>
            </a:extLst>
          </p:cNvPr>
          <p:cNvCxnSpPr/>
          <p:nvPr/>
        </p:nvCxnSpPr>
        <p:spPr>
          <a:xfrm>
            <a:off x="0" y="6704013"/>
            <a:ext cx="9144000" cy="1587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ângulo 28">
            <a:extLst>
              <a:ext uri="{FF2B5EF4-FFF2-40B4-BE49-F238E27FC236}">
                <a16:creationId xmlns:a16="http://schemas.microsoft.com/office/drawing/2014/main" id="{07B91C54-7BDC-4CC9-BB12-3D18087B4A4F}"/>
              </a:ext>
            </a:extLst>
          </p:cNvPr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6">
            <a:extLst>
              <a:ext uri="{FF2B5EF4-FFF2-40B4-BE49-F238E27FC236}">
                <a16:creationId xmlns:a16="http://schemas.microsoft.com/office/drawing/2014/main" id="{E1EB7BD0-54B3-4865-80C0-6A97688F9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300" y="655638"/>
            <a:ext cx="30813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000"/>
              <a:t>CAD paramétricos [</a:t>
            </a:r>
            <a:r>
              <a:rPr lang="pt-BR" altLang="pt-BR" sz="2000">
                <a:solidFill>
                  <a:srgbClr val="FF3300"/>
                </a:solidFill>
              </a:rPr>
              <a:t>BIM</a:t>
            </a:r>
            <a:r>
              <a:rPr lang="pt-BR" altLang="pt-BR" sz="2000"/>
              <a:t>]</a:t>
            </a:r>
            <a:r>
              <a:rPr lang="pt-BR" altLang="pt-BR"/>
              <a:t> 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7EC66D0-CED6-4E1E-B932-43C8749B577F}"/>
              </a:ext>
            </a:extLst>
          </p:cNvPr>
          <p:cNvSpPr/>
          <p:nvPr/>
        </p:nvSpPr>
        <p:spPr>
          <a:xfrm>
            <a:off x="6858000" y="4929188"/>
            <a:ext cx="1857375" cy="571500"/>
          </a:xfrm>
          <a:prstGeom prst="rect">
            <a:avLst/>
          </a:prstGeom>
          <a:noFill/>
          <a:ln w="19050">
            <a:solidFill>
              <a:schemeClr val="accent3">
                <a:lumMod val="65000"/>
              </a:schemeClr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DC913B0E-EBF4-47F2-ADD7-777DBB9BFABE}"/>
              </a:ext>
            </a:extLst>
          </p:cNvPr>
          <p:cNvCxnSpPr/>
          <p:nvPr/>
        </p:nvCxnSpPr>
        <p:spPr>
          <a:xfrm>
            <a:off x="0" y="6704013"/>
            <a:ext cx="9144000" cy="1587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8">
            <a:extLst>
              <a:ext uri="{FF2B5EF4-FFF2-40B4-BE49-F238E27FC236}">
                <a16:creationId xmlns:a16="http://schemas.microsoft.com/office/drawing/2014/main" id="{111E8948-3A70-4066-9032-5E866F7E0BD4}"/>
              </a:ext>
            </a:extLst>
          </p:cNvPr>
          <p:cNvSpPr/>
          <p:nvPr/>
        </p:nvSpPr>
        <p:spPr>
          <a:xfrm>
            <a:off x="1285875" y="714375"/>
            <a:ext cx="1571625" cy="357188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231AECCF-815D-4702-9AE5-E94F83F417F9}"/>
              </a:ext>
            </a:extLst>
          </p:cNvPr>
          <p:cNvCxnSpPr/>
          <p:nvPr/>
        </p:nvCxnSpPr>
        <p:spPr>
          <a:xfrm rot="10800000">
            <a:off x="2857500" y="1071563"/>
            <a:ext cx="4000500" cy="3857625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9" name="Text Box 4">
            <a:extLst>
              <a:ext uri="{FF2B5EF4-FFF2-40B4-BE49-F238E27FC236}">
                <a16:creationId xmlns:a16="http://schemas.microsoft.com/office/drawing/2014/main" id="{01C63E12-8B79-4D5B-9A9E-AB7D17785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1303338"/>
            <a:ext cx="822960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2000" b="1" dirty="0">
                <a:solidFill>
                  <a:srgbClr val="FF3300"/>
                </a:solidFill>
                <a:latin typeface="Arial" charset="0"/>
                <a:cs typeface="+mn-cs"/>
              </a:rPr>
              <a:t>B I M </a:t>
            </a:r>
            <a:r>
              <a:rPr lang="pt-BR" sz="2000" dirty="0">
                <a:latin typeface="Arial" charset="0"/>
                <a:cs typeface="+mn-cs"/>
              </a:rPr>
              <a:t>- </a:t>
            </a:r>
            <a:r>
              <a:rPr lang="pt-PT" b="1" i="1" dirty="0">
                <a:latin typeface="Arial" charset="0"/>
                <a:cs typeface="+mn-cs"/>
              </a:rPr>
              <a:t>Building Information Model</a:t>
            </a:r>
            <a:r>
              <a:rPr lang="pt-BR" i="1" dirty="0">
                <a:latin typeface="Arial" charset="0"/>
                <a:cs typeface="+mn-cs"/>
              </a:rPr>
              <a:t>(</a:t>
            </a:r>
            <a:r>
              <a:rPr lang="pt-BR" i="1" dirty="0" err="1">
                <a:latin typeface="Arial" charset="0"/>
                <a:cs typeface="+mn-cs"/>
              </a:rPr>
              <a:t>ing</a:t>
            </a:r>
            <a:r>
              <a:rPr lang="pt-BR" i="1" dirty="0">
                <a:latin typeface="Arial" charset="0"/>
                <a:cs typeface="+mn-cs"/>
              </a:rPr>
              <a:t>)		</a:t>
            </a:r>
            <a:r>
              <a:rPr lang="pt-BR" i="1" dirty="0">
                <a:solidFill>
                  <a:srgbClr val="4D4D4D"/>
                </a:solidFill>
                <a:latin typeface="Arial" charset="0"/>
                <a:cs typeface="+mn-cs"/>
              </a:rPr>
              <a:t>é um </a:t>
            </a:r>
            <a:r>
              <a:rPr lang="pt-BR" i="1" dirty="0">
                <a:solidFill>
                  <a:srgbClr val="FF0000"/>
                </a:solidFill>
                <a:latin typeface="Arial" charset="0"/>
                <a:cs typeface="+mn-cs"/>
              </a:rPr>
              <a:t>conceito</a:t>
            </a:r>
            <a:r>
              <a:rPr lang="pt-BR" i="1" dirty="0">
                <a:solidFill>
                  <a:srgbClr val="4D4D4D"/>
                </a:solidFill>
                <a:latin typeface="Arial" charset="0"/>
                <a:cs typeface="+mn-cs"/>
              </a:rPr>
              <a:t> </a:t>
            </a:r>
            <a:r>
              <a:rPr lang="pt-BR" sz="2400" i="1" dirty="0">
                <a:solidFill>
                  <a:srgbClr val="FF3300"/>
                </a:solidFill>
                <a:latin typeface="Arial" charset="0"/>
                <a:cs typeface="+mn-cs"/>
              </a:rPr>
              <a:t>!</a:t>
            </a:r>
          </a:p>
          <a:p>
            <a:pPr eaLnBrk="1" hangingPunct="1">
              <a:defRPr/>
            </a:pPr>
            <a:r>
              <a:rPr lang="pt-BR" dirty="0" err="1">
                <a:solidFill>
                  <a:srgbClr val="FF3300"/>
                </a:solidFill>
                <a:latin typeface="Arial" charset="0"/>
                <a:cs typeface="+mn-cs"/>
              </a:rPr>
              <a:t>Model</a:t>
            </a:r>
            <a:r>
              <a:rPr lang="pt-BR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[</a:t>
            </a:r>
            <a:r>
              <a:rPr lang="pt-BR" dirty="0">
                <a:solidFill>
                  <a:srgbClr val="FF3300"/>
                </a:solidFill>
                <a:latin typeface="Arial" charset="0"/>
                <a:cs typeface="+mn-cs"/>
              </a:rPr>
              <a:t>o</a:t>
            </a:r>
            <a:r>
              <a:rPr lang="pt-BR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][</a:t>
            </a:r>
            <a:r>
              <a:rPr lang="pt-BR" dirty="0">
                <a:solidFill>
                  <a:srgbClr val="FF3300"/>
                </a:solidFill>
                <a:latin typeface="Arial" charset="0"/>
                <a:cs typeface="+mn-cs"/>
              </a:rPr>
              <a:t>agem</a:t>
            </a:r>
            <a:r>
              <a:rPr lang="pt-BR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]</a:t>
            </a:r>
            <a:r>
              <a:rPr lang="pt-BR" dirty="0">
                <a:solidFill>
                  <a:srgbClr val="FF3300"/>
                </a:solidFill>
                <a:latin typeface="Arial" charset="0"/>
                <a:cs typeface="+mn-cs"/>
              </a:rPr>
              <a:t> de informação da construção      </a:t>
            </a:r>
            <a:r>
              <a:rPr lang="pt-BR" dirty="0">
                <a:solidFill>
                  <a:srgbClr val="808080"/>
                </a:solidFill>
                <a:latin typeface="Arial" charset="0"/>
                <a:cs typeface="+mn-cs"/>
              </a:rPr>
              <a:t>que define uma tecnologia</a:t>
            </a:r>
          </a:p>
        </p:txBody>
      </p:sp>
      <p:sp>
        <p:nvSpPr>
          <p:cNvPr id="45064" name="Text Box 5">
            <a:extLst>
              <a:ext uri="{FF2B5EF4-FFF2-40B4-BE49-F238E27FC236}">
                <a16:creationId xmlns:a16="http://schemas.microsoft.com/office/drawing/2014/main" id="{85FECB3C-12ED-4EB9-BD0A-3501C4FAA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289175"/>
            <a:ext cx="8208962" cy="344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400" b="1">
                <a:solidFill>
                  <a:srgbClr val="FF3300"/>
                </a:solidFill>
              </a:rPr>
              <a:t>E</a:t>
            </a:r>
            <a:r>
              <a:rPr lang="pt-BR" altLang="pt-BR" sz="1400"/>
              <a:t>ssencialmente, um sistema de </a:t>
            </a:r>
            <a:r>
              <a:rPr lang="pt-BR" altLang="pt-BR" sz="1600" b="1">
                <a:solidFill>
                  <a:srgbClr val="FF3300"/>
                </a:solidFill>
              </a:rPr>
              <a:t>gestão de informações</a:t>
            </a:r>
            <a:r>
              <a:rPr lang="pt-BR" altLang="pt-BR" sz="1400"/>
              <a:t>. Através da tecnologia BIM, é possível estabelecer estruturas de informação e banco de dados de maneira a facilitar a articulação entre variáveis do projeto, estabelecendo um suporte à com da obra durante todo seu “ciclo de vida” (projeto, execução, uso e desmonte / demolição) </a:t>
            </a:r>
          </a:p>
          <a:p>
            <a:pPr eaLnBrk="1" hangingPunct="1"/>
            <a:endParaRPr lang="pt-BR" altLang="pt-BR"/>
          </a:p>
          <a:p>
            <a:pPr eaLnBrk="1" hangingPunct="1"/>
            <a:r>
              <a:rPr lang="pt-BR" altLang="pt-BR" sz="1600"/>
              <a:t>Nas aplicações </a:t>
            </a:r>
            <a:r>
              <a:rPr lang="pt-BR" altLang="pt-BR" sz="1600">
                <a:solidFill>
                  <a:srgbClr val="FF3300"/>
                </a:solidFill>
              </a:rPr>
              <a:t>BIM</a:t>
            </a:r>
            <a:r>
              <a:rPr lang="pt-BR" altLang="pt-BR" sz="1600"/>
              <a:t>, a representação geométrica tridimensional dos elementos</a:t>
            </a:r>
          </a:p>
          <a:p>
            <a:pPr eaLnBrk="1" hangingPunct="1"/>
            <a:endParaRPr lang="pt-BR" altLang="pt-BR" sz="1600"/>
          </a:p>
          <a:p>
            <a:pPr eaLnBrk="1" hangingPunct="1"/>
            <a:r>
              <a:rPr lang="pt-BR" altLang="pt-BR" sz="1600"/>
              <a:t>construtivos é associada a </a:t>
            </a:r>
            <a:r>
              <a:rPr lang="pt-BR" altLang="pt-BR" sz="1600">
                <a:solidFill>
                  <a:srgbClr val="FF3300"/>
                </a:solidFill>
              </a:rPr>
              <a:t>comportamentos específicos </a:t>
            </a:r>
            <a:r>
              <a:rPr lang="pt-BR" altLang="pt-BR" sz="1600"/>
              <a:t>/ </a:t>
            </a:r>
            <a:r>
              <a:rPr lang="pt-BR" altLang="pt-BR" sz="1600">
                <a:solidFill>
                  <a:srgbClr val="FF3300"/>
                </a:solidFill>
              </a:rPr>
              <a:t>atributos</a:t>
            </a:r>
          </a:p>
          <a:p>
            <a:pPr eaLnBrk="1" hangingPunct="1"/>
            <a:endParaRPr lang="pt-BR" altLang="pt-BR" sz="1600"/>
          </a:p>
          <a:p>
            <a:pPr eaLnBrk="1" hangingPunct="1"/>
            <a:r>
              <a:rPr lang="pt-BR" altLang="pt-BR" sz="1600"/>
              <a:t>As características específicas de cada objeto são chamadas de </a:t>
            </a:r>
            <a:r>
              <a:rPr lang="pt-BR" altLang="pt-BR" sz="1600">
                <a:solidFill>
                  <a:srgbClr val="FF0000"/>
                </a:solidFill>
              </a:rPr>
              <a:t>PARÂMETROS</a:t>
            </a:r>
            <a:r>
              <a:rPr lang="pt-BR" altLang="pt-BR" sz="1600"/>
              <a:t>, de</a:t>
            </a:r>
          </a:p>
          <a:p>
            <a:pPr eaLnBrk="1" hangingPunct="1"/>
            <a:endParaRPr lang="pt-BR" altLang="pt-BR" sz="1600"/>
          </a:p>
          <a:p>
            <a:pPr eaLnBrk="1" hangingPunct="1"/>
            <a:r>
              <a:rPr lang="pt-BR" altLang="pt-BR" sz="1600"/>
              <a:t>onde vem o nome da representação virtual do elemento construtivo: </a:t>
            </a:r>
            <a:r>
              <a:rPr lang="pt-BR" altLang="pt-BR" sz="1600">
                <a:solidFill>
                  <a:srgbClr val="FF3300"/>
                </a:solidFill>
              </a:rPr>
              <a:t>OBJETO 							                  PARAMÉTRICO</a:t>
            </a:r>
            <a:endParaRPr lang="pt-BR" altLang="pt-BR" sz="1600"/>
          </a:p>
          <a:p>
            <a:pPr eaLnBrk="1" hangingPunct="1"/>
            <a:endParaRPr lang="pt-BR" altLang="pt-BR" sz="160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C00EB4B4-245B-40D7-97B6-E998EF35AEE4}"/>
              </a:ext>
            </a:extLst>
          </p:cNvPr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D3CB228-6D12-4AE1-9298-FCAFCB63EF8D}"/>
              </a:ext>
            </a:extLst>
          </p:cNvPr>
          <p:cNvCxnSpPr/>
          <p:nvPr/>
        </p:nvCxnSpPr>
        <p:spPr>
          <a:xfrm>
            <a:off x="0" y="1000125"/>
            <a:ext cx="9144000" cy="1588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9044B46B-3BFC-45F1-90FC-15910024BB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6629594"/>
              </p:ext>
            </p:extLst>
          </p:nvPr>
        </p:nvGraphicFramePr>
        <p:xfrm>
          <a:off x="1524000" y="3254464"/>
          <a:ext cx="6096000" cy="291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55167008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70900786"/>
                    </a:ext>
                  </a:extLst>
                </a:gridCol>
              </a:tblGrid>
              <a:tr h="1508760">
                <a:tc>
                  <a:txBody>
                    <a:bodyPr/>
                    <a:lstStyle/>
                    <a:p>
                      <a:pPr algn="l"/>
                      <a:r>
                        <a:rPr lang="pt-BR" sz="1400" b="0" dirty="0">
                          <a:solidFill>
                            <a:schemeClr val="tx1"/>
                          </a:solidFill>
                        </a:rPr>
                        <a:t>• </a:t>
                      </a:r>
                      <a:r>
                        <a:rPr lang="pt-BR" sz="1400" b="1" dirty="0">
                          <a:solidFill>
                            <a:schemeClr val="tx1"/>
                          </a:solidFill>
                        </a:rPr>
                        <a:t>Componentes de construção</a:t>
                      </a:r>
                      <a:r>
                        <a:rPr lang="pt-BR" sz="1400" b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l"/>
                      <a:r>
                        <a:rPr lang="pt-BR" sz="1400" b="0" dirty="0">
                          <a:solidFill>
                            <a:schemeClr val="tx1"/>
                          </a:solidFill>
                        </a:rPr>
                        <a:t>que são representados com representações digitais inteligentes (objetos) que "sabem" o que eles são, e que </a:t>
                      </a:r>
                      <a:r>
                        <a:rPr lang="pt-BR" sz="1400" b="0" u="sng" dirty="0">
                          <a:solidFill>
                            <a:schemeClr val="tx1"/>
                          </a:solidFill>
                        </a:rPr>
                        <a:t>podem ser associados com atributos</a:t>
                      </a:r>
                      <a:r>
                        <a:rPr lang="pt-BR" sz="1400" b="0" u="none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t-BR" sz="1400" b="0" dirty="0">
                          <a:solidFill>
                            <a:schemeClr val="tx1"/>
                          </a:solidFill>
                        </a:rPr>
                        <a:t>(gráficos e de dados) </a:t>
                      </a:r>
                      <a:r>
                        <a:rPr lang="pt-BR" sz="1400" b="0" u="sng" dirty="0">
                          <a:solidFill>
                            <a:schemeClr val="tx1"/>
                          </a:solidFill>
                        </a:rPr>
                        <a:t>computáveis e regras paramétricas</a:t>
                      </a:r>
                      <a:r>
                        <a:rPr lang="pt-BR" sz="1400" b="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400" b="0" dirty="0">
                          <a:solidFill>
                            <a:schemeClr val="tx1"/>
                          </a:solidFill>
                        </a:rPr>
                        <a:t>• </a:t>
                      </a:r>
                      <a:r>
                        <a:rPr lang="pt-BR" sz="1400" b="1" dirty="0">
                          <a:solidFill>
                            <a:schemeClr val="tx1"/>
                          </a:solidFill>
                        </a:rPr>
                        <a:t>Componentes que </a:t>
                      </a:r>
                      <a:r>
                        <a:rPr lang="pt-BR" sz="1400" b="1" u="sng" dirty="0">
                          <a:solidFill>
                            <a:schemeClr val="tx1"/>
                          </a:solidFill>
                        </a:rPr>
                        <a:t>incluem dados </a:t>
                      </a:r>
                      <a:r>
                        <a:rPr lang="pt-BR" sz="1400" b="1" dirty="0">
                          <a:solidFill>
                            <a:schemeClr val="tx1"/>
                          </a:solidFill>
                        </a:rPr>
                        <a:t>que descrevem como eles se comportam</a:t>
                      </a:r>
                    </a:p>
                    <a:p>
                      <a:pPr algn="l"/>
                      <a:r>
                        <a:rPr lang="pt-BR" sz="1400" b="0" dirty="0">
                          <a:solidFill>
                            <a:schemeClr val="tx1"/>
                          </a:solidFill>
                        </a:rPr>
                        <a:t>conforme são necessários para análises e processos de trabalho, por exemplo, </a:t>
                      </a:r>
                      <a:r>
                        <a:rPr lang="pt-BR" sz="1400" b="0" u="sng" dirty="0">
                          <a:solidFill>
                            <a:schemeClr val="tx1"/>
                          </a:solidFill>
                        </a:rPr>
                        <a:t>quantificação, especificação e análise </a:t>
                      </a:r>
                      <a:r>
                        <a:rPr lang="pt-BR" sz="1400" b="0" dirty="0">
                          <a:solidFill>
                            <a:schemeClr val="tx1"/>
                          </a:solidFill>
                        </a:rPr>
                        <a:t>energética.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907806"/>
                  </a:ext>
                </a:extLst>
              </a:tr>
              <a:tr h="1303020">
                <a:tc>
                  <a:txBody>
                    <a:bodyPr/>
                    <a:lstStyle/>
                    <a:p>
                      <a:pPr algn="l"/>
                      <a:r>
                        <a:rPr lang="pt-BR" sz="1400" dirty="0">
                          <a:solidFill>
                            <a:schemeClr val="tx1"/>
                          </a:solidFill>
                        </a:rPr>
                        <a:t>• </a:t>
                      </a:r>
                      <a:r>
                        <a:rPr lang="pt-BR" sz="1400" b="1" u="sng" dirty="0">
                          <a:solidFill>
                            <a:schemeClr val="tx1"/>
                          </a:solidFill>
                        </a:rPr>
                        <a:t>Dados consistentes e não redundantes</a:t>
                      </a:r>
                    </a:p>
                    <a:p>
                      <a:pPr algn="l"/>
                      <a:r>
                        <a:rPr lang="pt-BR" sz="1400" dirty="0">
                          <a:solidFill>
                            <a:schemeClr val="tx1"/>
                          </a:solidFill>
                        </a:rPr>
                        <a:t>de forma que as modificações nos dados dos componentes sejam representadas em todas as visualizações dos componentes.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400" dirty="0">
                          <a:solidFill>
                            <a:schemeClr val="tx1"/>
                          </a:solidFill>
                        </a:rPr>
                        <a:t>• </a:t>
                      </a:r>
                      <a:r>
                        <a:rPr lang="pt-BR" sz="1400" b="1" u="sng" dirty="0">
                          <a:solidFill>
                            <a:schemeClr val="tx1"/>
                          </a:solidFill>
                        </a:rPr>
                        <a:t>Dados coordenados</a:t>
                      </a:r>
                      <a:r>
                        <a:rPr lang="pt-BR" sz="1400" b="1" u="none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t-BR" sz="1400" dirty="0">
                          <a:solidFill>
                            <a:schemeClr val="tx1"/>
                          </a:solidFill>
                        </a:rPr>
                        <a:t>de forma que todos as visualizações de um modelo sejam representadas de maneira coordenada.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6705457"/>
                  </a:ext>
                </a:extLst>
              </a:tr>
            </a:tbl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FC46C941-F69C-4194-8EFA-80CF62B4D837}"/>
              </a:ext>
            </a:extLst>
          </p:cNvPr>
          <p:cNvSpPr txBox="1"/>
          <p:nvPr/>
        </p:nvSpPr>
        <p:spPr>
          <a:xfrm>
            <a:off x="75061" y="332656"/>
            <a:ext cx="899387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BIM - </a:t>
            </a:r>
            <a:r>
              <a:rPr lang="pt-BR" sz="2400" b="1" dirty="0" err="1"/>
              <a:t>Building</a:t>
            </a:r>
            <a:r>
              <a:rPr lang="pt-BR" sz="2400" b="1" dirty="0"/>
              <a:t> </a:t>
            </a:r>
            <a:r>
              <a:rPr lang="pt-BR" sz="2400" b="1" dirty="0" err="1"/>
              <a:t>Information</a:t>
            </a:r>
            <a:r>
              <a:rPr lang="pt-BR" sz="2400" b="1" dirty="0"/>
              <a:t> </a:t>
            </a:r>
            <a:r>
              <a:rPr lang="pt-BR" sz="2400" b="1" dirty="0" err="1"/>
              <a:t>Modeling</a:t>
            </a:r>
            <a:endParaRPr lang="pt-BR" sz="2400" b="1" dirty="0"/>
          </a:p>
          <a:p>
            <a:pPr algn="ctr"/>
            <a:endParaRPr lang="pt-BR" dirty="0"/>
          </a:p>
          <a:p>
            <a:pPr algn="ctr"/>
            <a:r>
              <a:rPr lang="pt-BR" dirty="0"/>
              <a:t>"[...] definimos BIM como uma </a:t>
            </a:r>
            <a:r>
              <a:rPr lang="pt-BR" b="1" u="sng" dirty="0"/>
              <a:t>Conceito que se expressa a partir de Tecnologia de modelagem</a:t>
            </a:r>
            <a:r>
              <a:rPr lang="pt-BR" dirty="0"/>
              <a:t> e um </a:t>
            </a:r>
            <a:r>
              <a:rPr lang="pt-BR" b="1" u="sng" dirty="0"/>
              <a:t>conjunto associado de processos </a:t>
            </a:r>
          </a:p>
          <a:p>
            <a:pPr algn="ctr"/>
            <a:r>
              <a:rPr lang="pt-BR" b="1" u="sng" dirty="0"/>
              <a:t>para produzir, comunicar e analisar modelos de construção</a:t>
            </a:r>
            <a:r>
              <a:rPr lang="pt-BR" dirty="0"/>
              <a:t>." (EASTMAN et al., 2014)</a:t>
            </a:r>
          </a:p>
          <a:p>
            <a:pPr algn="ctr"/>
            <a:endParaRPr lang="pt-BR" dirty="0"/>
          </a:p>
          <a:p>
            <a:pPr algn="ctr"/>
            <a:r>
              <a:rPr lang="pt-BR" b="1" dirty="0">
                <a:solidFill>
                  <a:schemeClr val="bg1"/>
                </a:solidFill>
                <a:highlight>
                  <a:srgbClr val="000000"/>
                </a:highlight>
              </a:rPr>
              <a:t>Modelos de Construção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/>
              <a:t>são caracterizados por: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783752421"/>
      </p:ext>
    </p:extLst>
  </p:cSld>
  <p:clrMapOvr>
    <a:masterClrMapping/>
  </p:clrMapOvr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2737</TotalTime>
  <Words>1472</Words>
  <Application>Microsoft Office PowerPoint</Application>
  <PresentationFormat>Apresentação na tela (4:3)</PresentationFormat>
  <Paragraphs>158</Paragraphs>
  <Slides>27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2" baseType="lpstr">
      <vt:lpstr>Arial</vt:lpstr>
      <vt:lpstr>BankGothic Lt BT</vt:lpstr>
      <vt:lpstr>Calibri</vt:lpstr>
      <vt:lpstr>ISOCPEUR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anotações</vt:lpstr>
      <vt:lpstr>   Building Information Modeling = Modelação da Informação da Edificação </vt:lpstr>
      <vt:lpstr>Apresentação do PowerPoint</vt:lpstr>
      <vt:lpstr>Apresentação do PowerPoint</vt:lpstr>
      <vt:lpstr>Apresentação do PowerPoint</vt:lpstr>
      <vt:lpstr>......Richard Rogers /  Ove Arup Santiago Calatrava.......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Modelo único</vt:lpstr>
      <vt:lpstr>Apresentação do PowerPoint</vt:lpstr>
      <vt:lpstr>. DECRETO Nº 9.983, DE 22 DE AGOSTO DE 2019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unicep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Alunos</dc:creator>
  <cp:lastModifiedBy>Pratschke Anja</cp:lastModifiedBy>
  <cp:revision>402</cp:revision>
  <dcterms:created xsi:type="dcterms:W3CDTF">2009-09-11T12:42:17Z</dcterms:created>
  <dcterms:modified xsi:type="dcterms:W3CDTF">2020-04-27T12:59:36Z</dcterms:modified>
</cp:coreProperties>
</file>