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6"/>
  </p:notesMasterIdLst>
  <p:sldIdLst>
    <p:sldId id="517" r:id="rId2"/>
    <p:sldId id="529" r:id="rId3"/>
    <p:sldId id="526" r:id="rId4"/>
    <p:sldId id="538" r:id="rId5"/>
    <p:sldId id="532" r:id="rId6"/>
    <p:sldId id="533" r:id="rId7"/>
    <p:sldId id="518" r:id="rId8"/>
    <p:sldId id="539" r:id="rId9"/>
    <p:sldId id="540" r:id="rId10"/>
    <p:sldId id="541" r:id="rId11"/>
    <p:sldId id="543" r:id="rId12"/>
    <p:sldId id="577" r:id="rId13"/>
    <p:sldId id="545" r:id="rId14"/>
    <p:sldId id="549" r:id="rId15"/>
    <p:sldId id="550" r:id="rId16"/>
    <p:sldId id="552" r:id="rId17"/>
    <p:sldId id="557" r:id="rId18"/>
    <p:sldId id="558" r:id="rId19"/>
    <p:sldId id="559" r:id="rId20"/>
    <p:sldId id="560" r:id="rId21"/>
    <p:sldId id="561" r:id="rId22"/>
    <p:sldId id="562" r:id="rId23"/>
    <p:sldId id="563" r:id="rId24"/>
    <p:sldId id="564" r:id="rId2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4297"/>
    <a:srgbClr val="2A24A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311B16-8059-427E-AEF1-60696DE60132}" type="datetimeFigureOut">
              <a:rPr lang="pt-BR" smtClean="0"/>
              <a:pPr/>
              <a:t>26/07/2018</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52E55F-760C-49F2-83FB-91DD7A0717D0}"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Triângulo retâ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grpSp>
        <p:nvGrpSpPr>
          <p:cNvPr id="2" name="Grupo 1"/>
          <p:cNvGrpSpPr/>
          <p:nvPr/>
        </p:nvGrpSpPr>
        <p:grpSpPr>
          <a:xfrm>
            <a:off x="-3765" y="4953000"/>
            <a:ext cx="9147765" cy="1912088"/>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ector reto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ço Reservado para Data 29"/>
          <p:cNvSpPr>
            <a:spLocks noGrp="1"/>
          </p:cNvSpPr>
          <p:nvPr>
            <p:ph type="dt" sz="half" idx="10"/>
          </p:nvPr>
        </p:nvSpPr>
        <p:spPr/>
        <p:txBody>
          <a:bodyPr/>
          <a:lstStyle>
            <a:lvl1pPr>
              <a:defRPr>
                <a:solidFill>
                  <a:srgbClr val="FFFFFF"/>
                </a:solidFill>
              </a:defRPr>
            </a:lvl1pPr>
            <a:extLst/>
          </a:lstStyle>
          <a:p>
            <a:fld id="{67BF1867-2457-4DEE-9916-EF3CCA99C7B6}" type="datetimeFigureOut">
              <a:rPr lang="pt-BR" smtClean="0"/>
              <a:pPr/>
              <a:t>26/07/2018</a:t>
            </a:fld>
            <a:endParaRPr lang="pt-BR"/>
          </a:p>
        </p:txBody>
      </p:sp>
      <p:sp>
        <p:nvSpPr>
          <p:cNvPr id="19" name="Espaço Reservado para Rodapé 18"/>
          <p:cNvSpPr>
            <a:spLocks noGrp="1"/>
          </p:cNvSpPr>
          <p:nvPr>
            <p:ph type="ftr" sz="quarter" idx="11"/>
          </p:nvPr>
        </p:nvSpPr>
        <p:spPr/>
        <p:txBody>
          <a:bodyPr/>
          <a:lstStyle>
            <a:lvl1pPr>
              <a:defRPr>
                <a:solidFill>
                  <a:schemeClr val="accent1">
                    <a:tint val="20000"/>
                  </a:schemeClr>
                </a:solidFill>
              </a:defRPr>
            </a:lvl1pPr>
            <a:extLst/>
          </a:lstStyle>
          <a:p>
            <a:endParaRPr lang="pt-BR"/>
          </a:p>
        </p:txBody>
      </p:sp>
      <p:sp>
        <p:nvSpPr>
          <p:cNvPr id="27" name="Espaço Reservado para Número de Slide 26"/>
          <p:cNvSpPr>
            <a:spLocks noGrp="1"/>
          </p:cNvSpPr>
          <p:nvPr>
            <p:ph type="sldNum" sz="quarter" idx="12"/>
          </p:nvPr>
        </p:nvSpPr>
        <p:spPr/>
        <p:txBody>
          <a:bodyPr/>
          <a:lstStyle>
            <a:lvl1pPr>
              <a:defRPr>
                <a:solidFill>
                  <a:srgbClr val="FFFFFF"/>
                </a:solidFill>
              </a:defRPr>
            </a:lvl1pPr>
            <a:extLst/>
          </a:lstStyle>
          <a:p>
            <a:fld id="{30819C71-A6B2-4F1F-A639-08DEDC5E1743}"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67BF1867-2457-4DEE-9916-EF3CCA99C7B6}" type="datetimeFigureOut">
              <a:rPr lang="pt-BR" smtClean="0"/>
              <a:pPr/>
              <a:t>26/07/2018</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30819C71-A6B2-4F1F-A639-08DEDC5E1743}"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67BF1867-2457-4DEE-9916-EF3CCA99C7B6}" type="datetimeFigureOut">
              <a:rPr lang="pt-BR" smtClean="0"/>
              <a:pPr/>
              <a:t>26/07/2018</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30819C71-A6B2-4F1F-A639-08DEDC5E1743}" type="slidenum">
              <a:rPr lang="pt-BR" smtClean="0"/>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lide de título">
    <p:spTree>
      <p:nvGrpSpPr>
        <p:cNvPr id="1" name=""/>
        <p:cNvGrpSpPr/>
        <p:nvPr/>
      </p:nvGrpSpPr>
      <p:grpSpPr>
        <a:xfrm>
          <a:off x="0" y="0"/>
          <a:ext cx="0" cy="0"/>
          <a:chOff x="0" y="0"/>
          <a:chExt cx="0" cy="0"/>
        </a:xfrm>
      </p:grpSpPr>
      <p:sp>
        <p:nvSpPr>
          <p:cNvPr id="7" name="Espaço Reservado para Conteúdo 2"/>
          <p:cNvSpPr>
            <a:spLocks noGrp="1"/>
          </p:cNvSpPr>
          <p:nvPr>
            <p:ph idx="1"/>
          </p:nvPr>
        </p:nvSpPr>
        <p:spPr>
          <a:xfrm>
            <a:off x="899592" y="2132856"/>
            <a:ext cx="7766248" cy="3757488"/>
          </a:xfrm>
        </p:spPr>
        <p:txBody>
          <a:bodyPr>
            <a:normAutofit fontScale="77500" lnSpcReduction="20000"/>
          </a:bodyPr>
          <a:lstStyle>
            <a:lvl1pPr>
              <a:defRPr/>
            </a:lvl1pPr>
          </a:lstStyle>
          <a:p>
            <a:pPr marL="0" indent="0">
              <a:buNone/>
            </a:pPr>
            <a:endParaRPr lang="pt-BR" dirty="0"/>
          </a:p>
          <a:p>
            <a:pPr marL="0" indent="0" algn="ctr">
              <a:buNone/>
            </a:pPr>
            <a:r>
              <a:rPr lang="pt-BR" sz="4000" b="1" dirty="0" err="1" smtClean="0"/>
              <a:t>ddd</a:t>
            </a:r>
            <a:endParaRPr lang="pt-BR" sz="4000" b="1" dirty="0"/>
          </a:p>
        </p:txBody>
      </p:sp>
      <p:pic>
        <p:nvPicPr>
          <p:cNvPr id="8" name="Imagem 7"/>
          <p:cNvPicPr>
            <a:picLocks noChangeAspect="1"/>
          </p:cNvPicPr>
          <p:nvPr userDrawn="1"/>
        </p:nvPicPr>
        <p:blipFill>
          <a:blip r:embed="rId2" cstate="print"/>
          <a:stretch>
            <a:fillRect/>
          </a:stretch>
        </p:blipFill>
        <p:spPr>
          <a:xfrm>
            <a:off x="-21431" y="0"/>
            <a:ext cx="7048862" cy="2419474"/>
          </a:xfrm>
          <a:prstGeom prst="rect">
            <a:avLst/>
          </a:prstGeom>
        </p:spPr>
      </p:pic>
    </p:spTree>
    <p:extLst>
      <p:ext uri="{BB962C8B-B14F-4D97-AF65-F5344CB8AC3E}">
        <p14:creationId xmlns:p14="http://schemas.microsoft.com/office/powerpoint/2010/main" xmlns="" val="1950022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ítulo e conteúdo">
    <p:spTree>
      <p:nvGrpSpPr>
        <p:cNvPr id="1" name=""/>
        <p:cNvGrpSpPr/>
        <p:nvPr/>
      </p:nvGrpSpPr>
      <p:grpSpPr>
        <a:xfrm>
          <a:off x="0" y="0"/>
          <a:ext cx="0" cy="0"/>
          <a:chOff x="0" y="0"/>
          <a:chExt cx="0" cy="0"/>
        </a:xfrm>
      </p:grpSpPr>
      <p:sp>
        <p:nvSpPr>
          <p:cNvPr id="13" name="Espaço Reservado para Conteúdo 2"/>
          <p:cNvSpPr>
            <a:spLocks noGrp="1"/>
          </p:cNvSpPr>
          <p:nvPr>
            <p:ph sz="half" idx="1"/>
          </p:nvPr>
        </p:nvSpPr>
        <p:spPr>
          <a:xfrm>
            <a:off x="179512" y="1204631"/>
            <a:ext cx="8784976" cy="5393531"/>
          </a:xfrm>
        </p:spPr>
        <p:txBody>
          <a:bodyPr>
            <a:normAutofit/>
          </a:bodyPr>
          <a:lstStyle/>
          <a:p>
            <a:endParaRPr lang="pt-BR" dirty="0"/>
          </a:p>
        </p:txBody>
      </p:sp>
      <p:sp>
        <p:nvSpPr>
          <p:cNvPr id="17" name="Título 1"/>
          <p:cNvSpPr>
            <a:spLocks noGrp="1"/>
          </p:cNvSpPr>
          <p:nvPr>
            <p:ph type="title"/>
          </p:nvPr>
        </p:nvSpPr>
        <p:spPr>
          <a:xfrm>
            <a:off x="179512" y="119906"/>
            <a:ext cx="8775396" cy="1070000"/>
          </a:xfrm>
        </p:spPr>
        <p:txBody>
          <a:bodyPr/>
          <a:lstStyle/>
          <a:p>
            <a:endParaRPr lang="pt-BR" dirty="0"/>
          </a:p>
        </p:txBody>
      </p:sp>
      <p:pic>
        <p:nvPicPr>
          <p:cNvPr id="15" name="Imagem 14"/>
          <p:cNvPicPr>
            <a:picLocks noChangeAspect="1"/>
          </p:cNvPicPr>
          <p:nvPr userDrawn="1"/>
        </p:nvPicPr>
        <p:blipFill>
          <a:blip r:embed="rId2" cstate="print"/>
          <a:stretch>
            <a:fillRect/>
          </a:stretch>
        </p:blipFill>
        <p:spPr>
          <a:xfrm>
            <a:off x="6915200" y="332656"/>
            <a:ext cx="2103407" cy="857250"/>
          </a:xfrm>
          <a:prstGeom prst="rect">
            <a:avLst/>
          </a:prstGeom>
        </p:spPr>
      </p:pic>
    </p:spTree>
    <p:extLst>
      <p:ext uri="{BB962C8B-B14F-4D97-AF65-F5344CB8AC3E}">
        <p14:creationId xmlns:p14="http://schemas.microsoft.com/office/powerpoint/2010/main" xmlns="" val="2628398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544213AF-26F6-41FA-8D85-E2C5388D6E58}" type="datetimeFigureOut">
              <a:rPr lang="en-US" smtClean="0"/>
              <a:pPr/>
              <a:t>7/26/2018</a:t>
            </a:fld>
            <a:endParaRPr lang="en-US"/>
          </a:p>
        </p:txBody>
      </p:sp>
      <p:sp>
        <p:nvSpPr>
          <p:cNvPr id="5" name="Espaço Reservado para Rodapé 4"/>
          <p:cNvSpPr>
            <a:spLocks noGrp="1"/>
          </p:cNvSpPr>
          <p:nvPr>
            <p:ph type="ftr" sz="quarter" idx="11"/>
          </p:nvPr>
        </p:nvSpPr>
        <p:spPr/>
        <p:txBody>
          <a:bodyPr/>
          <a:lstStyle>
            <a:extLst/>
          </a:lstStyle>
          <a:p>
            <a:endParaRPr kumimoji="0" lang="en-US"/>
          </a:p>
        </p:txBody>
      </p:sp>
      <p:sp>
        <p:nvSpPr>
          <p:cNvPr id="6" name="Espaço Reservado para Número de Slide 5"/>
          <p:cNvSpPr>
            <a:spLocks noGrp="1"/>
          </p:cNvSpPr>
          <p:nvPr>
            <p:ph type="sldNum" sz="quarter" idx="12"/>
          </p:nvPr>
        </p:nvSpPr>
        <p:spPr/>
        <p:txBody>
          <a:bodyPr/>
          <a:lstStyle>
            <a:extLst/>
          </a:lstStyle>
          <a:p>
            <a:fld id="{D5BBC35B-A44B-4119-B8DA-DE9E3DFADA20}" type="slidenum">
              <a:rPr kumimoji="0" lang="en-US" smtClean="0"/>
              <a:pPr/>
              <a:t>‹nº›</a:t>
            </a:fld>
            <a:endParaRPr kumimoji="0" lang="en-US"/>
          </a:p>
        </p:txBody>
      </p:sp>
      <p:sp>
        <p:nvSpPr>
          <p:cNvPr id="7" name="Título 6"/>
          <p:cNvSpPr>
            <a:spLocks noGrp="1"/>
          </p:cNvSpPr>
          <p:nvPr>
            <p:ph type="title"/>
          </p:nvPr>
        </p:nvSpPr>
        <p:spPr/>
        <p:txBody>
          <a:bodyPr rtlCol="0"/>
          <a:lstStyle>
            <a:extLst/>
          </a:lstStyle>
          <a:p>
            <a:r>
              <a:rPr kumimoji="0" lang="pt-BR" smtClean="0"/>
              <a:t>Clique para editar o estilo do título mestre</a:t>
            </a:r>
            <a:endParaRPr kumimoji="0" lang="en-US"/>
          </a:p>
        </p:txBody>
      </p:sp>
      <p:pic>
        <p:nvPicPr>
          <p:cNvPr id="8" name="Imagem 7"/>
          <p:cNvPicPr>
            <a:picLocks noChangeAspect="1"/>
          </p:cNvPicPr>
          <p:nvPr userDrawn="1"/>
        </p:nvPicPr>
        <p:blipFill>
          <a:blip r:embed="rId2" cstate="print"/>
          <a:stretch>
            <a:fillRect/>
          </a:stretch>
        </p:blipFill>
        <p:spPr>
          <a:xfrm>
            <a:off x="6915200" y="332656"/>
            <a:ext cx="2103407" cy="85725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extLst/>
          </a:lstStyle>
          <a:p>
            <a:fld id="{67BF1867-2457-4DEE-9916-EF3CCA99C7B6}" type="datetimeFigureOut">
              <a:rPr lang="pt-BR" smtClean="0"/>
              <a:pPr/>
              <a:t>26/07/2018</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30819C71-A6B2-4F1F-A639-08DEDC5E1743}" type="slidenum">
              <a:rPr lang="pt-BR" smtClean="0"/>
              <a:pPr/>
              <a:t>‹nº›</a:t>
            </a:fld>
            <a:endParaRPr lang="pt-BR"/>
          </a:p>
        </p:txBody>
      </p:sp>
      <p:sp>
        <p:nvSpPr>
          <p:cNvPr id="7" name="Divis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ivis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2">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67BF1867-2457-4DEE-9916-EF3CCA99C7B6}" type="datetimeFigureOut">
              <a:rPr lang="pt-BR" smtClean="0"/>
              <a:pPr/>
              <a:t>26/07/2018</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30819C71-A6B2-4F1F-A639-08DEDC5E1743}" type="slidenum">
              <a:rPr lang="pt-BR" smtClean="0"/>
              <a:pPr/>
              <a:t>‹nº›</a:t>
            </a:fld>
            <a:endParaRPr lang="pt-BR"/>
          </a:p>
        </p:txBody>
      </p:sp>
      <p:sp>
        <p:nvSpPr>
          <p:cNvPr id="8" name="Título 7"/>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67BF1867-2457-4DEE-9916-EF3CCA99C7B6}" type="datetimeFigureOut">
              <a:rPr lang="pt-BR" smtClean="0"/>
              <a:pPr/>
              <a:t>26/07/2018</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30819C71-A6B2-4F1F-A639-08DEDC5E1743}"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bg>
      <p:bgRef idx="1002">
        <a:schemeClr val="bg1"/>
      </p:bgRef>
    </p:bg>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extLst/>
          </a:lstStyle>
          <a:p>
            <a:fld id="{67BF1867-2457-4DEE-9916-EF3CCA99C7B6}" type="datetimeFigureOut">
              <a:rPr lang="pt-BR" smtClean="0"/>
              <a:pPr/>
              <a:t>26/07/2018</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30819C71-A6B2-4F1F-A639-08DEDC5E1743}" type="slidenum">
              <a:rPr lang="pt-BR" smtClean="0"/>
              <a:pPr/>
              <a:t>‹nº›</a:t>
            </a:fld>
            <a:endParaRPr lang="pt-BR"/>
          </a:p>
        </p:txBody>
      </p:sp>
      <p:sp>
        <p:nvSpPr>
          <p:cNvPr id="6" name="Título 5"/>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extLst/>
          </a:lstStyle>
          <a:p>
            <a:fld id="{67BF1867-2457-4DEE-9916-EF3CCA99C7B6}" type="datetimeFigureOut">
              <a:rPr lang="pt-BR" smtClean="0"/>
              <a:pPr/>
              <a:t>26/07/2018</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30819C71-A6B2-4F1F-A639-08DEDC5E1743}"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6727032" y="6407944"/>
            <a:ext cx="1920240" cy="365760"/>
          </a:xfrm>
        </p:spPr>
        <p:txBody>
          <a:bodyPr/>
          <a:lstStyle>
            <a:extLst/>
          </a:lstStyle>
          <a:p>
            <a:fld id="{67BF1867-2457-4DEE-9916-EF3CCA99C7B6}" type="datetimeFigureOut">
              <a:rPr lang="pt-BR" smtClean="0"/>
              <a:pPr/>
              <a:t>26/07/2018</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30819C71-A6B2-4F1F-A639-08DEDC5E1743}"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BR" smtClean="0"/>
              <a:t>Clique para editar os estilos do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BR" smtClean="0"/>
              <a:t>Clique no ícone para adicionar uma imagem</a:t>
            </a:r>
            <a:endParaRPr kumimoji="0" lang="en-US" dirty="0"/>
          </a:p>
        </p:txBody>
      </p:sp>
      <p:sp>
        <p:nvSpPr>
          <p:cNvPr id="5" name="Espaço Reservado para Data 4"/>
          <p:cNvSpPr>
            <a:spLocks noGrp="1"/>
          </p:cNvSpPr>
          <p:nvPr>
            <p:ph type="dt" sz="half" idx="10"/>
          </p:nvPr>
        </p:nvSpPr>
        <p:spPr/>
        <p:txBody>
          <a:bodyPr/>
          <a:lstStyle>
            <a:lvl1pPr>
              <a:defRPr>
                <a:solidFill>
                  <a:schemeClr val="tx1"/>
                </a:solidFill>
              </a:defRPr>
            </a:lvl1pPr>
            <a:extLst/>
          </a:lstStyle>
          <a:p>
            <a:fld id="{67BF1867-2457-4DEE-9916-EF3CCA99C7B6}" type="datetimeFigureOut">
              <a:rPr lang="pt-BR" smtClean="0"/>
              <a:pPr/>
              <a:t>26/07/2018</a:t>
            </a:fld>
            <a:endParaRPr lang="pt-BR"/>
          </a:p>
        </p:txBody>
      </p:sp>
      <p:sp>
        <p:nvSpPr>
          <p:cNvPr id="6" name="Espaço Reservado para Rodapé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t-BR"/>
          </a:p>
        </p:txBody>
      </p:sp>
      <p:sp>
        <p:nvSpPr>
          <p:cNvPr id="7" name="Espaço Reservado para Número de Slide 6"/>
          <p:cNvSpPr>
            <a:spLocks noGrp="1"/>
          </p:cNvSpPr>
          <p:nvPr>
            <p:ph type="sldNum" sz="quarter" idx="12"/>
          </p:nvPr>
        </p:nvSpPr>
        <p:spPr/>
        <p:txBody>
          <a:bodyPr/>
          <a:lstStyle>
            <a:lvl1pPr>
              <a:defRPr>
                <a:solidFill>
                  <a:schemeClr val="tx1"/>
                </a:solidFill>
              </a:defRPr>
            </a:lvl1pPr>
            <a:extLst/>
          </a:lstStyle>
          <a:p>
            <a:fld id="{30819C71-A6B2-4F1F-A639-08DEDC5E1743}" type="slidenum">
              <a:rPr lang="pt-BR" smtClean="0"/>
              <a:pPr/>
              <a:t>‹nº›</a:t>
            </a:fld>
            <a:endParaRPr lang="pt-BR"/>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BR" smtClean="0"/>
              <a:t>Clique para editar o estilo do título mestre</a:t>
            </a:r>
            <a:endParaRPr kumimoji="0" lang="en-US"/>
          </a:p>
        </p:txBody>
      </p:sp>
      <p:sp>
        <p:nvSpPr>
          <p:cNvPr id="8" name="Forma liv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a liv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ângulo retângulo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ector reto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ivis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a liv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ângulo retângulo 13"/>
          <p:cNvSpPr>
            <a:spLocks/>
          </p:cNvSpPr>
          <p:nvPr/>
        </p:nvSpPr>
        <p:spPr bwMode="auto">
          <a:xfrm>
            <a:off x="-6042" y="5791253"/>
            <a:ext cx="3402314" cy="1080868"/>
          </a:xfrm>
          <a:prstGeom prst="rtTriangle">
            <a:avLst/>
          </a:prstGeom>
          <a:blipFill>
            <a:blip r:embed="rId15"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7BF1867-2457-4DEE-9916-EF3CCA99C7B6}" type="datetimeFigureOut">
              <a:rPr lang="pt-BR" smtClean="0"/>
              <a:pPr/>
              <a:t>26/07/2018</a:t>
            </a:fld>
            <a:endParaRPr lang="pt-BR"/>
          </a:p>
        </p:txBody>
      </p:sp>
      <p:sp>
        <p:nvSpPr>
          <p:cNvPr id="22" name="Espaço Reservado para Rodapé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t-BR"/>
          </a:p>
        </p:txBody>
      </p:sp>
      <p:sp>
        <p:nvSpPr>
          <p:cNvPr id="18" name="Espaço Reservado para Número de Slid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0819C71-A6B2-4F1F-A639-08DEDC5E1743}"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49" r:id="rId12"/>
    <p:sldLayoutId id="2147483650" r:id="rId13"/>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algn="just"/>
            <a:r>
              <a:rPr lang="pt-BR" sz="2000" dirty="0" smtClean="0">
                <a:latin typeface="Times New Roman" pitchFamily="18" charset="0"/>
                <a:cs typeface="Times New Roman" pitchFamily="18" charset="0"/>
              </a:rPr>
              <a:t>Para que o Poder Público possa viabilizar o exercício de suas funções, necessita ter a propriedade ou a posse sobre determinados bens móveis e imóveis. Tais bens, por vezes, são próprios, e, por vezes, são de terceiros</a:t>
            </a:r>
            <a:r>
              <a:rPr lang="pt-BR" sz="2000" dirty="0" smtClean="0">
                <a:latin typeface="Times New Roman" pitchFamily="18" charset="0"/>
                <a:cs typeface="Times New Roman" pitchFamily="18" charset="0"/>
              </a:rPr>
              <a:t>.</a:t>
            </a:r>
          </a:p>
          <a:p>
            <a:pPr algn="just"/>
            <a:endParaRPr lang="pt-BR"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Diferentes também são as formas de poder que a Administração exerce sobre esses bens, sendo certo que o exercício do referido poder está circunscrito ao regime de Direito Público</a:t>
            </a:r>
            <a:r>
              <a:rPr lang="pt-BR" sz="2000" dirty="0" smtClean="0">
                <a:latin typeface="Times New Roman" pitchFamily="18" charset="0"/>
                <a:cs typeface="Times New Roman" pitchFamily="18" charset="0"/>
              </a:rPr>
              <a:t>.</a:t>
            </a:r>
          </a:p>
          <a:p>
            <a:pPr algn="just"/>
            <a:r>
              <a:rPr lang="pt-BR" sz="2000" dirty="0" smtClean="0"/>
              <a:t>Nas mais remotas sociedades sempre foi constatada a necessidade de algum tipo de dominação e de regulamentação, a cargo do Estado, sobre determinados bens.</a:t>
            </a:r>
          </a:p>
          <a:p>
            <a:pPr algn="just"/>
            <a:endParaRPr lang="pt-BR" sz="2000" dirty="0" smtClean="0">
              <a:latin typeface="Times New Roman" pitchFamily="18" charset="0"/>
              <a:cs typeface="Times New Roman" pitchFamily="18" charset="0"/>
            </a:endParaRPr>
          </a:p>
        </p:txBody>
      </p:sp>
      <p:sp>
        <p:nvSpPr>
          <p:cNvPr id="3" name="Título 2"/>
          <p:cNvSpPr>
            <a:spLocks noGrp="1"/>
          </p:cNvSpPr>
          <p:nvPr>
            <p:ph type="title"/>
          </p:nvPr>
        </p:nvSpPr>
        <p:spPr/>
        <p:txBody>
          <a:bodyPr>
            <a:normAutofit/>
          </a:bodyPr>
          <a:lstStyle/>
          <a:p>
            <a:pPr algn="ctr"/>
            <a:r>
              <a:rPr lang="pt-BR" sz="2800" dirty="0" smtClean="0">
                <a:latin typeface="Times New Roman" pitchFamily="18" charset="0"/>
                <a:cs typeface="Times New Roman" pitchFamily="18" charset="0"/>
              </a:rPr>
              <a:t>Bens Públicos </a:t>
            </a:r>
            <a:endParaRPr lang="pt-BR" sz="28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196752"/>
            <a:ext cx="8229600" cy="4968552"/>
          </a:xfrm>
        </p:spPr>
        <p:txBody>
          <a:bodyPr>
            <a:normAutofit fontScale="70000" lnSpcReduction="20000"/>
          </a:bodyPr>
          <a:lstStyle/>
          <a:p>
            <a:pPr algn="just"/>
            <a:r>
              <a:rPr lang="pt-BR" sz="2600" b="1" dirty="0" smtClean="0">
                <a:latin typeface="Times New Roman" pitchFamily="18" charset="0"/>
                <a:cs typeface="Times New Roman" pitchFamily="18" charset="0"/>
              </a:rPr>
              <a:t>Bens dominicais ou dominiais </a:t>
            </a:r>
            <a:r>
              <a:rPr lang="pt-BR" sz="2600" dirty="0" smtClean="0">
                <a:latin typeface="Times New Roman" pitchFamily="18" charset="0"/>
                <a:cs typeface="Times New Roman" pitchFamily="18" charset="0"/>
              </a:rPr>
              <a:t>– são os destituídos de qualquer destinação, prontos para ser utilizados ou alienados, ou ainda, ter seu uso trespassado a quem por eles se interesse. Pertencem à União, aos Estados-Membros, aos Municípios, ao Distrito Federal, às autarquias e às fundações públicas. </a:t>
            </a:r>
            <a:endParaRPr lang="pt-BR" sz="2600" dirty="0" smtClean="0">
              <a:latin typeface="Times New Roman" pitchFamily="18" charset="0"/>
              <a:cs typeface="Times New Roman" pitchFamily="18" charset="0"/>
            </a:endParaRPr>
          </a:p>
          <a:p>
            <a:pPr algn="just"/>
            <a:endParaRPr lang="pt-BR" sz="2600" dirty="0" smtClean="0">
              <a:latin typeface="Times New Roman" pitchFamily="18" charset="0"/>
              <a:cs typeface="Times New Roman" pitchFamily="18" charset="0"/>
            </a:endParaRPr>
          </a:p>
          <a:p>
            <a:pPr algn="just"/>
            <a:r>
              <a:rPr lang="pt-BR" sz="2600" dirty="0" smtClean="0">
                <a:latin typeface="Times New Roman" pitchFamily="18" charset="0"/>
                <a:cs typeface="Times New Roman" pitchFamily="18" charset="0"/>
              </a:rPr>
              <a:t>Tais entidades exercem sobre esses bens poderes de dono, de proprietário. Apesar disso, a alienação e o trespasse do uso podem exigir o cumprimento, previamente de certos requisitos, como avaliação, concorrência e licitação</a:t>
            </a:r>
            <a:r>
              <a:rPr lang="pt-BR" sz="2600" dirty="0" smtClean="0">
                <a:latin typeface="Times New Roman" pitchFamily="18" charset="0"/>
                <a:cs typeface="Times New Roman" pitchFamily="18" charset="0"/>
              </a:rPr>
              <a:t>.</a:t>
            </a:r>
          </a:p>
          <a:p>
            <a:pPr algn="just"/>
            <a:endParaRPr lang="pt-BR" sz="2600" dirty="0" smtClean="0">
              <a:latin typeface="Times New Roman" pitchFamily="18" charset="0"/>
              <a:cs typeface="Times New Roman" pitchFamily="18" charset="0"/>
            </a:endParaRPr>
          </a:p>
          <a:p>
            <a:pPr algn="just"/>
            <a:r>
              <a:rPr lang="pt-BR" sz="2600" dirty="0" smtClean="0">
                <a:latin typeface="Times New Roman" pitchFamily="18" charset="0"/>
                <a:cs typeface="Times New Roman" pitchFamily="18" charset="0"/>
              </a:rPr>
              <a:t>São conhecidos, ainda, como bens do patrimônio disponível ou bens patrimoniais disponíveis, os do domínio privado do Estado</a:t>
            </a:r>
            <a:r>
              <a:rPr lang="pt-BR" sz="2600" dirty="0" smtClean="0">
                <a:latin typeface="Times New Roman" pitchFamily="18" charset="0"/>
                <a:cs typeface="Times New Roman" pitchFamily="18" charset="0"/>
              </a:rPr>
              <a:t>.</a:t>
            </a:r>
          </a:p>
          <a:p>
            <a:pPr algn="just"/>
            <a:endParaRPr lang="pt-BR" sz="2600" dirty="0" smtClean="0">
              <a:latin typeface="Times New Roman" pitchFamily="18" charset="0"/>
              <a:cs typeface="Times New Roman" pitchFamily="18" charset="0"/>
            </a:endParaRPr>
          </a:p>
          <a:p>
            <a:pPr algn="just"/>
            <a:r>
              <a:rPr lang="pt-BR" sz="2600" dirty="0" smtClean="0">
                <a:latin typeface="Times New Roman" pitchFamily="18" charset="0"/>
                <a:cs typeface="Times New Roman" pitchFamily="18" charset="0"/>
              </a:rPr>
              <a:t> São integrantes do patrimônio disponível da Administração por não terem destinação específica, nem estarem afetados a um fim administrativo específico. </a:t>
            </a:r>
            <a:endParaRPr lang="pt-BR" sz="2600" dirty="0" smtClean="0">
              <a:latin typeface="Times New Roman" pitchFamily="18" charset="0"/>
              <a:cs typeface="Times New Roman" pitchFamily="18" charset="0"/>
            </a:endParaRPr>
          </a:p>
          <a:p>
            <a:pPr algn="just"/>
            <a:endParaRPr lang="pt-BR" sz="2600" dirty="0" smtClean="0">
              <a:latin typeface="Times New Roman" pitchFamily="18" charset="0"/>
              <a:cs typeface="Times New Roman" pitchFamily="18" charset="0"/>
            </a:endParaRPr>
          </a:p>
          <a:p>
            <a:pPr algn="just"/>
            <a:r>
              <a:rPr lang="pt-BR" sz="2800" dirty="0" smtClean="0">
                <a:latin typeface="Times New Roman" pitchFamily="18" charset="0"/>
                <a:cs typeface="Times New Roman" pitchFamily="18" charset="0"/>
              </a:rPr>
              <a:t>Outros bens poderão ser transferidos para esta categoria, por lei, ficando </a:t>
            </a:r>
            <a:r>
              <a:rPr lang="pt-BR" sz="2800" b="1" dirty="0" err="1" smtClean="0">
                <a:latin typeface="Times New Roman" pitchFamily="18" charset="0"/>
                <a:cs typeface="Times New Roman" pitchFamily="18" charset="0"/>
              </a:rPr>
              <a:t>desafetados</a:t>
            </a:r>
            <a:r>
              <a:rPr lang="pt-BR" sz="2800" dirty="0" smtClean="0">
                <a:latin typeface="Times New Roman" pitchFamily="18" charset="0"/>
                <a:cs typeface="Times New Roman" pitchFamily="18" charset="0"/>
              </a:rPr>
              <a:t> de sua primitiva finalidade pública, para subsequente alienação</a:t>
            </a:r>
          </a:p>
          <a:p>
            <a:pPr algn="just"/>
            <a:endParaRPr lang="pt-BR" sz="2600" dirty="0" smtClean="0">
              <a:latin typeface="Times New Roman" pitchFamily="18" charset="0"/>
              <a:cs typeface="Times New Roman" pitchFamily="18" charset="0"/>
            </a:endParaRPr>
          </a:p>
          <a:p>
            <a:endParaRPr lang="pt-BR" dirty="0" smtClean="0"/>
          </a:p>
          <a:p>
            <a:endParaRPr lang="pt-BR" dirty="0" smtClean="0"/>
          </a:p>
          <a:p>
            <a:endParaRPr lang="pt-BR" dirty="0" smtClean="0"/>
          </a:p>
          <a:p>
            <a:endParaRPr lang="pt-BR" dirty="0" smtClean="0"/>
          </a:p>
          <a:p>
            <a:pPr>
              <a:buNone/>
            </a:pPr>
            <a:endParaRPr lang="pt-BR" dirty="0" smtClean="0"/>
          </a:p>
        </p:txBody>
      </p:sp>
      <p:sp>
        <p:nvSpPr>
          <p:cNvPr id="3" name="Título 2"/>
          <p:cNvSpPr>
            <a:spLocks noGrp="1"/>
          </p:cNvSpPr>
          <p:nvPr>
            <p:ph type="title"/>
          </p:nvPr>
        </p:nvSpPr>
        <p:spPr>
          <a:xfrm>
            <a:off x="457200" y="274638"/>
            <a:ext cx="8229600" cy="562074"/>
          </a:xfrm>
        </p:spPr>
        <p:txBody>
          <a:bodyPr>
            <a:normAutofit/>
          </a:bodyPr>
          <a:lstStyle/>
          <a:p>
            <a:pPr algn="ctr"/>
            <a:r>
              <a:rPr lang="pt-BR" sz="2800" dirty="0" smtClean="0">
                <a:latin typeface="Times New Roman" pitchFamily="18" charset="0"/>
                <a:cs typeface="Times New Roman" pitchFamily="18" charset="0"/>
              </a:rPr>
              <a:t>Bens Públicos </a:t>
            </a:r>
            <a:endParaRPr lang="pt-BR"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79512" y="1196752"/>
            <a:ext cx="8784976" cy="4968552"/>
          </a:xfrm>
        </p:spPr>
        <p:txBody>
          <a:bodyPr>
            <a:normAutofit/>
          </a:bodyPr>
          <a:lstStyle/>
          <a:p>
            <a:pPr algn="just">
              <a:buNone/>
            </a:pPr>
            <a:r>
              <a:rPr lang="pt-BR" sz="2000" b="1" dirty="0" smtClean="0">
                <a:latin typeface="Times New Roman" pitchFamily="18" charset="0"/>
                <a:cs typeface="Times New Roman" pitchFamily="18" charset="0"/>
              </a:rPr>
              <a:t>Regime Jurídico </a:t>
            </a:r>
          </a:p>
          <a:p>
            <a:pPr algn="just">
              <a:buNone/>
            </a:pPr>
            <a:endParaRPr lang="pt-BR" sz="2000" b="1"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Os </a:t>
            </a:r>
            <a:r>
              <a:rPr lang="pt-BR" sz="2000" dirty="0" smtClean="0">
                <a:latin typeface="Times New Roman" pitchFamily="18" charset="0"/>
                <a:cs typeface="Times New Roman" pitchFamily="18" charset="0"/>
              </a:rPr>
              <a:t>bens de uso comum do povo e de uso especial estão sujeitos ao regime de Direito Público e estão fora do comércio jurídico de Direito Privado (</a:t>
            </a:r>
            <a:r>
              <a:rPr lang="pt-BR" sz="2000" i="1" dirty="0" smtClean="0">
                <a:latin typeface="Times New Roman" pitchFamily="18" charset="0"/>
                <a:cs typeface="Times New Roman" pitchFamily="18" charset="0"/>
              </a:rPr>
              <a:t>extra </a:t>
            </a:r>
            <a:r>
              <a:rPr lang="pt-BR" sz="2000" i="1" dirty="0" err="1" smtClean="0">
                <a:latin typeface="Times New Roman" pitchFamily="18" charset="0"/>
                <a:cs typeface="Times New Roman" pitchFamily="18" charset="0"/>
              </a:rPr>
              <a:t>commercium</a:t>
            </a:r>
            <a:r>
              <a:rPr lang="pt-BR" sz="2000" dirty="0" smtClean="0">
                <a:latin typeface="Times New Roman" pitchFamily="18" charset="0"/>
                <a:cs typeface="Times New Roman" pitchFamily="18" charset="0"/>
              </a:rPr>
              <a:t>). Enquanto estiverem afetados a esse fim, não podem ser alienados nem ser objeto de compra e venda, permuta, doação, penhor, comodato, locação etc.</a:t>
            </a:r>
          </a:p>
          <a:p>
            <a:pPr algn="just"/>
            <a:r>
              <a:rPr lang="pt-BR" sz="2000" dirty="0" smtClean="0">
                <a:latin typeface="Times New Roman" pitchFamily="18" charset="0"/>
                <a:cs typeface="Times New Roman" pitchFamily="18" charset="0"/>
              </a:rPr>
              <a:t>Art. 102. Os bens públicos não estão sujeitos a usucapião” (Código Civil</a:t>
            </a:r>
            <a:r>
              <a:rPr lang="pt-BR" sz="2000" dirty="0" smtClean="0">
                <a:latin typeface="Times New Roman" pitchFamily="18" charset="0"/>
                <a:cs typeface="Times New Roman" pitchFamily="18" charset="0"/>
              </a:rPr>
              <a:t>).</a:t>
            </a:r>
          </a:p>
          <a:p>
            <a:pPr algn="just"/>
            <a:r>
              <a:rPr lang="pt-BR" sz="2000" dirty="0" smtClean="0">
                <a:latin typeface="Times New Roman" pitchFamily="18" charset="0"/>
                <a:cs typeface="Times New Roman" pitchFamily="18" charset="0"/>
              </a:rPr>
              <a:t>Estão </a:t>
            </a:r>
            <a:r>
              <a:rPr lang="pt-BR" sz="2000" b="1" dirty="0" smtClean="0">
                <a:latin typeface="Times New Roman" pitchFamily="18" charset="0"/>
                <a:cs typeface="Times New Roman" pitchFamily="18" charset="0"/>
              </a:rPr>
              <a:t>fora do comércio </a:t>
            </a:r>
            <a:r>
              <a:rPr lang="pt-BR" sz="2000" dirty="0" smtClean="0">
                <a:latin typeface="Times New Roman" pitchFamily="18" charset="0"/>
                <a:cs typeface="Times New Roman" pitchFamily="18" charset="0"/>
              </a:rPr>
              <a:t>jurídico relativo ao regime de Direito Privado, mas estão sujeitos ao regime de Direito Público, o que significa poderem ser utilizados dentro de parâmetros de Direito Público. </a:t>
            </a:r>
            <a:endParaRPr lang="pt-BR" sz="2000" dirty="0" smtClean="0">
              <a:latin typeface="Times New Roman" pitchFamily="18" charset="0"/>
              <a:cs typeface="Times New Roman" pitchFamily="18" charset="0"/>
            </a:endParaRPr>
          </a:p>
          <a:p>
            <a:pPr algn="just"/>
            <a:endParaRPr lang="pt-BR"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Esses bens podem ser objeto de relações regidas pelo Direito Público, e é aí que entram os institutos da autorização, permissão e concessão de uso. </a:t>
            </a:r>
          </a:p>
          <a:p>
            <a:pPr algn="just"/>
            <a:endParaRPr lang="pt-BR" sz="2000" dirty="0" smtClean="0"/>
          </a:p>
          <a:p>
            <a:pPr algn="just"/>
            <a:endParaRPr lang="pt-BR" sz="2000" dirty="0" smtClean="0">
              <a:latin typeface="Times New Roman" pitchFamily="18" charset="0"/>
              <a:cs typeface="Times New Roman" pitchFamily="18" charset="0"/>
            </a:endParaRPr>
          </a:p>
          <a:p>
            <a:endParaRPr lang="pt-BR" dirty="0"/>
          </a:p>
        </p:txBody>
      </p:sp>
      <p:sp>
        <p:nvSpPr>
          <p:cNvPr id="3" name="Título 2"/>
          <p:cNvSpPr>
            <a:spLocks noGrp="1"/>
          </p:cNvSpPr>
          <p:nvPr>
            <p:ph type="title"/>
          </p:nvPr>
        </p:nvSpPr>
        <p:spPr>
          <a:xfrm>
            <a:off x="467544" y="274638"/>
            <a:ext cx="8219256" cy="706090"/>
          </a:xfrm>
        </p:spPr>
        <p:txBody>
          <a:bodyPr>
            <a:normAutofit/>
          </a:bodyPr>
          <a:lstStyle/>
          <a:p>
            <a:pPr algn="ctr"/>
            <a:r>
              <a:rPr lang="pt-BR" sz="2800" dirty="0" smtClean="0">
                <a:latin typeface="Times New Roman" pitchFamily="18" charset="0"/>
                <a:cs typeface="Times New Roman" pitchFamily="18" charset="0"/>
              </a:rPr>
              <a:t>Bens Públicos </a:t>
            </a:r>
            <a:endParaRPr lang="pt-BR"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79512" y="1052736"/>
            <a:ext cx="8784976" cy="5545426"/>
          </a:xfrm>
        </p:spPr>
        <p:txBody>
          <a:bodyPr>
            <a:normAutofit lnSpcReduction="10000"/>
          </a:bodyPr>
          <a:lstStyle/>
          <a:p>
            <a:pPr algn="just"/>
            <a:r>
              <a:rPr lang="pt-BR" sz="2000" dirty="0" smtClean="0">
                <a:latin typeface="Times New Roman" pitchFamily="18" charset="0"/>
                <a:cs typeface="Times New Roman" pitchFamily="18" charset="0"/>
              </a:rPr>
              <a:t>Se a Administração vai ceder o uso de um bem público para o particular, ela não vai utilizar a locação, comodato ou algum instituto do Código Civil; ela tem que utilizar os institutos típicos do Direito Público, que seriam a autorização, permissão e concessão de uso</a:t>
            </a:r>
            <a:r>
              <a:rPr lang="pt-BR" sz="2000" dirty="0" smtClean="0">
                <a:latin typeface="Times New Roman" pitchFamily="18" charset="0"/>
                <a:cs typeface="Times New Roman" pitchFamily="18" charset="0"/>
              </a:rPr>
              <a:t>.</a:t>
            </a:r>
          </a:p>
          <a:p>
            <a:pPr algn="just"/>
            <a:endParaRPr lang="pt-BR" sz="1900" dirty="0" smtClean="0">
              <a:latin typeface="Times New Roman" pitchFamily="18" charset="0"/>
              <a:cs typeface="Times New Roman" pitchFamily="18" charset="0"/>
            </a:endParaRPr>
          </a:p>
          <a:p>
            <a:pPr algn="just"/>
            <a:r>
              <a:rPr lang="pt-BR" sz="1900" dirty="0" smtClean="0">
                <a:latin typeface="Times New Roman" pitchFamily="18" charset="0"/>
                <a:cs typeface="Times New Roman" pitchFamily="18" charset="0"/>
              </a:rPr>
              <a:t>São características, portanto, destes bens</a:t>
            </a:r>
            <a:r>
              <a:rPr lang="pt-BR" sz="1900" dirty="0" smtClean="0">
                <a:latin typeface="Times New Roman" pitchFamily="18" charset="0"/>
                <a:cs typeface="Times New Roman" pitchFamily="18" charset="0"/>
              </a:rPr>
              <a:t>:</a:t>
            </a:r>
          </a:p>
          <a:p>
            <a:pPr algn="just">
              <a:buNone/>
            </a:pPr>
            <a:endParaRPr lang="pt-BR" sz="1900" dirty="0" smtClean="0">
              <a:latin typeface="Times New Roman" pitchFamily="18" charset="0"/>
              <a:cs typeface="Times New Roman" pitchFamily="18" charset="0"/>
            </a:endParaRPr>
          </a:p>
          <a:p>
            <a:pPr lvl="1" algn="just"/>
            <a:r>
              <a:rPr lang="pt-BR" sz="1900" b="1" dirty="0" smtClean="0">
                <a:latin typeface="Times New Roman" pitchFamily="18" charset="0"/>
                <a:cs typeface="Times New Roman" pitchFamily="18" charset="0"/>
              </a:rPr>
              <a:t>Inalienabilidade</a:t>
            </a:r>
            <a:r>
              <a:rPr lang="pt-BR" sz="1900" dirty="0" smtClean="0">
                <a:latin typeface="Times New Roman" pitchFamily="18" charset="0"/>
                <a:cs typeface="Times New Roman" pitchFamily="18" charset="0"/>
              </a:rPr>
              <a:t> – não é absoluta, a não ser em relação aos bens que, por sua própria natureza, são insuscetíveis de valoração patrimonial, como mares, praias, rios </a:t>
            </a:r>
            <a:r>
              <a:rPr lang="pt-BR" sz="1900" dirty="0" smtClean="0">
                <a:latin typeface="Times New Roman" pitchFamily="18" charset="0"/>
                <a:cs typeface="Times New Roman" pitchFamily="18" charset="0"/>
              </a:rPr>
              <a:t>navegáveis.</a:t>
            </a:r>
          </a:p>
          <a:p>
            <a:pPr lvl="1" algn="just"/>
            <a:r>
              <a:rPr lang="pt-BR" sz="1900" b="1" dirty="0" smtClean="0">
                <a:latin typeface="Times New Roman" pitchFamily="18" charset="0"/>
                <a:cs typeface="Times New Roman" pitchFamily="18" charset="0"/>
              </a:rPr>
              <a:t>Imprescritibilidade </a:t>
            </a:r>
            <a:r>
              <a:rPr lang="pt-BR" sz="1900" dirty="0" smtClean="0">
                <a:latin typeface="Times New Roman" pitchFamily="18" charset="0"/>
                <a:cs typeface="Times New Roman" pitchFamily="18" charset="0"/>
              </a:rPr>
              <a:t>– essa característica decorre da sua inalienabilidade. Se os bens públicos são inalienáveis, ninguém os pode adquirir enquanto guardarem essa condição. Daí não ser possível a invocação de usucapião sobre </a:t>
            </a:r>
            <a:r>
              <a:rPr lang="pt-BR" sz="1900" dirty="0" smtClean="0">
                <a:latin typeface="Times New Roman" pitchFamily="18" charset="0"/>
                <a:cs typeface="Times New Roman" pitchFamily="18" charset="0"/>
              </a:rPr>
              <a:t>eles.</a:t>
            </a:r>
          </a:p>
          <a:p>
            <a:pPr lvl="1" algn="just"/>
            <a:r>
              <a:rPr lang="pt-BR" sz="1900" b="1" dirty="0" smtClean="0">
                <a:latin typeface="Times New Roman" pitchFamily="18" charset="0"/>
                <a:cs typeface="Times New Roman" pitchFamily="18" charset="0"/>
              </a:rPr>
              <a:t>Impenhorabilidade </a:t>
            </a:r>
            <a:r>
              <a:rPr lang="pt-BR" sz="1900" dirty="0" smtClean="0">
                <a:latin typeface="Times New Roman" pitchFamily="18" charset="0"/>
                <a:cs typeface="Times New Roman" pitchFamily="18" charset="0"/>
              </a:rPr>
              <a:t>– a impenhorabilidade dos bens públicos decorre de preceito constitucional que dispõe sobre a forma pela qual serão executadas as sentenças judiciárias contra a Fazenda Pública [...], sem permitir a penhora de seus bens. Admite, entretanto, o sequestro da quantia necessária à satisfação do débito, desde que ocorram certas condições processuais (CF, art. 100) </a:t>
            </a:r>
          </a:p>
          <a:p>
            <a:pPr lvl="1" algn="just"/>
            <a:endParaRPr lang="pt-BR" sz="1600" dirty="0" smtClean="0">
              <a:latin typeface="Times New Roman" pitchFamily="18" charset="0"/>
              <a:cs typeface="Times New Roman" pitchFamily="18" charset="0"/>
            </a:endParaRPr>
          </a:p>
          <a:p>
            <a:endParaRPr lang="pt-BR" dirty="0" smtClean="0"/>
          </a:p>
          <a:p>
            <a:endParaRPr lang="pt-BR" dirty="0" smtClean="0"/>
          </a:p>
          <a:p>
            <a:endParaRPr lang="pt-BR" dirty="0"/>
          </a:p>
        </p:txBody>
      </p:sp>
      <p:sp>
        <p:nvSpPr>
          <p:cNvPr id="3" name="Título 2"/>
          <p:cNvSpPr>
            <a:spLocks noGrp="1"/>
          </p:cNvSpPr>
          <p:nvPr>
            <p:ph type="title"/>
          </p:nvPr>
        </p:nvSpPr>
        <p:spPr>
          <a:xfrm>
            <a:off x="457200" y="274638"/>
            <a:ext cx="8229600" cy="778098"/>
          </a:xfrm>
        </p:spPr>
        <p:txBody>
          <a:bodyPr>
            <a:normAutofit/>
          </a:bodyPr>
          <a:lstStyle/>
          <a:p>
            <a:pPr algn="ctr"/>
            <a:r>
              <a:rPr lang="pt-BR" sz="2800" dirty="0" smtClean="0">
                <a:latin typeface="Times New Roman" pitchFamily="18" charset="0"/>
                <a:cs typeface="Times New Roman" pitchFamily="18" charset="0"/>
              </a:rPr>
              <a:t>Bens Públicos </a:t>
            </a:r>
            <a:endParaRPr lang="pt-BR"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81328"/>
            <a:ext cx="8229600" cy="4683976"/>
          </a:xfrm>
        </p:spPr>
        <p:txBody>
          <a:bodyPr>
            <a:normAutofit fontScale="92500" lnSpcReduction="20000"/>
          </a:bodyPr>
          <a:lstStyle/>
          <a:p>
            <a:pPr>
              <a:buNone/>
            </a:pPr>
            <a:endParaRPr lang="pt-BR" dirty="0" smtClean="0">
              <a:latin typeface="Times New Roman" pitchFamily="18" charset="0"/>
              <a:cs typeface="Times New Roman" pitchFamily="18" charset="0"/>
            </a:endParaRPr>
          </a:p>
          <a:p>
            <a:pPr algn="just">
              <a:buNone/>
            </a:pPr>
            <a:r>
              <a:rPr lang="pt-BR" b="1" dirty="0" smtClean="0">
                <a:latin typeface="Times New Roman" pitchFamily="18" charset="0"/>
                <a:cs typeface="Times New Roman" pitchFamily="18" charset="0"/>
              </a:rPr>
              <a:t>		</a:t>
            </a:r>
            <a:r>
              <a:rPr lang="pt-BR" sz="2000" b="1" dirty="0" smtClean="0">
                <a:latin typeface="Times New Roman" pitchFamily="18" charset="0"/>
                <a:cs typeface="Times New Roman" pitchFamily="18" charset="0"/>
              </a:rPr>
              <a:t>Impossibilidade </a:t>
            </a:r>
            <a:r>
              <a:rPr lang="pt-BR" sz="2000" b="1" dirty="0" smtClean="0">
                <a:latin typeface="Times New Roman" pitchFamily="18" charset="0"/>
                <a:cs typeface="Times New Roman" pitchFamily="18" charset="0"/>
              </a:rPr>
              <a:t>de </a:t>
            </a:r>
            <a:r>
              <a:rPr lang="pt-BR" sz="2000" b="1" dirty="0" err="1" smtClean="0">
                <a:latin typeface="Times New Roman" pitchFamily="18" charset="0"/>
                <a:cs typeface="Times New Roman" pitchFamily="18" charset="0"/>
              </a:rPr>
              <a:t>oneração</a:t>
            </a:r>
            <a:r>
              <a:rPr lang="pt-BR" sz="2000" b="1" dirty="0" smtClean="0">
                <a:latin typeface="Times New Roman" pitchFamily="18" charset="0"/>
                <a:cs typeface="Times New Roman" pitchFamily="18" charset="0"/>
              </a:rPr>
              <a:t> </a:t>
            </a:r>
            <a:r>
              <a:rPr lang="pt-BR" sz="2000" dirty="0" smtClean="0">
                <a:latin typeface="Times New Roman" pitchFamily="18" charset="0"/>
                <a:cs typeface="Times New Roman" pitchFamily="18" charset="0"/>
              </a:rPr>
              <a:t>– desde que a constituição da República </a:t>
            </a:r>
            <a:r>
              <a:rPr lang="pt-BR" sz="2000" dirty="0" smtClean="0">
                <a:latin typeface="Times New Roman" pitchFamily="18" charset="0"/>
                <a:cs typeface="Times New Roman" pitchFamily="18" charset="0"/>
              </a:rPr>
              <a:t>	retirou </a:t>
            </a:r>
            <a:r>
              <a:rPr lang="pt-BR" sz="2000" dirty="0" smtClean="0">
                <a:latin typeface="Times New Roman" pitchFamily="18" charset="0"/>
                <a:cs typeface="Times New Roman" pitchFamily="18" charset="0"/>
              </a:rPr>
              <a:t>a </a:t>
            </a:r>
            <a:r>
              <a:rPr lang="pt-BR" sz="2000" dirty="0" smtClean="0">
                <a:latin typeface="Times New Roman" pitchFamily="18" charset="0"/>
                <a:cs typeface="Times New Roman" pitchFamily="18" charset="0"/>
              </a:rPr>
              <a:t>possibilidade </a:t>
            </a:r>
            <a:r>
              <a:rPr lang="pt-BR" sz="2000" dirty="0" smtClean="0">
                <a:latin typeface="Times New Roman" pitchFamily="18" charset="0"/>
                <a:cs typeface="Times New Roman" pitchFamily="18" charset="0"/>
              </a:rPr>
              <a:t>de penhora de bens da Fazenda Pública federal, </a:t>
            </a:r>
            <a:r>
              <a:rPr lang="pt-BR" sz="2000" dirty="0" smtClean="0">
                <a:latin typeface="Times New Roman" pitchFamily="18" charset="0"/>
                <a:cs typeface="Times New Roman" pitchFamily="18" charset="0"/>
              </a:rPr>
              <a:t>	estadual </a:t>
            </a:r>
            <a:r>
              <a:rPr lang="pt-BR" sz="2000" dirty="0" smtClean="0">
                <a:latin typeface="Times New Roman" pitchFamily="18" charset="0"/>
                <a:cs typeface="Times New Roman" pitchFamily="18" charset="0"/>
              </a:rPr>
              <a:t>e </a:t>
            </a:r>
            <a:r>
              <a:rPr lang="pt-BR" sz="2000" dirty="0" smtClean="0">
                <a:latin typeface="Times New Roman" pitchFamily="18" charset="0"/>
                <a:cs typeface="Times New Roman" pitchFamily="18" charset="0"/>
              </a:rPr>
              <a:t>municipal</a:t>
            </a:r>
            <a:r>
              <a:rPr lang="pt-BR" sz="2000" dirty="0" smtClean="0">
                <a:latin typeface="Times New Roman" pitchFamily="18" charset="0"/>
                <a:cs typeface="Times New Roman" pitchFamily="18" charset="0"/>
              </a:rPr>
              <a:t>, retirou também a possibilidade de </a:t>
            </a:r>
            <a:r>
              <a:rPr lang="pt-BR" sz="2000" dirty="0" err="1" smtClean="0">
                <a:latin typeface="Times New Roman" pitchFamily="18" charset="0"/>
                <a:cs typeface="Times New Roman" pitchFamily="18" charset="0"/>
              </a:rPr>
              <a:t>oneração</a:t>
            </a:r>
            <a:r>
              <a:rPr lang="pt-BR" sz="2000" dirty="0" smtClean="0">
                <a:latin typeface="Times New Roman" pitchFamily="18" charset="0"/>
                <a:cs typeface="Times New Roman" pitchFamily="18" charset="0"/>
              </a:rPr>
              <a:t> de tais </a:t>
            </a:r>
            <a:r>
              <a:rPr lang="pt-BR" sz="2000" dirty="0" smtClean="0">
                <a:latin typeface="Times New Roman" pitchFamily="18" charset="0"/>
                <a:cs typeface="Times New Roman" pitchFamily="18" charset="0"/>
              </a:rPr>
              <a:t>	bens</a:t>
            </a:r>
            <a:r>
              <a:rPr lang="pt-BR" sz="2000" dirty="0" smtClean="0">
                <a:latin typeface="Times New Roman" pitchFamily="18" charset="0"/>
                <a:cs typeface="Times New Roman" pitchFamily="18" charset="0"/>
              </a:rPr>
              <a:t>, uma vez que </a:t>
            </a:r>
            <a:r>
              <a:rPr lang="pt-BR" sz="2000" dirty="0" smtClean="0">
                <a:latin typeface="Times New Roman" pitchFamily="18" charset="0"/>
                <a:cs typeface="Times New Roman" pitchFamily="18" charset="0"/>
              </a:rPr>
              <a:t>a </a:t>
            </a:r>
            <a:r>
              <a:rPr lang="pt-BR" sz="2000" dirty="0" smtClean="0">
                <a:latin typeface="Times New Roman" pitchFamily="18" charset="0"/>
                <a:cs typeface="Times New Roman" pitchFamily="18" charset="0"/>
              </a:rPr>
              <a:t>execução de toda garantia real principia pela </a:t>
            </a:r>
            <a:r>
              <a:rPr lang="pt-BR" sz="2000" dirty="0" smtClean="0">
                <a:latin typeface="Times New Roman" pitchFamily="18" charset="0"/>
                <a:cs typeface="Times New Roman" pitchFamily="18" charset="0"/>
              </a:rPr>
              <a:t>	penhora</a:t>
            </a:r>
            <a:r>
              <a:rPr lang="pt-BR" sz="2000" dirty="0" smtClean="0">
                <a:latin typeface="Times New Roman" pitchFamily="18" charset="0"/>
                <a:cs typeface="Times New Roman" pitchFamily="18" charset="0"/>
              </a:rPr>
              <a:t>, na ação executiva </a:t>
            </a:r>
            <a:r>
              <a:rPr lang="pt-BR" sz="2000" dirty="0" smtClean="0">
                <a:latin typeface="Times New Roman" pitchFamily="18" charset="0"/>
                <a:cs typeface="Times New Roman" pitchFamily="18" charset="0"/>
              </a:rPr>
              <a:t>correspondente</a:t>
            </a:r>
            <a:r>
              <a:rPr lang="pt-BR" sz="2000" dirty="0" smtClean="0">
                <a:latin typeface="Times New Roman" pitchFamily="18" charset="0"/>
                <a:cs typeface="Times New Roman" pitchFamily="18" charset="0"/>
              </a:rPr>
              <a:t>, para a subsequente satisfação </a:t>
            </a:r>
            <a:r>
              <a:rPr lang="pt-BR" sz="2000" dirty="0" smtClean="0">
                <a:latin typeface="Times New Roman" pitchFamily="18" charset="0"/>
                <a:cs typeface="Times New Roman" pitchFamily="18" charset="0"/>
              </a:rPr>
              <a:t>	da </a:t>
            </a:r>
            <a:r>
              <a:rPr lang="pt-BR" sz="2000" dirty="0" smtClean="0">
                <a:latin typeface="Times New Roman" pitchFamily="18" charset="0"/>
                <a:cs typeface="Times New Roman" pitchFamily="18" charset="0"/>
              </a:rPr>
              <a:t>dívida mediante </a:t>
            </a:r>
            <a:r>
              <a:rPr lang="pt-BR" sz="2000" dirty="0" err="1" smtClean="0">
                <a:latin typeface="Times New Roman" pitchFamily="18" charset="0"/>
                <a:cs typeface="Times New Roman" pitchFamily="18" charset="0"/>
              </a:rPr>
              <a:t>praceamento</a:t>
            </a:r>
            <a:r>
              <a:rPr lang="pt-BR" sz="2000" dirty="0" smtClean="0">
                <a:latin typeface="Times New Roman" pitchFamily="18" charset="0"/>
                <a:cs typeface="Times New Roman" pitchFamily="18" charset="0"/>
              </a:rPr>
              <a:t> ou </a:t>
            </a:r>
            <a:r>
              <a:rPr lang="pt-BR" sz="2000" dirty="0" smtClean="0">
                <a:latin typeface="Times New Roman" pitchFamily="18" charset="0"/>
                <a:cs typeface="Times New Roman" pitchFamily="18" charset="0"/>
              </a:rPr>
              <a:t>adjudicação </a:t>
            </a:r>
            <a:r>
              <a:rPr lang="pt-BR" sz="2000" dirty="0" smtClean="0">
                <a:latin typeface="Times New Roman" pitchFamily="18" charset="0"/>
                <a:cs typeface="Times New Roman" pitchFamily="18" charset="0"/>
              </a:rPr>
              <a:t>do bem dado em </a:t>
            </a:r>
            <a:r>
              <a:rPr lang="pt-BR" sz="2000" dirty="0" smtClean="0">
                <a:latin typeface="Times New Roman" pitchFamily="18" charset="0"/>
                <a:cs typeface="Times New Roman" pitchFamily="18" charset="0"/>
              </a:rPr>
              <a:t>	garantia.</a:t>
            </a:r>
          </a:p>
          <a:p>
            <a:pPr algn="just">
              <a:buNone/>
            </a:pPr>
            <a:endParaRPr lang="pt-BR" sz="2000" dirty="0" smtClean="0">
              <a:latin typeface="Times New Roman" pitchFamily="18" charset="0"/>
              <a:cs typeface="Times New Roman" pitchFamily="18" charset="0"/>
            </a:endParaRPr>
          </a:p>
          <a:p>
            <a:pPr algn="just">
              <a:buNone/>
            </a:pPr>
            <a:r>
              <a:rPr lang="pt-BR" sz="2000" dirty="0" smtClean="0">
                <a:latin typeface="Times New Roman" pitchFamily="18" charset="0"/>
                <a:cs typeface="Times New Roman" pitchFamily="18" charset="0"/>
              </a:rPr>
              <a:t>	Por </a:t>
            </a:r>
            <a:r>
              <a:rPr lang="pt-BR" sz="2000" dirty="0" smtClean="0">
                <a:latin typeface="Times New Roman" pitchFamily="18" charset="0"/>
                <a:cs typeface="Times New Roman" pitchFamily="18" charset="0"/>
              </a:rPr>
              <a:t>outro lado, os bens dominicais estão sujeitos a regime de Direito Privado parcialmente derrogado pelo Direito Público; eles são </a:t>
            </a:r>
            <a:r>
              <a:rPr lang="pt-BR" sz="2000" b="1" dirty="0" smtClean="0">
                <a:latin typeface="Times New Roman" pitchFamily="18" charset="0"/>
                <a:cs typeface="Times New Roman" pitchFamily="18" charset="0"/>
              </a:rPr>
              <a:t>alienáveis</a:t>
            </a:r>
            <a:r>
              <a:rPr lang="pt-BR" sz="2000" dirty="0" smtClean="0">
                <a:latin typeface="Times New Roman" pitchFamily="18" charset="0"/>
                <a:cs typeface="Times New Roman" pitchFamily="18" charset="0"/>
              </a:rPr>
              <a:t>, ao contrário dos bens de uso comum e de uso especial, que são inalienáveis. </a:t>
            </a:r>
            <a:endParaRPr lang="pt-BR" sz="2000" dirty="0" smtClean="0">
              <a:latin typeface="Times New Roman" pitchFamily="18" charset="0"/>
              <a:cs typeface="Times New Roman" pitchFamily="18" charset="0"/>
            </a:endParaRPr>
          </a:p>
          <a:p>
            <a:pPr algn="just">
              <a:buNone/>
            </a:pPr>
            <a:endParaRPr lang="pt-BR" sz="2000" dirty="0" smtClean="0">
              <a:latin typeface="Times New Roman" pitchFamily="18" charset="0"/>
              <a:cs typeface="Times New Roman" pitchFamily="18" charset="0"/>
            </a:endParaRPr>
          </a:p>
          <a:p>
            <a:pPr algn="just">
              <a:buNone/>
            </a:pPr>
            <a:r>
              <a:rPr lang="pt-BR" sz="2000" dirty="0" smtClean="0">
                <a:latin typeface="Times New Roman" pitchFamily="18" charset="0"/>
                <a:cs typeface="Times New Roman" pitchFamily="18" charset="0"/>
              </a:rPr>
              <a:t>	Os </a:t>
            </a:r>
            <a:r>
              <a:rPr lang="pt-BR" sz="2000" dirty="0" smtClean="0">
                <a:latin typeface="Times New Roman" pitchFamily="18" charset="0"/>
                <a:cs typeface="Times New Roman" pitchFamily="18" charset="0"/>
              </a:rPr>
              <a:t>bens dominicais podem ser objeto também de autorização, permissão ou concessão de uso, mas é possível que eles sejam objeto de relações jurídicas do tipo de locação, comodato, enfiteuse, como está previsto no Decreto-lei n. 9.760, de 1946, que é específico para os bens da União.</a:t>
            </a:r>
          </a:p>
          <a:p>
            <a:pPr algn="just">
              <a:buNone/>
            </a:pPr>
            <a:endParaRPr lang="pt-BR" sz="2000" dirty="0" smtClean="0"/>
          </a:p>
          <a:p>
            <a:pPr algn="just">
              <a:buNone/>
            </a:pPr>
            <a:endParaRPr lang="pt-BR" sz="2000" dirty="0" smtClean="0">
              <a:latin typeface="Times New Roman" pitchFamily="18" charset="0"/>
              <a:cs typeface="Times New Roman" pitchFamily="18" charset="0"/>
            </a:endParaRPr>
          </a:p>
          <a:p>
            <a:pPr>
              <a:buNone/>
            </a:pPr>
            <a:endParaRPr lang="pt-BR" dirty="0"/>
          </a:p>
        </p:txBody>
      </p:sp>
      <p:sp>
        <p:nvSpPr>
          <p:cNvPr id="3" name="Título 2"/>
          <p:cNvSpPr>
            <a:spLocks noGrp="1"/>
          </p:cNvSpPr>
          <p:nvPr>
            <p:ph type="title"/>
          </p:nvPr>
        </p:nvSpPr>
        <p:spPr>
          <a:xfrm>
            <a:off x="457200" y="274638"/>
            <a:ext cx="8229600" cy="922114"/>
          </a:xfrm>
        </p:spPr>
        <p:txBody>
          <a:bodyPr>
            <a:normAutofit/>
          </a:bodyPr>
          <a:lstStyle/>
          <a:p>
            <a:pPr algn="ctr"/>
            <a:r>
              <a:rPr lang="pt-BR" sz="2800" dirty="0" smtClean="0">
                <a:latin typeface="Times New Roman" pitchFamily="18" charset="0"/>
                <a:cs typeface="Times New Roman" pitchFamily="18" charset="0"/>
              </a:rPr>
              <a:t>Bens Públicos </a:t>
            </a:r>
            <a:endParaRPr lang="pt-BR"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79512" y="1412776"/>
            <a:ext cx="8784976" cy="5185386"/>
          </a:xfrm>
        </p:spPr>
        <p:txBody>
          <a:bodyPr>
            <a:normAutofit/>
          </a:bodyPr>
          <a:lstStyle/>
          <a:p>
            <a:pPr algn="just"/>
            <a:r>
              <a:rPr lang="pt-BR" sz="2000" dirty="0" smtClean="0">
                <a:latin typeface="Times New Roman" pitchFamily="18" charset="0"/>
                <a:cs typeface="Times New Roman" pitchFamily="18" charset="0"/>
              </a:rPr>
              <a:t>Os bens dominicais constituem o patrimônio da União, dos Estados ou Municípios, como objeto de direito pessoal ou real de cada uma dessas entidades (art. 99, III, do Código Civil</a:t>
            </a:r>
            <a:r>
              <a:rPr lang="pt-BR" sz="2000" dirty="0" smtClean="0">
                <a:latin typeface="Times New Roman" pitchFamily="18" charset="0"/>
                <a:cs typeface="Times New Roman" pitchFamily="18" charset="0"/>
              </a:rPr>
              <a:t>).</a:t>
            </a:r>
          </a:p>
          <a:p>
            <a:pPr algn="just"/>
            <a:endParaRPr lang="pt-BR"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Comportam uma função patrimonial ou financeira, porque se destinam a assegurar rendas do Estado, em oposição aos demais bens públicos, que são afetados a uma destinação de interesse geral. </a:t>
            </a:r>
            <a:endParaRPr lang="pt-BR" sz="2000" dirty="0" smtClean="0">
              <a:latin typeface="Times New Roman" pitchFamily="18" charset="0"/>
              <a:cs typeface="Times New Roman" pitchFamily="18" charset="0"/>
            </a:endParaRPr>
          </a:p>
          <a:p>
            <a:pPr algn="just"/>
            <a:endParaRPr lang="pt-BR"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A consequência disso é que a gestão de bens dominicais não era considerada serviço público, mas uma atividade privada da Administração.</a:t>
            </a:r>
          </a:p>
          <a:p>
            <a:pPr>
              <a:buNone/>
            </a:pPr>
            <a:r>
              <a:rPr lang="pt-BR" dirty="0" smtClean="0"/>
              <a:t> </a:t>
            </a:r>
          </a:p>
        </p:txBody>
      </p:sp>
      <p:sp>
        <p:nvSpPr>
          <p:cNvPr id="3" name="Título 2"/>
          <p:cNvSpPr>
            <a:spLocks noGrp="1"/>
          </p:cNvSpPr>
          <p:nvPr>
            <p:ph type="title"/>
          </p:nvPr>
        </p:nvSpPr>
        <p:spPr>
          <a:xfrm>
            <a:off x="457200" y="274638"/>
            <a:ext cx="8229600" cy="850106"/>
          </a:xfrm>
        </p:spPr>
        <p:txBody>
          <a:bodyPr>
            <a:normAutofit/>
          </a:bodyPr>
          <a:lstStyle/>
          <a:p>
            <a:pPr algn="ctr"/>
            <a:r>
              <a:rPr lang="pt-BR" sz="2800" dirty="0" smtClean="0">
                <a:latin typeface="Times New Roman" pitchFamily="18" charset="0"/>
                <a:cs typeface="Times New Roman" pitchFamily="18" charset="0"/>
              </a:rPr>
              <a:t>Bens Públicos </a:t>
            </a:r>
            <a:endParaRPr lang="pt-BR"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67544" y="1268761"/>
            <a:ext cx="8219256" cy="4464496"/>
          </a:xfrm>
        </p:spPr>
        <p:txBody>
          <a:bodyPr>
            <a:normAutofit fontScale="70000" lnSpcReduction="20000"/>
          </a:bodyPr>
          <a:lstStyle/>
          <a:p>
            <a:pPr algn="just">
              <a:buNone/>
            </a:pPr>
            <a:r>
              <a:rPr lang="pt-BR" b="1" dirty="0" smtClean="0">
                <a:latin typeface="Times New Roman" pitchFamily="18" charset="0"/>
                <a:cs typeface="Times New Roman" pitchFamily="18" charset="0"/>
              </a:rPr>
              <a:t>Afetação </a:t>
            </a:r>
          </a:p>
          <a:p>
            <a:pPr algn="just">
              <a:buNone/>
            </a:pPr>
            <a:endParaRPr lang="pt-BR" b="1" dirty="0" smtClean="0">
              <a:latin typeface="Times New Roman" pitchFamily="18" charset="0"/>
              <a:cs typeface="Times New Roman" pitchFamily="18" charset="0"/>
            </a:endParaRPr>
          </a:p>
          <a:p>
            <a:pPr algn="just"/>
            <a:r>
              <a:rPr lang="pt-BR" dirty="0" smtClean="0">
                <a:latin typeface="Times New Roman" pitchFamily="18" charset="0"/>
                <a:cs typeface="Times New Roman" pitchFamily="18" charset="0"/>
              </a:rPr>
              <a:t>A </a:t>
            </a:r>
            <a:r>
              <a:rPr lang="pt-BR" b="1" dirty="0" smtClean="0">
                <a:latin typeface="Times New Roman" pitchFamily="18" charset="0"/>
                <a:cs typeface="Times New Roman" pitchFamily="18" charset="0"/>
              </a:rPr>
              <a:t>afetação</a:t>
            </a:r>
            <a:r>
              <a:rPr lang="pt-BR" dirty="0" smtClean="0">
                <a:latin typeface="Times New Roman" pitchFamily="18" charset="0"/>
                <a:cs typeface="Times New Roman" pitchFamily="18" charset="0"/>
              </a:rPr>
              <a:t> ocorre quando solenemente o Poder Público declara o bem como integrante do domínio público. </a:t>
            </a:r>
          </a:p>
          <a:p>
            <a:pPr algn="just"/>
            <a:r>
              <a:rPr lang="pt-BR" dirty="0" smtClean="0">
                <a:latin typeface="Times New Roman" pitchFamily="18" charset="0"/>
                <a:cs typeface="Times New Roman" pitchFamily="18" charset="0"/>
              </a:rPr>
              <a:t>A sua antítese é a </a:t>
            </a:r>
            <a:r>
              <a:rPr lang="pt-BR" b="1" dirty="0" smtClean="0">
                <a:latin typeface="Times New Roman" pitchFamily="18" charset="0"/>
                <a:cs typeface="Times New Roman" pitchFamily="18" charset="0"/>
              </a:rPr>
              <a:t>desafetação</a:t>
            </a:r>
            <a:r>
              <a:rPr lang="pt-BR" dirty="0" smtClean="0">
                <a:latin typeface="Times New Roman" pitchFamily="18" charset="0"/>
                <a:cs typeface="Times New Roman" pitchFamily="18" charset="0"/>
              </a:rPr>
              <a:t>. </a:t>
            </a:r>
          </a:p>
          <a:p>
            <a:pPr algn="just"/>
            <a:r>
              <a:rPr lang="pt-BR" dirty="0" smtClean="0">
                <a:latin typeface="Times New Roman" pitchFamily="18" charset="0"/>
                <a:cs typeface="Times New Roman" pitchFamily="18" charset="0"/>
              </a:rPr>
              <a:t>Nesta, o Poder Público promove o desligamento do bem e a extinção das características que o tornavam afetado, fazendo a transmutação de bem comum ou especial para bem dominical, ou mesmo, permitindo que de bem especial e se torne bem comum, podendo ser utilizado para finalidades distintas da que estava especialmente condicionado. </a:t>
            </a:r>
            <a:endParaRPr lang="pt-BR" dirty="0" smtClean="0">
              <a:latin typeface="Times New Roman" pitchFamily="18" charset="0"/>
              <a:cs typeface="Times New Roman" pitchFamily="18" charset="0"/>
            </a:endParaRPr>
          </a:p>
          <a:p>
            <a:pPr algn="just"/>
            <a:r>
              <a:rPr lang="pt-BR" dirty="0" smtClean="0">
                <a:latin typeface="Times New Roman" pitchFamily="18" charset="0"/>
                <a:cs typeface="Times New Roman" pitchFamily="18" charset="0"/>
              </a:rPr>
              <a:t>Em regra, para promovê-las, utiliza-se de Decreto ou Lei. No caso de imóveis, a desafetação só poderá ocorrer através de Lei. </a:t>
            </a:r>
          </a:p>
          <a:p>
            <a:pPr algn="just"/>
            <a:r>
              <a:rPr lang="pt-BR" dirty="0" smtClean="0">
                <a:latin typeface="Times New Roman" pitchFamily="18" charset="0"/>
                <a:cs typeface="Times New Roman" pitchFamily="18" charset="0"/>
              </a:rPr>
              <a:t>Afetação, em suma, é a incorporação de um bem à </a:t>
            </a:r>
            <a:r>
              <a:rPr lang="pt-BR" dirty="0" err="1" smtClean="0">
                <a:latin typeface="Times New Roman" pitchFamily="18" charset="0"/>
                <a:cs typeface="Times New Roman" pitchFamily="18" charset="0"/>
              </a:rPr>
              <a:t>dominialidade</a:t>
            </a:r>
            <a:r>
              <a:rPr lang="pt-BR" dirty="0" smtClean="0">
                <a:latin typeface="Times New Roman" pitchFamily="18" charset="0"/>
                <a:cs typeface="Times New Roman" pitchFamily="18" charset="0"/>
              </a:rPr>
              <a:t> do Estado, mediante a prática de algum ato ou a ocorrência de determinado fato, de parte do Poder Público. Pela afetação a coisa passa da categoria de bem de domínio privado do Estado para a categoria de bem de domínio público.</a:t>
            </a:r>
          </a:p>
          <a:p>
            <a:endParaRPr lang="pt-BR" dirty="0"/>
          </a:p>
        </p:txBody>
      </p:sp>
      <p:sp>
        <p:nvSpPr>
          <p:cNvPr id="3" name="Título 2"/>
          <p:cNvSpPr>
            <a:spLocks noGrp="1"/>
          </p:cNvSpPr>
          <p:nvPr>
            <p:ph type="title"/>
          </p:nvPr>
        </p:nvSpPr>
        <p:spPr>
          <a:xfrm>
            <a:off x="457200" y="274638"/>
            <a:ext cx="8229600" cy="850106"/>
          </a:xfrm>
        </p:spPr>
        <p:txBody>
          <a:bodyPr>
            <a:normAutofit/>
          </a:bodyPr>
          <a:lstStyle/>
          <a:p>
            <a:pPr algn="ctr"/>
            <a:r>
              <a:rPr lang="pt-BR" sz="2800" dirty="0" smtClean="0">
                <a:latin typeface="Times New Roman" pitchFamily="18" charset="0"/>
                <a:cs typeface="Times New Roman" pitchFamily="18" charset="0"/>
              </a:rPr>
              <a:t>Bens Públicos </a:t>
            </a:r>
            <a:endParaRPr lang="pt-BR"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124744"/>
            <a:ext cx="8229600" cy="5256584"/>
          </a:xfrm>
        </p:spPr>
        <p:txBody>
          <a:bodyPr>
            <a:normAutofit fontScale="55000" lnSpcReduction="20000"/>
          </a:bodyPr>
          <a:lstStyle/>
          <a:p>
            <a:pPr>
              <a:buNone/>
            </a:pPr>
            <a:r>
              <a:rPr lang="pt-BR" sz="2900" b="1" dirty="0" smtClean="0">
                <a:latin typeface="Times New Roman" pitchFamily="18" charset="0"/>
                <a:cs typeface="Times New Roman" pitchFamily="18" charset="0"/>
              </a:rPr>
              <a:t>Terras Públicas </a:t>
            </a:r>
          </a:p>
          <a:p>
            <a:pPr>
              <a:buNone/>
            </a:pPr>
            <a:endParaRPr lang="pt-BR" sz="2900" b="1" dirty="0" smtClean="0">
              <a:latin typeface="Times New Roman" pitchFamily="18" charset="0"/>
              <a:cs typeface="Times New Roman" pitchFamily="18" charset="0"/>
            </a:endParaRPr>
          </a:p>
          <a:p>
            <a:r>
              <a:rPr lang="pt-BR" sz="2900" dirty="0" smtClean="0">
                <a:latin typeface="Times New Roman" pitchFamily="18" charset="0"/>
                <a:cs typeface="Times New Roman" pitchFamily="18" charset="0"/>
              </a:rPr>
              <a:t>No </a:t>
            </a:r>
            <a:r>
              <a:rPr lang="pt-BR" sz="2900" dirty="0" smtClean="0">
                <a:latin typeface="Times New Roman" pitchFamily="18" charset="0"/>
                <a:cs typeface="Times New Roman" pitchFamily="18" charset="0"/>
              </a:rPr>
              <a:t>Brasil, todas as terras foram originalmente públicas, por pertencerem à Nação portuguesa, por direito de conquista. Depois, passaram ao Império e à República, sempre como domínio do Estado.</a:t>
            </a:r>
          </a:p>
          <a:p>
            <a:pPr>
              <a:buNone/>
            </a:pPr>
            <a:endParaRPr lang="pt-BR" sz="2900" dirty="0" smtClean="0">
              <a:latin typeface="Times New Roman" pitchFamily="18" charset="0"/>
              <a:cs typeface="Times New Roman" pitchFamily="18" charset="0"/>
            </a:endParaRPr>
          </a:p>
          <a:p>
            <a:pPr>
              <a:buNone/>
            </a:pPr>
            <a:r>
              <a:rPr lang="pt-BR" sz="2900" dirty="0" smtClean="0">
                <a:latin typeface="Times New Roman" pitchFamily="18" charset="0"/>
                <a:cs typeface="Times New Roman" pitchFamily="18" charset="0"/>
              </a:rPr>
              <a:t>São </a:t>
            </a:r>
            <a:r>
              <a:rPr lang="pt-BR" sz="2900" dirty="0" smtClean="0">
                <a:latin typeface="Times New Roman" pitchFamily="18" charset="0"/>
                <a:cs typeface="Times New Roman" pitchFamily="18" charset="0"/>
              </a:rPr>
              <a:t>elas</a:t>
            </a:r>
            <a:r>
              <a:rPr lang="pt-BR" sz="2900" dirty="0" smtClean="0">
                <a:latin typeface="Times New Roman" pitchFamily="18" charset="0"/>
                <a:cs typeface="Times New Roman" pitchFamily="18" charset="0"/>
              </a:rPr>
              <a:t>:</a:t>
            </a:r>
            <a:endParaRPr lang="pt-BR" sz="2900" dirty="0" smtClean="0">
              <a:latin typeface="Times New Roman" pitchFamily="18" charset="0"/>
              <a:cs typeface="Times New Roman" pitchFamily="18" charset="0"/>
            </a:endParaRPr>
          </a:p>
          <a:p>
            <a:pPr>
              <a:buNone/>
            </a:pPr>
            <a:r>
              <a:rPr lang="pt-BR" sz="2900" dirty="0" smtClean="0">
                <a:latin typeface="Times New Roman" pitchFamily="18" charset="0"/>
                <a:cs typeface="Times New Roman" pitchFamily="18" charset="0"/>
              </a:rPr>
              <a:t>	1- </a:t>
            </a:r>
            <a:r>
              <a:rPr lang="pt-BR" sz="2900" b="1" u="sng" dirty="0" smtClean="0">
                <a:latin typeface="Times New Roman" pitchFamily="18" charset="0"/>
                <a:cs typeface="Times New Roman" pitchFamily="18" charset="0"/>
              </a:rPr>
              <a:t>Concessão de sesmaria</a:t>
            </a:r>
            <a:endParaRPr lang="pt-BR" sz="2900" b="1" i="1" u="sng" dirty="0" smtClean="0">
              <a:latin typeface="Times New Roman" pitchFamily="18" charset="0"/>
              <a:cs typeface="Times New Roman" pitchFamily="18" charset="0"/>
            </a:endParaRPr>
          </a:p>
          <a:p>
            <a:pPr lvl="1"/>
            <a:r>
              <a:rPr lang="pt-BR" sz="2900" dirty="0" smtClean="0">
                <a:latin typeface="Times New Roman" pitchFamily="18" charset="0"/>
                <a:cs typeface="Times New Roman" pitchFamily="18" charset="0"/>
              </a:rPr>
              <a:t>Forma primitiva de doação condicionada de terras públicas, para cultivo e trato particular, feita pelos governadores gerais e provinciais.</a:t>
            </a:r>
          </a:p>
          <a:p>
            <a:pPr lvl="1"/>
            <a:r>
              <a:rPr lang="pt-BR" sz="2900" dirty="0" smtClean="0">
                <a:latin typeface="Times New Roman" pitchFamily="18" charset="0"/>
                <a:cs typeface="Times New Roman" pitchFamily="18" charset="0"/>
              </a:rPr>
              <a:t>Fortificações, construções militares e estradas de ferro </a:t>
            </a:r>
            <a:r>
              <a:rPr lang="pt-BR" sz="2900" dirty="0" smtClean="0">
                <a:latin typeface="Times New Roman" pitchFamily="18" charset="0"/>
                <a:cs typeface="Times New Roman" pitchFamily="18" charset="0"/>
              </a:rPr>
              <a:t>federais</a:t>
            </a:r>
            <a:endParaRPr lang="pt-BR" sz="2900" i="1" dirty="0" smtClean="0">
              <a:latin typeface="Times New Roman" pitchFamily="18" charset="0"/>
              <a:cs typeface="Times New Roman" pitchFamily="18" charset="0"/>
            </a:endParaRPr>
          </a:p>
          <a:p>
            <a:pPr>
              <a:buNone/>
            </a:pPr>
            <a:r>
              <a:rPr lang="pt-BR" sz="2900" b="1" dirty="0" smtClean="0">
                <a:latin typeface="Times New Roman" pitchFamily="18" charset="0"/>
                <a:cs typeface="Times New Roman" pitchFamily="18" charset="0"/>
              </a:rPr>
              <a:t>	2-  </a:t>
            </a:r>
            <a:r>
              <a:rPr lang="pt-BR" sz="2900" b="1" u="sng" dirty="0" smtClean="0">
                <a:latin typeface="Times New Roman" pitchFamily="18" charset="0"/>
                <a:cs typeface="Times New Roman" pitchFamily="18" charset="0"/>
              </a:rPr>
              <a:t>Concessão de data</a:t>
            </a:r>
            <a:endParaRPr lang="pt-BR" sz="2900" b="1" i="1" u="sng" dirty="0" smtClean="0">
              <a:latin typeface="Times New Roman" pitchFamily="18" charset="0"/>
              <a:cs typeface="Times New Roman" pitchFamily="18" charset="0"/>
            </a:endParaRPr>
          </a:p>
          <a:p>
            <a:pPr lvl="1"/>
            <a:r>
              <a:rPr lang="pt-BR" sz="2900" dirty="0" smtClean="0">
                <a:latin typeface="Times New Roman" pitchFamily="18" charset="0"/>
                <a:cs typeface="Times New Roman" pitchFamily="18" charset="0"/>
              </a:rPr>
              <a:t>Era a doação que as municipalidades faziam de terrenos das cidades e vilas para a edificação particular.</a:t>
            </a:r>
          </a:p>
          <a:p>
            <a:pPr lvl="1"/>
            <a:r>
              <a:rPr lang="pt-BR" sz="2900" dirty="0" smtClean="0">
                <a:latin typeface="Times New Roman" pitchFamily="18" charset="0"/>
                <a:cs typeface="Times New Roman" pitchFamily="18" charset="0"/>
              </a:rPr>
              <a:t>A transferência das terras públicas aos particulares deu-se paulatinamente por meio de concessão de sesmaria e de data, doação, permuta e legitimação de pessoas. Daí a regra de que toda terra sem título de propriedade particular é de domínio </a:t>
            </a:r>
            <a:r>
              <a:rPr lang="pt-BR" sz="2900" dirty="0" smtClean="0">
                <a:latin typeface="Times New Roman" pitchFamily="18" charset="0"/>
                <a:cs typeface="Times New Roman" pitchFamily="18" charset="0"/>
              </a:rPr>
              <a:t>público.</a:t>
            </a:r>
            <a:endParaRPr lang="pt-BR" sz="2900" dirty="0" smtClean="0">
              <a:latin typeface="Times New Roman" pitchFamily="18" charset="0"/>
              <a:cs typeface="Times New Roman" pitchFamily="18" charset="0"/>
            </a:endParaRPr>
          </a:p>
          <a:p>
            <a:pPr lvl="1"/>
            <a:endParaRPr lang="pt-BR" sz="2900" dirty="0" smtClean="0">
              <a:latin typeface="Times New Roman" pitchFamily="18" charset="0"/>
              <a:cs typeface="Times New Roman" pitchFamily="18" charset="0"/>
            </a:endParaRPr>
          </a:p>
          <a:p>
            <a:pPr lvl="1" algn="just">
              <a:buNone/>
            </a:pPr>
            <a:r>
              <a:rPr lang="pt-BR" sz="2900" dirty="0" smtClean="0">
                <a:latin typeface="Times New Roman" pitchFamily="18" charset="0"/>
                <a:cs typeface="Times New Roman" pitchFamily="18" charset="0"/>
              </a:rPr>
              <a:t>	A </a:t>
            </a:r>
            <a:r>
              <a:rPr lang="pt-BR" sz="2900" dirty="0" smtClean="0">
                <a:latin typeface="Times New Roman" pitchFamily="18" charset="0"/>
                <a:cs typeface="Times New Roman" pitchFamily="18" charset="0"/>
              </a:rPr>
              <a:t>Constituição de 1891 atribuiu aos Estados-Membros as terras devolutas situadas nos seus respectivos </a:t>
            </a:r>
            <a:r>
              <a:rPr lang="pt-BR" sz="2900" dirty="0" smtClean="0">
                <a:latin typeface="Times New Roman" pitchFamily="18" charset="0"/>
                <a:cs typeface="Times New Roman" pitchFamily="18" charset="0"/>
              </a:rPr>
              <a:t>territórios, cabendo </a:t>
            </a:r>
            <a:r>
              <a:rPr lang="pt-BR" sz="2900" dirty="0" smtClean="0">
                <a:latin typeface="Times New Roman" pitchFamily="18" charset="0"/>
                <a:cs typeface="Times New Roman" pitchFamily="18" charset="0"/>
              </a:rPr>
              <a:t>à União somente a porção de território que for indispensável para a defesa das fronteiras, fortificações, construções militares e estradas de ferro federais </a:t>
            </a:r>
            <a:endParaRPr lang="pt-BR" sz="2900" i="1" dirty="0" smtClean="0">
              <a:latin typeface="Times New Roman" pitchFamily="18" charset="0"/>
              <a:cs typeface="Times New Roman" pitchFamily="18" charset="0"/>
            </a:endParaRPr>
          </a:p>
          <a:p>
            <a:pPr lvl="1"/>
            <a:endParaRPr lang="pt-BR" sz="2900" dirty="0" smtClean="0">
              <a:latin typeface="Times New Roman" pitchFamily="18" charset="0"/>
              <a:cs typeface="Times New Roman" pitchFamily="18" charset="0"/>
            </a:endParaRPr>
          </a:p>
          <a:p>
            <a:endParaRPr lang="pt-BR" dirty="0" smtClean="0"/>
          </a:p>
          <a:p>
            <a:endParaRPr lang="pt-BR" i="1" dirty="0" smtClean="0"/>
          </a:p>
          <a:p>
            <a:endParaRPr lang="pt-BR" dirty="0" smtClean="0"/>
          </a:p>
          <a:p>
            <a:endParaRPr lang="pt-BR" dirty="0"/>
          </a:p>
        </p:txBody>
      </p:sp>
      <p:sp>
        <p:nvSpPr>
          <p:cNvPr id="3" name="Título 2"/>
          <p:cNvSpPr>
            <a:spLocks noGrp="1"/>
          </p:cNvSpPr>
          <p:nvPr>
            <p:ph type="title"/>
          </p:nvPr>
        </p:nvSpPr>
        <p:spPr>
          <a:xfrm>
            <a:off x="539552" y="274638"/>
            <a:ext cx="8147248" cy="634082"/>
          </a:xfrm>
        </p:spPr>
        <p:txBody>
          <a:bodyPr>
            <a:normAutofit/>
          </a:bodyPr>
          <a:lstStyle/>
          <a:p>
            <a:pPr algn="ctr"/>
            <a:r>
              <a:rPr lang="pt-BR" sz="2800" dirty="0" smtClean="0">
                <a:latin typeface="Times New Roman" pitchFamily="18" charset="0"/>
                <a:cs typeface="Times New Roman" pitchFamily="18" charset="0"/>
              </a:rPr>
              <a:t>Bens Públicos </a:t>
            </a:r>
            <a:endParaRPr lang="pt-BR"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764704"/>
            <a:ext cx="8229600" cy="5242587"/>
          </a:xfrm>
        </p:spPr>
        <p:txBody>
          <a:bodyPr>
            <a:normAutofit/>
          </a:bodyPr>
          <a:lstStyle/>
          <a:p>
            <a:pPr algn="just">
              <a:buNone/>
            </a:pPr>
            <a:r>
              <a:rPr lang="pt-BR" sz="2000" b="1" dirty="0" smtClean="0">
                <a:latin typeface="Times New Roman" pitchFamily="18" charset="0"/>
                <a:cs typeface="Times New Roman" pitchFamily="18" charset="0"/>
              </a:rPr>
              <a:t>Terras Rurais e Terrenos Urbanos </a:t>
            </a:r>
          </a:p>
          <a:p>
            <a:pPr algn="just">
              <a:buNone/>
            </a:pPr>
            <a:endParaRPr lang="pt-BR" sz="2000" b="1"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As </a:t>
            </a:r>
            <a:r>
              <a:rPr lang="pt-BR" sz="2000" dirty="0" smtClean="0">
                <a:latin typeface="Times New Roman" pitchFamily="18" charset="0"/>
                <a:cs typeface="Times New Roman" pitchFamily="18" charset="0"/>
              </a:rPr>
              <a:t>terras rurais, sejam públicas ou particulares, destinam-se originariamente à agricultura e à pecuária, podendo servir a outros usos ou manter-se intocadas para preservação da flora, da fauna e de outros recursos naturais</a:t>
            </a:r>
            <a:r>
              <a:rPr lang="pt-BR" sz="2000" dirty="0" smtClean="0">
                <a:latin typeface="Times New Roman" pitchFamily="18" charset="0"/>
                <a:cs typeface="Times New Roman" pitchFamily="18" charset="0"/>
              </a:rPr>
              <a:t>.</a:t>
            </a:r>
          </a:p>
          <a:p>
            <a:pPr algn="just"/>
            <a:endParaRPr lang="pt-BR"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Terrenos urbanos destinam-se à edificação residencial ou a construções comerciais e industriais e só excepcionalmente podem ter essas utilizações vedadas por lei, mediante indenização aos proprietários.</a:t>
            </a:r>
          </a:p>
          <a:p>
            <a:endParaRPr lang="pt-BR" dirty="0"/>
          </a:p>
        </p:txBody>
      </p:sp>
      <p:sp>
        <p:nvSpPr>
          <p:cNvPr id="3" name="Título 2"/>
          <p:cNvSpPr>
            <a:spLocks noGrp="1"/>
          </p:cNvSpPr>
          <p:nvPr>
            <p:ph type="title"/>
          </p:nvPr>
        </p:nvSpPr>
        <p:spPr>
          <a:xfrm>
            <a:off x="457200" y="274638"/>
            <a:ext cx="8229600" cy="490066"/>
          </a:xfrm>
        </p:spPr>
        <p:txBody>
          <a:bodyPr>
            <a:normAutofit fontScale="90000"/>
          </a:bodyPr>
          <a:lstStyle/>
          <a:p>
            <a:pPr algn="ctr"/>
            <a:r>
              <a:rPr lang="pt-BR" sz="2800" dirty="0" smtClean="0">
                <a:latin typeface="Times New Roman" pitchFamily="18" charset="0"/>
                <a:cs typeface="Times New Roman" pitchFamily="18" charset="0"/>
              </a:rPr>
              <a:t>Bens Públicos </a:t>
            </a:r>
            <a:endParaRPr lang="pt-BR"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algn="just">
              <a:buNone/>
            </a:pPr>
            <a:r>
              <a:rPr lang="pt-BR" sz="2000" b="1" dirty="0" smtClean="0">
                <a:latin typeface="Times New Roman" pitchFamily="18" charset="0"/>
                <a:cs typeface="Times New Roman" pitchFamily="18" charset="0"/>
              </a:rPr>
              <a:t>Águas Públicas </a:t>
            </a:r>
          </a:p>
          <a:p>
            <a:pPr algn="just">
              <a:buNone/>
            </a:pPr>
            <a:endParaRPr lang="pt-BR" sz="2000" b="1"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As </a:t>
            </a:r>
            <a:r>
              <a:rPr lang="pt-BR" sz="2000" dirty="0" smtClean="0">
                <a:latin typeface="Times New Roman" pitchFamily="18" charset="0"/>
                <a:cs typeface="Times New Roman" pitchFamily="18" charset="0"/>
              </a:rPr>
              <a:t>águas, segundo o Direito Internacional Público, são classificadas em externas e internas, e, conforme o uso que a elas se deem, se dividem em públicas, comuns </a:t>
            </a:r>
            <a:r>
              <a:rPr lang="pt-BR" sz="2000" dirty="0" smtClean="0">
                <a:latin typeface="Times New Roman" pitchFamily="18" charset="0"/>
                <a:cs typeface="Times New Roman" pitchFamily="18" charset="0"/>
              </a:rPr>
              <a:t>e;</a:t>
            </a:r>
          </a:p>
          <a:p>
            <a:pPr algn="just"/>
            <a:endParaRPr lang="pt-BR"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São </a:t>
            </a:r>
            <a:r>
              <a:rPr lang="pt-BR" sz="2000" b="1" dirty="0" smtClean="0">
                <a:latin typeface="Times New Roman" pitchFamily="18" charset="0"/>
                <a:cs typeface="Times New Roman" pitchFamily="18" charset="0"/>
              </a:rPr>
              <a:t>externas</a:t>
            </a:r>
            <a:r>
              <a:rPr lang="pt-BR" sz="2000" dirty="0" smtClean="0">
                <a:latin typeface="Times New Roman" pitchFamily="18" charset="0"/>
                <a:cs typeface="Times New Roman" pitchFamily="18" charset="0"/>
              </a:rPr>
              <a:t> as que contornam o continente e </a:t>
            </a:r>
            <a:r>
              <a:rPr lang="pt-BR" sz="2000" b="1" dirty="0" smtClean="0">
                <a:latin typeface="Times New Roman" pitchFamily="18" charset="0"/>
                <a:cs typeface="Times New Roman" pitchFamily="18" charset="0"/>
              </a:rPr>
              <a:t>internas </a:t>
            </a:r>
            <a:r>
              <a:rPr lang="pt-BR" sz="2000" dirty="0" smtClean="0">
                <a:latin typeface="Times New Roman" pitchFamily="18" charset="0"/>
                <a:cs typeface="Times New Roman" pitchFamily="18" charset="0"/>
              </a:rPr>
              <a:t>as que banham exclusivamente o território nacional ou lhe servem de divisa com Estados estrangeiros</a:t>
            </a:r>
            <a:r>
              <a:rPr lang="pt-BR" dirty="0" smtClean="0">
                <a:latin typeface="Times New Roman" pitchFamily="18" charset="0"/>
                <a:cs typeface="Times New Roman" pitchFamily="18" charset="0"/>
              </a:rPr>
              <a:t>.</a:t>
            </a:r>
          </a:p>
          <a:p>
            <a:endParaRPr lang="pt-BR" dirty="0"/>
          </a:p>
        </p:txBody>
      </p:sp>
      <p:sp>
        <p:nvSpPr>
          <p:cNvPr id="3" name="Título 2"/>
          <p:cNvSpPr>
            <a:spLocks noGrp="1"/>
          </p:cNvSpPr>
          <p:nvPr>
            <p:ph type="title"/>
          </p:nvPr>
        </p:nvSpPr>
        <p:spPr>
          <a:xfrm>
            <a:off x="539552" y="274638"/>
            <a:ext cx="8147248" cy="706090"/>
          </a:xfrm>
        </p:spPr>
        <p:txBody>
          <a:bodyPr>
            <a:normAutofit/>
          </a:bodyPr>
          <a:lstStyle/>
          <a:p>
            <a:pPr algn="ctr"/>
            <a:r>
              <a:rPr lang="pt-BR" sz="2800" dirty="0" smtClean="0">
                <a:latin typeface="Times New Roman" pitchFamily="18" charset="0"/>
                <a:cs typeface="Times New Roman" pitchFamily="18" charset="0"/>
              </a:rPr>
              <a:t>Bens Públicos </a:t>
            </a:r>
            <a:endParaRPr lang="pt-BR"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algn="just">
              <a:buNone/>
            </a:pPr>
            <a:r>
              <a:rPr lang="pt-BR" sz="2000" b="1" dirty="0" smtClean="0">
                <a:latin typeface="Times New Roman" pitchFamily="18" charset="0"/>
                <a:cs typeface="Times New Roman" pitchFamily="18" charset="0"/>
              </a:rPr>
              <a:t>Jazidas </a:t>
            </a:r>
          </a:p>
          <a:p>
            <a:pPr algn="just">
              <a:buNone/>
            </a:pPr>
            <a:endParaRPr lang="pt-BR" sz="2000" b="1"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São </a:t>
            </a:r>
            <a:r>
              <a:rPr lang="pt-BR" sz="2000" dirty="0" smtClean="0">
                <a:latin typeface="Times New Roman" pitchFamily="18" charset="0"/>
                <a:cs typeface="Times New Roman" pitchFamily="18" charset="0"/>
              </a:rPr>
              <a:t>de domínio federal. Podem ser exploradas mediante autorização e concessão, com direito de preferência do proprietário do solo, na Constituição de 1946, substituído, no ano de 1967, pelo direito de participação no resultado da lavra, regime este mantido pela Constituição atual (art. 176, § 2</a:t>
            </a:r>
            <a:r>
              <a:rPr lang="pt-BR" sz="2000" u="heavy" baseline="30000" dirty="0" smtClean="0">
                <a:latin typeface="Times New Roman" pitchFamily="18" charset="0"/>
                <a:cs typeface="Times New Roman" pitchFamily="18" charset="0"/>
              </a:rPr>
              <a:t>o</a:t>
            </a:r>
            <a:r>
              <a:rPr lang="pt-BR" sz="2000" dirty="0" smtClean="0">
                <a:latin typeface="Times New Roman" pitchFamily="18" charset="0"/>
                <a:cs typeface="Times New Roman" pitchFamily="18" charset="0"/>
              </a:rPr>
              <a:t>).</a:t>
            </a:r>
          </a:p>
        </p:txBody>
      </p:sp>
      <p:sp>
        <p:nvSpPr>
          <p:cNvPr id="3" name="Título 2"/>
          <p:cNvSpPr>
            <a:spLocks noGrp="1"/>
          </p:cNvSpPr>
          <p:nvPr>
            <p:ph type="title"/>
          </p:nvPr>
        </p:nvSpPr>
        <p:spPr/>
        <p:txBody>
          <a:bodyPr>
            <a:normAutofit/>
          </a:bodyPr>
          <a:lstStyle/>
          <a:p>
            <a:pPr algn="ctr"/>
            <a:r>
              <a:rPr lang="pt-BR" sz="2800" dirty="0" smtClean="0">
                <a:latin typeface="Times New Roman" pitchFamily="18" charset="0"/>
                <a:cs typeface="Times New Roman" pitchFamily="18" charset="0"/>
              </a:rPr>
              <a:t>Bens Públicos </a:t>
            </a:r>
            <a:endParaRPr lang="pt-BR"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39552" y="1481329"/>
            <a:ext cx="8147248" cy="4251928"/>
          </a:xfrm>
        </p:spPr>
        <p:txBody>
          <a:bodyPr>
            <a:normAutofit fontScale="92500" lnSpcReduction="10000"/>
          </a:bodyPr>
          <a:lstStyle/>
          <a:p>
            <a:pPr algn="just"/>
            <a:r>
              <a:rPr lang="pt-BR" sz="2200" dirty="0" smtClean="0">
                <a:latin typeface="Times New Roman" pitchFamily="18" charset="0"/>
                <a:cs typeface="Times New Roman" pitchFamily="18" charset="0"/>
              </a:rPr>
              <a:t>Foram os romanos os primeiros a proclamar a ideia de uma propriedade regida pelo Direito Público. Em Roma, uma das distinções das coisas separava</a:t>
            </a:r>
            <a:r>
              <a:rPr lang="pt-BR" sz="2200" i="1" dirty="0" smtClean="0">
                <a:latin typeface="Times New Roman" pitchFamily="18" charset="0"/>
                <a:cs typeface="Times New Roman" pitchFamily="18" charset="0"/>
              </a:rPr>
              <a:t> </a:t>
            </a:r>
            <a:r>
              <a:rPr lang="pt-BR" sz="2200" i="1" dirty="0" err="1" smtClean="0">
                <a:latin typeface="Times New Roman" pitchFamily="18" charset="0"/>
                <a:cs typeface="Times New Roman" pitchFamily="18" charset="0"/>
              </a:rPr>
              <a:t>res</a:t>
            </a:r>
            <a:r>
              <a:rPr lang="pt-BR" sz="2200" i="1" dirty="0" smtClean="0">
                <a:latin typeface="Times New Roman" pitchFamily="18" charset="0"/>
                <a:cs typeface="Times New Roman" pitchFamily="18" charset="0"/>
              </a:rPr>
              <a:t> in </a:t>
            </a:r>
            <a:r>
              <a:rPr lang="pt-BR" sz="2200" i="1" dirty="0" err="1" smtClean="0">
                <a:latin typeface="Times New Roman" pitchFamily="18" charset="0"/>
                <a:cs typeface="Times New Roman" pitchFamily="18" charset="0"/>
              </a:rPr>
              <a:t>commercio</a:t>
            </a:r>
            <a:r>
              <a:rPr lang="pt-BR" sz="2200" i="1" dirty="0" smtClean="0">
                <a:latin typeface="Times New Roman" pitchFamily="18" charset="0"/>
                <a:cs typeface="Times New Roman" pitchFamily="18" charset="0"/>
              </a:rPr>
              <a:t> </a:t>
            </a:r>
            <a:r>
              <a:rPr lang="pt-BR" sz="2200" dirty="0" smtClean="0">
                <a:latin typeface="Times New Roman" pitchFamily="18" charset="0"/>
                <a:cs typeface="Times New Roman" pitchFamily="18" charset="0"/>
              </a:rPr>
              <a:t>de </a:t>
            </a:r>
            <a:r>
              <a:rPr lang="pt-BR" sz="2200" i="1" dirty="0" err="1" smtClean="0">
                <a:latin typeface="Times New Roman" pitchFamily="18" charset="0"/>
                <a:cs typeface="Times New Roman" pitchFamily="18" charset="0"/>
              </a:rPr>
              <a:t>res</a:t>
            </a:r>
            <a:r>
              <a:rPr lang="pt-BR" sz="2200" i="1" dirty="0" smtClean="0">
                <a:latin typeface="Times New Roman" pitchFamily="18" charset="0"/>
                <a:cs typeface="Times New Roman" pitchFamily="18" charset="0"/>
              </a:rPr>
              <a:t> in extra </a:t>
            </a:r>
            <a:r>
              <a:rPr lang="pt-BR" sz="2200" i="1" dirty="0" err="1" smtClean="0">
                <a:latin typeface="Times New Roman" pitchFamily="18" charset="0"/>
                <a:cs typeface="Times New Roman" pitchFamily="18" charset="0"/>
              </a:rPr>
              <a:t>commercium</a:t>
            </a:r>
            <a:r>
              <a:rPr lang="pt-BR" sz="2200" i="1" dirty="0" smtClean="0">
                <a:latin typeface="Times New Roman" pitchFamily="18" charset="0"/>
                <a:cs typeface="Times New Roman" pitchFamily="18" charset="0"/>
              </a:rPr>
              <a:t>. </a:t>
            </a:r>
            <a:r>
              <a:rPr lang="pt-BR" sz="2200" dirty="0" smtClean="0">
                <a:latin typeface="Times New Roman" pitchFamily="18" charset="0"/>
                <a:cs typeface="Times New Roman" pitchFamily="18" charset="0"/>
              </a:rPr>
              <a:t>Estas, por sua vez, dividiam-se em: </a:t>
            </a:r>
          </a:p>
          <a:p>
            <a:pPr algn="just">
              <a:buNone/>
            </a:pPr>
            <a:r>
              <a:rPr lang="pt-BR" sz="2200" dirty="0" smtClean="0">
                <a:latin typeface="Times New Roman" pitchFamily="18" charset="0"/>
                <a:cs typeface="Times New Roman" pitchFamily="18" charset="0"/>
              </a:rPr>
              <a:t>		a</a:t>
            </a:r>
            <a:r>
              <a:rPr lang="pt-BR" sz="2200" dirty="0" smtClean="0">
                <a:latin typeface="Times New Roman" pitchFamily="18" charset="0"/>
                <a:cs typeface="Times New Roman" pitchFamily="18" charset="0"/>
              </a:rPr>
              <a:t>) </a:t>
            </a:r>
            <a:r>
              <a:rPr lang="pt-BR" sz="2200" i="1" dirty="0" err="1" smtClean="0">
                <a:latin typeface="Times New Roman" pitchFamily="18" charset="0"/>
                <a:cs typeface="Times New Roman" pitchFamily="18" charset="0"/>
              </a:rPr>
              <a:t>res</a:t>
            </a:r>
            <a:r>
              <a:rPr lang="pt-BR" sz="2200" i="1" dirty="0" smtClean="0">
                <a:latin typeface="Times New Roman" pitchFamily="18" charset="0"/>
                <a:cs typeface="Times New Roman" pitchFamily="18" charset="0"/>
              </a:rPr>
              <a:t> </a:t>
            </a:r>
            <a:r>
              <a:rPr lang="pt-BR" sz="2200" i="1" dirty="0" err="1" smtClean="0">
                <a:latin typeface="Times New Roman" pitchFamily="18" charset="0"/>
                <a:cs typeface="Times New Roman" pitchFamily="18" charset="0"/>
              </a:rPr>
              <a:t>divini</a:t>
            </a:r>
            <a:r>
              <a:rPr lang="pt-BR" sz="2200" i="1" dirty="0" smtClean="0">
                <a:latin typeface="Times New Roman" pitchFamily="18" charset="0"/>
                <a:cs typeface="Times New Roman" pitchFamily="18" charset="0"/>
              </a:rPr>
              <a:t> </a:t>
            </a:r>
            <a:r>
              <a:rPr lang="pt-BR" sz="2200" i="1" dirty="0" err="1" smtClean="0">
                <a:latin typeface="Times New Roman" pitchFamily="18" charset="0"/>
                <a:cs typeface="Times New Roman" pitchFamily="18" charset="0"/>
              </a:rPr>
              <a:t>iuris</a:t>
            </a:r>
            <a:r>
              <a:rPr lang="pt-BR" sz="2200" dirty="0" smtClean="0">
                <a:latin typeface="Times New Roman" pitchFamily="18" charset="0"/>
                <a:cs typeface="Times New Roman" pitchFamily="18" charset="0"/>
              </a:rPr>
              <a:t> – por exemplo, sepulturas, objetos de culto </a:t>
            </a:r>
            <a:r>
              <a:rPr lang="pt-BR" sz="2200" dirty="0" smtClean="0">
                <a:latin typeface="Times New Roman" pitchFamily="18" charset="0"/>
                <a:cs typeface="Times New Roman" pitchFamily="18" charset="0"/>
              </a:rPr>
              <a:t>	aos </a:t>
            </a:r>
            <a:r>
              <a:rPr lang="pt-BR" sz="2200" dirty="0" smtClean="0">
                <a:latin typeface="Times New Roman" pitchFamily="18" charset="0"/>
                <a:cs typeface="Times New Roman" pitchFamily="18" charset="0"/>
              </a:rPr>
              <a:t>mortos</a:t>
            </a:r>
            <a:r>
              <a:rPr lang="pt-BR" sz="2200" dirty="0" smtClean="0">
                <a:latin typeface="Times New Roman" pitchFamily="18" charset="0"/>
                <a:cs typeface="Times New Roman" pitchFamily="18" charset="0"/>
              </a:rPr>
              <a:t>;</a:t>
            </a:r>
          </a:p>
          <a:p>
            <a:pPr algn="just">
              <a:buNone/>
            </a:pPr>
            <a:r>
              <a:rPr lang="pt-BR" sz="2200" dirty="0" smtClean="0">
                <a:latin typeface="Times New Roman" pitchFamily="18" charset="0"/>
                <a:cs typeface="Times New Roman" pitchFamily="18" charset="0"/>
              </a:rPr>
              <a:t>		b</a:t>
            </a:r>
            <a:r>
              <a:rPr lang="pt-BR" sz="2200" dirty="0" smtClean="0">
                <a:latin typeface="Times New Roman" pitchFamily="18" charset="0"/>
                <a:cs typeface="Times New Roman" pitchFamily="18" charset="0"/>
              </a:rPr>
              <a:t>) </a:t>
            </a:r>
            <a:r>
              <a:rPr lang="pt-BR" sz="2200" i="1" dirty="0" err="1" smtClean="0">
                <a:latin typeface="Times New Roman" pitchFamily="18" charset="0"/>
                <a:cs typeface="Times New Roman" pitchFamily="18" charset="0"/>
              </a:rPr>
              <a:t>res</a:t>
            </a:r>
            <a:r>
              <a:rPr lang="pt-BR" sz="2200" i="1" dirty="0" smtClean="0">
                <a:latin typeface="Times New Roman" pitchFamily="18" charset="0"/>
                <a:cs typeface="Times New Roman" pitchFamily="18" charset="0"/>
              </a:rPr>
              <a:t> </a:t>
            </a:r>
            <a:r>
              <a:rPr lang="pt-BR" sz="2200" i="1" dirty="0" err="1" smtClean="0">
                <a:latin typeface="Times New Roman" pitchFamily="18" charset="0"/>
                <a:cs typeface="Times New Roman" pitchFamily="18" charset="0"/>
              </a:rPr>
              <a:t>humani</a:t>
            </a:r>
            <a:r>
              <a:rPr lang="pt-BR" sz="2200" i="1" dirty="0" smtClean="0">
                <a:latin typeface="Times New Roman" pitchFamily="18" charset="0"/>
                <a:cs typeface="Times New Roman" pitchFamily="18" charset="0"/>
              </a:rPr>
              <a:t> </a:t>
            </a:r>
            <a:r>
              <a:rPr lang="pt-BR" sz="2200" i="1" dirty="0" err="1" smtClean="0">
                <a:latin typeface="Times New Roman" pitchFamily="18" charset="0"/>
                <a:cs typeface="Times New Roman" pitchFamily="18" charset="0"/>
              </a:rPr>
              <a:t>iuris</a:t>
            </a:r>
            <a:r>
              <a:rPr lang="pt-BR" sz="2200" dirty="0" smtClean="0">
                <a:latin typeface="Times New Roman" pitchFamily="18" charset="0"/>
                <a:cs typeface="Times New Roman" pitchFamily="18" charset="0"/>
              </a:rPr>
              <a:t> – divididas em: </a:t>
            </a:r>
          </a:p>
          <a:p>
            <a:pPr algn="just">
              <a:buNone/>
            </a:pPr>
            <a:r>
              <a:rPr lang="pt-BR" sz="2200" dirty="0" smtClean="0">
                <a:latin typeface="Times New Roman" pitchFamily="18" charset="0"/>
                <a:cs typeface="Times New Roman" pitchFamily="18" charset="0"/>
              </a:rPr>
              <a:t>			b.1</a:t>
            </a:r>
            <a:r>
              <a:rPr lang="pt-BR" sz="2200" dirty="0" smtClean="0">
                <a:latin typeface="Times New Roman" pitchFamily="18" charset="0"/>
                <a:cs typeface="Times New Roman" pitchFamily="18" charset="0"/>
              </a:rPr>
              <a:t>) </a:t>
            </a:r>
            <a:r>
              <a:rPr lang="pt-BR" sz="2200" i="1" dirty="0" err="1" smtClean="0">
                <a:latin typeface="Times New Roman" pitchFamily="18" charset="0"/>
                <a:cs typeface="Times New Roman" pitchFamily="18" charset="0"/>
              </a:rPr>
              <a:t>res</a:t>
            </a:r>
            <a:r>
              <a:rPr lang="pt-BR" sz="2200" i="1" dirty="0" smtClean="0">
                <a:latin typeface="Times New Roman" pitchFamily="18" charset="0"/>
                <a:cs typeface="Times New Roman" pitchFamily="18" charset="0"/>
              </a:rPr>
              <a:t> </a:t>
            </a:r>
            <a:r>
              <a:rPr lang="pt-BR" sz="2200" i="1" dirty="0" err="1" smtClean="0">
                <a:latin typeface="Times New Roman" pitchFamily="18" charset="0"/>
                <a:cs typeface="Times New Roman" pitchFamily="18" charset="0"/>
              </a:rPr>
              <a:t>publicae</a:t>
            </a:r>
            <a:r>
              <a:rPr lang="pt-BR" sz="2200" i="1" dirty="0" smtClean="0">
                <a:latin typeface="Times New Roman" pitchFamily="18" charset="0"/>
                <a:cs typeface="Times New Roman" pitchFamily="18" charset="0"/>
              </a:rPr>
              <a:t> </a:t>
            </a:r>
            <a:r>
              <a:rPr lang="pt-BR" sz="2200" dirty="0" smtClean="0">
                <a:latin typeface="Times New Roman" pitchFamily="18" charset="0"/>
                <a:cs typeface="Times New Roman" pitchFamily="18" charset="0"/>
              </a:rPr>
              <a:t>– bens suscetíveis de apropriações </a:t>
            </a:r>
            <a:r>
              <a:rPr lang="pt-BR" sz="2200" dirty="0" smtClean="0">
                <a:latin typeface="Times New Roman" pitchFamily="18" charset="0"/>
                <a:cs typeface="Times New Roman" pitchFamily="18" charset="0"/>
              </a:rPr>
              <a:t>		individuais</a:t>
            </a:r>
            <a:r>
              <a:rPr lang="pt-BR" sz="2200" dirty="0" smtClean="0">
                <a:latin typeface="Times New Roman" pitchFamily="18" charset="0"/>
                <a:cs typeface="Times New Roman" pitchFamily="18" charset="0"/>
              </a:rPr>
              <a:t>, mas destinados, pelo direito ao uso geral e </a:t>
            </a:r>
            <a:r>
              <a:rPr lang="pt-BR" sz="2200" dirty="0" smtClean="0">
                <a:latin typeface="Times New Roman" pitchFamily="18" charset="0"/>
                <a:cs typeface="Times New Roman" pitchFamily="18" charset="0"/>
              </a:rPr>
              <a:t>		gratuito</a:t>
            </a:r>
            <a:r>
              <a:rPr lang="pt-BR" sz="2200" dirty="0" smtClean="0">
                <a:latin typeface="Times New Roman" pitchFamily="18" charset="0"/>
                <a:cs typeface="Times New Roman" pitchFamily="18" charset="0"/>
              </a:rPr>
              <a:t>, como os rios e portos; </a:t>
            </a:r>
          </a:p>
          <a:p>
            <a:pPr algn="just">
              <a:buNone/>
            </a:pPr>
            <a:r>
              <a:rPr lang="pt-BR" sz="2200" dirty="0" smtClean="0">
                <a:latin typeface="Times New Roman" pitchFamily="18" charset="0"/>
                <a:cs typeface="Times New Roman" pitchFamily="18" charset="0"/>
              </a:rPr>
              <a:t>			b.2</a:t>
            </a:r>
            <a:r>
              <a:rPr lang="pt-BR" sz="2200" dirty="0" smtClean="0">
                <a:latin typeface="Times New Roman" pitchFamily="18" charset="0"/>
                <a:cs typeface="Times New Roman" pitchFamily="18" charset="0"/>
              </a:rPr>
              <a:t>) </a:t>
            </a:r>
            <a:r>
              <a:rPr lang="pt-BR" sz="2200" i="1" dirty="0" err="1" smtClean="0">
                <a:latin typeface="Times New Roman" pitchFamily="18" charset="0"/>
                <a:cs typeface="Times New Roman" pitchFamily="18" charset="0"/>
              </a:rPr>
              <a:t>res</a:t>
            </a:r>
            <a:r>
              <a:rPr lang="pt-BR" sz="2200" i="1" dirty="0" smtClean="0">
                <a:latin typeface="Times New Roman" pitchFamily="18" charset="0"/>
                <a:cs typeface="Times New Roman" pitchFamily="18" charset="0"/>
              </a:rPr>
              <a:t> </a:t>
            </a:r>
            <a:r>
              <a:rPr lang="pt-BR" sz="2200" i="1" dirty="0" err="1" smtClean="0">
                <a:latin typeface="Times New Roman" pitchFamily="18" charset="0"/>
                <a:cs typeface="Times New Roman" pitchFamily="18" charset="0"/>
              </a:rPr>
              <a:t>communes</a:t>
            </a:r>
            <a:r>
              <a:rPr lang="pt-BR" sz="2200" i="1" dirty="0" smtClean="0">
                <a:latin typeface="Times New Roman" pitchFamily="18" charset="0"/>
                <a:cs typeface="Times New Roman" pitchFamily="18" charset="0"/>
              </a:rPr>
              <a:t> </a:t>
            </a:r>
            <a:r>
              <a:rPr lang="pt-BR" sz="2200" dirty="0" smtClean="0">
                <a:latin typeface="Times New Roman" pitchFamily="18" charset="0"/>
                <a:cs typeface="Times New Roman" pitchFamily="18" charset="0"/>
              </a:rPr>
              <a:t>– por exemplo: mar, ar; </a:t>
            </a:r>
          </a:p>
          <a:p>
            <a:pPr algn="just">
              <a:buNone/>
            </a:pPr>
            <a:r>
              <a:rPr lang="pt-BR" sz="2200" dirty="0" smtClean="0">
                <a:latin typeface="Times New Roman" pitchFamily="18" charset="0"/>
                <a:cs typeface="Times New Roman" pitchFamily="18" charset="0"/>
              </a:rPr>
              <a:t>			b.3</a:t>
            </a:r>
            <a:r>
              <a:rPr lang="pt-BR" sz="2200" dirty="0" smtClean="0">
                <a:latin typeface="Times New Roman" pitchFamily="18" charset="0"/>
                <a:cs typeface="Times New Roman" pitchFamily="18" charset="0"/>
              </a:rPr>
              <a:t>) </a:t>
            </a:r>
            <a:r>
              <a:rPr lang="pt-BR" sz="2200" i="1" dirty="0" err="1" smtClean="0">
                <a:latin typeface="Times New Roman" pitchFamily="18" charset="0"/>
                <a:cs typeface="Times New Roman" pitchFamily="18" charset="0"/>
              </a:rPr>
              <a:t>res</a:t>
            </a:r>
            <a:r>
              <a:rPr lang="pt-BR" sz="2200" i="1" dirty="0" smtClean="0">
                <a:latin typeface="Times New Roman" pitchFamily="18" charset="0"/>
                <a:cs typeface="Times New Roman" pitchFamily="18" charset="0"/>
              </a:rPr>
              <a:t> </a:t>
            </a:r>
            <a:r>
              <a:rPr lang="pt-BR" sz="2200" i="1" dirty="0" err="1" smtClean="0">
                <a:latin typeface="Times New Roman" pitchFamily="18" charset="0"/>
                <a:cs typeface="Times New Roman" pitchFamily="18" charset="0"/>
              </a:rPr>
              <a:t>universitatis</a:t>
            </a:r>
            <a:r>
              <a:rPr lang="pt-BR" sz="2200" dirty="0" smtClean="0">
                <a:latin typeface="Times New Roman" pitchFamily="18" charset="0"/>
                <a:cs typeface="Times New Roman" pitchFamily="18" charset="0"/>
              </a:rPr>
              <a:t> – destinados ao uso público, mas </a:t>
            </a:r>
            <a:r>
              <a:rPr lang="pt-BR" sz="2200" dirty="0" smtClean="0">
                <a:latin typeface="Times New Roman" pitchFamily="18" charset="0"/>
                <a:cs typeface="Times New Roman" pitchFamily="18" charset="0"/>
              </a:rPr>
              <a:t>		pertencentes </a:t>
            </a:r>
            <a:r>
              <a:rPr lang="pt-BR" sz="2200" dirty="0" smtClean="0">
                <a:latin typeface="Times New Roman" pitchFamily="18" charset="0"/>
                <a:cs typeface="Times New Roman" pitchFamily="18" charset="0"/>
              </a:rPr>
              <a:t>a uma comunidade. </a:t>
            </a:r>
          </a:p>
          <a:p>
            <a:endParaRPr lang="pt-BR" dirty="0" smtClean="0"/>
          </a:p>
          <a:p>
            <a:endParaRPr lang="pt-BR" dirty="0"/>
          </a:p>
        </p:txBody>
      </p:sp>
      <p:sp>
        <p:nvSpPr>
          <p:cNvPr id="3" name="Título 2"/>
          <p:cNvSpPr>
            <a:spLocks noGrp="1"/>
          </p:cNvSpPr>
          <p:nvPr>
            <p:ph type="title"/>
          </p:nvPr>
        </p:nvSpPr>
        <p:spPr>
          <a:xfrm>
            <a:off x="1187624" y="274638"/>
            <a:ext cx="7499176" cy="778098"/>
          </a:xfrm>
        </p:spPr>
        <p:txBody>
          <a:bodyPr>
            <a:normAutofit/>
          </a:bodyPr>
          <a:lstStyle/>
          <a:p>
            <a:pPr algn="ctr"/>
            <a:r>
              <a:rPr lang="pt-BR" sz="2800" dirty="0" smtClean="0">
                <a:latin typeface="Times New Roman" pitchFamily="18" charset="0"/>
                <a:cs typeface="Times New Roman" pitchFamily="18" charset="0"/>
              </a:rPr>
              <a:t>Bens Públicos </a:t>
            </a:r>
            <a:endParaRPr lang="pt-BR" sz="2800" b="1"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algn="just">
              <a:buNone/>
            </a:pPr>
            <a:r>
              <a:rPr lang="pt-BR" sz="2000" b="1" dirty="0" smtClean="0">
                <a:latin typeface="Times New Roman" pitchFamily="18" charset="0"/>
                <a:cs typeface="Times New Roman" pitchFamily="18" charset="0"/>
              </a:rPr>
              <a:t>Florestas </a:t>
            </a:r>
          </a:p>
          <a:p>
            <a:pPr algn="just">
              <a:buNone/>
            </a:pPr>
            <a:endParaRPr lang="pt-BR"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É </a:t>
            </a:r>
            <a:r>
              <a:rPr lang="pt-BR" sz="2000" dirty="0" smtClean="0">
                <a:latin typeface="Times New Roman" pitchFamily="18" charset="0"/>
                <a:cs typeface="Times New Roman" pitchFamily="18" charset="0"/>
              </a:rPr>
              <a:t>a forma de vegetação, natural ou plantada, constituída por um grande número de árvores, com o mínimo espaçamento entre si. </a:t>
            </a:r>
          </a:p>
          <a:p>
            <a:pPr algn="just"/>
            <a:r>
              <a:rPr lang="pt-BR" sz="2000" dirty="0" smtClean="0">
                <a:latin typeface="Times New Roman" pitchFamily="18" charset="0"/>
                <a:cs typeface="Times New Roman" pitchFamily="18" charset="0"/>
              </a:rPr>
              <a:t>Pela Constituição Federal de 1988, a competência para legislar sobre florestas é concorrente entre a União, os Estados e o Distrito Federal (art. 24, VI) e para preservar as florestas, a fauna e a flora é comum entre todos os entes federados.</a:t>
            </a:r>
          </a:p>
          <a:p>
            <a:pPr algn="just"/>
            <a:r>
              <a:rPr lang="pt-BR" sz="2000" dirty="0" smtClean="0">
                <a:latin typeface="Times New Roman" pitchFamily="18" charset="0"/>
                <a:cs typeface="Times New Roman" pitchFamily="18" charset="0"/>
              </a:rPr>
              <a:t>As florestas, como acessórios do solo, são consideradas pelo Código Civil bens imóveis e seguem a sorte das terras a que aderem, mas o Poder Público condiciona e regula seu aproveitamento e conservação, tendo em vista a utilidade da vegetação nativa ou plantada</a:t>
            </a:r>
            <a:endParaRPr lang="pt-BR" sz="2000" dirty="0">
              <a:latin typeface="Times New Roman" pitchFamily="18" charset="0"/>
              <a:cs typeface="Times New Roman" pitchFamily="18" charset="0"/>
            </a:endParaRPr>
          </a:p>
        </p:txBody>
      </p:sp>
      <p:sp>
        <p:nvSpPr>
          <p:cNvPr id="3" name="Título 2"/>
          <p:cNvSpPr>
            <a:spLocks noGrp="1"/>
          </p:cNvSpPr>
          <p:nvPr>
            <p:ph type="title"/>
          </p:nvPr>
        </p:nvSpPr>
        <p:spPr/>
        <p:txBody>
          <a:bodyPr>
            <a:normAutofit/>
          </a:bodyPr>
          <a:lstStyle/>
          <a:p>
            <a:pPr algn="ctr"/>
            <a:r>
              <a:rPr lang="pt-BR" sz="2800" dirty="0" smtClean="0">
                <a:latin typeface="Times New Roman" pitchFamily="18" charset="0"/>
                <a:cs typeface="Times New Roman" pitchFamily="18" charset="0"/>
              </a:rPr>
              <a:t>Bens Públicos </a:t>
            </a:r>
            <a:endParaRPr lang="pt-BR" sz="2800" b="1"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268761"/>
            <a:ext cx="8229600" cy="4248472"/>
          </a:xfrm>
        </p:spPr>
        <p:txBody>
          <a:bodyPr>
            <a:normAutofit/>
          </a:bodyPr>
          <a:lstStyle/>
          <a:p>
            <a:pPr algn="just">
              <a:buNone/>
            </a:pPr>
            <a:r>
              <a:rPr lang="pt-BR" sz="2000" b="1" dirty="0" smtClean="0">
                <a:latin typeface="Times New Roman" pitchFamily="18" charset="0"/>
                <a:cs typeface="Times New Roman" pitchFamily="18" charset="0"/>
              </a:rPr>
              <a:t>Fauna </a:t>
            </a:r>
          </a:p>
          <a:p>
            <a:pPr algn="just"/>
            <a:r>
              <a:rPr lang="pt-BR" sz="2000" dirty="0" smtClean="0">
                <a:latin typeface="Times New Roman" pitchFamily="18" charset="0"/>
                <a:cs typeface="Times New Roman" pitchFamily="18" charset="0"/>
              </a:rPr>
              <a:t>Sujeita-se </a:t>
            </a:r>
            <a:r>
              <a:rPr lang="pt-BR" sz="2000" dirty="0" smtClean="0">
                <a:latin typeface="Times New Roman" pitchFamily="18" charset="0"/>
                <a:cs typeface="Times New Roman" pitchFamily="18" charset="0"/>
              </a:rPr>
              <a:t>a regime administrativo especial, visando à sua preservação, como riqueza nacional que é.</a:t>
            </a:r>
          </a:p>
          <a:p>
            <a:pPr algn="just"/>
            <a:r>
              <a:rPr lang="pt-BR" sz="2000" dirty="0" smtClean="0">
                <a:latin typeface="Times New Roman" pitchFamily="18" charset="0"/>
                <a:cs typeface="Times New Roman" pitchFamily="18" charset="0"/>
              </a:rPr>
              <a:t>O Código Civil anterior, nos </a:t>
            </a:r>
            <a:r>
              <a:rPr lang="pt-BR" sz="2000" dirty="0" err="1" smtClean="0">
                <a:latin typeface="Times New Roman" pitchFamily="18" charset="0"/>
                <a:cs typeface="Times New Roman" pitchFamily="18" charset="0"/>
              </a:rPr>
              <a:t>arts</a:t>
            </a:r>
            <a:r>
              <a:rPr lang="pt-BR" sz="2000" dirty="0" smtClean="0">
                <a:latin typeface="Times New Roman" pitchFamily="18" charset="0"/>
                <a:cs typeface="Times New Roman" pitchFamily="18" charset="0"/>
              </a:rPr>
              <a:t>. 593, I, e 595 do CC, considerava os animais silvestres sem dono </a:t>
            </a:r>
            <a:r>
              <a:rPr lang="pt-BR" sz="2000" i="1" dirty="0" err="1" smtClean="0">
                <a:latin typeface="Times New Roman" pitchFamily="18" charset="0"/>
                <a:cs typeface="Times New Roman" pitchFamily="18" charset="0"/>
              </a:rPr>
              <a:t>res</a:t>
            </a:r>
            <a:r>
              <a:rPr lang="pt-BR" sz="2000" i="1" dirty="0" smtClean="0">
                <a:latin typeface="Times New Roman" pitchFamily="18" charset="0"/>
                <a:cs typeface="Times New Roman" pitchFamily="18" charset="0"/>
              </a:rPr>
              <a:t> nullius</a:t>
            </a:r>
            <a:r>
              <a:rPr lang="pt-BR" sz="2000" dirty="0" smtClean="0">
                <a:latin typeface="Times New Roman" pitchFamily="18" charset="0"/>
                <a:cs typeface="Times New Roman" pitchFamily="18" charset="0"/>
              </a:rPr>
              <a:t> e a Lei n. 5.197, de 03/01/1967, incorporou a fauna silvestre, bem como os ninhos, abrigos a criadouros naturais de seus componentes, ao domínio da União (art. 1</a:t>
            </a:r>
            <a:r>
              <a:rPr lang="pt-BR" sz="2000" u="heavy" baseline="30000" dirty="0" smtClean="0">
                <a:latin typeface="Times New Roman" pitchFamily="18" charset="0"/>
                <a:cs typeface="Times New Roman" pitchFamily="18" charset="0"/>
              </a:rPr>
              <a:t>o</a:t>
            </a:r>
            <a:r>
              <a:rPr lang="pt-BR" sz="2000" dirty="0" smtClean="0">
                <a:latin typeface="Times New Roman" pitchFamily="18" charset="0"/>
                <a:cs typeface="Times New Roman" pitchFamily="18" charset="0"/>
              </a:rPr>
              <a:t>).</a:t>
            </a:r>
          </a:p>
          <a:p>
            <a:pPr algn="just"/>
            <a:r>
              <a:rPr lang="pt-BR" sz="2000" dirty="0" smtClean="0">
                <a:latin typeface="Times New Roman" pitchFamily="18" charset="0"/>
                <a:cs typeface="Times New Roman" pitchFamily="18" charset="0"/>
              </a:rPr>
              <a:t>Competência para legislar sobre fauna é concorrente entre a União, os Estados e o Distrito Federal (CF, art. 24, VI) e a preservação cabe a todas as entidades estatais (competência comum – art. 23, VII).</a:t>
            </a:r>
          </a:p>
          <a:p>
            <a:endParaRPr lang="pt-BR" dirty="0"/>
          </a:p>
        </p:txBody>
      </p:sp>
      <p:sp>
        <p:nvSpPr>
          <p:cNvPr id="3" name="Título 2"/>
          <p:cNvSpPr>
            <a:spLocks noGrp="1"/>
          </p:cNvSpPr>
          <p:nvPr>
            <p:ph type="title"/>
          </p:nvPr>
        </p:nvSpPr>
        <p:spPr>
          <a:xfrm>
            <a:off x="539552" y="274638"/>
            <a:ext cx="8147248" cy="778098"/>
          </a:xfrm>
        </p:spPr>
        <p:txBody>
          <a:bodyPr>
            <a:normAutofit/>
          </a:bodyPr>
          <a:lstStyle/>
          <a:p>
            <a:pPr algn="ctr"/>
            <a:r>
              <a:rPr lang="pt-BR" sz="2800" dirty="0" smtClean="0">
                <a:latin typeface="Times New Roman" pitchFamily="18" charset="0"/>
                <a:cs typeface="Times New Roman" pitchFamily="18" charset="0"/>
              </a:rPr>
              <a:t>Bens Públicos </a:t>
            </a:r>
            <a:endParaRPr lang="pt-BR" sz="2800" b="1"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algn="just">
              <a:buNone/>
            </a:pPr>
            <a:r>
              <a:rPr lang="pt-BR" sz="2000" b="1" dirty="0" smtClean="0">
                <a:latin typeface="Times New Roman" pitchFamily="18" charset="0"/>
                <a:cs typeface="Times New Roman" pitchFamily="18" charset="0"/>
              </a:rPr>
              <a:t>Espaço Aéreo </a:t>
            </a:r>
          </a:p>
          <a:p>
            <a:pPr algn="just">
              <a:buNone/>
            </a:pPr>
            <a:endParaRPr lang="pt-BR" sz="2000" b="1"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O </a:t>
            </a:r>
            <a:r>
              <a:rPr lang="pt-BR" sz="2000" dirty="0" smtClean="0">
                <a:latin typeface="Times New Roman" pitchFamily="18" charset="0"/>
                <a:cs typeface="Times New Roman" pitchFamily="18" charset="0"/>
              </a:rPr>
              <a:t>espaço aéreo e a crosta terrestre eram considerados pelos romanos apropriáveis. Hoje o espaço aéreo é coisa insuscetível de domínio privado</a:t>
            </a:r>
            <a:r>
              <a:rPr lang="pt-BR" sz="2000" dirty="0" smtClean="0">
                <a:latin typeface="Times New Roman" pitchFamily="18" charset="0"/>
                <a:cs typeface="Times New Roman" pitchFamily="18" charset="0"/>
              </a:rPr>
              <a:t>.</a:t>
            </a:r>
          </a:p>
          <a:p>
            <a:pPr algn="just"/>
            <a:endParaRPr lang="pt-BR"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O Código Brasileiro de Aeronáutica (Lei n. 7.565, de 19/12/1986) reafirmou que “o Brasil exerce completa e exclusiva soberania sobre o espaço aéreo acima de seu território e mar territorial” (art. 11).</a:t>
            </a:r>
          </a:p>
          <a:p>
            <a:endParaRPr lang="pt-BR" dirty="0"/>
          </a:p>
        </p:txBody>
      </p:sp>
      <p:sp>
        <p:nvSpPr>
          <p:cNvPr id="3" name="Título 2"/>
          <p:cNvSpPr>
            <a:spLocks noGrp="1"/>
          </p:cNvSpPr>
          <p:nvPr>
            <p:ph type="title"/>
          </p:nvPr>
        </p:nvSpPr>
        <p:spPr/>
        <p:txBody>
          <a:bodyPr>
            <a:normAutofit/>
          </a:bodyPr>
          <a:lstStyle/>
          <a:p>
            <a:pPr algn="ctr"/>
            <a:r>
              <a:rPr lang="pt-BR" sz="2800" dirty="0" smtClean="0">
                <a:latin typeface="Times New Roman" pitchFamily="18" charset="0"/>
                <a:cs typeface="Times New Roman" pitchFamily="18" charset="0"/>
              </a:rPr>
              <a:t>Bens Públicos </a:t>
            </a:r>
            <a:endParaRPr lang="pt-BR"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196752"/>
            <a:ext cx="8229600" cy="5328592"/>
          </a:xfrm>
        </p:spPr>
        <p:txBody>
          <a:bodyPr>
            <a:normAutofit fontScale="62500" lnSpcReduction="20000"/>
          </a:bodyPr>
          <a:lstStyle/>
          <a:p>
            <a:pPr algn="just">
              <a:buNone/>
            </a:pPr>
            <a:r>
              <a:rPr lang="pt-BR" sz="2900" b="1" dirty="0" smtClean="0">
                <a:latin typeface="Times New Roman" pitchFamily="18" charset="0"/>
                <a:cs typeface="Times New Roman" pitchFamily="18" charset="0"/>
              </a:rPr>
              <a:t>Aquisição e Alienação </a:t>
            </a:r>
          </a:p>
          <a:p>
            <a:pPr algn="just">
              <a:buNone/>
            </a:pPr>
            <a:endParaRPr lang="pt-BR" sz="2900" b="1" dirty="0" smtClean="0">
              <a:latin typeface="Times New Roman" pitchFamily="18" charset="0"/>
              <a:cs typeface="Times New Roman" pitchFamily="18" charset="0"/>
            </a:endParaRPr>
          </a:p>
          <a:p>
            <a:pPr algn="just"/>
            <a:r>
              <a:rPr lang="pt-BR" sz="2900" dirty="0" smtClean="0">
                <a:latin typeface="Times New Roman" pitchFamily="18" charset="0"/>
                <a:cs typeface="Times New Roman" pitchFamily="18" charset="0"/>
              </a:rPr>
              <a:t>O </a:t>
            </a:r>
            <a:r>
              <a:rPr lang="pt-BR" sz="2900" dirty="0" smtClean="0">
                <a:latin typeface="Times New Roman" pitchFamily="18" charset="0"/>
                <a:cs typeface="Times New Roman" pitchFamily="18" charset="0"/>
              </a:rPr>
              <a:t>Poder Público poderá adquirir bens por diversos meios, entre os quais: </a:t>
            </a:r>
          </a:p>
          <a:p>
            <a:pPr lvl="1" algn="just"/>
            <a:endParaRPr lang="pt-BR" sz="2900" dirty="0" smtClean="0">
              <a:latin typeface="Times New Roman" pitchFamily="18" charset="0"/>
              <a:cs typeface="Times New Roman" pitchFamily="18" charset="0"/>
            </a:endParaRPr>
          </a:p>
          <a:p>
            <a:pPr lvl="1" algn="just"/>
            <a:r>
              <a:rPr lang="pt-BR" sz="2900" dirty="0" smtClean="0">
                <a:latin typeface="Times New Roman" pitchFamily="18" charset="0"/>
                <a:cs typeface="Times New Roman" pitchFamily="18" charset="0"/>
              </a:rPr>
              <a:t>contratos </a:t>
            </a:r>
            <a:r>
              <a:rPr lang="pt-BR" sz="2900" dirty="0" smtClean="0">
                <a:latin typeface="Times New Roman" pitchFamily="18" charset="0"/>
                <a:cs typeface="Times New Roman" pitchFamily="18" charset="0"/>
              </a:rPr>
              <a:t>(regidos pelo direito privado e submetidos às exigências da Lei de Licitações); </a:t>
            </a:r>
          </a:p>
          <a:p>
            <a:pPr lvl="1" algn="just"/>
            <a:r>
              <a:rPr lang="pt-BR" sz="2900" dirty="0" smtClean="0">
                <a:latin typeface="Times New Roman" pitchFamily="18" charset="0"/>
                <a:cs typeface="Times New Roman" pitchFamily="18" charset="0"/>
              </a:rPr>
              <a:t>arrematação </a:t>
            </a:r>
            <a:r>
              <a:rPr lang="pt-BR" sz="2900" dirty="0" smtClean="0">
                <a:latin typeface="Times New Roman" pitchFamily="18" charset="0"/>
                <a:cs typeface="Times New Roman" pitchFamily="18" charset="0"/>
              </a:rPr>
              <a:t>de bem penhorado em processo judicial ou adjudicação quando a Administração se encontra como credora; </a:t>
            </a:r>
          </a:p>
          <a:p>
            <a:pPr lvl="1" algn="just"/>
            <a:r>
              <a:rPr lang="pt-BR" sz="2900" dirty="0" smtClean="0">
                <a:latin typeface="Times New Roman" pitchFamily="18" charset="0"/>
                <a:cs typeface="Times New Roman" pitchFamily="18" charset="0"/>
              </a:rPr>
              <a:t>vacância </a:t>
            </a:r>
            <a:r>
              <a:rPr lang="pt-BR" sz="2900" dirty="0" smtClean="0">
                <a:latin typeface="Times New Roman" pitchFamily="18" charset="0"/>
                <a:cs typeface="Times New Roman" pitchFamily="18" charset="0"/>
              </a:rPr>
              <a:t>de herança (aquisição </a:t>
            </a:r>
            <a:r>
              <a:rPr lang="pt-BR" sz="2900" i="1" dirty="0" smtClean="0">
                <a:latin typeface="Times New Roman" pitchFamily="18" charset="0"/>
                <a:cs typeface="Times New Roman" pitchFamily="18" charset="0"/>
              </a:rPr>
              <a:t>causa </a:t>
            </a:r>
            <a:r>
              <a:rPr lang="pt-BR" sz="2900" i="1" dirty="0" err="1" smtClean="0">
                <a:latin typeface="Times New Roman" pitchFamily="18" charset="0"/>
                <a:cs typeface="Times New Roman" pitchFamily="18" charset="0"/>
              </a:rPr>
              <a:t>mortis</a:t>
            </a:r>
            <a:r>
              <a:rPr lang="pt-BR" sz="2900" dirty="0" smtClean="0">
                <a:latin typeface="Times New Roman" pitchFamily="18" charset="0"/>
                <a:cs typeface="Times New Roman" pitchFamily="18" charset="0"/>
              </a:rPr>
              <a:t>, nos termos dos </a:t>
            </a:r>
            <a:r>
              <a:rPr lang="pt-BR" sz="2900" dirty="0" err="1" smtClean="0">
                <a:latin typeface="Times New Roman" pitchFamily="18" charset="0"/>
                <a:cs typeface="Times New Roman" pitchFamily="18" charset="0"/>
              </a:rPr>
              <a:t>arts</a:t>
            </a:r>
            <a:r>
              <a:rPr lang="pt-BR" sz="2900" dirty="0" smtClean="0">
                <a:latin typeface="Times New Roman" pitchFamily="18" charset="0"/>
                <a:cs typeface="Times New Roman" pitchFamily="18" charset="0"/>
              </a:rPr>
              <a:t>. 1.822 e 1844 do CC);</a:t>
            </a:r>
          </a:p>
          <a:p>
            <a:pPr lvl="1" algn="just"/>
            <a:r>
              <a:rPr lang="pt-BR" sz="2900" dirty="0" smtClean="0">
                <a:latin typeface="Times New Roman" pitchFamily="18" charset="0"/>
                <a:cs typeface="Times New Roman" pitchFamily="18" charset="0"/>
              </a:rPr>
              <a:t>usucapião</a:t>
            </a:r>
            <a:r>
              <a:rPr lang="pt-BR" sz="2900" dirty="0" smtClean="0">
                <a:latin typeface="Times New Roman" pitchFamily="18" charset="0"/>
                <a:cs typeface="Times New Roman" pitchFamily="18" charset="0"/>
              </a:rPr>
              <a:t>; </a:t>
            </a:r>
          </a:p>
          <a:p>
            <a:pPr lvl="1" algn="just"/>
            <a:r>
              <a:rPr lang="pt-BR" sz="2900" dirty="0" smtClean="0">
                <a:latin typeface="Times New Roman" pitchFamily="18" charset="0"/>
                <a:cs typeface="Times New Roman" pitchFamily="18" charset="0"/>
              </a:rPr>
              <a:t>desapropriação</a:t>
            </a:r>
            <a:r>
              <a:rPr lang="pt-BR" sz="2900" dirty="0" smtClean="0">
                <a:latin typeface="Times New Roman" pitchFamily="18" charset="0"/>
                <a:cs typeface="Times New Roman" pitchFamily="18" charset="0"/>
              </a:rPr>
              <a:t>; </a:t>
            </a:r>
          </a:p>
          <a:p>
            <a:pPr lvl="1" algn="just"/>
            <a:r>
              <a:rPr lang="pt-BR" sz="2900" dirty="0" smtClean="0">
                <a:latin typeface="Times New Roman" pitchFamily="18" charset="0"/>
                <a:cs typeface="Times New Roman" pitchFamily="18" charset="0"/>
              </a:rPr>
              <a:t>confisco </a:t>
            </a:r>
            <a:r>
              <a:rPr lang="pt-BR" sz="2900" dirty="0" smtClean="0">
                <a:latin typeface="Times New Roman" pitchFamily="18" charset="0"/>
                <a:cs typeface="Times New Roman" pitchFamily="18" charset="0"/>
              </a:rPr>
              <a:t>(perda de bens em decorrência da sua incorporação ao patrimônio privado decorrer de causas ilícitas); </a:t>
            </a:r>
            <a:endParaRPr lang="pt-BR" sz="2900" dirty="0" smtClean="0">
              <a:latin typeface="Times New Roman" pitchFamily="18" charset="0"/>
              <a:cs typeface="Times New Roman" pitchFamily="18" charset="0"/>
            </a:endParaRPr>
          </a:p>
          <a:p>
            <a:pPr lvl="1" algn="just"/>
            <a:r>
              <a:rPr lang="pt-BR" sz="2900" dirty="0" smtClean="0">
                <a:latin typeface="Times New Roman" pitchFamily="18" charset="0"/>
                <a:cs typeface="Times New Roman" pitchFamily="18" charset="0"/>
              </a:rPr>
              <a:t>áreas </a:t>
            </a:r>
            <a:r>
              <a:rPr lang="pt-BR" sz="2900" dirty="0" smtClean="0">
                <a:latin typeface="Times New Roman" pitchFamily="18" charset="0"/>
                <a:cs typeface="Times New Roman" pitchFamily="18" charset="0"/>
              </a:rPr>
              <a:t>reservadas de loteamento nos termos do Decreto n. 271/1967 e Lei n. 6.766/1979; </a:t>
            </a:r>
          </a:p>
          <a:p>
            <a:pPr lvl="1" algn="just"/>
            <a:r>
              <a:rPr lang="pt-BR" sz="2900" dirty="0" smtClean="0">
                <a:latin typeface="Times New Roman" pitchFamily="18" charset="0"/>
                <a:cs typeface="Times New Roman" pitchFamily="18" charset="0"/>
              </a:rPr>
              <a:t>reversão </a:t>
            </a:r>
            <a:r>
              <a:rPr lang="pt-BR" sz="2900" dirty="0" smtClean="0">
                <a:latin typeface="Times New Roman" pitchFamily="18" charset="0"/>
                <a:cs typeface="Times New Roman" pitchFamily="18" charset="0"/>
              </a:rPr>
              <a:t>decorrente do término do contrato de concessão, permissão, franquia, arrendamento portuário e consórcio público; </a:t>
            </a:r>
          </a:p>
          <a:p>
            <a:pPr lvl="1" algn="just"/>
            <a:r>
              <a:rPr lang="pt-BR" sz="2900" dirty="0" smtClean="0">
                <a:latin typeface="Times New Roman" pitchFamily="18" charset="0"/>
                <a:cs typeface="Times New Roman" pitchFamily="18" charset="0"/>
              </a:rPr>
              <a:t>acessão </a:t>
            </a:r>
            <a:r>
              <a:rPr lang="pt-BR" sz="2900" dirty="0" smtClean="0">
                <a:latin typeface="Times New Roman" pitchFamily="18" charset="0"/>
                <a:cs typeface="Times New Roman" pitchFamily="18" charset="0"/>
              </a:rPr>
              <a:t>ou direito de acrescer; </a:t>
            </a:r>
          </a:p>
          <a:p>
            <a:pPr lvl="1" algn="just"/>
            <a:r>
              <a:rPr lang="pt-BR" sz="2900" dirty="0" smtClean="0">
                <a:latin typeface="Times New Roman" pitchFamily="18" charset="0"/>
                <a:cs typeface="Times New Roman" pitchFamily="18" charset="0"/>
              </a:rPr>
              <a:t>abandono</a:t>
            </a:r>
            <a:r>
              <a:rPr lang="pt-BR" sz="2900" dirty="0" smtClean="0">
                <a:latin typeface="Times New Roman" pitchFamily="18" charset="0"/>
                <a:cs typeface="Times New Roman" pitchFamily="18" charset="0"/>
              </a:rPr>
              <a:t>, desistência do direito de propriedade sobre determinado bem, sem que haja manifestação expressa (art. 1.276 do CC). </a:t>
            </a:r>
          </a:p>
          <a:p>
            <a:endParaRPr lang="pt-BR" dirty="0" smtClean="0"/>
          </a:p>
        </p:txBody>
      </p:sp>
      <p:sp>
        <p:nvSpPr>
          <p:cNvPr id="3" name="Título 2"/>
          <p:cNvSpPr>
            <a:spLocks noGrp="1"/>
          </p:cNvSpPr>
          <p:nvPr>
            <p:ph type="title"/>
          </p:nvPr>
        </p:nvSpPr>
        <p:spPr>
          <a:xfrm>
            <a:off x="457200" y="274638"/>
            <a:ext cx="8229600" cy="922114"/>
          </a:xfrm>
        </p:spPr>
        <p:txBody>
          <a:bodyPr>
            <a:normAutofit/>
          </a:bodyPr>
          <a:lstStyle/>
          <a:p>
            <a:pPr algn="ctr"/>
            <a:r>
              <a:rPr lang="pt-BR" sz="2800" dirty="0" smtClean="0">
                <a:latin typeface="Times New Roman" pitchFamily="18" charset="0"/>
                <a:cs typeface="Times New Roman" pitchFamily="18" charset="0"/>
              </a:rPr>
              <a:t>Bens Públicos </a:t>
            </a:r>
            <a:endParaRPr lang="pt-BR"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79512" y="1340768"/>
            <a:ext cx="8784976" cy="5257394"/>
          </a:xfrm>
        </p:spPr>
        <p:txBody>
          <a:bodyPr>
            <a:normAutofit lnSpcReduction="10000"/>
          </a:bodyPr>
          <a:lstStyle/>
          <a:p>
            <a:pPr algn="just"/>
            <a:r>
              <a:rPr lang="pt-BR" sz="2000" dirty="0" smtClean="0">
                <a:latin typeface="Times New Roman" pitchFamily="18" charset="0"/>
                <a:cs typeface="Times New Roman" pitchFamily="18" charset="0"/>
              </a:rPr>
              <a:t>De outro lado, a alienação de bens públicos, </a:t>
            </a:r>
            <a:r>
              <a:rPr lang="pt-BR" sz="2000" i="1" dirty="0" smtClean="0">
                <a:latin typeface="Times New Roman" pitchFamily="18" charset="0"/>
                <a:cs typeface="Times New Roman" pitchFamily="18" charset="0"/>
              </a:rPr>
              <a:t>após </a:t>
            </a:r>
            <a:r>
              <a:rPr lang="pt-BR" sz="2000" i="1" dirty="0" err="1" smtClean="0">
                <a:latin typeface="Times New Roman" pitchFamily="18" charset="0"/>
                <a:cs typeface="Times New Roman" pitchFamily="18" charset="0"/>
              </a:rPr>
              <a:t>desafetados</a:t>
            </a:r>
            <a:r>
              <a:rPr lang="pt-BR" sz="2000" dirty="0" smtClean="0">
                <a:latin typeface="Times New Roman" pitchFamily="18" charset="0"/>
                <a:cs typeface="Times New Roman" pitchFamily="18" charset="0"/>
              </a:rPr>
              <a:t> ou não necessariamente (quando se tratar de bens dominicais), ocorrerá pelas seguintes formas (conforme o art. 17 da Lei n. 8.666/1993): venda; dação, doação, permuta, investidura, concessão de direito real de uso, aforamento, todos aplicáveis também a áreas especiais</a:t>
            </a:r>
            <a:r>
              <a:rPr lang="pt-BR" sz="2000" dirty="0" smtClean="0">
                <a:latin typeface="Times New Roman" pitchFamily="18" charset="0"/>
                <a:cs typeface="Times New Roman" pitchFamily="18" charset="0"/>
              </a:rPr>
              <a:t>.</a:t>
            </a:r>
          </a:p>
          <a:p>
            <a:pPr algn="just"/>
            <a:endParaRPr lang="pt-BR"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A Lei 6454/77 disciplina e denomina logradouros, obras, serviços e monumentos públicos</a:t>
            </a:r>
            <a:r>
              <a:rPr lang="pt-BR" sz="2000" dirty="0" smtClean="0">
                <a:latin typeface="Times New Roman" pitchFamily="18" charset="0"/>
                <a:cs typeface="Times New Roman" pitchFamily="18" charset="0"/>
              </a:rPr>
              <a:t>.</a:t>
            </a:r>
          </a:p>
          <a:p>
            <a:pPr algn="just"/>
            <a:endParaRPr lang="pt-BR"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Proíbe-se </a:t>
            </a:r>
            <a:r>
              <a:rPr lang="pt-BR" sz="2000" dirty="0" smtClean="0">
                <a:latin typeface="Times New Roman" pitchFamily="18" charset="0"/>
                <a:cs typeface="Times New Roman" pitchFamily="18" charset="0"/>
              </a:rPr>
              <a:t>em todo o território nacional, atribuir nome de pessoa viva ou que tenha se notabilizado pela defesa ou exploração de mão de obra escrava, em qualquer modalidade, a bem público, de qualquer natureza, pertencente à União ou às pessoas jurídicas da administração indireta (art. 1º); ou ainda, às entidades que, a qualquer título, recebam subvenção ou auxílio dos cofres públicos federais (art. 3º). </a:t>
            </a:r>
          </a:p>
          <a:p>
            <a:pPr algn="just"/>
            <a:endParaRPr lang="pt-BR" sz="2000" dirty="0" smtClean="0">
              <a:latin typeface="Times New Roman" pitchFamily="18" charset="0"/>
              <a:cs typeface="Times New Roman" pitchFamily="18" charset="0"/>
            </a:endParaRPr>
          </a:p>
          <a:p>
            <a:pPr>
              <a:buNone/>
            </a:pPr>
            <a:r>
              <a:rPr lang="pt-BR" dirty="0" smtClean="0"/>
              <a:t>	</a:t>
            </a:r>
          </a:p>
        </p:txBody>
      </p:sp>
      <p:sp>
        <p:nvSpPr>
          <p:cNvPr id="3" name="Título 2"/>
          <p:cNvSpPr>
            <a:spLocks noGrp="1"/>
          </p:cNvSpPr>
          <p:nvPr>
            <p:ph type="title"/>
          </p:nvPr>
        </p:nvSpPr>
        <p:spPr/>
        <p:txBody>
          <a:bodyPr>
            <a:normAutofit/>
          </a:bodyPr>
          <a:lstStyle/>
          <a:p>
            <a:pPr algn="ctr"/>
            <a:r>
              <a:rPr lang="pt-BR" sz="2800" dirty="0" smtClean="0">
                <a:latin typeface="Times New Roman" pitchFamily="18" charset="0"/>
                <a:cs typeface="Times New Roman" pitchFamily="18" charset="0"/>
              </a:rPr>
              <a:t>Bens Públicos </a:t>
            </a:r>
            <a:endParaRPr lang="pt-BR"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79512" y="1484784"/>
            <a:ext cx="8784976" cy="5113378"/>
          </a:xfrm>
        </p:spPr>
        <p:txBody>
          <a:bodyPr>
            <a:normAutofit/>
          </a:bodyPr>
          <a:lstStyle/>
          <a:p>
            <a:pPr algn="just"/>
            <a:r>
              <a:rPr lang="pt-BR" sz="2000" dirty="0" smtClean="0">
                <a:latin typeface="Times New Roman" pitchFamily="18" charset="0"/>
                <a:cs typeface="Times New Roman" pitchFamily="18" charset="0"/>
              </a:rPr>
              <a:t>Outros bens pertenciam às cidades, mas eram subtraídas ao uso público, sendo denominados </a:t>
            </a:r>
            <a:r>
              <a:rPr lang="pt-BR" sz="2000" i="1" dirty="0" err="1" smtClean="0">
                <a:latin typeface="Times New Roman" pitchFamily="18" charset="0"/>
                <a:cs typeface="Times New Roman" pitchFamily="18" charset="0"/>
              </a:rPr>
              <a:t>res</a:t>
            </a:r>
            <a:r>
              <a:rPr lang="pt-BR" sz="2000" i="1" dirty="0" smtClean="0">
                <a:latin typeface="Times New Roman" pitchFamily="18" charset="0"/>
                <a:cs typeface="Times New Roman" pitchFamily="18" charset="0"/>
              </a:rPr>
              <a:t> in </a:t>
            </a:r>
            <a:r>
              <a:rPr lang="pt-BR" sz="2000" i="1" dirty="0" err="1" smtClean="0">
                <a:latin typeface="Times New Roman" pitchFamily="18" charset="0"/>
                <a:cs typeface="Times New Roman" pitchFamily="18" charset="0"/>
              </a:rPr>
              <a:t>peconia</a:t>
            </a:r>
            <a:r>
              <a:rPr lang="pt-BR" sz="2000" i="1" dirty="0" smtClean="0">
                <a:latin typeface="Times New Roman" pitchFamily="18" charset="0"/>
                <a:cs typeface="Times New Roman" pitchFamily="18" charset="0"/>
              </a:rPr>
              <a:t> </a:t>
            </a:r>
            <a:r>
              <a:rPr lang="pt-BR" sz="2000" i="1" dirty="0" err="1" smtClean="0">
                <a:latin typeface="Times New Roman" pitchFamily="18" charset="0"/>
                <a:cs typeface="Times New Roman" pitchFamily="18" charset="0"/>
              </a:rPr>
              <a:t>populi</a:t>
            </a:r>
            <a:r>
              <a:rPr lang="pt-BR" sz="2000" dirty="0" smtClean="0">
                <a:latin typeface="Times New Roman" pitchFamily="18" charset="0"/>
                <a:cs typeface="Times New Roman" pitchFamily="18" charset="0"/>
              </a:rPr>
              <a:t>; sobre tais bens o ente público exercia um tipo de domínio análogo àquele das particulares sobre seus bens</a:t>
            </a:r>
            <a:r>
              <a:rPr lang="pt-BR" sz="2000" dirty="0" smtClean="0">
                <a:latin typeface="Times New Roman" pitchFamily="18" charset="0"/>
                <a:cs typeface="Times New Roman" pitchFamily="18" charset="0"/>
              </a:rPr>
              <a:t>.</a:t>
            </a:r>
          </a:p>
          <a:p>
            <a:pPr algn="just"/>
            <a:endParaRPr lang="pt-BR"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Na Idade Média desapareceu o tipo </a:t>
            </a:r>
            <a:r>
              <a:rPr lang="pt-BR" sz="2000" i="1" dirty="0" err="1" smtClean="0">
                <a:latin typeface="Times New Roman" pitchFamily="18" charset="0"/>
                <a:cs typeface="Times New Roman" pitchFamily="18" charset="0"/>
              </a:rPr>
              <a:t>res</a:t>
            </a:r>
            <a:r>
              <a:rPr lang="pt-BR" sz="2000" i="1" dirty="0" smtClean="0">
                <a:latin typeface="Times New Roman" pitchFamily="18" charset="0"/>
                <a:cs typeface="Times New Roman" pitchFamily="18" charset="0"/>
              </a:rPr>
              <a:t> extra </a:t>
            </a:r>
            <a:r>
              <a:rPr lang="pt-BR" sz="2000" i="1" dirty="0" err="1" smtClean="0">
                <a:latin typeface="Times New Roman" pitchFamily="18" charset="0"/>
                <a:cs typeface="Times New Roman" pitchFamily="18" charset="0"/>
              </a:rPr>
              <a:t>commercium</a:t>
            </a:r>
            <a:r>
              <a:rPr lang="pt-BR" sz="2000" dirty="0" smtClean="0">
                <a:latin typeface="Times New Roman" pitchFamily="18" charset="0"/>
                <a:cs typeface="Times New Roman" pitchFamily="18" charset="0"/>
              </a:rPr>
              <a:t>, fruto do obscurecimento da distinção entre o Poder Público e o Privado e da concentração nas mãos do príncipe e senhores feudais de todos os direitos e relações atribuídos ao ente público (</a:t>
            </a:r>
            <a:r>
              <a:rPr lang="pt-BR" sz="2000" dirty="0" err="1" smtClean="0">
                <a:latin typeface="Times New Roman" pitchFamily="18" charset="0"/>
                <a:cs typeface="Times New Roman" pitchFamily="18" charset="0"/>
              </a:rPr>
              <a:t>Medauar</a:t>
            </a:r>
            <a:r>
              <a:rPr lang="pt-BR" sz="2000" dirty="0" smtClean="0">
                <a:latin typeface="Times New Roman" pitchFamily="18" charset="0"/>
                <a:cs typeface="Times New Roman" pitchFamily="18" charset="0"/>
              </a:rPr>
              <a:t>, 2002, p. 235-36</a:t>
            </a:r>
            <a:r>
              <a:rPr lang="pt-BR" sz="2000" dirty="0" smtClean="0">
                <a:latin typeface="Times New Roman" pitchFamily="18" charset="0"/>
                <a:cs typeface="Times New Roman" pitchFamily="18" charset="0"/>
              </a:rPr>
              <a:t>).</a:t>
            </a:r>
          </a:p>
          <a:p>
            <a:pPr algn="just"/>
            <a:endParaRPr lang="pt-BR"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Nos Estados Modernos, essas dominação e regulamentação advêm de um regime jurídico adequado que, além de especificar sua composição e utilização, cria regras de proteção contra atos ilegítimos ou danosos que, provindos de particular, que do próprio Estado. </a:t>
            </a:r>
          </a:p>
          <a:p>
            <a:pPr algn="just"/>
            <a:endParaRPr lang="pt-BR" sz="2000" dirty="0" smtClean="0">
              <a:latin typeface="Times New Roman" pitchFamily="18" charset="0"/>
              <a:cs typeface="Times New Roman" pitchFamily="18" charset="0"/>
            </a:endParaRPr>
          </a:p>
          <a:p>
            <a:endParaRPr lang="pt-BR" dirty="0" smtClean="0"/>
          </a:p>
        </p:txBody>
      </p:sp>
      <p:sp>
        <p:nvSpPr>
          <p:cNvPr id="3" name="Título 2"/>
          <p:cNvSpPr>
            <a:spLocks noGrp="1"/>
          </p:cNvSpPr>
          <p:nvPr>
            <p:ph type="title"/>
          </p:nvPr>
        </p:nvSpPr>
        <p:spPr>
          <a:xfrm>
            <a:off x="179512" y="119906"/>
            <a:ext cx="8775396" cy="1076846"/>
          </a:xfrm>
        </p:spPr>
        <p:txBody>
          <a:bodyPr>
            <a:normAutofit/>
          </a:bodyPr>
          <a:lstStyle/>
          <a:p>
            <a:pPr algn="ctr"/>
            <a:r>
              <a:rPr lang="pt-BR" sz="2800" dirty="0" smtClean="0">
                <a:latin typeface="Times New Roman" pitchFamily="18" charset="0"/>
                <a:cs typeface="Times New Roman" pitchFamily="18" charset="0"/>
              </a:rPr>
              <a:t>Bens Públicos </a:t>
            </a:r>
            <a:endParaRPr lang="pt-BR" sz="2800"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81328"/>
            <a:ext cx="8229600" cy="4683976"/>
          </a:xfrm>
        </p:spPr>
        <p:txBody>
          <a:bodyPr>
            <a:normAutofit fontScale="92500" lnSpcReduction="20000"/>
          </a:bodyPr>
          <a:lstStyle/>
          <a:p>
            <a:endParaRPr lang="pt-BR" dirty="0" smtClean="0"/>
          </a:p>
          <a:p>
            <a:pPr algn="just"/>
            <a:r>
              <a:rPr lang="pt-BR" sz="2000" dirty="0" smtClean="0">
                <a:latin typeface="Times New Roman" pitchFamily="18" charset="0"/>
                <a:cs typeface="Times New Roman" pitchFamily="18" charset="0"/>
              </a:rPr>
              <a:t>Atualmente, todos os países conhecem um tratamento bastante minucioso dispensado à regulamentação e proteção desses bens, por meio de normas legais que garantam a consecução dos objetivos e finalidades para os quais estão voltados e que deram origem ao seu surgimento. </a:t>
            </a:r>
            <a:endParaRPr lang="pt-BR" sz="2000" dirty="0" smtClean="0">
              <a:latin typeface="Times New Roman" pitchFamily="18" charset="0"/>
              <a:cs typeface="Times New Roman" pitchFamily="18" charset="0"/>
            </a:endParaRPr>
          </a:p>
          <a:p>
            <a:pPr algn="just"/>
            <a:endParaRPr lang="pt-BR" sz="2000" dirty="0" smtClean="0">
              <a:latin typeface="Times New Roman" pitchFamily="18" charset="0"/>
              <a:cs typeface="Times New Roman" pitchFamily="18" charset="0"/>
            </a:endParaRPr>
          </a:p>
          <a:p>
            <a:r>
              <a:rPr lang="pt-BR" sz="2000" dirty="0" smtClean="0">
                <a:latin typeface="Times New Roman" pitchFamily="18" charset="0"/>
                <a:cs typeface="Times New Roman" pitchFamily="18" charset="0"/>
              </a:rPr>
              <a:t>S</a:t>
            </a:r>
            <a:r>
              <a:rPr lang="pt-BR" sz="2000" dirty="0" smtClean="0">
                <a:latin typeface="Times New Roman" pitchFamily="18" charset="0"/>
                <a:cs typeface="Times New Roman" pitchFamily="18" charset="0"/>
              </a:rPr>
              <a:t>ignifica </a:t>
            </a:r>
            <a:r>
              <a:rPr lang="pt-BR" sz="2000" dirty="0" smtClean="0">
                <a:latin typeface="Times New Roman" pitchFamily="18" charset="0"/>
                <a:cs typeface="Times New Roman" pitchFamily="18" charset="0"/>
              </a:rPr>
              <a:t>o poder que o Estado exerce sobre os bens próprios e alheios, ora designa a condição desses bens. </a:t>
            </a:r>
            <a:endParaRPr lang="pt-BR" sz="2000" dirty="0" smtClean="0">
              <a:latin typeface="Times New Roman" pitchFamily="18" charset="0"/>
              <a:cs typeface="Times New Roman" pitchFamily="18" charset="0"/>
            </a:endParaRPr>
          </a:p>
          <a:p>
            <a:endParaRPr lang="pt-BR" sz="2000" dirty="0" smtClean="0">
              <a:latin typeface="Times New Roman" pitchFamily="18" charset="0"/>
              <a:cs typeface="Times New Roman" pitchFamily="18" charset="0"/>
            </a:endParaRPr>
          </a:p>
          <a:p>
            <a:r>
              <a:rPr lang="pt-BR" sz="2000" dirty="0" smtClean="0">
                <a:latin typeface="Times New Roman" pitchFamily="18" charset="0"/>
                <a:cs typeface="Times New Roman" pitchFamily="18" charset="0"/>
              </a:rPr>
              <a:t>Em sentido restrito é o conjunto de bens destinados ao uso público direto ou indireto – geral ou especial – </a:t>
            </a:r>
            <a:r>
              <a:rPr lang="pt-BR" sz="2000" i="1" dirty="0" err="1" smtClean="0">
                <a:latin typeface="Times New Roman" pitchFamily="18" charset="0"/>
                <a:cs typeface="Times New Roman" pitchFamily="18" charset="0"/>
              </a:rPr>
              <a:t>uti</a:t>
            </a:r>
            <a:r>
              <a:rPr lang="pt-BR" sz="2000" i="1" dirty="0" smtClean="0">
                <a:latin typeface="Times New Roman" pitchFamily="18" charset="0"/>
                <a:cs typeface="Times New Roman" pitchFamily="18" charset="0"/>
              </a:rPr>
              <a:t> </a:t>
            </a:r>
            <a:r>
              <a:rPr lang="pt-BR" sz="2000" i="1" dirty="0" err="1" smtClean="0">
                <a:latin typeface="Times New Roman" pitchFamily="18" charset="0"/>
                <a:cs typeface="Times New Roman" pitchFamily="18" charset="0"/>
              </a:rPr>
              <a:t>singuli</a:t>
            </a:r>
            <a:r>
              <a:rPr lang="pt-BR" sz="2000" dirty="0" smtClean="0">
                <a:latin typeface="Times New Roman" pitchFamily="18" charset="0"/>
                <a:cs typeface="Times New Roman" pitchFamily="18" charset="0"/>
              </a:rPr>
              <a:t> ou </a:t>
            </a:r>
            <a:r>
              <a:rPr lang="pt-BR" sz="2000" i="1" dirty="0" err="1" smtClean="0">
                <a:latin typeface="Times New Roman" pitchFamily="18" charset="0"/>
                <a:cs typeface="Times New Roman" pitchFamily="18" charset="0"/>
              </a:rPr>
              <a:t>uti</a:t>
            </a:r>
            <a:r>
              <a:rPr lang="pt-BR" sz="2000" i="1" dirty="0" smtClean="0">
                <a:latin typeface="Times New Roman" pitchFamily="18" charset="0"/>
                <a:cs typeface="Times New Roman" pitchFamily="18" charset="0"/>
              </a:rPr>
              <a:t> </a:t>
            </a:r>
            <a:r>
              <a:rPr lang="pt-BR" sz="2000" i="1" dirty="0" err="1" smtClean="0">
                <a:latin typeface="Times New Roman" pitchFamily="18" charset="0"/>
                <a:cs typeface="Times New Roman" pitchFamily="18" charset="0"/>
              </a:rPr>
              <a:t>universi</a:t>
            </a:r>
            <a:r>
              <a:rPr lang="pt-BR" sz="2000" i="1" dirty="0" smtClean="0">
                <a:latin typeface="Times New Roman" pitchFamily="18" charset="0"/>
                <a:cs typeface="Times New Roman" pitchFamily="18" charset="0"/>
              </a:rPr>
              <a:t> </a:t>
            </a:r>
            <a:r>
              <a:rPr lang="pt-BR" sz="2000" dirty="0" smtClean="0">
                <a:latin typeface="Times New Roman" pitchFamily="18" charset="0"/>
                <a:cs typeface="Times New Roman" pitchFamily="18" charset="0"/>
              </a:rPr>
              <a:t>como pode designar o regime a que se subordina esse complexo de coisas afetadas de interesse público</a:t>
            </a:r>
            <a:r>
              <a:rPr lang="pt-BR" sz="2000" dirty="0" smtClean="0">
                <a:latin typeface="Times New Roman" pitchFamily="18" charset="0"/>
                <a:cs typeface="Times New Roman" pitchFamily="18" charset="0"/>
              </a:rPr>
              <a:t>.</a:t>
            </a:r>
          </a:p>
          <a:p>
            <a:endParaRPr lang="pt-BR" sz="2000" dirty="0" smtClean="0">
              <a:latin typeface="Times New Roman" pitchFamily="18" charset="0"/>
              <a:cs typeface="Times New Roman" pitchFamily="18" charset="0"/>
            </a:endParaRPr>
          </a:p>
          <a:p>
            <a:r>
              <a:rPr lang="pt-BR" sz="2000" dirty="0" smtClean="0">
                <a:latin typeface="Times New Roman" pitchFamily="18" charset="0"/>
                <a:cs typeface="Times New Roman" pitchFamily="18" charset="0"/>
              </a:rPr>
              <a:t>Em sentido amplo é o poder de dominação ou de regulamentação que o Estado exerce sobre os bens de seu patrimônio privado, ou sobre as coisas </a:t>
            </a:r>
            <a:r>
              <a:rPr lang="pt-BR" sz="2000" dirty="0" err="1" smtClean="0">
                <a:latin typeface="Times New Roman" pitchFamily="18" charset="0"/>
                <a:cs typeface="Times New Roman" pitchFamily="18" charset="0"/>
              </a:rPr>
              <a:t>inapropriáveis</a:t>
            </a:r>
            <a:r>
              <a:rPr lang="pt-BR" sz="2000" dirty="0" smtClean="0">
                <a:latin typeface="Times New Roman" pitchFamily="18" charset="0"/>
                <a:cs typeface="Times New Roman" pitchFamily="18" charset="0"/>
              </a:rPr>
              <a:t> individualmente, mas de interesse geral da coletividade.</a:t>
            </a:r>
          </a:p>
          <a:p>
            <a:endParaRPr lang="pt-BR" sz="2000" dirty="0" smtClean="0">
              <a:latin typeface="Times New Roman" pitchFamily="18" charset="0"/>
              <a:cs typeface="Times New Roman" pitchFamily="18" charset="0"/>
            </a:endParaRPr>
          </a:p>
          <a:p>
            <a:pPr algn="just"/>
            <a:endParaRPr lang="pt-BR" sz="2000" dirty="0" smtClean="0">
              <a:latin typeface="Times New Roman" pitchFamily="18" charset="0"/>
              <a:cs typeface="Times New Roman" pitchFamily="18" charset="0"/>
            </a:endParaRPr>
          </a:p>
          <a:p>
            <a:endParaRPr lang="pt-BR" dirty="0" smtClean="0"/>
          </a:p>
          <a:p>
            <a:endParaRPr lang="pt-BR" dirty="0"/>
          </a:p>
        </p:txBody>
      </p:sp>
      <p:sp>
        <p:nvSpPr>
          <p:cNvPr id="3" name="Título 2"/>
          <p:cNvSpPr>
            <a:spLocks noGrp="1"/>
          </p:cNvSpPr>
          <p:nvPr>
            <p:ph type="title"/>
          </p:nvPr>
        </p:nvSpPr>
        <p:spPr/>
        <p:txBody>
          <a:bodyPr>
            <a:normAutofit/>
          </a:bodyPr>
          <a:lstStyle/>
          <a:p>
            <a:pPr algn="ctr"/>
            <a:r>
              <a:rPr lang="pt-BR" sz="2800" dirty="0" smtClean="0">
                <a:latin typeface="Times New Roman" pitchFamily="18" charset="0"/>
                <a:cs typeface="Times New Roman" pitchFamily="18" charset="0"/>
              </a:rPr>
              <a:t>Bens Públicos </a:t>
            </a:r>
            <a:endParaRPr lang="pt-B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algn="just"/>
            <a:r>
              <a:rPr lang="pt-BR" sz="2200" dirty="0" smtClean="0">
                <a:latin typeface="Times New Roman" pitchFamily="18" charset="0"/>
                <a:cs typeface="Times New Roman" pitchFamily="18" charset="0"/>
              </a:rPr>
              <a:t>Os bens </a:t>
            </a:r>
            <a:r>
              <a:rPr lang="pt-BR" sz="2200" dirty="0" smtClean="0">
                <a:latin typeface="Times New Roman" pitchFamily="18" charset="0"/>
                <a:cs typeface="Times New Roman" pitchFamily="18" charset="0"/>
              </a:rPr>
              <a:t>públicos são de propriedade ou domínio das pessoas jurídicas de Direito Público interno (União, Estados, Distrito Federal e Municípios) e de suas respectivas entidades autárquicas</a:t>
            </a:r>
            <a:r>
              <a:rPr lang="pt-BR" sz="2200" dirty="0" smtClean="0">
                <a:latin typeface="Times New Roman" pitchFamily="18" charset="0"/>
                <a:cs typeface="Times New Roman" pitchFamily="18" charset="0"/>
              </a:rPr>
              <a:t>.</a:t>
            </a:r>
          </a:p>
          <a:p>
            <a:pPr algn="just"/>
            <a:endParaRPr lang="pt-BR" sz="2200" dirty="0" smtClean="0">
              <a:latin typeface="Times New Roman" pitchFamily="18" charset="0"/>
              <a:cs typeface="Times New Roman" pitchFamily="18" charset="0"/>
            </a:endParaRPr>
          </a:p>
          <a:p>
            <a:pPr algn="just"/>
            <a:r>
              <a:rPr lang="pt-BR" sz="2200" dirty="0" smtClean="0">
                <a:latin typeface="Times New Roman" pitchFamily="18" charset="0"/>
                <a:cs typeface="Times New Roman" pitchFamily="18" charset="0"/>
              </a:rPr>
              <a:t>Para Marcello Caetano “os poderes que a Administração Pública exerce sobre as coisas formam o seu domínio - o que se tem chamado de domínio iminente” (</a:t>
            </a:r>
            <a:r>
              <a:rPr lang="pt-BR" sz="2200" i="1" dirty="0" smtClean="0">
                <a:latin typeface="Times New Roman" pitchFamily="18" charset="0"/>
                <a:cs typeface="Times New Roman" pitchFamily="18" charset="0"/>
              </a:rPr>
              <a:t>Princípios Fundamentais do Direito Administrativo</a:t>
            </a:r>
            <a:r>
              <a:rPr lang="pt-BR" sz="2200" dirty="0" smtClean="0">
                <a:latin typeface="Times New Roman" pitchFamily="18" charset="0"/>
                <a:cs typeface="Times New Roman" pitchFamily="18" charset="0"/>
              </a:rPr>
              <a:t>, </a:t>
            </a:r>
            <a:r>
              <a:rPr lang="pt-BR" sz="2200" dirty="0" err="1" smtClean="0">
                <a:latin typeface="Times New Roman" pitchFamily="18" charset="0"/>
                <a:cs typeface="Times New Roman" pitchFamily="18" charset="0"/>
              </a:rPr>
              <a:t>reimpr</a:t>
            </a:r>
            <a:r>
              <a:rPr lang="pt-BR" sz="2200" dirty="0" smtClean="0">
                <a:latin typeface="Times New Roman" pitchFamily="18" charset="0"/>
                <a:cs typeface="Times New Roman" pitchFamily="18" charset="0"/>
              </a:rPr>
              <a:t>. portuguesa da edição brasileira de 1977, Coimbra: Livraria </a:t>
            </a:r>
            <a:r>
              <a:rPr lang="pt-BR" sz="2200" dirty="0" err="1" smtClean="0">
                <a:latin typeface="Times New Roman" pitchFamily="18" charset="0"/>
                <a:cs typeface="Times New Roman" pitchFamily="18" charset="0"/>
              </a:rPr>
              <a:t>Almedina</a:t>
            </a:r>
            <a:r>
              <a:rPr lang="pt-BR" sz="2200" dirty="0" smtClean="0">
                <a:latin typeface="Times New Roman" pitchFamily="18" charset="0"/>
                <a:cs typeface="Times New Roman" pitchFamily="18" charset="0"/>
              </a:rPr>
              <a:t>, 1996, p. 323-24).</a:t>
            </a:r>
          </a:p>
          <a:p>
            <a:endParaRPr lang="pt-BR" dirty="0" smtClean="0"/>
          </a:p>
        </p:txBody>
      </p:sp>
      <p:sp>
        <p:nvSpPr>
          <p:cNvPr id="3" name="Título 2"/>
          <p:cNvSpPr>
            <a:spLocks noGrp="1"/>
          </p:cNvSpPr>
          <p:nvPr>
            <p:ph type="title"/>
          </p:nvPr>
        </p:nvSpPr>
        <p:spPr/>
        <p:txBody>
          <a:bodyPr>
            <a:normAutofit/>
          </a:bodyPr>
          <a:lstStyle/>
          <a:p>
            <a:pPr algn="ctr"/>
            <a:r>
              <a:rPr lang="pt-BR" sz="2800" dirty="0" smtClean="0">
                <a:latin typeface="Times New Roman" pitchFamily="18" charset="0"/>
                <a:cs typeface="Times New Roman" pitchFamily="18" charset="0"/>
              </a:rPr>
              <a:t>Bens Públicos </a:t>
            </a:r>
            <a:endParaRPr lang="pt-B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algn="just"/>
            <a:r>
              <a:rPr lang="pt-BR" sz="2000" dirty="0" smtClean="0">
                <a:latin typeface="Times New Roman" pitchFamily="18" charset="0"/>
                <a:cs typeface="Times New Roman" pitchFamily="18" charset="0"/>
              </a:rPr>
              <a:t>A Administração Pública recebe da lei uma jurisdição senhorial sobre as coisas que reveste várias modalidades: vai desde a propriedade privada (domínio privado, patrimônio), passando por um tipo de direito real que tem sido denominado propriedade pública por estar próxima do instituto da propriedade segundo a composição clássica, e por formas de direito reais sobre coisas alheias (servidões administrativas, restrições de utilidade pública a propriedade privada...) até chegar à jurisdição inerente à soberania sobre o território e suas riquezas inexploradas, o espaço marítimo ou o espaço aéreo, traduzidas em direito de administração e de política</a:t>
            </a:r>
            <a:r>
              <a:rPr lang="pt-BR" sz="2000" dirty="0" smtClean="0">
                <a:latin typeface="Times New Roman" pitchFamily="18" charset="0"/>
                <a:cs typeface="Times New Roman" pitchFamily="18" charset="0"/>
              </a:rPr>
              <a:t>.</a:t>
            </a:r>
          </a:p>
          <a:p>
            <a:pPr algn="just"/>
            <a:endParaRPr lang="pt-BR"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O domínio público corresponderá, pois, ao conjunto de direitos reais que a Administração Pública tem por lei sobre o território e seus espaços, coisas próprias nele individualizadas ou bens alheios, conferidos para serem exercidos no regime peculiar do Direito Público (Caetano, 1996, p. 324).</a:t>
            </a:r>
          </a:p>
          <a:p>
            <a:pPr algn="just"/>
            <a:endParaRPr lang="pt-BR" sz="2000" dirty="0">
              <a:latin typeface="Times New Roman" pitchFamily="18" charset="0"/>
              <a:cs typeface="Times New Roman" pitchFamily="18" charset="0"/>
            </a:endParaRPr>
          </a:p>
        </p:txBody>
      </p:sp>
      <p:sp>
        <p:nvSpPr>
          <p:cNvPr id="3" name="Título 2"/>
          <p:cNvSpPr>
            <a:spLocks noGrp="1"/>
          </p:cNvSpPr>
          <p:nvPr>
            <p:ph type="title"/>
          </p:nvPr>
        </p:nvSpPr>
        <p:spPr/>
        <p:txBody>
          <a:bodyPr>
            <a:normAutofit/>
          </a:bodyPr>
          <a:lstStyle/>
          <a:p>
            <a:pPr algn="ctr"/>
            <a:r>
              <a:rPr lang="pt-BR" sz="2800" dirty="0" smtClean="0">
                <a:latin typeface="Times New Roman" pitchFamily="18" charset="0"/>
                <a:cs typeface="Times New Roman" pitchFamily="18" charset="0"/>
              </a:rPr>
              <a:t>Bens Públicos </a:t>
            </a:r>
            <a:endParaRPr lang="pt-B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196752"/>
            <a:ext cx="8229600" cy="4810539"/>
          </a:xfrm>
        </p:spPr>
        <p:txBody>
          <a:bodyPr>
            <a:normAutofit/>
          </a:bodyPr>
          <a:lstStyle/>
          <a:p>
            <a:pPr algn="just">
              <a:buNone/>
            </a:pPr>
            <a:r>
              <a:rPr lang="pt-BR" sz="2000" b="1" dirty="0" smtClean="0">
                <a:latin typeface="Times New Roman" pitchFamily="18" charset="0"/>
                <a:cs typeface="Times New Roman" pitchFamily="18" charset="0"/>
              </a:rPr>
              <a:t>Classificação </a:t>
            </a:r>
          </a:p>
          <a:p>
            <a:pPr algn="just">
              <a:buNone/>
            </a:pPr>
            <a:endParaRPr lang="pt-BR" sz="2000" b="1"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I </a:t>
            </a:r>
            <a:r>
              <a:rPr lang="pt-BR" sz="2000" dirty="0" smtClean="0">
                <a:latin typeface="Times New Roman" pitchFamily="18" charset="0"/>
                <a:cs typeface="Times New Roman" pitchFamily="18" charset="0"/>
              </a:rPr>
              <a:t>– </a:t>
            </a:r>
            <a:r>
              <a:rPr lang="pt-BR" sz="2000" b="1" dirty="0" smtClean="0">
                <a:latin typeface="Times New Roman" pitchFamily="18" charset="0"/>
                <a:cs typeface="Times New Roman" pitchFamily="18" charset="0"/>
              </a:rPr>
              <a:t>Os de uso comum do povo </a:t>
            </a:r>
            <a:r>
              <a:rPr lang="pt-BR" sz="2000" dirty="0" smtClean="0">
                <a:latin typeface="Times New Roman" pitchFamily="18" charset="0"/>
                <a:cs typeface="Times New Roman" pitchFamily="18" charset="0"/>
              </a:rPr>
              <a:t>– são as coisas públicas, isto é, são utilizáveis por todos. Como, por exemplo: ruas, praças, pontes, estradas, bancos de jardim etc</a:t>
            </a:r>
            <a:r>
              <a:rPr lang="pt-BR" sz="2000" dirty="0" smtClean="0">
                <a:latin typeface="Times New Roman" pitchFamily="18" charset="0"/>
                <a:cs typeface="Times New Roman" pitchFamily="18" charset="0"/>
              </a:rPr>
              <a:t>.;</a:t>
            </a:r>
          </a:p>
          <a:p>
            <a:pPr algn="just"/>
            <a:endParaRPr lang="pt-BR" sz="2000" i="1"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II – </a:t>
            </a:r>
            <a:r>
              <a:rPr lang="pt-BR" sz="2000" b="1" dirty="0" smtClean="0">
                <a:latin typeface="Times New Roman" pitchFamily="18" charset="0"/>
                <a:cs typeface="Times New Roman" pitchFamily="18" charset="0"/>
              </a:rPr>
              <a:t>Os de uso especial </a:t>
            </a:r>
            <a:r>
              <a:rPr lang="pt-BR" sz="2000" dirty="0" smtClean="0">
                <a:latin typeface="Times New Roman" pitchFamily="18" charset="0"/>
                <a:cs typeface="Times New Roman" pitchFamily="18" charset="0"/>
              </a:rPr>
              <a:t>– são os destinados aos fins administrativos, como edifícios e terrenos utilizáveis pelos estabelecimentos federal, estadual ou municipal</a:t>
            </a:r>
            <a:r>
              <a:rPr lang="pt-BR" sz="2000" dirty="0" smtClean="0">
                <a:latin typeface="Times New Roman" pitchFamily="18" charset="0"/>
                <a:cs typeface="Times New Roman" pitchFamily="18" charset="0"/>
              </a:rPr>
              <a:t>;</a:t>
            </a:r>
          </a:p>
          <a:p>
            <a:pPr algn="just"/>
            <a:endParaRPr lang="pt-BR" sz="2000" i="1"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III – </a:t>
            </a:r>
            <a:r>
              <a:rPr lang="pt-BR" sz="2000" b="1" dirty="0" smtClean="0">
                <a:latin typeface="Times New Roman" pitchFamily="18" charset="0"/>
                <a:cs typeface="Times New Roman" pitchFamily="18" charset="0"/>
              </a:rPr>
              <a:t>Os dominiais ou dominicais </a:t>
            </a:r>
            <a:r>
              <a:rPr lang="pt-BR" sz="2000" dirty="0" smtClean="0">
                <a:latin typeface="Times New Roman" pitchFamily="18" charset="0"/>
                <a:cs typeface="Times New Roman" pitchFamily="18" charset="0"/>
              </a:rPr>
              <a:t>– constituem o patrimônio do Poder Público, como as estradas de ferro.</a:t>
            </a:r>
            <a:endParaRPr lang="pt-BR" sz="2000" i="1" dirty="0" smtClean="0">
              <a:latin typeface="Times New Roman" pitchFamily="18" charset="0"/>
              <a:cs typeface="Times New Roman" pitchFamily="18" charset="0"/>
            </a:endParaRPr>
          </a:p>
          <a:p>
            <a:endParaRPr lang="pt-BR" dirty="0"/>
          </a:p>
        </p:txBody>
      </p:sp>
      <p:sp>
        <p:nvSpPr>
          <p:cNvPr id="3" name="Título 2"/>
          <p:cNvSpPr>
            <a:spLocks noGrp="1"/>
          </p:cNvSpPr>
          <p:nvPr>
            <p:ph type="title"/>
          </p:nvPr>
        </p:nvSpPr>
        <p:spPr>
          <a:xfrm>
            <a:off x="467544" y="274638"/>
            <a:ext cx="8219256" cy="778098"/>
          </a:xfrm>
        </p:spPr>
        <p:txBody>
          <a:bodyPr>
            <a:normAutofit/>
          </a:bodyPr>
          <a:lstStyle/>
          <a:p>
            <a:pPr algn="ctr"/>
            <a:r>
              <a:rPr lang="pt-BR" sz="2800" dirty="0" smtClean="0">
                <a:latin typeface="Times New Roman" pitchFamily="18" charset="0"/>
                <a:cs typeface="Times New Roman" pitchFamily="18" charset="0"/>
              </a:rPr>
              <a:t>Bens Públicos </a:t>
            </a:r>
            <a:endParaRPr lang="pt-B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algn="just"/>
            <a:r>
              <a:rPr lang="pt-BR" sz="2000" b="1" dirty="0" smtClean="0">
                <a:latin typeface="Times New Roman" pitchFamily="18" charset="0"/>
                <a:cs typeface="Times New Roman" pitchFamily="18" charset="0"/>
              </a:rPr>
              <a:t>Bens de uso comum do povo </a:t>
            </a:r>
            <a:r>
              <a:rPr lang="pt-BR" sz="2000" dirty="0" smtClean="0">
                <a:latin typeface="Times New Roman" pitchFamily="18" charset="0"/>
                <a:cs typeface="Times New Roman" pitchFamily="18" charset="0"/>
              </a:rPr>
              <a:t>– são as coisas móveis e imóveis pertencentes ao Poder Público (União, Estado-Membro, Município e Distrito Federal), usáveis, sem formalidade, por qualquer do povo [...]. </a:t>
            </a:r>
            <a:endParaRPr lang="pt-BR" sz="2000" dirty="0" smtClean="0">
              <a:latin typeface="Times New Roman" pitchFamily="18" charset="0"/>
              <a:cs typeface="Times New Roman" pitchFamily="18" charset="0"/>
            </a:endParaRPr>
          </a:p>
          <a:p>
            <a:pPr algn="just"/>
            <a:endParaRPr lang="pt-BR"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O uso e o gozo desses bens é permitido a qualquer ser humano, sem distinção entre nacionais e estrangeiros, entre pessoas físicas e jurídicas, ou entre pessoas públicas ou privadas. Para esse uso e gozo nada se exige em termos de autorização ou permissão, nem, pelo menos em princípio, se cobra pela </a:t>
            </a:r>
            <a:r>
              <a:rPr lang="pt-BR" sz="2000" dirty="0" smtClean="0">
                <a:latin typeface="Times New Roman" pitchFamily="18" charset="0"/>
                <a:cs typeface="Times New Roman" pitchFamily="18" charset="0"/>
              </a:rPr>
              <a:t>utilização.</a:t>
            </a:r>
          </a:p>
          <a:p>
            <a:pPr algn="just"/>
            <a:endParaRPr lang="pt-BR"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Tais bens são destinados ao uso coletivo, possuindo finalidade pública.</a:t>
            </a:r>
          </a:p>
        </p:txBody>
      </p:sp>
      <p:sp>
        <p:nvSpPr>
          <p:cNvPr id="3" name="Título 2"/>
          <p:cNvSpPr>
            <a:spLocks noGrp="1"/>
          </p:cNvSpPr>
          <p:nvPr>
            <p:ph type="title"/>
          </p:nvPr>
        </p:nvSpPr>
        <p:spPr/>
        <p:txBody>
          <a:bodyPr>
            <a:normAutofit/>
          </a:bodyPr>
          <a:lstStyle/>
          <a:p>
            <a:pPr algn="ctr"/>
            <a:r>
              <a:rPr lang="pt-BR" sz="2800" dirty="0" smtClean="0">
                <a:latin typeface="Times New Roman" pitchFamily="18" charset="0"/>
                <a:cs typeface="Times New Roman" pitchFamily="18" charset="0"/>
              </a:rPr>
              <a:t>Bens Públicos </a:t>
            </a:r>
            <a:endParaRPr lang="pt-BR"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268760"/>
            <a:ext cx="8229600" cy="5112568"/>
          </a:xfrm>
        </p:spPr>
        <p:txBody>
          <a:bodyPr>
            <a:normAutofit fontScale="85000" lnSpcReduction="20000"/>
          </a:bodyPr>
          <a:lstStyle/>
          <a:p>
            <a:pPr algn="just"/>
            <a:r>
              <a:rPr lang="pt-BR" sz="2400" b="1" dirty="0" smtClean="0">
                <a:latin typeface="Times New Roman" pitchFamily="18" charset="0"/>
                <a:cs typeface="Times New Roman" pitchFamily="18" charset="0"/>
              </a:rPr>
              <a:t>Bens de uso especial </a:t>
            </a:r>
            <a:r>
              <a:rPr lang="pt-BR" sz="2400" dirty="0" smtClean="0">
                <a:latin typeface="Times New Roman" pitchFamily="18" charset="0"/>
                <a:cs typeface="Times New Roman" pitchFamily="18" charset="0"/>
              </a:rPr>
              <a:t>– Igualmente possuem uma finalidade pública e são os bens utilizados pela Administração para o exercício de suas atividades, ou mesmo usados por particulares, com fim de interesse público. Estão nessa categoria todos os prédios onde se instalam as repartições públicas</a:t>
            </a:r>
            <a:r>
              <a:rPr lang="pt-BR" sz="2400" dirty="0" smtClean="0">
                <a:latin typeface="Times New Roman" pitchFamily="18" charset="0"/>
                <a:cs typeface="Times New Roman" pitchFamily="18" charset="0"/>
              </a:rPr>
              <a:t>.</a:t>
            </a:r>
          </a:p>
          <a:p>
            <a:pPr algn="just"/>
            <a:endParaRPr lang="pt-BR"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Em relação aos bens móveis é possível citar os computadores e as viaturas policiais. O uso e o gozo desses bens são, em tese, das pessoas que detêm a propriedade (União, Estado, Município e Distrito Federal). </a:t>
            </a:r>
            <a:endParaRPr lang="pt-BR" sz="2400" dirty="0" smtClean="0">
              <a:latin typeface="Times New Roman" pitchFamily="18" charset="0"/>
              <a:cs typeface="Times New Roman" pitchFamily="18" charset="0"/>
            </a:endParaRPr>
          </a:p>
          <a:p>
            <a:pPr algn="just"/>
            <a:endParaRPr lang="pt-BR"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Para esse uso e gozo não se exige qualquer formalidade. É direto e imediato. Quando passíveis de utilização por terceiros, há de se observar certa formalidade (autorização, horário, preço, regulamento), como se dá o uso de escolas por alunos, e dos museus pelos visitantes</a:t>
            </a:r>
            <a:r>
              <a:rPr lang="pt-BR" sz="2400" dirty="0" smtClean="0">
                <a:latin typeface="Times New Roman" pitchFamily="18" charset="0"/>
                <a:cs typeface="Times New Roman" pitchFamily="18" charset="0"/>
              </a:rPr>
              <a:t>.</a:t>
            </a:r>
          </a:p>
          <a:p>
            <a:pPr algn="just"/>
            <a:endParaRPr lang="pt-BR"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Quando determinada pessoa, física ou jurídica, necessita usar um bem público em caráter exclusivo, configura-se aquilo que a doutrina denomina “uso especial de bem público”, que pode ser feito por diversas formas, como a concessão de uso, a permissão de uso, a autorização </a:t>
            </a:r>
            <a:r>
              <a:rPr lang="pt-BR" sz="2400" dirty="0" err="1" smtClean="0">
                <a:latin typeface="Times New Roman" pitchFamily="18" charset="0"/>
                <a:cs typeface="Times New Roman" pitchFamily="18" charset="0"/>
              </a:rPr>
              <a:t>etc</a:t>
            </a:r>
            <a:endParaRPr lang="pt-BR" sz="2400" dirty="0" smtClean="0">
              <a:latin typeface="Times New Roman" pitchFamily="18" charset="0"/>
              <a:cs typeface="Times New Roman" pitchFamily="18" charset="0"/>
            </a:endParaRPr>
          </a:p>
          <a:p>
            <a:pPr algn="just"/>
            <a:endParaRPr lang="pt-BR" sz="2000" dirty="0" smtClean="0">
              <a:latin typeface="Times New Roman" pitchFamily="18" charset="0"/>
              <a:cs typeface="Times New Roman" pitchFamily="18" charset="0"/>
            </a:endParaRPr>
          </a:p>
          <a:p>
            <a:pPr algn="just"/>
            <a:endParaRPr lang="pt-BR" sz="2000" dirty="0" smtClean="0"/>
          </a:p>
          <a:p>
            <a:pPr algn="just"/>
            <a:endParaRPr lang="pt-BR" sz="2000" dirty="0" smtClean="0">
              <a:latin typeface="Times New Roman" pitchFamily="18" charset="0"/>
              <a:cs typeface="Times New Roman" pitchFamily="18" charset="0"/>
            </a:endParaRPr>
          </a:p>
          <a:p>
            <a:endParaRPr lang="pt-BR" dirty="0" smtClean="0"/>
          </a:p>
          <a:p>
            <a:endParaRPr lang="pt-BR" dirty="0"/>
          </a:p>
        </p:txBody>
      </p:sp>
      <p:sp>
        <p:nvSpPr>
          <p:cNvPr id="3" name="Título 2"/>
          <p:cNvSpPr>
            <a:spLocks noGrp="1"/>
          </p:cNvSpPr>
          <p:nvPr>
            <p:ph type="title"/>
          </p:nvPr>
        </p:nvSpPr>
        <p:spPr>
          <a:xfrm>
            <a:off x="457200" y="274638"/>
            <a:ext cx="8229600" cy="634082"/>
          </a:xfrm>
        </p:spPr>
        <p:txBody>
          <a:bodyPr>
            <a:normAutofit/>
          </a:bodyPr>
          <a:lstStyle/>
          <a:p>
            <a:pPr algn="ctr"/>
            <a:r>
              <a:rPr lang="pt-BR" sz="2800" dirty="0" smtClean="0">
                <a:latin typeface="Times New Roman" pitchFamily="18" charset="0"/>
                <a:cs typeface="Times New Roman" pitchFamily="18" charset="0"/>
              </a:rPr>
              <a:t>Bens Públicos </a:t>
            </a:r>
            <a:endParaRPr lang="pt-BR"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1409</TotalTime>
  <Words>2632</Words>
  <Application>Microsoft Office PowerPoint</Application>
  <PresentationFormat>Apresentação na tela (4:3)</PresentationFormat>
  <Paragraphs>191</Paragraphs>
  <Slides>24</Slides>
  <Notes>0</Notes>
  <HiddenSlides>0</HiddenSlides>
  <MMClips>0</MMClips>
  <ScaleCrop>false</ScaleCrop>
  <HeadingPairs>
    <vt:vector size="4" baseType="variant">
      <vt:variant>
        <vt:lpstr>Tema</vt:lpstr>
      </vt:variant>
      <vt:variant>
        <vt:i4>1</vt:i4>
      </vt:variant>
      <vt:variant>
        <vt:lpstr>Títulos de slides</vt:lpstr>
      </vt:variant>
      <vt:variant>
        <vt:i4>24</vt:i4>
      </vt:variant>
    </vt:vector>
  </HeadingPairs>
  <TitlesOfParts>
    <vt:vector size="25" baseType="lpstr">
      <vt:lpstr>Concurso</vt:lpstr>
      <vt:lpstr>Bens Públicos </vt:lpstr>
      <vt:lpstr>Bens Públicos </vt:lpstr>
      <vt:lpstr>Bens Públicos </vt:lpstr>
      <vt:lpstr>Bens Públicos </vt:lpstr>
      <vt:lpstr>Bens Públicos </vt:lpstr>
      <vt:lpstr>Bens Públicos </vt:lpstr>
      <vt:lpstr>Bens Públicos </vt:lpstr>
      <vt:lpstr>Bens Públicos </vt:lpstr>
      <vt:lpstr>Bens Públicos </vt:lpstr>
      <vt:lpstr>Bens Públicos </vt:lpstr>
      <vt:lpstr>Bens Públicos </vt:lpstr>
      <vt:lpstr>Bens Públicos </vt:lpstr>
      <vt:lpstr>Bens Públicos </vt:lpstr>
      <vt:lpstr>Bens Públicos </vt:lpstr>
      <vt:lpstr>Bens Públicos </vt:lpstr>
      <vt:lpstr>Bens Públicos </vt:lpstr>
      <vt:lpstr>Bens Públicos </vt:lpstr>
      <vt:lpstr>Bens Públicos </vt:lpstr>
      <vt:lpstr>Bens Públicos </vt:lpstr>
      <vt:lpstr>Bens Públicos </vt:lpstr>
      <vt:lpstr>Bens Públicos </vt:lpstr>
      <vt:lpstr>Bens Públicos </vt:lpstr>
      <vt:lpstr>Bens Públicos </vt:lpstr>
      <vt:lpstr>Bens Públicos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Marcia Walquiria Batista dos Santos</dc:creator>
  <cp:lastModifiedBy>30022872</cp:lastModifiedBy>
  <cp:revision>93</cp:revision>
  <dcterms:created xsi:type="dcterms:W3CDTF">2017-08-07T14:10:04Z</dcterms:created>
  <dcterms:modified xsi:type="dcterms:W3CDTF">2018-07-26T19:52:33Z</dcterms:modified>
</cp:coreProperties>
</file>