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383" r:id="rId3"/>
    <p:sldId id="287" r:id="rId4"/>
    <p:sldId id="288" r:id="rId5"/>
    <p:sldId id="289" r:id="rId6"/>
    <p:sldId id="257" r:id="rId7"/>
    <p:sldId id="258" r:id="rId8"/>
    <p:sldId id="259" r:id="rId9"/>
    <p:sldId id="384" r:id="rId10"/>
    <p:sldId id="285" r:id="rId11"/>
    <p:sldId id="268" r:id="rId12"/>
    <p:sldId id="286" r:id="rId13"/>
    <p:sldId id="261" r:id="rId14"/>
    <p:sldId id="270" r:id="rId15"/>
    <p:sldId id="262" r:id="rId16"/>
    <p:sldId id="263" r:id="rId17"/>
    <p:sldId id="284" r:id="rId18"/>
    <p:sldId id="275" r:id="rId19"/>
    <p:sldId id="367" r:id="rId20"/>
    <p:sldId id="379" r:id="rId21"/>
    <p:sldId id="272" r:id="rId22"/>
    <p:sldId id="380" r:id="rId23"/>
    <p:sldId id="278" r:id="rId24"/>
    <p:sldId id="280" r:id="rId25"/>
    <p:sldId id="281" r:id="rId26"/>
    <p:sldId id="279" r:id="rId27"/>
    <p:sldId id="381" r:id="rId28"/>
    <p:sldId id="266" r:id="rId29"/>
    <p:sldId id="282" r:id="rId30"/>
    <p:sldId id="283" r:id="rId31"/>
    <p:sldId id="276" r:id="rId32"/>
    <p:sldId id="382" r:id="rId33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101" d="100"/>
          <a:sy n="101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0092A-F8CA-4B92-9F95-D1BB2E404F72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75163-99F2-40DC-9FD3-861323D98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84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A4BD55-9767-4BB0-BCF6-88353AD3D8BE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566E7C-A00A-4DBC-AAA9-6C384364F38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9642" y="184482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GOVERNO DILMA</a:t>
            </a:r>
            <a:br>
              <a:rPr lang="pt-BR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pt-BR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 euforia ao desencanto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F7AFFD-8E5B-4EBC-9D61-0C6A8B8D5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642" y="378904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Marcelo Curado</a:t>
            </a:r>
          </a:p>
          <a:p>
            <a:pPr algn="ctr"/>
            <a:r>
              <a:rPr lang="pt-BR" sz="3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Gabrieli</a:t>
            </a:r>
            <a:r>
              <a:rPr lang="pt-BR" sz="3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Nascimento</a:t>
            </a:r>
          </a:p>
        </p:txBody>
      </p:sp>
    </p:spTree>
    <p:extLst>
      <p:ext uri="{BB962C8B-B14F-4D97-AF65-F5344CB8AC3E}">
        <p14:creationId xmlns:p14="http://schemas.microsoft.com/office/powerpoint/2010/main" val="250605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BF8580E-4689-499A-BF20-493E8626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" y="188640"/>
            <a:ext cx="90278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020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1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5051C3-D3A2-4FAF-AC3A-D9A48CE4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036496" cy="66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Fatores externos e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Desaceleração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economia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mundial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Erros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econômica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Desconsiderar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um dos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dois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é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pura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ideologia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Questão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atribuir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pesos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adequados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Fatores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externos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a) EB é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relativamente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fechada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b)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Recuperação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parte dos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preços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das 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</a:rPr>
              <a:t>commodities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depois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crise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c) Entrada de IED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aumentou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8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investimento externo governo dilma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" y="116632"/>
            <a:ext cx="893651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5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Análise dos 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340768"/>
            <a:ext cx="7746064" cy="4752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Banco Central 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Ministério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Fazenda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Erros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Capitais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”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Acreditar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que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anticíclicas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poderiam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manter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indefinidamente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Guido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Mantega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: “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Levantador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de PIB”</a:t>
            </a: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anticíclicas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Atenuar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efeitos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uma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crise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b="1" u="sng" dirty="0" err="1">
                <a:solidFill>
                  <a:srgbClr val="0000FF"/>
                </a:solidFill>
                <a:latin typeface="Cambria" panose="02040503050406030204" pitchFamily="18" charset="0"/>
              </a:rPr>
              <a:t>Condição</a:t>
            </a:r>
            <a:r>
              <a:rPr lang="en-US" b="1" u="sng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ambria" panose="02040503050406030204" pitchFamily="18" charset="0"/>
              </a:rPr>
              <a:t>essencial</a:t>
            </a:r>
            <a:r>
              <a:rPr lang="en-US" b="1" u="sng" dirty="0">
                <a:solidFill>
                  <a:srgbClr val="0000FF"/>
                </a:solidFill>
                <a:latin typeface="Cambria" panose="02040503050406030204" pitchFamily="18" charset="0"/>
              </a:rPr>
              <a:t>: </a:t>
            </a:r>
            <a:r>
              <a:rPr lang="en-US" b="1" u="sng" dirty="0" err="1">
                <a:solidFill>
                  <a:srgbClr val="0000FF"/>
                </a:solidFill>
                <a:latin typeface="Cambria" panose="02040503050406030204" pitchFamily="18" charset="0"/>
              </a:rPr>
              <a:t>capacidade</a:t>
            </a:r>
            <a:r>
              <a:rPr lang="en-US" b="1" u="sng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ambria" panose="02040503050406030204" pitchFamily="18" charset="0"/>
              </a:rPr>
              <a:t>ociosa</a:t>
            </a:r>
            <a:endParaRPr lang="en-US" b="1" u="sng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Política Fiscal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54461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Caráter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expansionista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Aumento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despesa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pública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Receitas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cresceram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mesma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proporção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402336" lvl="1" indent="0">
              <a:buNone/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Redução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superávit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primário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Problema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fiscal: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Natureza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estrutural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Lula: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despesa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com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aumento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receita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Problema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interrupção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B)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Caráter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conjuntural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Crença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que 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aumento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despesa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geraria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”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aumento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receita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mesma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proporção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Desempenho das Contas Públicas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23E-2937-4427-BD45-A4E2253BC34C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3000"/>
            <a:ext cx="8640960" cy="496996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7544" y="621562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Deflacionado pelo IPCA</a:t>
            </a:r>
          </a:p>
          <a:p>
            <a:r>
              <a:rPr lang="pt-BR" sz="1400" dirty="0"/>
              <a:t>Fonte: Tesouro Nacional e IBGE</a:t>
            </a:r>
          </a:p>
        </p:txBody>
      </p:sp>
    </p:spTree>
    <p:extLst>
      <p:ext uri="{BB962C8B-B14F-4D97-AF65-F5344CB8AC3E}">
        <p14:creationId xmlns:p14="http://schemas.microsoft.com/office/powerpoint/2010/main" val="42877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gasto público governo dilma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pt-BR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Gasto não financeiro</a:t>
            </a:r>
            <a:br>
              <a:rPr lang="pt-BR" sz="4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pt-BR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do Governo Central</a:t>
            </a:r>
          </a:p>
        </p:txBody>
      </p:sp>
    </p:spTree>
    <p:extLst>
      <p:ext uri="{BB962C8B-B14F-4D97-AF65-F5344CB8AC3E}">
        <p14:creationId xmlns:p14="http://schemas.microsoft.com/office/powerpoint/2010/main" val="193981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AEB07548-E8A4-46AE-8758-4C025CA4B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1" y="271463"/>
            <a:ext cx="7728471" cy="14954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500" b="1" dirty="0">
                <a:solidFill>
                  <a:srgbClr val="C00000"/>
                </a:solidFill>
                <a:latin typeface="Cambria" panose="02040503050406030204" pitchFamily="18" charset="0"/>
              </a:rPr>
              <a:t>Necessidade de Financiamento do Setor Público: Resultado Primário</a:t>
            </a:r>
            <a:br>
              <a:rPr lang="pt-BR" altLang="pt-BR" sz="35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pt-BR" altLang="pt-BR" sz="3500" b="1" dirty="0">
                <a:solidFill>
                  <a:srgbClr val="C00000"/>
                </a:solidFill>
                <a:latin typeface="Cambria" panose="02040503050406030204" pitchFamily="18" charset="0"/>
              </a:rPr>
              <a:t>e Nominal – Brasil: 2012-2014</a:t>
            </a:r>
            <a:endParaRPr lang="pt-BR" altLang="pt-BR" sz="35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0963" name="Espaço Reservado para Número de Slide 3">
            <a:extLst>
              <a:ext uri="{FF2B5EF4-FFF2-40B4-BE49-F238E27FC236}">
                <a16:creationId xmlns:a16="http://schemas.microsoft.com/office/drawing/2014/main" id="{971E551A-78C0-464B-B6EA-41012EB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849908-2FD8-4A7F-9E23-E70B8A1EA06F}" type="slidenum">
              <a:rPr lang="pt-BR" altLang="en-US">
                <a:latin typeface="Garamond" panose="02020404030301010803" pitchFamily="18" charset="0"/>
              </a:rPr>
              <a:pPr/>
              <a:t>19</a:t>
            </a:fld>
            <a:endParaRPr lang="pt-BR" altLang="en-US">
              <a:latin typeface="Garamond" panose="02020404030301010803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EAA362-2802-4102-AB8F-0F90FCA97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82581"/>
              </p:ext>
            </p:extLst>
          </p:nvPr>
        </p:nvGraphicFramePr>
        <p:xfrm>
          <a:off x="468313" y="2133600"/>
          <a:ext cx="8280150" cy="370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492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 marL="91453" marR="91453" marT="45742" marB="4574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92D050"/>
                          </a:solidFill>
                        </a:rPr>
                        <a:t>2012</a:t>
                      </a:r>
                    </a:p>
                  </a:txBody>
                  <a:tcPr marL="91453" marR="91453" marT="45742" marB="45742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92D050"/>
                          </a:solidFill>
                        </a:rPr>
                        <a:t>2013</a:t>
                      </a:r>
                    </a:p>
                  </a:txBody>
                  <a:tcPr marL="91453" marR="91453" marT="45742" marB="45742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FF0000"/>
                          </a:solidFill>
                        </a:rPr>
                        <a:t>2014</a:t>
                      </a:r>
                    </a:p>
                  </a:txBody>
                  <a:tcPr marL="91453" marR="91453" marT="45742" marB="45742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endParaRPr lang="pt-BR" sz="2200" dirty="0">
                        <a:solidFill>
                          <a:srgbClr val="0000CC"/>
                        </a:solidFill>
                      </a:endParaRP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</a:rPr>
                        <a:t>R$ Bilhões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</a:rPr>
                        <a:t>% PIB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</a:rPr>
                        <a:t>R$ Bilhões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</a:rPr>
                        <a:t>% PIB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R$ Bilhões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% PIB</a:t>
                      </a:r>
                    </a:p>
                  </a:txBody>
                  <a:tcPr marL="91453" marR="91453" marT="45742" marB="457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rgbClr val="0000CC"/>
                          </a:solidFill>
                        </a:rPr>
                        <a:t>Resultado Primário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-104.951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-2,39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-91.306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-1,90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32.536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0,56</a:t>
                      </a:r>
                    </a:p>
                  </a:txBody>
                  <a:tcPr marL="91453" marR="91453" marT="45742" marB="4574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rgbClr val="0000CC"/>
                          </a:solidFill>
                        </a:rPr>
                        <a:t>Juros Nominais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213.863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4,87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248.856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5,18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311.380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5,39</a:t>
                      </a:r>
                    </a:p>
                  </a:txBody>
                  <a:tcPr marL="91453" marR="91453" marT="45742" marB="4574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rgbClr val="0000CC"/>
                          </a:solidFill>
                        </a:rPr>
                        <a:t>Resultado</a:t>
                      </a:r>
                      <a:r>
                        <a:rPr lang="pt-BR" sz="2200" b="1" baseline="0" dirty="0">
                          <a:solidFill>
                            <a:srgbClr val="0000CC"/>
                          </a:solidFill>
                        </a:rPr>
                        <a:t> Nominal</a:t>
                      </a:r>
                      <a:endParaRPr lang="pt-BR" sz="2200" b="1" dirty="0">
                        <a:solidFill>
                          <a:srgbClr val="0000CC"/>
                        </a:solidFill>
                      </a:endParaRP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108.912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2,48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157.550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3,28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343.916</a:t>
                      </a:r>
                    </a:p>
                  </a:txBody>
                  <a:tcPr marL="91453" marR="91453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5,95</a:t>
                      </a:r>
                    </a:p>
                  </a:txBody>
                  <a:tcPr marL="91453" marR="91453" marT="45742" marB="4574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EFED25-0BA3-49CC-A0A9-8DFE7A29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" y="620688"/>
            <a:ext cx="891527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3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8995F867-ECEE-4557-9837-1339E017C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180975"/>
            <a:ext cx="7787208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500" b="1" dirty="0">
                <a:solidFill>
                  <a:srgbClr val="C00000"/>
                </a:solidFill>
                <a:latin typeface="Cambria" panose="02040503050406030204" pitchFamily="18" charset="0"/>
              </a:rPr>
              <a:t>Necessidade de Financiamento do Setor Público: Resultado Primário</a:t>
            </a:r>
            <a:br>
              <a:rPr lang="pt-BR" altLang="pt-BR" sz="35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pt-BR" altLang="pt-BR" sz="3500" b="1" dirty="0">
                <a:solidFill>
                  <a:srgbClr val="C00000"/>
                </a:solidFill>
                <a:latin typeface="Cambria" panose="02040503050406030204" pitchFamily="18" charset="0"/>
              </a:rPr>
              <a:t>e Nominal – Brasil: 2015-2017</a:t>
            </a:r>
            <a:endParaRPr lang="pt-BR" altLang="pt-BR" sz="35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1987" name="Espaço Reservado para Número de Slide 3">
            <a:extLst>
              <a:ext uri="{FF2B5EF4-FFF2-40B4-BE49-F238E27FC236}">
                <a16:creationId xmlns:a16="http://schemas.microsoft.com/office/drawing/2014/main" id="{CCE9977A-D36E-4620-9594-4C1141FA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38C01-3FC8-474B-8C9F-8F63BABAB743}" type="slidenum">
              <a:rPr lang="pt-BR" altLang="en-US">
                <a:latin typeface="Garamond" panose="02020404030301010803" pitchFamily="18" charset="0"/>
              </a:rPr>
              <a:pPr/>
              <a:t>20</a:t>
            </a:fld>
            <a:endParaRPr lang="pt-BR" altLang="en-US">
              <a:latin typeface="Garamond" panose="02020404030301010803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E9AF3FA-B19A-410A-9BFD-539F4E70F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69168"/>
              </p:ext>
            </p:extLst>
          </p:nvPr>
        </p:nvGraphicFramePr>
        <p:xfrm>
          <a:off x="314325" y="2001838"/>
          <a:ext cx="8515350" cy="370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492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 marL="91439" marR="91439" marT="45742" marB="4574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FF0000"/>
                          </a:solidFill>
                        </a:rPr>
                        <a:t>2015</a:t>
                      </a:r>
                    </a:p>
                  </a:txBody>
                  <a:tcPr marL="91439" marR="91439" marT="45742" marB="45742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CC3300"/>
                          </a:solidFill>
                        </a:rPr>
                        <a:t>2016</a:t>
                      </a:r>
                    </a:p>
                  </a:txBody>
                  <a:tcPr marL="91439" marR="91439" marT="45742" marB="45742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CC3300"/>
                          </a:solidFill>
                        </a:rPr>
                        <a:t>2017</a:t>
                      </a:r>
                    </a:p>
                  </a:txBody>
                  <a:tcPr marL="91439" marR="91439" marT="45742" marB="45742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endParaRPr lang="pt-BR" sz="2200" dirty="0">
                        <a:solidFill>
                          <a:srgbClr val="0000CC"/>
                        </a:solidFill>
                      </a:endParaRP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R$ Bilhões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% PIB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</a:rPr>
                        <a:t>R$ Bilhões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</a:rPr>
                        <a:t>% PIB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</a:rPr>
                        <a:t>R$ Bilhões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</a:rPr>
                        <a:t>% PIB</a:t>
                      </a:r>
                    </a:p>
                  </a:txBody>
                  <a:tcPr marL="91439" marR="91439" marT="45742" marB="457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rgbClr val="0000CC"/>
                          </a:solidFill>
                        </a:rPr>
                        <a:t>Resultado Primário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111.249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1,86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155.791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2,49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110.583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1,69</a:t>
                      </a:r>
                    </a:p>
                  </a:txBody>
                  <a:tcPr marL="91439" marR="91439" marT="45742" marB="4574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rgbClr val="0000CC"/>
                          </a:solidFill>
                        </a:rPr>
                        <a:t>Juros Nominais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501.786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8,37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407.024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6,50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400.826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6,11</a:t>
                      </a:r>
                    </a:p>
                  </a:txBody>
                  <a:tcPr marL="91439" marR="91439" marT="45742" marB="4574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39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rgbClr val="0000CC"/>
                          </a:solidFill>
                        </a:rPr>
                        <a:t>Resultado</a:t>
                      </a:r>
                      <a:r>
                        <a:rPr lang="pt-BR" sz="2200" b="1" baseline="0" dirty="0">
                          <a:solidFill>
                            <a:srgbClr val="0000CC"/>
                          </a:solidFill>
                        </a:rPr>
                        <a:t> Nominal</a:t>
                      </a:r>
                      <a:endParaRPr lang="pt-BR" sz="2200" b="1" dirty="0">
                        <a:solidFill>
                          <a:srgbClr val="0000CC"/>
                        </a:solidFill>
                      </a:endParaRP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613.035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10,22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562.815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8,99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511.408</a:t>
                      </a:r>
                    </a:p>
                  </a:txBody>
                  <a:tcPr marL="91439" marR="91439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rgbClr val="CC3300"/>
                          </a:solidFill>
                          <a:latin typeface="Cambria" panose="02040503050406030204" pitchFamily="18" charset="0"/>
                        </a:rPr>
                        <a:t>7,80</a:t>
                      </a:r>
                    </a:p>
                  </a:txBody>
                  <a:tcPr marL="91439" marR="91439" marT="45742" marB="4574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Política Monetária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61662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Redução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Taxa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Selic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 ago/2011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Expectativas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inflação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acima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meta (5,51%)</a:t>
            </a:r>
          </a:p>
          <a:p>
            <a:pPr marL="402336" lvl="1" indent="0">
              <a:buNone/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Medida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contrária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regime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metas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inflacionárias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BACEN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perde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credibilidade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Mercado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passa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a “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apostar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” em nova meta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inflacionária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Nova meta é o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teto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o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centro</a:t>
            </a:r>
            <a:endParaRPr lang="en-US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BACEN “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flexibilizou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” o RMI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Nível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atividade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econômica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passou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a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ser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mais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importante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que a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inflação</a:t>
            </a:r>
            <a:endParaRPr lang="en-US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5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8775AC-39A5-416F-A38A-813E690B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6632"/>
            <a:ext cx="892426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5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taxa selic governo dilma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532"/>
            <a:ext cx="9094788" cy="47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320"/>
            <a:ext cx="8322128" cy="1143000"/>
          </a:xfrm>
        </p:spPr>
        <p:txBody>
          <a:bodyPr>
            <a:normAutofit/>
          </a:bodyPr>
          <a:lstStyle/>
          <a:p>
            <a:pPr algn="ctr"/>
            <a:r>
              <a:rPr lang="pt-BR" sz="4500" b="1" dirty="0">
                <a:solidFill>
                  <a:srgbClr val="C00000"/>
                </a:solidFill>
                <a:latin typeface="Cambria" panose="02040503050406030204" pitchFamily="18" charset="0"/>
              </a:rPr>
              <a:t>Taxa Selic: 2010-2015</a:t>
            </a:r>
          </a:p>
        </p:txBody>
      </p:sp>
    </p:spTree>
    <p:extLst>
      <p:ext uri="{BB962C8B-B14F-4D97-AF65-F5344CB8AC3E}">
        <p14:creationId xmlns:p14="http://schemas.microsoft.com/office/powerpoint/2010/main" val="52970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Preços Administrados e Inflação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268760"/>
            <a:ext cx="7746064" cy="46805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2011-2014: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Energia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elétrica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: -2%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Combustíveis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: -19%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Contenção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dos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preços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administrados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: fundamental para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manter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inflação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dentro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limite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superior da meta (6,5%)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realidade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tarifária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(2015): 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E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stouro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metas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inflação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3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reços administrados governo di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85"/>
            <a:ext cx="9144000" cy="65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9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Outras Estratégias para Estimular a Demanda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84784"/>
            <a:ext cx="7746064" cy="497964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Continuidade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aumento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oferta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crédito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doméstico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Expansão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empréstimos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bancos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públicos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(2009/14)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Bancos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privados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recuperaram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confiança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economia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brasileira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Ampliação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dos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recursos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BNDES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Taxas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amplamente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subsidiadas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Isenções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Fiscais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2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F56C67D-65E4-4374-8D46-29D5ABA2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932"/>
            <a:ext cx="9144000" cy="53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6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168" cy="864096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Programa de Estímulos Fiscais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23E-2937-4427-BD45-A4E2253BC34C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2396"/>
            <a:ext cx="8856984" cy="58756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9512" y="655022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BNDES</a:t>
            </a:r>
          </a:p>
        </p:txBody>
      </p:sp>
    </p:spTree>
    <p:extLst>
      <p:ext uri="{BB962C8B-B14F-4D97-AF65-F5344CB8AC3E}">
        <p14:creationId xmlns:p14="http://schemas.microsoft.com/office/powerpoint/2010/main" val="271670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578" y="240835"/>
            <a:ext cx="7498080" cy="902349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Programas de Estímulos Fiscais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23E-2937-4427-BD45-A4E2253BC34C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75653" y="1143184"/>
            <a:ext cx="8254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</a:rPr>
              <a:t>Renúncia Fiscal, em R$ Bilhões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9857" y="549748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Ministério da Fazenda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0013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5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7E126-7C3B-4B13-AF71-280B5335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236"/>
            <a:ext cx="9144000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3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24159"/>
            <a:ext cx="7642096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Programas de Estímulos Fiscais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23E-2937-4427-BD45-A4E2253BC34C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31816" y="630555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Ministério do Planejamento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6" y="1267159"/>
            <a:ext cx="8598396" cy="503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28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7020" y="188640"/>
            <a:ext cx="77460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Modelo de Desenvolvimento Inconsistente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83562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Estímulo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consumo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gasto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governo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Reduzido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oferta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Pressão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inflacionária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déficit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externo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estímulo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à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demanda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dependem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de: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Capacidade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ociosa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existente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rápido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oferta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/>
              </a:rPr>
              <a:t>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investimento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Investimento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segurança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otimismo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36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9D8D53-A149-4022-89E2-AE3702457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3386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081459-EB6D-4F26-BC75-B8793B00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0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4CB2D5-2D83-421E-9EB2-66B590BB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42789"/>
            <a:ext cx="3571875" cy="4762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64A60A-255A-4ECC-B495-C77C523E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846981"/>
            <a:ext cx="31337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Visão Geral do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Posição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crítica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relação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Governo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Dilma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Insistência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num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modelo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esgotado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Equívocos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condução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econômica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Flexibilização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mal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sucedida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regime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metas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inflacionárias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Tentativa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fracassada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acelerar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econômico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Deterioração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confiança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economia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Ambiente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incertezas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Investimentos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privados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reagiram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mbria" panose="02040503050406030204" pitchFamily="18" charset="0"/>
              </a:rPr>
              <a:t>Herança de Lula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Situação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relativamente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confortável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Forte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Mercado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trabalho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aquecido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Inflação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controlada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Exceções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Piora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nas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contas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externas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Redução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superávit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fiscal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Governo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Lula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conseguiu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superar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fase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mais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difícil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crise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internacional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Fracasso de Dilma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61662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Taxa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média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crescimento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PIB: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2011/2014: 2,1% (3</a:t>
            </a:r>
            <a:r>
              <a:rPr lang="en-US" sz="2400" u="sng" baseline="30000" dirty="0">
                <a:solidFill>
                  <a:srgbClr val="0000FF"/>
                </a:solidFill>
                <a:latin typeface="Cambria" panose="02040503050406030204" pitchFamily="18" charset="0"/>
              </a:rPr>
              <a:t>o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mbria" panose="02040503050406030204" pitchFamily="18" charset="0"/>
              </a:rPr>
              <a:t>pior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sz="2400" dirty="0" err="1">
                <a:solidFill>
                  <a:srgbClr val="0000FF"/>
                </a:solidFill>
                <a:latin typeface="Cambria" panose="02040503050406030204" pitchFamily="18" charset="0"/>
              </a:rPr>
              <a:t>história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2011/2015: 1,18%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</a:rPr>
              <a:t>2011/2016: 0,40%</a:t>
            </a: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Inflação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sempre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acima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centro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meta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Grande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piora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política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fiscal</a:t>
            </a:r>
          </a:p>
          <a:p>
            <a:pPr lvl="1"/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Déficit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primário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em 2014</a:t>
            </a:r>
          </a:p>
          <a:p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Piora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no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setor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externo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economia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Taxa de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</a:rPr>
              <a:t>Investimento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2010: 18,4% - Meta para 2014: 22,4%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2014: 18,1%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Grande </a:t>
            </a:r>
            <a:r>
              <a:rPr lang="pt-BR" dirty="0">
                <a:solidFill>
                  <a:srgbClr val="0000FF"/>
                </a:solidFill>
                <a:latin typeface="Cambria" panose="02040503050406030204" pitchFamily="18" charset="0"/>
              </a:rPr>
              <a:t>exceção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Taxa de </a:t>
            </a:r>
            <a:r>
              <a:rPr lang="pt-BR" b="1" dirty="0">
                <a:solidFill>
                  <a:srgbClr val="0000FF"/>
                </a:solidFill>
                <a:latin typeface="Cambria" panose="02040503050406030204" pitchFamily="18" charset="0"/>
              </a:rPr>
              <a:t>Desemprego</a:t>
            </a:r>
          </a:p>
        </p:txBody>
      </p:sp>
    </p:spTree>
    <p:extLst>
      <p:ext uri="{BB962C8B-B14F-4D97-AF65-F5344CB8AC3E}">
        <p14:creationId xmlns:p14="http://schemas.microsoft.com/office/powerpoint/2010/main" val="3578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878EE76-8810-441A-98B2-B7B179F2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024"/>
            <a:ext cx="9144000" cy="56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62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889</TotalTime>
  <Words>719</Words>
  <Application>Microsoft Office PowerPoint</Application>
  <PresentationFormat>Apresentação na tela (4:3)</PresentationFormat>
  <Paragraphs>173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 Rounded MT Bold</vt:lpstr>
      <vt:lpstr>Calibri</vt:lpstr>
      <vt:lpstr>Cambria</vt:lpstr>
      <vt:lpstr>Garamond</vt:lpstr>
      <vt:lpstr>Gill Sans MT</vt:lpstr>
      <vt:lpstr>Verdana</vt:lpstr>
      <vt:lpstr>Wingdings</vt:lpstr>
      <vt:lpstr>Wingdings 2</vt:lpstr>
      <vt:lpstr>Solstício</vt:lpstr>
      <vt:lpstr>GOVERNO DILMA da euforia ao desencanto</vt:lpstr>
      <vt:lpstr>Apresentação do PowerPoint</vt:lpstr>
      <vt:lpstr>Apresentação do PowerPoint</vt:lpstr>
      <vt:lpstr>Apresentação do PowerPoint</vt:lpstr>
      <vt:lpstr>Apresentação do PowerPoint</vt:lpstr>
      <vt:lpstr>Visão Geral do Texto</vt:lpstr>
      <vt:lpstr>Herança de Lula</vt:lpstr>
      <vt:lpstr>Fracasso de Dilma</vt:lpstr>
      <vt:lpstr>Apresentação do PowerPoint</vt:lpstr>
      <vt:lpstr>Apresentação do PowerPoint</vt:lpstr>
      <vt:lpstr>Apresentação do PowerPoint</vt:lpstr>
      <vt:lpstr>Apresentação do PowerPoint</vt:lpstr>
      <vt:lpstr>Fatores externos e internos</vt:lpstr>
      <vt:lpstr>Apresentação do PowerPoint</vt:lpstr>
      <vt:lpstr>Análise dos Fatores Internos</vt:lpstr>
      <vt:lpstr>Política Fiscal</vt:lpstr>
      <vt:lpstr>Desempenho das Contas Públicas</vt:lpstr>
      <vt:lpstr>Gasto não financeiro do Governo Central</vt:lpstr>
      <vt:lpstr>Necessidade de Financiamento do Setor Público: Resultado Primário e Nominal – Brasil: 2012-2014</vt:lpstr>
      <vt:lpstr>Necessidade de Financiamento do Setor Público: Resultado Primário e Nominal – Brasil: 2015-2017</vt:lpstr>
      <vt:lpstr>Política Monetária</vt:lpstr>
      <vt:lpstr>Apresentação do PowerPoint</vt:lpstr>
      <vt:lpstr>Taxa Selic: 2010-2015</vt:lpstr>
      <vt:lpstr>Preços Administrados e Inflação</vt:lpstr>
      <vt:lpstr>Apresentação do PowerPoint</vt:lpstr>
      <vt:lpstr>Outras Estratégias para Estimular a Demanda</vt:lpstr>
      <vt:lpstr>Apresentação do PowerPoint</vt:lpstr>
      <vt:lpstr>Programa de Estímulos Fiscais</vt:lpstr>
      <vt:lpstr>Programas de Estímulos Fiscais</vt:lpstr>
      <vt:lpstr>Programas de Estímulos Fiscais</vt:lpstr>
      <vt:lpstr>Modelo de Desenvolvimento Inconsistente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REAL: Estabilidade e Desequilíbrios Macroeconômicos</dc:title>
  <dc:creator>Julio Manuel Pires</dc:creator>
  <cp:lastModifiedBy>Julio Pires</cp:lastModifiedBy>
  <cp:revision>58</cp:revision>
  <cp:lastPrinted>2016-09-11T16:20:01Z</cp:lastPrinted>
  <dcterms:created xsi:type="dcterms:W3CDTF">2016-08-23T10:19:36Z</dcterms:created>
  <dcterms:modified xsi:type="dcterms:W3CDTF">2020-10-28T16:04:03Z</dcterms:modified>
</cp:coreProperties>
</file>