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70" r:id="rId7"/>
    <p:sldId id="289" r:id="rId8"/>
    <p:sldId id="295" r:id="rId9"/>
    <p:sldId id="288" r:id="rId10"/>
    <p:sldId id="259" r:id="rId11"/>
    <p:sldId id="291" r:id="rId12"/>
    <p:sldId id="299" r:id="rId13"/>
    <p:sldId id="292" r:id="rId14"/>
    <p:sldId id="282" r:id="rId15"/>
    <p:sldId id="283" r:id="rId16"/>
    <p:sldId id="284" r:id="rId17"/>
    <p:sldId id="294" r:id="rId18"/>
    <p:sldId id="290" r:id="rId19"/>
    <p:sldId id="296" r:id="rId20"/>
    <p:sldId id="297" r:id="rId21"/>
    <p:sldId id="298" r:id="rId22"/>
    <p:sldId id="300" r:id="rId23"/>
    <p:sldId id="301" r:id="rId24"/>
    <p:sldId id="302" r:id="rId25"/>
    <p:sldId id="303" r:id="rId26"/>
    <p:sldId id="304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6AC68-72ED-4C97-BC4E-1AF3535D2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3547E3-992A-40CB-87D7-37250CF8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E5C163-AC1B-44A6-BD18-ECA1951E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3049B2-B012-4684-81D7-6E2CA944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181DEC-957F-4C23-8CFA-7A4AAE96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69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F7A43-4D8D-4556-A423-C0CB7DFF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E2BC86-31AA-4C65-BA9B-B1E73CC9C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1E2C80-5078-4604-A785-19E34F2E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5DBC9D-1A59-4831-9319-AB372756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4E141D-9936-46B1-AE1E-6BBD49F6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F33A6F-56F7-48CD-94F3-66092FA3F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EC212F-4BA2-4D46-927C-DFD56C3E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376149-4D4B-49F0-9213-C803078F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4FA65A-EC36-49F4-9C87-7F6DFA4F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35C624-F654-4103-A461-DD853EC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29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B0353-2E75-4B66-9FAA-7E931CB3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E230E-7A38-4965-8A32-CEE723FCD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339CE8-FAD0-42C5-BFDE-D89D50BA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DC6910-2DB9-4E8E-A19F-0884F0A7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C42E1F-80C8-42AD-8E4E-8AB86E8A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8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5300E-7C4C-4D16-902B-D0138C5B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956225-B887-4E6D-8F73-6BD54B59D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554A04-01C4-4E61-9C8A-EB0B8A78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3D18DF-CE2E-459A-8B48-D87F53F4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95D557-5FC4-4528-9797-303E23AC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4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E6365-EA13-4C53-B447-BBF1418E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57B2AD-4B44-440A-85BF-F8E4CBAF2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8E1BCF-ECBF-4914-BC21-F25101DDD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BE5AD8-EAF7-43E0-9F41-B958AA6B2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CE6D4D-A94F-4552-A03F-89736652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306E90-AD60-45CC-9C72-B45A359E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78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30D94-819A-4833-86EF-9456FC4B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43CBE5-7D47-4FED-9D9C-91D50A54E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D17C80-6FDE-4F14-8023-37BB77A90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547E1AA-F23D-4E35-8F56-5FF120A23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B21310-AC42-4E80-A113-C4CCAF8D8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B2433B6-6DE9-4389-9959-0182EEA4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E88F9E-8E7B-4569-B33A-AD0339BC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47F91F6-7D05-42C2-BB8A-FFF56110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74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6ABA3-C3E2-464F-A289-4FF74094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20231E2-2AE7-4521-887B-2B1D4E0E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A916C5-E084-4AFC-8E60-618AF88F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D63EAA-A91D-4D3C-A170-5E625154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74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33FAB0-064F-4114-A6F6-30E35B76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0596AA-D838-43B4-8F18-B39E15C4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16F22F4-5E69-49C4-B77C-9D47D49C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25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C6920-CDA6-4FB1-9B7D-7BE80DEF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F69508-1E4B-4DF2-ACE0-0BB23FEC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A14101-A228-43F7-A539-D01BCAF45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B15C07-F711-4C60-96E9-4BCF6888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9A5D5-C774-4AA0-9427-061D0AFF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9B52-7930-439C-98A1-01B61B74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72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29D08-1D7D-404B-9C1F-FE95DA93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984C6C-66A3-4C15-B684-194DA2031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17F4B7-7AD9-4966-8D88-2F4B3DE1C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1BDD21-A90D-464E-B976-4BCC5B6C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8F98FF-CC75-47A0-94B4-B1AF863E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CFC7AD-7F91-43F2-A327-618CCEB0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70B900-2BB5-4C7D-98F2-1394FB9A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727AA2-599B-4EA2-A444-7D61F22F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A87735-AFB2-44E8-A532-0AE8A4F9A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A36B-3CAA-4E0F-A1A5-65E3864531BD}" type="datetimeFigureOut">
              <a:rPr lang="pt-BR" smtClean="0"/>
              <a:t>18/09/2021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7D4E5E-600C-4AE6-A32C-B2FFDD5B0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D7E22B-ED2A-47AE-AB46-2781A7840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349A-508F-45F6-B676-5BFC32838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84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8650" y="1855788"/>
            <a:ext cx="1091565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ZEB1093 – Fundamentos de Economia</a:t>
            </a:r>
            <a:br>
              <a:rPr lang="pt-BR" dirty="0"/>
            </a:br>
            <a:br>
              <a:rPr lang="pt-BR" dirty="0"/>
            </a:br>
            <a:r>
              <a:rPr lang="pt-BR" sz="4900" dirty="0"/>
              <a:t>Aula 5 – O mercado e a alocação de recursos - 4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E29E6F-CCE4-4FFB-97AA-94355EBD599A}"/>
              </a:ext>
            </a:extLst>
          </p:cNvPr>
          <p:cNvSpPr txBox="1"/>
          <p:nvPr/>
        </p:nvSpPr>
        <p:spPr>
          <a:xfrm>
            <a:off x="993422" y="4655235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pt-BR" sz="2400" b="0" i="0" dirty="0">
                <a:solidFill>
                  <a:srgbClr val="212529"/>
                </a:solidFill>
                <a:effectLst/>
                <a:latin typeface="-apple-system"/>
              </a:rPr>
              <a:t>2.9 Falhas de Mercado </a:t>
            </a:r>
          </a:p>
          <a:p>
            <a:pPr algn="l" rtl="0"/>
            <a:r>
              <a:rPr lang="pt-BR" sz="2400" b="0" i="0" dirty="0">
                <a:solidFill>
                  <a:srgbClr val="212529"/>
                </a:solidFill>
                <a:effectLst/>
                <a:latin typeface="-apple-system"/>
              </a:rPr>
              <a:t>2.10 Externalidades</a:t>
            </a:r>
          </a:p>
        </p:txBody>
      </p:sp>
    </p:spTree>
    <p:extLst>
      <p:ext uri="{BB962C8B-B14F-4D97-AF65-F5344CB8AC3E}">
        <p14:creationId xmlns:p14="http://schemas.microsoft.com/office/powerpoint/2010/main" val="130576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A12DA-6BA4-4426-8E95-3FC73D6B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significa “falha de mercado”?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8E2243-C78E-48B5-B927-89906C932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O resultado do processo de mercado:</a:t>
            </a:r>
          </a:p>
          <a:p>
            <a:pPr lvl="1"/>
            <a:r>
              <a:rPr lang="pt-BR" sz="2800" dirty="0"/>
              <a:t>(i) não realiza todos os ganhos de troca possíveis; </a:t>
            </a:r>
          </a:p>
          <a:p>
            <a:pPr lvl="1"/>
            <a:r>
              <a:rPr lang="pt-BR" sz="2800" dirty="0"/>
              <a:t>(</a:t>
            </a:r>
            <a:r>
              <a:rPr lang="pt-BR" sz="2800" dirty="0" err="1"/>
              <a:t>ii</a:t>
            </a:r>
            <a:r>
              <a:rPr lang="pt-BR" sz="2800" dirty="0"/>
              <a:t>) a alocação resultante não é eficiente no sentido de Pareto.</a:t>
            </a:r>
          </a:p>
          <a:p>
            <a:endParaRPr lang="pt-BR" dirty="0"/>
          </a:p>
          <a:p>
            <a:r>
              <a:rPr lang="pt-BR" dirty="0"/>
              <a:t>Possíveis causas:</a:t>
            </a:r>
          </a:p>
          <a:p>
            <a:pPr lvl="1"/>
            <a:r>
              <a:rPr lang="pt-BR" dirty="0"/>
              <a:t>Poder de mercado</a:t>
            </a:r>
          </a:p>
          <a:p>
            <a:pPr lvl="1"/>
            <a:r>
              <a:rPr lang="pt-BR" dirty="0"/>
              <a:t>Bens públicos</a:t>
            </a:r>
          </a:p>
          <a:p>
            <a:pPr lvl="1"/>
            <a:r>
              <a:rPr lang="pt-BR" dirty="0"/>
              <a:t>Informação incompleta / assimétrica</a:t>
            </a:r>
          </a:p>
          <a:p>
            <a:pPr lvl="1"/>
            <a:r>
              <a:rPr lang="pt-BR" dirty="0"/>
              <a:t>Externalidades</a:t>
            </a:r>
          </a:p>
        </p:txBody>
      </p:sp>
    </p:spTree>
    <p:extLst>
      <p:ext uri="{BB962C8B-B14F-4D97-AF65-F5344CB8AC3E}">
        <p14:creationId xmlns:p14="http://schemas.microsoft.com/office/powerpoint/2010/main" val="357648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6E6A4-DA69-4C5E-B3BC-C64E57EA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Poder de mercado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421428-08A4-44A2-B3D9-A3C6F5A94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Monopólio (mais detalhes na aula 10)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6DEA2691-C62C-48CC-B548-8FAA3DF62684}"/>
              </a:ext>
            </a:extLst>
          </p:cNvPr>
          <p:cNvCxnSpPr/>
          <p:nvPr/>
        </p:nvCxnSpPr>
        <p:spPr>
          <a:xfrm>
            <a:off x="3838222" y="2664178"/>
            <a:ext cx="0" cy="265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B1CF433-1D87-4E1F-991E-7AC04F302F71}"/>
              </a:ext>
            </a:extLst>
          </p:cNvPr>
          <p:cNvCxnSpPr>
            <a:cxnSpLocks/>
          </p:cNvCxnSpPr>
          <p:nvPr/>
        </p:nvCxnSpPr>
        <p:spPr>
          <a:xfrm flipH="1">
            <a:off x="3838222" y="5317067"/>
            <a:ext cx="3189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76AA2D7B-10BB-424B-B607-47F6E77779F1}"/>
              </a:ext>
            </a:extLst>
          </p:cNvPr>
          <p:cNvSpPr txBox="1"/>
          <p:nvPr/>
        </p:nvSpPr>
        <p:spPr>
          <a:xfrm>
            <a:off x="3460044" y="2479511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9E054B1-DFDC-470D-BE1E-1F9E3861E6DE}"/>
              </a:ext>
            </a:extLst>
          </p:cNvPr>
          <p:cNvSpPr txBox="1"/>
          <p:nvPr/>
        </p:nvSpPr>
        <p:spPr>
          <a:xfrm>
            <a:off x="6845829" y="5361821"/>
            <a:ext cx="75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BC843DC-0110-4FA4-852B-7632E18DE4B0}"/>
              </a:ext>
            </a:extLst>
          </p:cNvPr>
          <p:cNvCxnSpPr/>
          <p:nvPr/>
        </p:nvCxnSpPr>
        <p:spPr>
          <a:xfrm>
            <a:off x="4109156" y="2848843"/>
            <a:ext cx="2280355" cy="19940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94BC2E4-5ED0-4B2B-9233-D356DA72C7E7}"/>
              </a:ext>
            </a:extLst>
          </p:cNvPr>
          <p:cNvSpPr txBox="1"/>
          <p:nvPr/>
        </p:nvSpPr>
        <p:spPr>
          <a:xfrm>
            <a:off x="6397801" y="4686591"/>
            <a:ext cx="125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Demanda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532E80A-4E25-4D1A-B151-0F2B5594F33F}"/>
              </a:ext>
            </a:extLst>
          </p:cNvPr>
          <p:cNvCxnSpPr>
            <a:cxnSpLocks/>
          </p:cNvCxnSpPr>
          <p:nvPr/>
        </p:nvCxnSpPr>
        <p:spPr>
          <a:xfrm flipH="1">
            <a:off x="4109156" y="4284567"/>
            <a:ext cx="2918177" cy="6933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17EE866-E794-4168-AA1D-DDDA69C03598}"/>
              </a:ext>
            </a:extLst>
          </p:cNvPr>
          <p:cNvSpPr txBox="1"/>
          <p:nvPr/>
        </p:nvSpPr>
        <p:spPr>
          <a:xfrm>
            <a:off x="7007408" y="4110321"/>
            <a:ext cx="242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Oferta competitiva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F8BD728E-C932-4ABF-9727-8CB9687C5ADD}"/>
              </a:ext>
            </a:extLst>
          </p:cNvPr>
          <p:cNvCxnSpPr>
            <a:cxnSpLocks/>
          </p:cNvCxnSpPr>
          <p:nvPr/>
        </p:nvCxnSpPr>
        <p:spPr>
          <a:xfrm flipH="1">
            <a:off x="3838222" y="4522515"/>
            <a:ext cx="218157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965AF184-A307-4CF7-B8A0-7C52BB205AFC}"/>
              </a:ext>
            </a:extLst>
          </p:cNvPr>
          <p:cNvCxnSpPr>
            <a:cxnSpLocks/>
          </p:cNvCxnSpPr>
          <p:nvPr/>
        </p:nvCxnSpPr>
        <p:spPr>
          <a:xfrm>
            <a:off x="6019800" y="4522515"/>
            <a:ext cx="0" cy="7945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8451C2A-B3DA-4214-B1EA-2DAB2C556D07}"/>
              </a:ext>
            </a:extLst>
          </p:cNvPr>
          <p:cNvSpPr txBox="1"/>
          <p:nvPr/>
        </p:nvSpPr>
        <p:spPr>
          <a:xfrm>
            <a:off x="2290050" y="4316656"/>
            <a:ext cx="186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 competitivo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07685E7-F2CF-4BEA-AE48-72525CFFACBB}"/>
              </a:ext>
            </a:extLst>
          </p:cNvPr>
          <p:cNvSpPr txBox="1"/>
          <p:nvPr/>
        </p:nvSpPr>
        <p:spPr>
          <a:xfrm>
            <a:off x="5363457" y="5337030"/>
            <a:ext cx="186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 competitiva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12D116FD-E4BF-491C-BA20-C5DE099EE41E}"/>
              </a:ext>
            </a:extLst>
          </p:cNvPr>
          <p:cNvCxnSpPr>
            <a:cxnSpLocks/>
          </p:cNvCxnSpPr>
          <p:nvPr/>
        </p:nvCxnSpPr>
        <p:spPr>
          <a:xfrm>
            <a:off x="5114923" y="3114678"/>
            <a:ext cx="0" cy="22002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875F649-D82F-4318-8513-AEAACF8B9D1F}"/>
              </a:ext>
            </a:extLst>
          </p:cNvPr>
          <p:cNvSpPr txBox="1"/>
          <p:nvPr/>
        </p:nvSpPr>
        <p:spPr>
          <a:xfrm>
            <a:off x="4216399" y="2408480"/>
            <a:ext cx="291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Monopolista restringe a quantidade produzida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E2E78989-BCF5-4C79-84DB-24AA5A38FC67}"/>
              </a:ext>
            </a:extLst>
          </p:cNvPr>
          <p:cNvGrpSpPr/>
          <p:nvPr/>
        </p:nvGrpSpPr>
        <p:grpSpPr>
          <a:xfrm>
            <a:off x="2442450" y="3540354"/>
            <a:ext cx="2672462" cy="369332"/>
            <a:chOff x="2442450" y="3540354"/>
            <a:chExt cx="2672462" cy="369332"/>
          </a:xfrm>
        </p:grpSpPr>
        <p:cxnSp>
          <p:nvCxnSpPr>
            <p:cNvPr id="30" name="Conector reto 29">
              <a:extLst>
                <a:ext uri="{FF2B5EF4-FFF2-40B4-BE49-F238E27FC236}">
                  <a16:creationId xmlns:a16="http://schemas.microsoft.com/office/drawing/2014/main" id="{C04DBF31-38DE-454F-8AF6-BD0B2617B1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8221" y="3717649"/>
              <a:ext cx="1276691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4109D719-54E7-4FD7-AF76-EFC7E736BEFD}"/>
                </a:ext>
              </a:extLst>
            </p:cNvPr>
            <p:cNvSpPr txBox="1"/>
            <p:nvPr/>
          </p:nvSpPr>
          <p:spPr>
            <a:xfrm>
              <a:off x="2442450" y="3540354"/>
              <a:ext cx="18605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p monopólio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26A2884E-E649-4BD7-957E-717C0F71EF5E}"/>
              </a:ext>
            </a:extLst>
          </p:cNvPr>
          <p:cNvGrpSpPr/>
          <p:nvPr/>
        </p:nvGrpSpPr>
        <p:grpSpPr>
          <a:xfrm>
            <a:off x="5114912" y="5608336"/>
            <a:ext cx="3255445" cy="975394"/>
            <a:chOff x="5114912" y="5608336"/>
            <a:chExt cx="3255445" cy="975394"/>
          </a:xfrm>
        </p:grpSpPr>
        <p:sp>
          <p:nvSpPr>
            <p:cNvPr id="34" name="Chave Esquerda 33">
              <a:extLst>
                <a:ext uri="{FF2B5EF4-FFF2-40B4-BE49-F238E27FC236}">
                  <a16:creationId xmlns:a16="http://schemas.microsoft.com/office/drawing/2014/main" id="{7A9131A2-D84A-4F3D-A9EC-1F7667845B3C}"/>
                </a:ext>
              </a:extLst>
            </p:cNvPr>
            <p:cNvSpPr/>
            <p:nvPr/>
          </p:nvSpPr>
          <p:spPr>
            <a:xfrm rot="16200000">
              <a:off x="5317325" y="5405923"/>
              <a:ext cx="500063" cy="90489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B0AA5C1C-EB8B-4F49-8AB0-95A675E863BC}"/>
                </a:ext>
              </a:extLst>
            </p:cNvPr>
            <p:cNvSpPr txBox="1"/>
            <p:nvPr/>
          </p:nvSpPr>
          <p:spPr>
            <a:xfrm>
              <a:off x="5684308" y="5937399"/>
              <a:ext cx="26860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Ineficiência: trocas que deixam de ser realizadas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60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C1AEC-2F8C-4090-8314-A9FBB20F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Mitigação – Política de defesa da concorrência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39C27C-0F55-462A-93FC-0AB84AA8C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97" y="1537862"/>
            <a:ext cx="11616406" cy="521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2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1E7D4-294B-4482-A1EE-23B09DCD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Públicos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DDE5DD-EA7C-4F0B-8D43-8840FE305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Bem público:</a:t>
            </a:r>
          </a:p>
          <a:p>
            <a:pPr lvl="1"/>
            <a:r>
              <a:rPr lang="pt-BR" dirty="0"/>
              <a:t>Não exclusivo: uma vez ofertado, ninguém é excluído do consumo</a:t>
            </a:r>
          </a:p>
          <a:p>
            <a:pPr lvl="1"/>
            <a:r>
              <a:rPr lang="pt-BR" dirty="0"/>
              <a:t>Não rival: o consumo não reduz a oferta do bem público</a:t>
            </a:r>
          </a:p>
          <a:p>
            <a:pPr lvl="1"/>
            <a:r>
              <a:rPr lang="pt-BR" dirty="0"/>
              <a:t>Exemplos: leis, sistemas de medida, moeda, segurança nacional, ...</a:t>
            </a:r>
          </a:p>
          <a:p>
            <a:pPr lvl="1"/>
            <a:r>
              <a:rPr lang="pt-BR" dirty="0"/>
              <a:t>Nem tudo o que o estado provê é bem público: educação pública, serviços de saúde, coleta de lixo ...</a:t>
            </a:r>
          </a:p>
          <a:p>
            <a:r>
              <a:rPr lang="pt-BR" dirty="0"/>
              <a:t>Falha de Mercado: o problema do carona (</a:t>
            </a:r>
            <a:r>
              <a:rPr lang="pt-BR" i="1" dirty="0" err="1"/>
              <a:t>free-rider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Exemplo: vizinhos numa rua escura. Se um deles instalar uma lâmpada, as duas casas serão iluminadas. Custo para um, benefício para os dois.</a:t>
            </a:r>
          </a:p>
        </p:txBody>
      </p:sp>
    </p:spTree>
    <p:extLst>
      <p:ext uri="{BB962C8B-B14F-4D97-AF65-F5344CB8AC3E}">
        <p14:creationId xmlns:p14="http://schemas.microsoft.com/office/powerpoint/2010/main" val="161422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Informação assimétrica</a:t>
            </a:r>
            <a:br>
              <a:rPr lang="pt-BR" dirty="0"/>
            </a:br>
            <a:r>
              <a:rPr lang="pt-BR" dirty="0"/>
              <a:t>O mercado de “limões”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George </a:t>
            </a:r>
            <a:r>
              <a:rPr lang="en-US" dirty="0" err="1"/>
              <a:t>Akerlof</a:t>
            </a:r>
            <a:r>
              <a:rPr lang="en-US" dirty="0"/>
              <a:t>. (1970) “The Market for Lemons: Quality Uncertainty and the Market Mechanism“.</a:t>
            </a:r>
          </a:p>
          <a:p>
            <a:r>
              <a:rPr lang="en-US" dirty="0"/>
              <a:t>“</a:t>
            </a:r>
            <a:r>
              <a:rPr lang="en-US" dirty="0" err="1"/>
              <a:t>Limão</a:t>
            </a:r>
            <a:r>
              <a:rPr lang="en-US" dirty="0"/>
              <a:t>”: </a:t>
            </a:r>
            <a:r>
              <a:rPr lang="en-US" dirty="0" err="1"/>
              <a:t>carro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de </a:t>
            </a:r>
            <a:r>
              <a:rPr lang="en-US" dirty="0" err="1"/>
              <a:t>aparência</a:t>
            </a:r>
            <a:r>
              <a:rPr lang="en-US" dirty="0"/>
              <a:t> boa, mas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(</a:t>
            </a:r>
            <a:r>
              <a:rPr lang="en-US" dirty="0" err="1"/>
              <a:t>mecânica</a:t>
            </a:r>
            <a:r>
              <a:rPr lang="en-US" dirty="0"/>
              <a:t>, </a:t>
            </a:r>
            <a:r>
              <a:rPr lang="en-US" dirty="0" err="1"/>
              <a:t>acidentes</a:t>
            </a:r>
            <a:r>
              <a:rPr lang="en-US" dirty="0"/>
              <a:t>,…)</a:t>
            </a:r>
          </a:p>
          <a:p>
            <a:r>
              <a:rPr lang="en-US" dirty="0" err="1"/>
              <a:t>Assimetria</a:t>
            </a:r>
            <a:r>
              <a:rPr lang="en-US" dirty="0"/>
              <a:t> de </a:t>
            </a:r>
            <a:r>
              <a:rPr lang="en-US" dirty="0" err="1"/>
              <a:t>informação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Vendedor</a:t>
            </a:r>
            <a:r>
              <a:rPr lang="en-US" dirty="0"/>
              <a:t>: </a:t>
            </a:r>
            <a:r>
              <a:rPr lang="en-US" dirty="0" err="1"/>
              <a:t>conhece</a:t>
            </a:r>
            <a:r>
              <a:rPr lang="en-US" dirty="0"/>
              <a:t> a </a:t>
            </a:r>
            <a:r>
              <a:rPr lang="en-US" dirty="0" err="1"/>
              <a:t>história</a:t>
            </a:r>
            <a:r>
              <a:rPr lang="en-US" dirty="0"/>
              <a:t>, </a:t>
            </a:r>
            <a:r>
              <a:rPr lang="en-US" dirty="0" err="1"/>
              <a:t>manutenção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Comprador: </a:t>
            </a:r>
            <a:r>
              <a:rPr lang="en-US" dirty="0" err="1"/>
              <a:t>só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avaliar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visíveis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inspeção</a:t>
            </a:r>
            <a:r>
              <a:rPr lang="en-US" dirty="0"/>
              <a:t> simples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333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mercado de “limões”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Prob (carro bom) = 1 – Prob (carro ruim)</a:t>
            </a:r>
          </a:p>
          <a:p>
            <a:pPr lvl="1"/>
            <a:r>
              <a:rPr lang="pt-BR"/>
              <a:t>Por hipótese: 50% / 50%</a:t>
            </a:r>
          </a:p>
          <a:p>
            <a:r>
              <a:rPr lang="pt-BR"/>
              <a:t>Consumidor tem preços de reserva</a:t>
            </a:r>
          </a:p>
          <a:p>
            <a:pPr lvl="1"/>
            <a:r>
              <a:rPr lang="pt-BR"/>
              <a:t>Carro bom = $ 10.000</a:t>
            </a:r>
          </a:p>
          <a:p>
            <a:pPr lvl="1"/>
            <a:r>
              <a:rPr lang="pt-BR"/>
              <a:t>Carro ruim = $  6.000</a:t>
            </a:r>
          </a:p>
          <a:p>
            <a:r>
              <a:rPr lang="pt-BR"/>
              <a:t>Valor esperado de um carro escolhido aleatoriamente:</a:t>
            </a:r>
          </a:p>
          <a:p>
            <a:pPr lvl="1">
              <a:buFont typeface="Arial" charset="0"/>
              <a:buNone/>
            </a:pPr>
            <a:r>
              <a:rPr lang="pt-BR"/>
              <a:t>V = 10.000 x 50% + 6.000 x 50% = $ 8.000</a:t>
            </a:r>
          </a:p>
        </p:txBody>
      </p:sp>
    </p:spTree>
    <p:extLst>
      <p:ext uri="{BB962C8B-B14F-4D97-AF65-F5344CB8AC3E}">
        <p14:creationId xmlns:p14="http://schemas.microsoft.com/office/powerpoint/2010/main" val="49288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mercado de “limões”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57313"/>
            <a:ext cx="8229600" cy="4525962"/>
          </a:xfrm>
        </p:spPr>
        <p:txBody>
          <a:bodyPr/>
          <a:lstStyle/>
          <a:p>
            <a:r>
              <a:rPr lang="pt-BR" dirty="0"/>
              <a:t>Um comprador indiferente ao risco pagaria no máximo $ 8.000 por um carro desconhecido</a:t>
            </a:r>
          </a:p>
          <a:p>
            <a:r>
              <a:rPr lang="pt-BR" dirty="0"/>
              <a:t>Um vendedor que tivesse um carro sabidamente ruim, venderia rapidamente por $ 8.000</a:t>
            </a:r>
          </a:p>
          <a:p>
            <a:r>
              <a:rPr lang="pt-BR" dirty="0"/>
              <a:t>Um vendedor que tivesse um carro sabidamente bom, retiraria seu carro do mercado</a:t>
            </a:r>
          </a:p>
          <a:p>
            <a:endParaRPr lang="pt-BR" dirty="0"/>
          </a:p>
          <a:p>
            <a:r>
              <a:rPr lang="pt-BR" b="1" dirty="0"/>
              <a:t>Seleção adversa</a:t>
            </a:r>
            <a:r>
              <a:rPr lang="pt-BR" dirty="0"/>
              <a:t>: ficam no mercado os piores; os melhores saem</a:t>
            </a:r>
          </a:p>
        </p:txBody>
      </p:sp>
    </p:spTree>
    <p:extLst>
      <p:ext uri="{BB962C8B-B14F-4D97-AF65-F5344CB8AC3E}">
        <p14:creationId xmlns:p14="http://schemas.microsoft.com/office/powerpoint/2010/main" val="157111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FA5E6-55AF-4A4B-B300-6563B68F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Mitigação: sinalização e </a:t>
            </a:r>
            <a:r>
              <a:rPr lang="pt-BR" i="1" dirty="0" err="1"/>
              <a:t>screening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FAF730-9306-4DE3-B97D-4747980A8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Sinalização: o agente emite sinais para suprir a informação faltante</a:t>
            </a:r>
          </a:p>
          <a:p>
            <a:pPr lvl="1"/>
            <a:r>
              <a:rPr lang="pt-BR" sz="3200" dirty="0"/>
              <a:t>Garantia de produtos e serviços</a:t>
            </a:r>
          </a:p>
          <a:p>
            <a:pPr lvl="1"/>
            <a:r>
              <a:rPr lang="pt-BR" sz="3200" dirty="0"/>
              <a:t>Reputação construída pelo agente</a:t>
            </a:r>
          </a:p>
          <a:p>
            <a:r>
              <a:rPr lang="pt-BR" sz="3600" dirty="0" err="1"/>
              <a:t>Screening</a:t>
            </a:r>
            <a:r>
              <a:rPr lang="pt-BR" sz="3600" dirty="0"/>
              <a:t>: o agente procura inferir a informação faltante por meio de atributos observáveis</a:t>
            </a:r>
          </a:p>
          <a:p>
            <a:pPr lvl="1"/>
            <a:r>
              <a:rPr lang="pt-BR" sz="3200" dirty="0"/>
              <a:t>Processo seletivo: faculdade de origem como proxy da boa formação</a:t>
            </a:r>
          </a:p>
          <a:p>
            <a:pPr lvl="1"/>
            <a:r>
              <a:rPr lang="pt-BR" sz="3200" dirty="0"/>
              <a:t>Reputação de terceiros</a:t>
            </a:r>
          </a:p>
        </p:txBody>
      </p:sp>
    </p:spTree>
    <p:extLst>
      <p:ext uri="{BB962C8B-B14F-4D97-AF65-F5344CB8AC3E}">
        <p14:creationId xmlns:p14="http://schemas.microsoft.com/office/powerpoint/2010/main" val="22000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EC2CB-116A-4CBC-915E-6D793160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D0A50C-E093-4AEC-AF45-204B016A7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91225" cy="4351338"/>
          </a:xfrm>
        </p:spPr>
        <p:txBody>
          <a:bodyPr/>
          <a:lstStyle/>
          <a:p>
            <a:r>
              <a:rPr lang="pt-BR" dirty="0"/>
              <a:t>William Stanley </a:t>
            </a:r>
            <a:r>
              <a:rPr lang="pt-BR" dirty="0" err="1"/>
              <a:t>Jevons</a:t>
            </a:r>
            <a:r>
              <a:rPr lang="pt-BR" dirty="0"/>
              <a:t> (1835 – 1882)</a:t>
            </a:r>
          </a:p>
          <a:p>
            <a:r>
              <a:rPr lang="pt-BR" dirty="0"/>
              <a:t>Custos internos e externos</a:t>
            </a:r>
          </a:p>
          <a:p>
            <a:endParaRPr lang="pt-BR" dirty="0"/>
          </a:p>
          <a:p>
            <a:r>
              <a:rPr lang="pt-BR" dirty="0"/>
              <a:t>Internos à firma: salários, carvão, água, depreciação, manutenção ...</a:t>
            </a:r>
          </a:p>
          <a:p>
            <a:r>
              <a:rPr lang="pt-BR" dirty="0"/>
              <a:t>Externos à firma: perda de valor decorrente de incêndios ocasionais nos bosques públicos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477B0F0-D72A-48D5-8453-9FB98CF64F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t="-3769" b="3769"/>
          <a:stretch/>
        </p:blipFill>
        <p:spPr>
          <a:xfrm>
            <a:off x="7543765" y="360000"/>
            <a:ext cx="3843909" cy="281778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6B336EC-505D-439F-A4FC-EFDE3A9BA6EF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7543754" y="3680207"/>
            <a:ext cx="3823810" cy="254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5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3A4C1-37A2-40FD-BF09-4D5F65C1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Externalidades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90ABA5-2BB6-4974-92DF-223F6B85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Mercado eficiente: custos privados e custos sociais são iguais.</a:t>
            </a:r>
          </a:p>
          <a:p>
            <a:pPr lvl="1"/>
            <a:r>
              <a:rPr lang="pt-BR" sz="3200" dirty="0"/>
              <a:t>Decisões individuais independentes levam a alocações ótimas do ponto de vista social (mão invisível).</a:t>
            </a:r>
          </a:p>
          <a:p>
            <a:r>
              <a:rPr lang="pt-BR" sz="3600" dirty="0"/>
              <a:t>Falha de mercado: custos privados diferem dos custos sociais.</a:t>
            </a:r>
          </a:p>
          <a:p>
            <a:pPr lvl="1"/>
            <a:r>
              <a:rPr lang="pt-BR" sz="3200" dirty="0"/>
              <a:t>Decisões individuais independentes levam a alocações sub ótimas: produção / consumo diferentes do socialmente ótimo</a:t>
            </a:r>
          </a:p>
        </p:txBody>
      </p:sp>
    </p:spTree>
    <p:extLst>
      <p:ext uri="{BB962C8B-B14F-4D97-AF65-F5344CB8AC3E}">
        <p14:creationId xmlns:p14="http://schemas.microsoft.com/office/powerpoint/2010/main" val="190979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DD45B-263D-4601-8DF6-74193BAA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Quando o mercado é eficiente para alocar recursos?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8DED76-86BB-4E66-955D-F123483D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Produção: as quantidades produzidas dos diversos bens correspondem à cesta de maior valor na fronteira de possibilidades de produção.</a:t>
            </a:r>
          </a:p>
          <a:p>
            <a:r>
              <a:rPr lang="pt-BR" sz="3200" dirty="0"/>
              <a:t>Troca: todos os ganhos de troca foram realizados. Não é mais possível melhorar a situação dos agentes pela realocação dos bens.</a:t>
            </a:r>
          </a:p>
          <a:p>
            <a:r>
              <a:rPr lang="pt-BR" sz="3200" dirty="0"/>
              <a:t>Uso dos recursos: os recursos produtivos estão alocados no melhor (=mais valioso) uso possível.</a:t>
            </a:r>
          </a:p>
        </p:txBody>
      </p:sp>
    </p:spTree>
    <p:extLst>
      <p:ext uri="{BB962C8B-B14F-4D97-AF65-F5344CB8AC3E}">
        <p14:creationId xmlns:p14="http://schemas.microsoft.com/office/powerpoint/2010/main" val="1047945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560A7-F3F7-4C3C-A806-940846B6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Externalidades</a:t>
            </a:r>
          </a:p>
        </p:txBody>
      </p:sp>
      <p:pic>
        <p:nvPicPr>
          <p:cNvPr id="1026" name="Picture 2" descr="desenho de Paisagem do lago e montanhas para colorir">
            <a:extLst>
              <a:ext uri="{FF2B5EF4-FFF2-40B4-BE49-F238E27FC236}">
                <a16:creationId xmlns:a16="http://schemas.microsoft.com/office/drawing/2014/main" id="{52DF7745-3853-4A72-979C-C8C9BA28D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10" b="7010"/>
          <a:stretch/>
        </p:blipFill>
        <p:spPr bwMode="auto">
          <a:xfrm>
            <a:off x="3081337" y="1158863"/>
            <a:ext cx="6029325" cy="50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019F9E0-11A3-443A-B4CC-022DE27D2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262187"/>
            <a:ext cx="1962150" cy="23336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8E057A0-DE03-4B4D-BFA1-2C434C165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1648" y="2262180"/>
            <a:ext cx="2486597" cy="238887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6BC2042B-5052-4C4D-8E91-2994C36F9490}"/>
              </a:ext>
            </a:extLst>
          </p:cNvPr>
          <p:cNvGrpSpPr/>
          <p:nvPr/>
        </p:nvGrpSpPr>
        <p:grpSpPr>
          <a:xfrm>
            <a:off x="2800349" y="3429000"/>
            <a:ext cx="2196705" cy="2494895"/>
            <a:chOff x="2800349" y="3429000"/>
            <a:chExt cx="2196705" cy="2494895"/>
          </a:xfrm>
        </p:grpSpPr>
        <p:cxnSp>
          <p:nvCxnSpPr>
            <p:cNvPr id="7" name="Conector: Angulado 6">
              <a:extLst>
                <a:ext uri="{FF2B5EF4-FFF2-40B4-BE49-F238E27FC236}">
                  <a16:creationId xmlns:a16="http://schemas.microsoft.com/office/drawing/2014/main" id="{F8932ACC-8DC1-4383-9B23-104730B0841B}"/>
                </a:ext>
              </a:extLst>
            </p:cNvPr>
            <p:cNvCxnSpPr>
              <a:stCxn id="3" idx="3"/>
            </p:cNvCxnSpPr>
            <p:nvPr/>
          </p:nvCxnSpPr>
          <p:spPr>
            <a:xfrm>
              <a:off x="2800349" y="3429000"/>
              <a:ext cx="1328739" cy="1971675"/>
            </a:xfrm>
            <a:prstGeom prst="bentConnector2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2BEB6FF-63E4-4324-9817-83F329CD292B}"/>
                </a:ext>
              </a:extLst>
            </p:cNvPr>
            <p:cNvSpPr txBox="1"/>
            <p:nvPr/>
          </p:nvSpPr>
          <p:spPr>
            <a:xfrm>
              <a:off x="3261122" y="5400675"/>
              <a:ext cx="1735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rgbClr val="FF0000"/>
                  </a:solidFill>
                </a:rPr>
                <a:t>Poluentes</a:t>
              </a:r>
            </a:p>
          </p:txBody>
        </p:sp>
      </p:grpSp>
      <p:pic>
        <p:nvPicPr>
          <p:cNvPr id="10" name="Imagem 9">
            <a:extLst>
              <a:ext uri="{FF2B5EF4-FFF2-40B4-BE49-F238E27FC236}">
                <a16:creationId xmlns:a16="http://schemas.microsoft.com/office/drawing/2014/main" id="{0AD987E6-2691-4674-A3F2-82BBC19834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917" y="4620726"/>
            <a:ext cx="2777490" cy="2083118"/>
          </a:xfrm>
          <a:prstGeom prst="rect">
            <a:avLst/>
          </a:prstGeom>
        </p:spPr>
      </p:pic>
      <p:grpSp>
        <p:nvGrpSpPr>
          <p:cNvPr id="15" name="Agrupar 14">
            <a:extLst>
              <a:ext uri="{FF2B5EF4-FFF2-40B4-BE49-F238E27FC236}">
                <a16:creationId xmlns:a16="http://schemas.microsoft.com/office/drawing/2014/main" id="{868151F9-E568-40F1-A09F-4038320C44D5}"/>
              </a:ext>
            </a:extLst>
          </p:cNvPr>
          <p:cNvGrpSpPr/>
          <p:nvPr/>
        </p:nvGrpSpPr>
        <p:grpSpPr>
          <a:xfrm>
            <a:off x="4997054" y="4500505"/>
            <a:ext cx="5411379" cy="2177433"/>
            <a:chOff x="4997054" y="4500505"/>
            <a:chExt cx="5411379" cy="2177433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BB9E62EA-290D-4591-A343-3CFA860F0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12890" y="4500505"/>
              <a:ext cx="2595543" cy="2177433"/>
            </a:xfrm>
            <a:prstGeom prst="rect">
              <a:avLst/>
            </a:prstGeom>
          </p:spPr>
        </p:pic>
        <p:cxnSp>
          <p:nvCxnSpPr>
            <p:cNvPr id="14" name="Conector de Seta Reta 13">
              <a:extLst>
                <a:ext uri="{FF2B5EF4-FFF2-40B4-BE49-F238E27FC236}">
                  <a16:creationId xmlns:a16="http://schemas.microsoft.com/office/drawing/2014/main" id="{E6CF817A-B04A-46E7-9E56-95A8DFB3FD43}"/>
                </a:ext>
              </a:extLst>
            </p:cNvPr>
            <p:cNvCxnSpPr/>
            <p:nvPr/>
          </p:nvCxnSpPr>
          <p:spPr>
            <a:xfrm>
              <a:off x="4997054" y="5662285"/>
              <a:ext cx="2975371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25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8538E-8F78-4A8E-A556-7E648745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Externalidades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6ECD47-4EFE-4A76-BA1B-585BEB4EF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37" y="1961916"/>
            <a:ext cx="9667319" cy="3866927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9DCE236B-2B3D-4F34-BFD6-4E9A147FBCC6}"/>
              </a:ext>
            </a:extLst>
          </p:cNvPr>
          <p:cNvCxnSpPr/>
          <p:nvPr/>
        </p:nvCxnSpPr>
        <p:spPr>
          <a:xfrm>
            <a:off x="6343650" y="5400675"/>
            <a:ext cx="2157413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697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15A04-7EBE-4630-8E74-B2E3F0B7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Mitigação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B14836-0948-4A6F-BD61-ADAFD3C1D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Regulação</a:t>
            </a:r>
          </a:p>
          <a:p>
            <a:pPr lvl="1"/>
            <a:r>
              <a:rPr lang="pt-BR" sz="3200" dirty="0"/>
              <a:t>Leis e normas restringindo atividades poluidoras</a:t>
            </a:r>
          </a:p>
          <a:p>
            <a:pPr lvl="1"/>
            <a:r>
              <a:rPr lang="pt-BR" sz="3200" dirty="0"/>
              <a:t>Agências reguladoras</a:t>
            </a:r>
          </a:p>
          <a:p>
            <a:pPr lvl="1"/>
            <a:r>
              <a:rPr lang="pt-BR" sz="3200" dirty="0"/>
              <a:t>Poder de polícia</a:t>
            </a:r>
          </a:p>
          <a:p>
            <a:r>
              <a:rPr lang="pt-BR" sz="3600" dirty="0"/>
              <a:t>Mecanismos de mercado</a:t>
            </a:r>
          </a:p>
          <a:p>
            <a:pPr lvl="1"/>
            <a:r>
              <a:rPr lang="pt-BR" sz="3200" dirty="0"/>
              <a:t>Internalização dos custos externos</a:t>
            </a:r>
          </a:p>
          <a:p>
            <a:pPr lvl="1"/>
            <a:r>
              <a:rPr lang="pt-BR" sz="3200" dirty="0"/>
              <a:t>Créditos de carbono: compra do direito de emitir poluentes</a:t>
            </a:r>
          </a:p>
        </p:txBody>
      </p:sp>
    </p:spTree>
    <p:extLst>
      <p:ext uri="{BB962C8B-B14F-4D97-AF65-F5344CB8AC3E}">
        <p14:creationId xmlns:p14="http://schemas.microsoft.com/office/powerpoint/2010/main" val="1015569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0F40F-5C37-43DA-9171-F83B859C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de uso comum – A tragédia dos comuns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BC67ED-F8BE-40BE-B0F2-1542DCBE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285992" y="1349946"/>
            <a:ext cx="7870698" cy="524294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CF7983-84FA-4EFE-BE45-295215DB7EB1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8" y="5376787"/>
            <a:ext cx="1176311" cy="80421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C43F7DA-E2C4-468C-8263-B441AD4789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" y="1828833"/>
            <a:ext cx="567960" cy="9431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95849C9-F187-46B8-B9CF-43AA74B94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58" y="2300386"/>
            <a:ext cx="567960" cy="9431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5CB668B-4F6A-4680-B223-C022E7703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12" y="3028309"/>
            <a:ext cx="567960" cy="94310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5E53436-EB34-499F-AA71-7FF763D0D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" y="3048131"/>
            <a:ext cx="567960" cy="94310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EB443FB-0F2B-4AE9-BACE-CA146D176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2" y="1909960"/>
            <a:ext cx="567960" cy="94310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7E4E33A-AFB0-47C6-AABE-88F16ED68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2" y="3991238"/>
            <a:ext cx="567960" cy="94310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2FCD4C5-9006-47DF-A0E8-463DF8E8F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657" y="4232549"/>
            <a:ext cx="571580" cy="933580"/>
          </a:xfrm>
          <a:prstGeom prst="rect">
            <a:avLst/>
          </a:prstGeom>
        </p:spPr>
      </p:pic>
      <p:grpSp>
        <p:nvGrpSpPr>
          <p:cNvPr id="17" name="Agrupar 16">
            <a:extLst>
              <a:ext uri="{FF2B5EF4-FFF2-40B4-BE49-F238E27FC236}">
                <a16:creationId xmlns:a16="http://schemas.microsoft.com/office/drawing/2014/main" id="{A834D94A-99B1-4618-92CE-369E01529FB0}"/>
              </a:ext>
            </a:extLst>
          </p:cNvPr>
          <p:cNvGrpSpPr/>
          <p:nvPr/>
        </p:nvGrpSpPr>
        <p:grpSpPr>
          <a:xfrm>
            <a:off x="10192196" y="1438457"/>
            <a:ext cx="1930535" cy="2103166"/>
            <a:chOff x="10192196" y="1438457"/>
            <a:chExt cx="1930535" cy="2103166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DA79081E-E277-4127-8203-6AE3396DE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782220" y="1438457"/>
              <a:ext cx="571580" cy="933580"/>
            </a:xfrm>
            <a:prstGeom prst="rect">
              <a:avLst/>
            </a:prstGeom>
          </p:spPr>
        </p:pic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1FC9CF91-2FFA-4AA4-933C-289C00F1908E}"/>
                </a:ext>
              </a:extLst>
            </p:cNvPr>
            <p:cNvSpPr txBox="1"/>
            <p:nvPr/>
          </p:nvSpPr>
          <p:spPr>
            <a:xfrm>
              <a:off x="10192196" y="2341294"/>
              <a:ext cx="19305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Valor equivalente ao custo de manutenção de uma vaca </a:t>
              </a: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E0FB2041-2841-46F2-A755-228B291B7324}"/>
              </a:ext>
            </a:extLst>
          </p:cNvPr>
          <p:cNvGrpSpPr/>
          <p:nvPr/>
        </p:nvGrpSpPr>
        <p:grpSpPr>
          <a:xfrm>
            <a:off x="10192196" y="3971416"/>
            <a:ext cx="1623567" cy="1841044"/>
            <a:chOff x="10192196" y="3971416"/>
            <a:chExt cx="1623567" cy="1841044"/>
          </a:xfrm>
        </p:grpSpPr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4E83F050-0B4F-4AAA-829B-66FEC2791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7219" y="3971416"/>
              <a:ext cx="567960" cy="943107"/>
            </a:xfrm>
            <a:prstGeom prst="rect">
              <a:avLst/>
            </a:prstGeom>
          </p:spPr>
        </p:pic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FA789352-655C-4E00-9855-4B445789E84E}"/>
                </a:ext>
              </a:extLst>
            </p:cNvPr>
            <p:cNvSpPr txBox="1"/>
            <p:nvPr/>
          </p:nvSpPr>
          <p:spPr>
            <a:xfrm>
              <a:off x="10192196" y="5166129"/>
              <a:ext cx="16235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Valor excedente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4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0F40F-5C37-43DA-9171-F83B859C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de uso comum – A tragédia dos comuns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BC67ED-F8BE-40BE-B0F2-1542DCBE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285992" y="1349946"/>
            <a:ext cx="7870698" cy="524294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CF7983-84FA-4EFE-BE45-295215DB7EB1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8" y="5376787"/>
            <a:ext cx="1176311" cy="80421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C43F7DA-E2C4-468C-8263-B441AD4789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" y="1828833"/>
            <a:ext cx="567960" cy="9431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95849C9-F187-46B8-B9CF-43AA74B94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58" y="2300386"/>
            <a:ext cx="567960" cy="9431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5CB668B-4F6A-4680-B223-C022E7703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12" y="3028309"/>
            <a:ext cx="567960" cy="94310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5E53436-EB34-499F-AA71-7FF763D0D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" y="3048131"/>
            <a:ext cx="567960" cy="94310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EB443FB-0F2B-4AE9-BACE-CA146D176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2" y="1909960"/>
            <a:ext cx="567960" cy="94310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7E4E33A-AFB0-47C6-AABE-88F16ED68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2" y="3991238"/>
            <a:ext cx="567960" cy="94310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2FCD4C5-9006-47DF-A0E8-463DF8E8F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657" y="4232549"/>
            <a:ext cx="571580" cy="93358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3581A72-F541-4468-AF45-B0E19A23044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9" y="4543425"/>
            <a:ext cx="910820" cy="6227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7F5BEC2-0279-462A-BCC3-9D60A925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67" y="5508054"/>
            <a:ext cx="1176311" cy="80421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27154F9B-6023-4495-94A4-422C71BD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176" y="3974307"/>
            <a:ext cx="714499" cy="4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3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0F40F-5C37-43DA-9171-F83B859C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de uso comum – A tragédia dos comuns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BC67ED-F8BE-40BE-B0F2-1542DCBE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285992" y="1349946"/>
            <a:ext cx="7870698" cy="524294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CF7983-84FA-4EFE-BE45-295215DB7EB1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8" y="5376787"/>
            <a:ext cx="1176311" cy="80421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C43F7DA-E2C4-468C-8263-B441AD4789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" y="1828833"/>
            <a:ext cx="567960" cy="9431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95849C9-F187-46B8-B9CF-43AA74B94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58" y="2300386"/>
            <a:ext cx="567960" cy="9431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5CB668B-4F6A-4680-B223-C022E7703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12" y="3028309"/>
            <a:ext cx="567960" cy="94310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5E53436-EB34-499F-AA71-7FF763D0D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" y="3048131"/>
            <a:ext cx="567960" cy="94310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EB443FB-0F2B-4AE9-BACE-CA146D176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2" y="1909960"/>
            <a:ext cx="567960" cy="94310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7E4E33A-AFB0-47C6-AABE-88F16ED68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2" y="3991238"/>
            <a:ext cx="567960" cy="94310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2FCD4C5-9006-47DF-A0E8-463DF8E8F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657" y="4232549"/>
            <a:ext cx="571580" cy="93358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3581A72-F541-4468-AF45-B0E19A23044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9" y="4543425"/>
            <a:ext cx="910820" cy="6227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7F5BEC2-0279-462A-BCC3-9D60A925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67" y="5508054"/>
            <a:ext cx="1176311" cy="80421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27154F9B-6023-4495-94A4-422C71BD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176" y="3974307"/>
            <a:ext cx="714499" cy="488484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2DA3B364-C0BD-41A6-A955-763E0F4523CE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62" y="5757791"/>
            <a:ext cx="1176311" cy="80421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EA1145E-EA01-4414-BEE2-90D13CEC6E82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52" y="5510137"/>
            <a:ext cx="1176311" cy="80421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F520AEAA-BD06-4FC0-A49C-31E304B86608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11" y="4829625"/>
            <a:ext cx="910820" cy="62270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DF8C6CA-5648-4F27-A5E7-06A01F526AE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114" y="3946634"/>
            <a:ext cx="714499" cy="488484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3C6B7511-17C2-4E44-87DE-FB2682A6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585" y="4793314"/>
            <a:ext cx="910820" cy="622704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DA41E47E-A899-46D7-A0C1-B070B6F3F9C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88" y="4543425"/>
            <a:ext cx="910820" cy="62270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AA78753-01AE-47C3-8F6C-A4375755ECE3}"/>
              </a:ext>
            </a:extLst>
          </p:cNvPr>
          <p:cNvSpPr txBox="1"/>
          <p:nvPr/>
        </p:nvSpPr>
        <p:spPr>
          <a:xfrm>
            <a:off x="229097" y="1724501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9A4BBE4-28B8-4E6A-A471-18679925D084}"/>
              </a:ext>
            </a:extLst>
          </p:cNvPr>
          <p:cNvSpPr txBox="1"/>
          <p:nvPr/>
        </p:nvSpPr>
        <p:spPr>
          <a:xfrm>
            <a:off x="1210182" y="1748309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7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0F40F-5C37-43DA-9171-F83B859C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de uso comum – A tragédia dos comuns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BC67ED-F8BE-40BE-B0F2-1542DCBE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285992" y="1349946"/>
            <a:ext cx="7870698" cy="524294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CF7983-84FA-4EFE-BE45-295215DB7EB1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8" y="5376787"/>
            <a:ext cx="1176311" cy="80421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C43F7DA-E2C4-468C-8263-B441AD4789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" y="1828833"/>
            <a:ext cx="567960" cy="9431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95849C9-F187-46B8-B9CF-43AA74B94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58" y="2300386"/>
            <a:ext cx="567960" cy="9431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5CB668B-4F6A-4680-B223-C022E7703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12" y="3028309"/>
            <a:ext cx="567960" cy="94310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5E53436-EB34-499F-AA71-7FF763D0D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" y="3048131"/>
            <a:ext cx="567960" cy="94310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EB443FB-0F2B-4AE9-BACE-CA146D176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2" y="1909960"/>
            <a:ext cx="567960" cy="94310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7E4E33A-AFB0-47C6-AABE-88F16ED68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2" y="3991238"/>
            <a:ext cx="567960" cy="94310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2FCD4C5-9006-47DF-A0E8-463DF8E8F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657" y="4232549"/>
            <a:ext cx="571580" cy="93358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3581A72-F541-4468-AF45-B0E19A23044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9" y="4543425"/>
            <a:ext cx="910820" cy="62270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7F5BEC2-0279-462A-BCC3-9D60A925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67" y="5508054"/>
            <a:ext cx="1176311" cy="80421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27154F9B-6023-4495-94A4-422C71BD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176" y="3974307"/>
            <a:ext cx="714499" cy="488484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2DA3B364-C0BD-41A6-A955-763E0F4523CE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62" y="5757791"/>
            <a:ext cx="1176311" cy="80421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EA1145E-EA01-4414-BEE2-90D13CEC6E82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52" y="5510137"/>
            <a:ext cx="1176311" cy="80421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F520AEAA-BD06-4FC0-A49C-31E304B86608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11" y="4829625"/>
            <a:ext cx="910820" cy="62270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DF8C6CA-5648-4F27-A5E7-06A01F526AE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114" y="3946634"/>
            <a:ext cx="714499" cy="488484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3C6B7511-17C2-4E44-87DE-FB2682A6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585" y="4793314"/>
            <a:ext cx="910820" cy="622704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DA41E47E-A899-46D7-A0C1-B070B6F3F9C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88" y="4543425"/>
            <a:ext cx="910820" cy="62270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AA78753-01AE-47C3-8F6C-A4375755ECE3}"/>
              </a:ext>
            </a:extLst>
          </p:cNvPr>
          <p:cNvSpPr txBox="1"/>
          <p:nvPr/>
        </p:nvSpPr>
        <p:spPr>
          <a:xfrm>
            <a:off x="229097" y="1724501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9A4BBE4-28B8-4E6A-A471-18679925D084}"/>
              </a:ext>
            </a:extLst>
          </p:cNvPr>
          <p:cNvSpPr txBox="1"/>
          <p:nvPr/>
        </p:nvSpPr>
        <p:spPr>
          <a:xfrm>
            <a:off x="1210182" y="1748309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F239F555-8558-460C-8EA2-20B759DC4A4A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66" y="5605388"/>
            <a:ext cx="1176311" cy="804213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2C0D7470-AC96-4B7F-A226-73368842DF35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922" y="4743370"/>
            <a:ext cx="1176311" cy="804213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0FD778D3-2350-4D89-83A8-8BDCBB3D4136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603" y="5748843"/>
            <a:ext cx="1176311" cy="804213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31025A50-2BA2-47AF-8373-79DF8953431D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951" y="5166129"/>
            <a:ext cx="1176311" cy="804213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33198B5A-88A9-4C91-A03D-B7A3420E6D7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56" y="4699339"/>
            <a:ext cx="910820" cy="622704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9D176977-C041-482A-858B-E5EFDFBF5DB2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097" y="4754083"/>
            <a:ext cx="910820" cy="622704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3E37FF48-7FE4-4946-B4CE-D5E2C681E669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991" y="4435118"/>
            <a:ext cx="910820" cy="622704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E2C8C240-9E49-4AA6-869B-1B86D47E2A1B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226" y="4290708"/>
            <a:ext cx="910820" cy="622704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id="{A2C7B7F8-CA2F-488A-A68D-50056D17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266" y="4078022"/>
            <a:ext cx="714499" cy="488484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66E5DEBD-C3AB-4F7F-A33D-22CFFA14D8C9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50" y="4285215"/>
            <a:ext cx="714499" cy="488484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CE276374-0F3E-4FD3-B1DB-498C22B2BFF3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726" y="4123444"/>
            <a:ext cx="714499" cy="488484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2F85DA38-2CA9-4DA9-827B-5066C2D56D97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933" y="4059455"/>
            <a:ext cx="714499" cy="488484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F1285E59-953E-483D-9D46-6836BCFF5C3B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469" y="5174318"/>
            <a:ext cx="910820" cy="622704"/>
          </a:xfrm>
          <a:prstGeom prst="rect">
            <a:avLst/>
          </a:prstGeom>
        </p:spPr>
      </p:pic>
      <p:sp>
        <p:nvSpPr>
          <p:cNvPr id="38" name="CaixaDeTexto 37">
            <a:extLst>
              <a:ext uri="{FF2B5EF4-FFF2-40B4-BE49-F238E27FC236}">
                <a16:creationId xmlns:a16="http://schemas.microsoft.com/office/drawing/2014/main" id="{93BF42E4-2099-4286-BB8A-DB2274AFC114}"/>
              </a:ext>
            </a:extLst>
          </p:cNvPr>
          <p:cNvSpPr txBox="1"/>
          <p:nvPr/>
        </p:nvSpPr>
        <p:spPr>
          <a:xfrm>
            <a:off x="1188999" y="3078604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89C4A2A-5613-48F1-8DE8-516C6497F8CC}"/>
              </a:ext>
            </a:extLst>
          </p:cNvPr>
          <p:cNvSpPr txBox="1"/>
          <p:nvPr/>
        </p:nvSpPr>
        <p:spPr>
          <a:xfrm>
            <a:off x="159801" y="2965687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572DC38-DE34-4316-A9B7-4131752E84DB}"/>
              </a:ext>
            </a:extLst>
          </p:cNvPr>
          <p:cNvSpPr txBox="1"/>
          <p:nvPr/>
        </p:nvSpPr>
        <p:spPr>
          <a:xfrm>
            <a:off x="708722" y="2280564"/>
            <a:ext cx="8221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8FB9982-4F15-4229-BF5E-F856A78D11C6}"/>
              </a:ext>
            </a:extLst>
          </p:cNvPr>
          <p:cNvSpPr txBox="1"/>
          <p:nvPr/>
        </p:nvSpPr>
        <p:spPr>
          <a:xfrm>
            <a:off x="680484" y="4058133"/>
            <a:ext cx="677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0000"/>
                </a:solidFill>
              </a:rPr>
              <a:t>X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1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C4022-247E-4B01-A9EE-D14305A2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Eficiência de Pareto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035904-F15E-499C-A5B8-6C0219C9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err="1"/>
              <a:t>Vilfredo</a:t>
            </a:r>
            <a:r>
              <a:rPr lang="pt-BR" sz="3200" dirty="0"/>
              <a:t> Pareto (1848 – 1923): economista e sociólogo italiano</a:t>
            </a:r>
          </a:p>
          <a:p>
            <a:r>
              <a:rPr lang="pt-BR" sz="3200" dirty="0"/>
              <a:t>Uma alocação é eficiente no sentido de Pareto (Pareto eficiente) se, por meio da realocação dos bens, não for possível melhorar a situação de um agente sem piorar a situação de outro agente.</a:t>
            </a:r>
          </a:p>
          <a:p>
            <a:pPr lvl="1"/>
            <a:r>
              <a:rPr lang="pt-BR" sz="2800" dirty="0"/>
              <a:t>Se, com os recursos existentes, for possível melhorar a situação de um sem piorar a de outro, a alocação é </a:t>
            </a:r>
            <a:r>
              <a:rPr lang="pt-BR" sz="2800" b="1" dirty="0"/>
              <a:t>ineficiente</a:t>
            </a:r>
            <a:r>
              <a:rPr lang="pt-BR" sz="2800" dirty="0"/>
              <a:t>.</a:t>
            </a:r>
          </a:p>
          <a:p>
            <a:pPr lvl="1"/>
            <a:r>
              <a:rPr lang="pt-BR" sz="2800" dirty="0"/>
              <a:t>Numa alocação Pareto eficiente, a melhora da situação de um agente implica na piora de outro.</a:t>
            </a:r>
          </a:p>
        </p:txBody>
      </p:sp>
    </p:spTree>
    <p:extLst>
      <p:ext uri="{BB962C8B-B14F-4D97-AF65-F5344CB8AC3E}">
        <p14:creationId xmlns:p14="http://schemas.microsoft.com/office/powerpoint/2010/main" val="314972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4"/>
    </mc:Choice>
    <mc:Fallback xmlns="">
      <p:transition spd="slow" advTm="7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D4DBD-40F1-4714-8DCE-74B7F15F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Ganhos da troca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D3A4D8-0C5B-40FF-81CC-8C506A48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66692"/>
            <a:ext cx="10789140" cy="4275417"/>
          </a:xfrm>
          <a:prstGeom prst="rect">
            <a:avLst/>
          </a:prstGeom>
        </p:spPr>
      </p:pic>
      <p:grpSp>
        <p:nvGrpSpPr>
          <p:cNvPr id="19" name="Agrupar 18">
            <a:extLst>
              <a:ext uri="{FF2B5EF4-FFF2-40B4-BE49-F238E27FC236}">
                <a16:creationId xmlns:a16="http://schemas.microsoft.com/office/drawing/2014/main" id="{E1A6DC6C-455B-437B-9FE5-C0CA2E42E224}"/>
              </a:ext>
            </a:extLst>
          </p:cNvPr>
          <p:cNvGrpSpPr/>
          <p:nvPr/>
        </p:nvGrpSpPr>
        <p:grpSpPr>
          <a:xfrm>
            <a:off x="3186822" y="4210051"/>
            <a:ext cx="5938128" cy="2435073"/>
            <a:chOff x="3186822" y="4210051"/>
            <a:chExt cx="5938128" cy="2435073"/>
          </a:xfrm>
        </p:grpSpPr>
        <p:cxnSp>
          <p:nvCxnSpPr>
            <p:cNvPr id="5" name="Conector de Seta Reta 4">
              <a:extLst>
                <a:ext uri="{FF2B5EF4-FFF2-40B4-BE49-F238E27FC236}">
                  <a16:creationId xmlns:a16="http://schemas.microsoft.com/office/drawing/2014/main" id="{45338679-8107-4E2D-BE4F-D6650CE911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6822" y="4945305"/>
              <a:ext cx="1638395" cy="154757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Seta Reta 5">
              <a:extLst>
                <a:ext uri="{FF2B5EF4-FFF2-40B4-BE49-F238E27FC236}">
                  <a16:creationId xmlns:a16="http://schemas.microsoft.com/office/drawing/2014/main" id="{E85A171A-2AA9-4706-A2A2-A8AF09576B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66784" y="4210051"/>
              <a:ext cx="1758166" cy="228282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297D62F4-2793-4DE5-BA00-E6E5739D9FD3}"/>
                </a:ext>
              </a:extLst>
            </p:cNvPr>
            <p:cNvSpPr txBox="1"/>
            <p:nvPr/>
          </p:nvSpPr>
          <p:spPr>
            <a:xfrm>
              <a:off x="4864394" y="6245014"/>
              <a:ext cx="3311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rgbClr val="FF0000"/>
                  </a:solidFill>
                </a:rPr>
                <a:t>Alocações ineficientes</a:t>
              </a: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C08AC75F-1C63-47BF-BC29-CA45062EC912}"/>
              </a:ext>
            </a:extLst>
          </p:cNvPr>
          <p:cNvGrpSpPr/>
          <p:nvPr/>
        </p:nvGrpSpPr>
        <p:grpSpPr>
          <a:xfrm>
            <a:off x="3409950" y="1104065"/>
            <a:ext cx="5994009" cy="3467935"/>
            <a:chOff x="3409950" y="1104065"/>
            <a:chExt cx="5994009" cy="3467935"/>
          </a:xfrm>
        </p:grpSpPr>
        <p:cxnSp>
          <p:nvCxnSpPr>
            <p:cNvPr id="11" name="Conector de Seta Reta 10">
              <a:extLst>
                <a:ext uri="{FF2B5EF4-FFF2-40B4-BE49-F238E27FC236}">
                  <a16:creationId xmlns:a16="http://schemas.microsoft.com/office/drawing/2014/main" id="{AECD6883-1EE7-4A0C-AF71-3007AF4266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9950" y="1524000"/>
              <a:ext cx="1586717" cy="3048000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>
              <a:extLst>
                <a:ext uri="{FF2B5EF4-FFF2-40B4-BE49-F238E27FC236}">
                  <a16:creationId xmlns:a16="http://schemas.microsoft.com/office/drawing/2014/main" id="{0B93538E-2128-4CF0-8C75-43373E32D15E}"/>
                </a:ext>
              </a:extLst>
            </p:cNvPr>
            <p:cNvCxnSpPr>
              <a:cxnSpLocks/>
            </p:cNvCxnSpPr>
            <p:nvPr/>
          </p:nvCxnSpPr>
          <p:spPr>
            <a:xfrm>
              <a:off x="7083278" y="1504175"/>
              <a:ext cx="2320681" cy="2517874"/>
            </a:xfrm>
            <a:prstGeom prst="straightConnector1">
              <a:avLst/>
            </a:prstGeom>
            <a:ln w="635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4AF3F060-8719-40F1-9F5E-106E4A6A20BA}"/>
                </a:ext>
              </a:extLst>
            </p:cNvPr>
            <p:cNvSpPr txBox="1"/>
            <p:nvPr/>
          </p:nvSpPr>
          <p:spPr>
            <a:xfrm>
              <a:off x="4825217" y="1104065"/>
              <a:ext cx="3311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chemeClr val="accent1">
                      <a:lumMod val="50000"/>
                    </a:schemeClr>
                  </a:solidFill>
                </a:rPr>
                <a:t>Alocações eficientes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5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E2699-60BD-4DCB-B36B-A8189789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Eficiência de Pareto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630FD-9905-4E80-88B2-2BFAB56D3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O critério de eficiência de Pareto desvincula eficiência e equidade.</a:t>
            </a:r>
          </a:p>
          <a:p>
            <a:r>
              <a:rPr lang="pt-BR" sz="3200" dirty="0"/>
              <a:t>Utilitarismo: maior grau de felicidade / bem estar para o maior número de pessoas.</a:t>
            </a:r>
          </a:p>
          <a:p>
            <a:r>
              <a:rPr lang="pt-BR" sz="3200" dirty="0"/>
              <a:t>Pareto: não é possível fazer comparações entre indivíduos em termos de felicidade / bem estar.</a:t>
            </a:r>
          </a:p>
          <a:p>
            <a:pPr lvl="1"/>
            <a:r>
              <a:rPr lang="pt-BR" sz="2800" dirty="0"/>
              <a:t>Não é possível agregar o bem estar dos indivíduos em uma medida de bem estar geral ou social.</a:t>
            </a:r>
          </a:p>
          <a:p>
            <a:pPr lvl="1"/>
            <a:r>
              <a:rPr lang="pt-BR" sz="2800" dirty="0"/>
              <a:t>Há infinitas alocações eficientes no sentido de Pareto. A alocação alcançada depende da alocação original de recursos.</a:t>
            </a:r>
          </a:p>
        </p:txBody>
      </p:sp>
    </p:spTree>
    <p:extLst>
      <p:ext uri="{BB962C8B-B14F-4D97-AF65-F5344CB8AC3E}">
        <p14:creationId xmlns:p14="http://schemas.microsoft.com/office/powerpoint/2010/main" val="74955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84" y="42154"/>
            <a:ext cx="8229600" cy="1143000"/>
          </a:xfrm>
        </p:spPr>
        <p:txBody>
          <a:bodyPr/>
          <a:lstStyle/>
          <a:p>
            <a:r>
              <a:rPr lang="pt-BR" dirty="0"/>
              <a:t>Caixa de </a:t>
            </a:r>
            <a:r>
              <a:rPr lang="pt-BR" dirty="0" err="1"/>
              <a:t>Edgeworth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55640" y="1772816"/>
            <a:ext cx="6552728" cy="396044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423592" y="56519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</a:t>
            </a:r>
            <a:r>
              <a:rPr lang="pt-BR" baseline="30000" dirty="0"/>
              <a:t>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336360" y="14847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</a:t>
            </a:r>
            <a:r>
              <a:rPr lang="pt-BR" baseline="30000" dirty="0"/>
              <a:t>B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5720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baseline="30000" dirty="0"/>
              <a:t>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51584" y="49411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baseline="30000" dirty="0"/>
              <a:t>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616280" y="13314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baseline="30000" dirty="0"/>
              <a:t>B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091936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baseline="30000" dirty="0"/>
              <a:t>B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rot="10800000">
            <a:off x="7248128" y="1556792"/>
            <a:ext cx="129614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4079776" y="6093296"/>
            <a:ext cx="1224136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>
            <a:off x="9625186" y="2708126"/>
            <a:ext cx="129614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 flipH="1" flipV="1">
            <a:off x="1963924" y="4329100"/>
            <a:ext cx="1071736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>
            <a:spLocks noChangeAspect="1"/>
          </p:cNvSpPr>
          <p:nvPr/>
        </p:nvSpPr>
        <p:spPr>
          <a:xfrm>
            <a:off x="4799856" y="5085187"/>
            <a:ext cx="86410" cy="86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4511824" y="4221088"/>
            <a:ext cx="1368152" cy="720080"/>
            <a:chOff x="2987824" y="4221088"/>
            <a:chExt cx="1368152" cy="720080"/>
          </a:xfrm>
        </p:grpSpPr>
        <p:sp>
          <p:nvSpPr>
            <p:cNvPr id="19" name="CaixaDeTexto 18"/>
            <p:cNvSpPr txBox="1"/>
            <p:nvPr/>
          </p:nvSpPr>
          <p:spPr>
            <a:xfrm>
              <a:off x="2987824" y="422108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ALOCAÇÃO</a:t>
              </a:r>
            </a:p>
          </p:txBody>
        </p:sp>
        <p:cxnSp>
          <p:nvCxnSpPr>
            <p:cNvPr id="21" name="Conector de seta reta 20"/>
            <p:cNvCxnSpPr>
              <a:stCxn id="19" idx="2"/>
            </p:cNvCxnSpPr>
            <p:nvPr/>
          </p:nvCxnSpPr>
          <p:spPr>
            <a:xfrm rot="5400000">
              <a:off x="3370512" y="4639780"/>
              <a:ext cx="350748" cy="2520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o 27"/>
          <p:cNvGrpSpPr/>
          <p:nvPr/>
        </p:nvGrpSpPr>
        <p:grpSpPr>
          <a:xfrm>
            <a:off x="2855640" y="1772816"/>
            <a:ext cx="6552728" cy="3960440"/>
            <a:chOff x="1331640" y="1772816"/>
            <a:chExt cx="6552728" cy="3960440"/>
          </a:xfrm>
        </p:grpSpPr>
        <p:cxnSp>
          <p:nvCxnSpPr>
            <p:cNvPr id="24" name="Conector reto 23"/>
            <p:cNvCxnSpPr/>
            <p:nvPr/>
          </p:nvCxnSpPr>
          <p:spPr>
            <a:xfrm rot="5400000" flipH="1" flipV="1">
              <a:off x="1367643" y="3753036"/>
              <a:ext cx="3960440" cy="0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1331640" y="5157192"/>
              <a:ext cx="6552728" cy="0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o 32"/>
          <p:cNvGrpSpPr/>
          <p:nvPr/>
        </p:nvGrpSpPr>
        <p:grpSpPr>
          <a:xfrm>
            <a:off x="2783632" y="1052736"/>
            <a:ext cx="6624736" cy="1459324"/>
            <a:chOff x="1259632" y="1052736"/>
            <a:chExt cx="6624736" cy="1459324"/>
          </a:xfrm>
        </p:grpSpPr>
        <p:sp>
          <p:nvSpPr>
            <p:cNvPr id="29" name="CaixaDeTexto 28"/>
            <p:cNvSpPr txBox="1"/>
            <p:nvPr/>
          </p:nvSpPr>
          <p:spPr>
            <a:xfrm>
              <a:off x="1259632" y="1052736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Quantidade do bem 1 que pertence ao consumidor A</a:t>
              </a:r>
              <a:endParaRPr lang="pt-BR" sz="1600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4355976" y="1988840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Quantidade do bem 1 que pertence ao consumidor B</a:t>
              </a:r>
              <a:endParaRPr lang="pt-BR" sz="1600" dirty="0"/>
            </a:p>
          </p:txBody>
        </p:sp>
        <p:sp>
          <p:nvSpPr>
            <p:cNvPr id="31" name="Chave esquerda 30"/>
            <p:cNvSpPr/>
            <p:nvPr/>
          </p:nvSpPr>
          <p:spPr>
            <a:xfrm rot="5400000">
              <a:off x="2195736" y="620688"/>
              <a:ext cx="288032" cy="201622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have esquerda 31"/>
            <p:cNvSpPr/>
            <p:nvPr/>
          </p:nvSpPr>
          <p:spPr>
            <a:xfrm rot="16200000">
              <a:off x="5472100" y="-351420"/>
              <a:ext cx="288032" cy="453650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7104112" y="1772816"/>
            <a:ext cx="3096344" cy="3960440"/>
            <a:chOff x="5580112" y="1772816"/>
            <a:chExt cx="3096344" cy="3960440"/>
          </a:xfrm>
        </p:grpSpPr>
        <p:sp>
          <p:nvSpPr>
            <p:cNvPr id="34" name="CaixaDeTexto 33"/>
            <p:cNvSpPr txBox="1"/>
            <p:nvPr/>
          </p:nvSpPr>
          <p:spPr>
            <a:xfrm rot="16200000">
              <a:off x="7298722" y="3131386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Quantidade do bem 2 que pertence ao consumidor B</a:t>
              </a:r>
              <a:endParaRPr lang="pt-BR" dirty="0"/>
            </a:p>
          </p:txBody>
        </p:sp>
        <p:sp>
          <p:nvSpPr>
            <p:cNvPr id="35" name="Chave esquerda 34"/>
            <p:cNvSpPr/>
            <p:nvPr/>
          </p:nvSpPr>
          <p:spPr>
            <a:xfrm flipH="1">
              <a:off x="7812360" y="1772816"/>
              <a:ext cx="432048" cy="338437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5580112" y="5157192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Quantidade do bem 2 que pertence ao consumidor A</a:t>
              </a:r>
              <a:endParaRPr lang="pt-BR" dirty="0"/>
            </a:p>
          </p:txBody>
        </p:sp>
        <p:sp>
          <p:nvSpPr>
            <p:cNvPr id="37" name="Chave esquerda 36"/>
            <p:cNvSpPr/>
            <p:nvPr/>
          </p:nvSpPr>
          <p:spPr>
            <a:xfrm>
              <a:off x="7668344" y="5157192"/>
              <a:ext cx="144016" cy="57606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1203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84" y="42154"/>
            <a:ext cx="8229600" cy="1143000"/>
          </a:xfrm>
        </p:spPr>
        <p:txBody>
          <a:bodyPr/>
          <a:lstStyle/>
          <a:p>
            <a:r>
              <a:rPr lang="pt-BR" dirty="0"/>
              <a:t>Caixa de </a:t>
            </a:r>
            <a:r>
              <a:rPr lang="pt-BR" dirty="0" err="1"/>
              <a:t>Edgeworth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55640" y="1772816"/>
            <a:ext cx="6552728" cy="396044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423592" y="56519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</a:t>
            </a:r>
            <a:r>
              <a:rPr lang="pt-BR" baseline="30000" dirty="0"/>
              <a:t>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336360" y="14847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</a:t>
            </a:r>
            <a:r>
              <a:rPr lang="pt-BR" baseline="30000" dirty="0"/>
              <a:t>B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8CF49DF7-4C55-4230-BBFC-6A65B6854ADE}"/>
              </a:ext>
            </a:extLst>
          </p:cNvPr>
          <p:cNvSpPr>
            <a:spLocks noChangeAspect="1"/>
          </p:cNvSpPr>
          <p:nvPr/>
        </p:nvSpPr>
        <p:spPr>
          <a:xfrm>
            <a:off x="3009145" y="6223643"/>
            <a:ext cx="129615" cy="1296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2371A562-6495-44B4-96E9-1490972AE07A}"/>
              </a:ext>
            </a:extLst>
          </p:cNvPr>
          <p:cNvSpPr>
            <a:spLocks noChangeAspect="1"/>
          </p:cNvSpPr>
          <p:nvPr/>
        </p:nvSpPr>
        <p:spPr>
          <a:xfrm>
            <a:off x="6547695" y="6261742"/>
            <a:ext cx="129615" cy="1296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9A8540-1153-4FE4-8D72-0F6996271565}"/>
              </a:ext>
            </a:extLst>
          </p:cNvPr>
          <p:cNvSpPr txBox="1"/>
          <p:nvPr/>
        </p:nvSpPr>
        <p:spPr>
          <a:xfrm>
            <a:off x="3235327" y="605930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Alocação original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26A3DDE0-AD60-41CD-B8E3-0582C1FF3523}"/>
              </a:ext>
            </a:extLst>
          </p:cNvPr>
          <p:cNvSpPr txBox="1"/>
          <p:nvPr/>
        </p:nvSpPr>
        <p:spPr>
          <a:xfrm>
            <a:off x="6677310" y="6059308"/>
            <a:ext cx="477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Alocação resultante da troca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223FCAFA-5370-4D2E-8396-75E7CCBAB564}"/>
              </a:ext>
            </a:extLst>
          </p:cNvPr>
          <p:cNvSpPr>
            <a:spLocks noChangeAspect="1"/>
          </p:cNvSpPr>
          <p:nvPr/>
        </p:nvSpPr>
        <p:spPr>
          <a:xfrm>
            <a:off x="3461588" y="3632838"/>
            <a:ext cx="129615" cy="1296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17D3BFC-E9B4-4F69-B22B-338F700915A4}"/>
              </a:ext>
            </a:extLst>
          </p:cNvPr>
          <p:cNvSpPr>
            <a:spLocks noChangeAspect="1"/>
          </p:cNvSpPr>
          <p:nvPr/>
        </p:nvSpPr>
        <p:spPr>
          <a:xfrm>
            <a:off x="3914023" y="4385315"/>
            <a:ext cx="129615" cy="1296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21F485F7-B98B-4C37-8936-5F66AABB70F2}"/>
              </a:ext>
            </a:extLst>
          </p:cNvPr>
          <p:cNvSpPr>
            <a:spLocks noChangeAspect="1"/>
          </p:cNvSpPr>
          <p:nvPr/>
        </p:nvSpPr>
        <p:spPr>
          <a:xfrm>
            <a:off x="6561979" y="4632964"/>
            <a:ext cx="129615" cy="1296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274A33FC-247E-432A-9586-8F185D3DBFF1}"/>
              </a:ext>
            </a:extLst>
          </p:cNvPr>
          <p:cNvSpPr>
            <a:spLocks noChangeAspect="1"/>
          </p:cNvSpPr>
          <p:nvPr/>
        </p:nvSpPr>
        <p:spPr>
          <a:xfrm>
            <a:off x="5942850" y="3699518"/>
            <a:ext cx="129615" cy="1296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B6153AE1-BDDA-43E7-A5DA-97D97BB1F042}"/>
              </a:ext>
            </a:extLst>
          </p:cNvPr>
          <p:cNvSpPr/>
          <p:nvPr/>
        </p:nvSpPr>
        <p:spPr>
          <a:xfrm>
            <a:off x="2871788" y="1771650"/>
            <a:ext cx="6557962" cy="3957638"/>
          </a:xfrm>
          <a:custGeom>
            <a:avLst/>
            <a:gdLst>
              <a:gd name="connsiteX0" fmla="*/ 0 w 6557962"/>
              <a:gd name="connsiteY0" fmla="*/ 3957638 h 3957638"/>
              <a:gd name="connsiteX1" fmla="*/ 1100137 w 6557962"/>
              <a:gd name="connsiteY1" fmla="*/ 2700338 h 3957638"/>
              <a:gd name="connsiteX2" fmla="*/ 3157537 w 6557962"/>
              <a:gd name="connsiteY2" fmla="*/ 2000250 h 3957638"/>
              <a:gd name="connsiteX3" fmla="*/ 6557962 w 6557962"/>
              <a:gd name="connsiteY3" fmla="*/ 0 h 395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7962" h="3957638">
                <a:moveTo>
                  <a:pt x="0" y="3957638"/>
                </a:moveTo>
                <a:cubicBezTo>
                  <a:pt x="286940" y="3492103"/>
                  <a:pt x="573881" y="3026569"/>
                  <a:pt x="1100137" y="2700338"/>
                </a:cubicBezTo>
                <a:cubicBezTo>
                  <a:pt x="1626393" y="2374107"/>
                  <a:pt x="2247900" y="2450306"/>
                  <a:pt x="3157537" y="2000250"/>
                </a:cubicBezTo>
                <a:cubicBezTo>
                  <a:pt x="4067174" y="1550194"/>
                  <a:pt x="5312568" y="775097"/>
                  <a:pt x="6557962" y="0"/>
                </a:cubicBezTo>
              </a:path>
            </a:pathLst>
          </a:cu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BB4C6E56-2E37-4B5F-8E62-30D2BBEAB33C}"/>
              </a:ext>
            </a:extLst>
          </p:cNvPr>
          <p:cNvGrpSpPr/>
          <p:nvPr/>
        </p:nvGrpSpPr>
        <p:grpSpPr>
          <a:xfrm>
            <a:off x="5942850" y="613654"/>
            <a:ext cx="4372725" cy="1758071"/>
            <a:chOff x="5942850" y="613654"/>
            <a:chExt cx="4372725" cy="1758071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5559CDE6-2408-4299-B92E-C35C2DC2CEBB}"/>
                </a:ext>
              </a:extLst>
            </p:cNvPr>
            <p:cNvSpPr txBox="1"/>
            <p:nvPr/>
          </p:nvSpPr>
          <p:spPr>
            <a:xfrm>
              <a:off x="5942850" y="613654"/>
              <a:ext cx="43727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rgbClr val="FF0000"/>
                  </a:solidFill>
                </a:rPr>
                <a:t>Curva de contrato – alocações Pareto eficientes</a:t>
              </a:r>
            </a:p>
          </p:txBody>
        </p:sp>
        <p:cxnSp>
          <p:nvCxnSpPr>
            <p:cNvPr id="20" name="Conector de Seta Reta 19">
              <a:extLst>
                <a:ext uri="{FF2B5EF4-FFF2-40B4-BE49-F238E27FC236}">
                  <a16:creationId xmlns:a16="http://schemas.microsoft.com/office/drawing/2014/main" id="{57805BE1-EB22-4CC9-A01E-72445C0BAC85}"/>
                </a:ext>
              </a:extLst>
            </p:cNvPr>
            <p:cNvCxnSpPr/>
            <p:nvPr/>
          </p:nvCxnSpPr>
          <p:spPr>
            <a:xfrm>
              <a:off x="8266584" y="1185154"/>
              <a:ext cx="0" cy="118657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30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55503-DFBE-41CB-88A6-937FA4CF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Equidade e eficiência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92050D-348D-4E03-9678-9C8363F13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Dilema equidade – eficiência: as sociedades fazem uma escolha política entre ter menos desigualdade ou mais crescimento econômico (eficiência).</a:t>
            </a:r>
          </a:p>
          <a:p>
            <a:r>
              <a:rPr lang="pt-BR" dirty="0"/>
              <a:t>Perspectiva dinâmica: alto grau de desigualdade implica em investimento baixo em capital humano (educação) nos grupos mais pobres e perpetuação da pobreza (baixa produtividade).</a:t>
            </a:r>
          </a:p>
          <a:p>
            <a:pPr lvl="1"/>
            <a:r>
              <a:rPr lang="pt-BR" dirty="0"/>
              <a:t>A perda de crescimento no presente é mais do que compensada pelos ganhos de produtividade no futuro.</a:t>
            </a:r>
          </a:p>
          <a:p>
            <a:pPr lvl="1"/>
            <a:r>
              <a:rPr lang="pt-BR" dirty="0"/>
              <a:t>Taxa de retorno do investimento em educação é alta em comparação com o investimento em capital físico.</a:t>
            </a:r>
          </a:p>
        </p:txBody>
      </p:sp>
    </p:spTree>
    <p:extLst>
      <p:ext uri="{BB962C8B-B14F-4D97-AF65-F5344CB8AC3E}">
        <p14:creationId xmlns:p14="http://schemas.microsoft.com/office/powerpoint/2010/main" val="391443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Proposições fundamentais da economia do bem-estar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600" dirty="0"/>
          </a:p>
          <a:p>
            <a:r>
              <a:rPr lang="pt-BR" sz="3600" dirty="0"/>
              <a:t>As alocações alcançadas por processos de mercado competitivo* são eficientes no sentido de Pareto.</a:t>
            </a:r>
          </a:p>
          <a:p>
            <a:endParaRPr lang="pt-BR" sz="3600" dirty="0"/>
          </a:p>
          <a:p>
            <a:r>
              <a:rPr lang="pt-BR" sz="3600" dirty="0"/>
              <a:t>Qualquer alocação eficiente no sentido de Pareto pode ser alcançada por um processo de mercado.</a:t>
            </a:r>
          </a:p>
        </p:txBody>
      </p:sp>
    </p:spTree>
    <p:extLst>
      <p:ext uri="{BB962C8B-B14F-4D97-AF65-F5344CB8AC3E}">
        <p14:creationId xmlns:p14="http://schemas.microsoft.com/office/powerpoint/2010/main" val="3254596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1109</Words>
  <Application>Microsoft Office PowerPoint</Application>
  <PresentationFormat>Widescreen</PresentationFormat>
  <Paragraphs>143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-apple-system</vt:lpstr>
      <vt:lpstr>Arial</vt:lpstr>
      <vt:lpstr>Calibri</vt:lpstr>
      <vt:lpstr>Calibri Light</vt:lpstr>
      <vt:lpstr>Tema do Office</vt:lpstr>
      <vt:lpstr>ZEB1093 – Fundamentos de Economia  Aula 5 – O mercado e a alocação de recursos - 4</vt:lpstr>
      <vt:lpstr>Quando o mercado é eficiente para alocar recursos?</vt:lpstr>
      <vt:lpstr>Eficiência de Pareto</vt:lpstr>
      <vt:lpstr>Ganhos da troca</vt:lpstr>
      <vt:lpstr>Eficiência de Pareto</vt:lpstr>
      <vt:lpstr>Caixa de Edgeworth</vt:lpstr>
      <vt:lpstr>Caixa de Edgeworth</vt:lpstr>
      <vt:lpstr>Equidade e eficiência</vt:lpstr>
      <vt:lpstr>Proposições fundamentais da economia do bem-estar</vt:lpstr>
      <vt:lpstr>O que significa “falha de mercado”?</vt:lpstr>
      <vt:lpstr>Poder de mercado</vt:lpstr>
      <vt:lpstr>Mitigação – Política de defesa da concorrência</vt:lpstr>
      <vt:lpstr>Bens Públicos</vt:lpstr>
      <vt:lpstr>Informação assimétrica O mercado de “limões”</vt:lpstr>
      <vt:lpstr>O mercado de “limões”</vt:lpstr>
      <vt:lpstr>O mercado de “limões”</vt:lpstr>
      <vt:lpstr>Mitigação: sinalização e screening</vt:lpstr>
      <vt:lpstr>Externalidades</vt:lpstr>
      <vt:lpstr>Externalidades</vt:lpstr>
      <vt:lpstr>Externalidades</vt:lpstr>
      <vt:lpstr>Externalidades</vt:lpstr>
      <vt:lpstr>Mitigação </vt:lpstr>
      <vt:lpstr>Bens de uso comum – A tragédia dos comuns</vt:lpstr>
      <vt:lpstr>Bens de uso comum – A tragédia dos comuns</vt:lpstr>
      <vt:lpstr>Bens de uso comum – A tragédia dos comuns</vt:lpstr>
      <vt:lpstr>Bens de uso comum – A tragédia dos comuns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ZEB1093 – Fundamentos de Economia  Aula 5 – O mercado e a alocação de recursos - 4</dc:title>
  <dc:creator>Rubens Nunes</dc:creator>
  <cp:lastModifiedBy>Rubens Nunes</cp:lastModifiedBy>
  <cp:revision>17</cp:revision>
  <dcterms:created xsi:type="dcterms:W3CDTF">2021-09-17T11:32:34Z</dcterms:created>
  <dcterms:modified xsi:type="dcterms:W3CDTF">2021-09-18T17:30:01Z</dcterms:modified>
</cp:coreProperties>
</file>