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5" r:id="rId3"/>
    <p:sldId id="373" r:id="rId4"/>
    <p:sldId id="378" r:id="rId5"/>
    <p:sldId id="372" r:id="rId6"/>
    <p:sldId id="369" r:id="rId7"/>
    <p:sldId id="379" r:id="rId8"/>
    <p:sldId id="384" r:id="rId9"/>
    <p:sldId id="380" r:id="rId10"/>
    <p:sldId id="381" r:id="rId11"/>
    <p:sldId id="382" r:id="rId12"/>
    <p:sldId id="383" r:id="rId13"/>
    <p:sldId id="385" r:id="rId14"/>
    <p:sldId id="354" r:id="rId15"/>
    <p:sldId id="353" r:id="rId16"/>
    <p:sldId id="344" r:id="rId17"/>
    <p:sldId id="370" r:id="rId18"/>
    <p:sldId id="368" r:id="rId19"/>
    <p:sldId id="366" r:id="rId20"/>
    <p:sldId id="367" r:id="rId21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pe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 autoAdjust="0"/>
    <p:restoredTop sz="76896" autoAdjust="0"/>
  </p:normalViewPr>
  <p:slideViewPr>
    <p:cSldViewPr>
      <p:cViewPr varScale="1">
        <p:scale>
          <a:sx n="74" d="100"/>
          <a:sy n="74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2664" y="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3B77-DD39-4EA6-BF23-C839F90F9266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4606-4534-452D-9A15-B91E2C0E49A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29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80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Primeiro trecho mostra, exatamente, peso da “ideologia” no pensamento e ações de Stalin.</a:t>
            </a:r>
          </a:p>
          <a:p>
            <a:pPr marL="228600" indent="-228600">
              <a:buAutoNum type="arabicPeriod"/>
            </a:pPr>
            <a:r>
              <a:rPr lang="pt-BR" baseline="0" dirty="0"/>
              <a:t>Segundo trecho mostra peso da concepção de “equilíbrio de forças” (EUA voltariam ao isolacionismo no pós-guerra e não teriam como evitar domínio </a:t>
            </a:r>
            <a:r>
              <a:rPr lang="pt-BR" i="1" baseline="0" dirty="0"/>
              <a:t>de facto</a:t>
            </a:r>
            <a:r>
              <a:rPr lang="pt-BR" i="0" baseline="0" dirty="0"/>
              <a:t> da Europa Oriental pela URSS). A interpretação que Stalin parece ter tido de Ialta era a de que EUA queriam, pelo menos, “aparência” de democracia, mas aceitavam, na prática, que região tivesse governos amigáveis à URSS.  </a:t>
            </a:r>
            <a:r>
              <a:rPr lang="pt-BR" baseline="0" dirty="0"/>
              <a:t>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Trecho mostra o quanto a URSS, por querer parecer “durona” diante de EUA/UK, acabou, muitas vezes, incitando posturas confrontacionistas também do outro lado (que era exatamente o que os republicanos conservadores queriam: era preciso ser </a:t>
            </a:r>
            <a:r>
              <a:rPr lang="pt-BR" i="1" baseline="0" dirty="0"/>
              <a:t>tough</a:t>
            </a:r>
            <a:r>
              <a:rPr lang="pt-BR" i="0" baseline="0" dirty="0"/>
              <a:t>)</a:t>
            </a:r>
            <a:r>
              <a:rPr lang="pt-BR" baseline="0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 err="1"/>
              <a:t>Litvinov</a:t>
            </a:r>
            <a:r>
              <a:rPr lang="pt-BR" baseline="0" dirty="0"/>
              <a:t> (MRE) achava que a URSS deveria apoiar-se nas democracias ocidentais para lutar contra os fascismos. </a:t>
            </a:r>
          </a:p>
          <a:p>
            <a:pPr marL="228600" indent="-228600">
              <a:buAutoNum type="arabicPeriod"/>
            </a:pPr>
            <a:r>
              <a:rPr lang="pt-BR" baseline="0" dirty="0"/>
              <a:t>Pacto germano-soviético foi uma forma de a URSS deixar a “briga” continuar entre os blocos intercapitalistas. A única coisa é que a composição desse bloco estava diferente do que Stalin pensava, mas o princípio era o mesmo.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Trecho mostra caráter ideológico do pensamento de Stalin. Deve ser visto com maior cuidado, porém, pois é discurso público, diferente dos trechos anteriores, retirados de discussões privadas/confidenciais. Esse discurso, o 1º feito por Stalin para a população soviética no pós-guerra, é considerado elemento importante para o aguçamento de tensões entre EUA e URSS, levando à guerra fria.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aseline="0" dirty="0"/>
              <a:t>1. Observar a cidade de Stettin, Báltico (discurso Churchill não incluiu ALE oriental porque perspectiva ainda era de que ALE fosse reunificada).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aseline="0" dirty="0"/>
              <a:t>1. Observar a cidade de Stettin, Báltico (discurso Churchill não incluiu ALE oriental porque perspectiva ainda era de que ALE fosse reunificada).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t-BR" baseline="0" dirty="0"/>
              <a:t>Lembrar da “imagem” positiva que URSS chegou a ter nos EUA durante a 2º guerra.</a:t>
            </a:r>
          </a:p>
          <a:p>
            <a:pPr marL="228600" indent="-228600">
              <a:buAutoNum type="arabicPeriod"/>
            </a:pPr>
            <a:r>
              <a:rPr lang="pt-BR" baseline="0" dirty="0"/>
              <a:t>Governo Roosevelt via integração da URSS na ordem mundial como aspecto fundamental para manutenção da paz no longo prazo. Washington talvez só não se deu conta das dificuldades que viriam.</a:t>
            </a:r>
          </a:p>
          <a:p>
            <a:pPr marL="228600" indent="-228600">
              <a:buAutoNum type="arabicPeriod"/>
            </a:pPr>
            <a:r>
              <a:rPr lang="pt-BR" baseline="0" dirty="0"/>
              <a:t>Sobre URSS, Zubok (</a:t>
            </a:r>
            <a:r>
              <a:rPr lang="pt-BR" i="1" baseline="0" dirty="0"/>
              <a:t>A </a:t>
            </a:r>
            <a:r>
              <a:rPr lang="pt-BR" i="1" baseline="0" dirty="0" err="1"/>
              <a:t>Failed</a:t>
            </a:r>
            <a:r>
              <a:rPr lang="pt-BR" i="1" baseline="0" dirty="0"/>
              <a:t> Empire</a:t>
            </a:r>
            <a:r>
              <a:rPr lang="pt-BR" i="0" baseline="0" dirty="0"/>
              <a:t>, 2008) faz a pergunta-chave: como um país como a URSS, que sofreu perdas humanas e materiais tão gigantescas, e cuja população esperava, no pós-guerra, receber melhorias em seu bem-estar social (até como recompensa pelos sofrimentos do conflito), meteu-se em uma guerra com o país mais poderoso do planeta em termos econômicos e militares?</a:t>
            </a:r>
          </a:p>
          <a:p>
            <a:pPr marL="228600" indent="-228600">
              <a:buAutoNum type="arabicPeriod"/>
            </a:pPr>
            <a:r>
              <a:rPr lang="pt-BR" i="0" baseline="0" dirty="0"/>
              <a:t>Estudo pró-URSS nos EUA durante a 2º Guerra: ex-embaixador americano em Moscou, anos 1930, Joseph David, </a:t>
            </a:r>
            <a:r>
              <a:rPr lang="pt-BR" i="1" baseline="0" dirty="0" err="1"/>
              <a:t>Mission</a:t>
            </a:r>
            <a:r>
              <a:rPr lang="pt-BR" i="1" baseline="0" dirty="0"/>
              <a:t> to </a:t>
            </a:r>
            <a:r>
              <a:rPr lang="pt-BR" i="1" baseline="0" dirty="0" err="1"/>
              <a:t>Moscow</a:t>
            </a:r>
            <a:r>
              <a:rPr lang="pt-BR" i="0" baseline="0" dirty="0"/>
              <a:t>, 1943. 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606-4534-452D-9A15-B91E2C0E49AB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67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08DB-73BA-4550-AFB0-4BEB8A1BD56D}" type="datetimeFigureOut">
              <a:rPr lang="pt-BR" smtClean="0"/>
              <a:pPr/>
              <a:t>19/10/2018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7EA5-2EA3-4214-AD64-AD50F4C1F74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340768"/>
            <a:ext cx="8572560" cy="2016224"/>
          </a:xfrm>
        </p:spPr>
        <p:txBody>
          <a:bodyPr>
            <a:normAutofit/>
          </a:bodyPr>
          <a:lstStyle/>
          <a:p>
            <a:pPr>
              <a:spcAft>
                <a:spcPts val="6000"/>
              </a:spcAft>
            </a:pP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Aula 8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Origens da Guerra Fria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163373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Felipe Loureiro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IRI-USP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Perspectiva soviética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92488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Fator Stalin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’ (Vladimir Zubok):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equilíbrio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força, territorialidade e ideologia 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contradições no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capitalismo)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Recuo após pressões aliadas sobre questões importantes, porém não fundamentais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Pressões aliadas respondidas com dureza em questões vistas como fundamentais.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Font typeface="Arial" charset="0"/>
              <a:buChar char="•"/>
            </a:pPr>
            <a:endParaRPr lang="pt-BR" sz="335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endParaRPr lang="pt-BR" sz="3250" dirty="0"/>
          </a:p>
        </p:txBody>
      </p:sp>
    </p:spTree>
    <p:extLst>
      <p:ext uri="{BB962C8B-B14F-4D97-AF65-F5344CB8AC3E}">
        <p14:creationId xmlns:p14="http://schemas.microsoft.com/office/powerpoint/2010/main" val="13051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Questão alemã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Durante guerra: abordagens semelhantes EUA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URSS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Potsdam: reparações e contradições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Grande virada: Plano Marshall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Última cartada: Bloqueio de Berlim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Congelamento geopolítico europeu (OTAN e Kominform)</a:t>
            </a:r>
          </a:p>
        </p:txBody>
      </p:sp>
    </p:spTree>
    <p:extLst>
      <p:ext uri="{BB962C8B-B14F-4D97-AF65-F5344CB8AC3E}">
        <p14:creationId xmlns:p14="http://schemas.microsoft.com/office/powerpoint/2010/main" val="19874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 (I)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  <a:ln w="25400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Difícil pensar origem da Guerra Fria sob perspectiva exclusivamente de curto-prazo;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Também parece complicado partir para perspectiva de culpabilização;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Divergências de objetivos pós-guerra EUA e URSS (interesses estratégicos e econômicos) potencializadas por antagonismo ideológico.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3200"/>
              </a:spcAft>
              <a:buNone/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 (II)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  <a:ln w="25400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Momento-chave: decisão EUA de mudar abordagem junto a derrotados (ALE)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Resposta dura da URSS ‘confirma’ medos norteamericanos, levando à ruptura e ao congelamento geopolítico europeu (OTAN)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partir de então, Guerra Fria será travada mais fora do que dentro da Europa (periferias)  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endParaRPr lang="pt-BR" sz="335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r>
              <a:rPr lang="pt-BR" sz="3350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endParaRPr lang="pt-BR" sz="3350" dirty="0"/>
          </a:p>
        </p:txBody>
      </p:sp>
    </p:spTree>
    <p:extLst>
      <p:ext uri="{BB962C8B-B14F-4D97-AF65-F5344CB8AC3E}">
        <p14:creationId xmlns:p14="http://schemas.microsoft.com/office/powerpoint/2010/main" val="404437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i="1" dirty="0">
                <a:latin typeface="Arial" panose="020B0604020202020204" pitchFamily="34" charset="0"/>
                <a:cs typeface="Arial" panose="020B0604020202020204" pitchFamily="34" charset="0"/>
              </a:rPr>
              <a:t>Raciocínio de Stalin: indícios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“Hoje nós estamos lutando em aliança com uma facção (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da burguesia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contra a outra, e no futuro nós iremos lutar contra esta facção capitalista (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EUA e UK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também” (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Gregory Dimitrov, jan. 1945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“Não se preocupe. Nós vamos implementar do nosso jeito depois. A essência é a correlação de forças” (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Molotov, Ialta, fev. 1945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6183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i="1" dirty="0">
                <a:latin typeface="Arial" panose="020B0604020202020204" pitchFamily="34" charset="0"/>
                <a:cs typeface="Arial" panose="020B0604020202020204" pitchFamily="34" charset="0"/>
              </a:rPr>
              <a:t>Raciocínio de Stalin: indícios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16424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“É óbvio que, ao lidarmos com parceiros como os EUA e Grã-Bretanha, nós não podemos alcançar nada sério se nós começarmos a aceitar intimidação e a demonstrar incerteza. Para conseguir qualquer coisa desse tipo de parceiro, nós precisamos nos armar com a política da tenacidade e da firmeza“ (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aos membros do Politburo, dez. 1945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Right Arrow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56D4294-4368-F346-9BB5-5BCF4743A4B7}"/>
              </a:ext>
            </a:extLst>
          </p:cNvPr>
          <p:cNvSpPr/>
          <p:nvPr/>
        </p:nvSpPr>
        <p:spPr>
          <a:xfrm>
            <a:off x="7596336" y="609329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i="1" dirty="0"/>
              <a:t>Pensamento de estratégico de Stalin</a:t>
            </a:r>
            <a:br>
              <a:rPr lang="pt-BR" sz="3800" i="1" dirty="0"/>
            </a:br>
            <a:r>
              <a:rPr lang="pt-BR" sz="2600" i="1" dirty="0"/>
              <a:t>Invasão italiana à Etiópia, out. 1935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763" indent="-4763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“Duas alianças estão emergindo: o bloco da Itália com a França, e o bloco da Inglaterra com a Alemanha. Quando maior a briga entre eles, melhor para a URSS. Nós podemos vencer pão para ambos os lados, para que eles continuem a lutar. Não é vantajoso para nós que um lado vença o outro agora. É vantajoso para nós ver essa briga continuar o máximo possível, mas sem uma vitória rápida de uma lado sobre o outro”</a:t>
            </a:r>
          </a:p>
          <a:p>
            <a:pPr marL="4763" indent="-4763" algn="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(Carta de Stalin a Molotov, out. 1935)</a:t>
            </a:r>
          </a:p>
        </p:txBody>
      </p:sp>
    </p:spTree>
    <p:extLst>
      <p:ext uri="{BB962C8B-B14F-4D97-AF65-F5344CB8AC3E}">
        <p14:creationId xmlns:p14="http://schemas.microsoft.com/office/powerpoint/2010/main" val="128919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i="1" dirty="0"/>
              <a:t>Raciocínio de Stalin: indícios (II)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28736"/>
            <a:ext cx="8229600" cy="5143536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(2º) guerra ocorreu como resultado inevitável do desenvolvimento da economia mundial e das forças políticas que dão base ao capitalismo monopolista do tempo presente (...). A questão é que o desenvolvimento desigual dos países capitalistas tende a levar, ao longo do tempo, a sérios distúrbios no equilíbrio do sistema mundial capitalista, sendo que o grupo de países que se vê menos seguro em termos de matérias-primas e mercados normalmente tenta mudar a situação e redistribuir ‘esferas de influência’ a seu favor, empregando meios armados (...). Talvez guerras catastróficas possam ser evitadas se fosse possível periodicamente redistribuir matérias-primas e mercados entre os respectivos países em conformidade com seu peso econômico por meio de decisões pacíficas e concertadas. Mas isto é impossível dentro das condições presentes do desenvolvimento capitalista mundial” (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discurso público, fev. 1946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203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8064" y="2411199"/>
            <a:ext cx="3754760" cy="1143000"/>
          </a:xfrm>
        </p:spPr>
        <p:txBody>
          <a:bodyPr>
            <a:normAutofit/>
          </a:bodyPr>
          <a:lstStyle/>
          <a:p>
            <a:r>
              <a:rPr lang="pt-BR" sz="2800" i="1" dirty="0"/>
              <a:t>Europa Oriental</a:t>
            </a:r>
            <a:br>
              <a:rPr lang="pt-BR" sz="2800" i="1" dirty="0"/>
            </a:br>
            <a:r>
              <a:rPr lang="pt-BR" sz="2800" i="1" dirty="0"/>
              <a:t>pós-2º Guerra (II)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19615" r="32615" b="10144"/>
          <a:stretch/>
        </p:blipFill>
        <p:spPr bwMode="auto">
          <a:xfrm>
            <a:off x="1403648" y="332656"/>
            <a:ext cx="3384376" cy="617300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9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1143000"/>
          </a:xfrm>
        </p:spPr>
        <p:txBody>
          <a:bodyPr>
            <a:normAutofit/>
          </a:bodyPr>
          <a:lstStyle/>
          <a:p>
            <a:r>
              <a:rPr lang="pt-BR" sz="3800" i="1" dirty="0"/>
              <a:t>Turquia e Grécia: Doutrina Truman</a:t>
            </a:r>
            <a:endParaRPr lang="pt-BR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 t="33077" r="20847" b="27596"/>
          <a:stretch/>
        </p:blipFill>
        <p:spPr bwMode="auto">
          <a:xfrm>
            <a:off x="971600" y="1613596"/>
            <a:ext cx="7238677" cy="45830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71612"/>
            <a:ext cx="8229600" cy="4857784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Arial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Definição: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foi Guerra Fria?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Arial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Como Guerra Fria começou?</a:t>
            </a:r>
          </a:p>
          <a:p>
            <a:pPr marL="89535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Determinismo é inadequado</a:t>
            </a:r>
          </a:p>
          <a:p>
            <a:pPr marL="89535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Tx/>
              <a:buChar char="-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Cooperação EUA-URSS na 2ª Guerra</a:t>
            </a:r>
          </a:p>
          <a:p>
            <a:pPr marL="89535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 Superioridade EUA e fragilidade URSS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endParaRPr lang="pt-BR" sz="3300" dirty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0"/>
              </a:spcAft>
              <a:buFont typeface="Arial" charset="0"/>
              <a:buChar char="•"/>
            </a:pP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2303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07257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pt-BR" sz="3800" i="1" dirty="0"/>
              <a:t>Alemanha: zonas de ocupação aliada</a:t>
            </a:r>
            <a:endParaRPr lang="pt-BR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9" t="27692" r="17616" b="21394"/>
          <a:stretch/>
        </p:blipFill>
        <p:spPr bwMode="auto">
          <a:xfrm>
            <a:off x="1126127" y="1340768"/>
            <a:ext cx="6780627" cy="49658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Historiografia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200"/>
              </a:spcAft>
              <a:buFont typeface="Arial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Ortodoxos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(Anos 1950): culpa URSS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200"/>
              </a:spcAft>
              <a:buFont typeface="Arial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Revisionistas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(Anos 1960/70): culpa EUA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200"/>
              </a:spcAft>
              <a:buFont typeface="Arial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Pós-revisionistas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(anos 1970/80): realismo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200"/>
              </a:spcAft>
              <a:buFont typeface="Arial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Abordagens Recentes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(anos 1990): papel ideologia/cultura; mundialização Guerra Fria. </a:t>
            </a:r>
          </a:p>
        </p:txBody>
      </p:sp>
    </p:spTree>
    <p:extLst>
      <p:ext uri="{BB962C8B-B14F-4D97-AF65-F5344CB8AC3E}">
        <p14:creationId xmlns:p14="http://schemas.microsoft.com/office/powerpoint/2010/main" val="3187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300" i="1" dirty="0">
                <a:latin typeface="Arial" panose="020B0604020202020204" pitchFamily="34" charset="0"/>
                <a:cs typeface="Arial" panose="020B0604020202020204" pitchFamily="34" charset="0"/>
              </a:rPr>
              <a:t>Como Guerra Fria começou?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36568"/>
          </a:xfrm>
          <a:ln w="25400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Informações básicas: Europa pós-2ª Guerra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Abordagem de longo prazo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Abordagem de curto prazo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Perspectiva norte-americana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Perspectiva soviética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Questão alemã</a:t>
            </a:r>
          </a:p>
        </p:txBody>
      </p:sp>
    </p:spTree>
    <p:extLst>
      <p:ext uri="{BB962C8B-B14F-4D97-AF65-F5344CB8AC3E}">
        <p14:creationId xmlns:p14="http://schemas.microsoft.com/office/powerpoint/2010/main" val="14085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4248" y="2060848"/>
            <a:ext cx="2160240" cy="1706262"/>
          </a:xfrm>
        </p:spPr>
        <p:txBody>
          <a:bodyPr>
            <a:normAutofit/>
          </a:bodyPr>
          <a:lstStyle/>
          <a:p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Europa pós-2º Guerra</a:t>
            </a:r>
            <a:endParaRPr lang="pt-BR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14684" r="21310" b="29676"/>
          <a:stretch/>
        </p:blipFill>
        <p:spPr bwMode="auto">
          <a:xfrm>
            <a:off x="179512" y="188640"/>
            <a:ext cx="6439279" cy="64087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1143000"/>
          </a:xfrm>
        </p:spPr>
        <p:txBody>
          <a:bodyPr>
            <a:normAutofit/>
          </a:bodyPr>
          <a:lstStyle/>
          <a:p>
            <a:r>
              <a:rPr lang="pt-BR" sz="3800" i="1" dirty="0">
                <a:latin typeface="Arial" panose="020B0604020202020204" pitchFamily="34" charset="0"/>
                <a:cs typeface="Arial" panose="020B0604020202020204" pitchFamily="34" charset="0"/>
              </a:rPr>
              <a:t>Europa Central pós-2º Guerra</a:t>
            </a:r>
            <a:endParaRPr lang="pt-BR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0613" r="2577" b="11599"/>
          <a:stretch/>
        </p:blipFill>
        <p:spPr bwMode="auto">
          <a:xfrm>
            <a:off x="539552" y="1484784"/>
            <a:ext cx="8020748" cy="47004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Abordagem de longo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Font typeface="Arial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Implicações da modernidade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Font typeface="Arial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Liberal-desenvolvimentismo e Comunismo:</a:t>
            </a:r>
          </a:p>
          <a:p>
            <a:pPr marL="627063" indent="-4763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Respostas distintas a dilemas semelhantes</a:t>
            </a:r>
          </a:p>
          <a:p>
            <a:pPr marL="627063" indent="-4763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Universalismo, messianismo, determinismo</a:t>
            </a:r>
          </a:p>
        </p:txBody>
      </p:sp>
    </p:spTree>
    <p:extLst>
      <p:ext uri="{BB962C8B-B14F-4D97-AF65-F5344CB8AC3E}">
        <p14:creationId xmlns:p14="http://schemas.microsoft.com/office/powerpoint/2010/main" val="3830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Abordagem de curto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93692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Arial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Disputas entre vencedores: moldar ordem internacional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Arial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Objetivos divergentes EUA/URSS:</a:t>
            </a:r>
          </a:p>
          <a:p>
            <a:pPr marL="319088" indent="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- EUA: abertura econômica global; bloco Eurásia</a:t>
            </a:r>
          </a:p>
          <a:p>
            <a:pPr marL="319088" indent="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- URSS: segurança (expansão e áreas de influência)</a:t>
            </a:r>
          </a:p>
        </p:txBody>
      </p:sp>
    </p:spTree>
    <p:extLst>
      <p:ext uri="{BB962C8B-B14F-4D97-AF65-F5344CB8AC3E}">
        <p14:creationId xmlns:p14="http://schemas.microsoft.com/office/powerpoint/2010/main" val="3830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Perspectiva norte-americana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  <a:ln w="2540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Divisão no governo Truman sobre caráter 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soviéticas (segurança ou expansionismo)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Longo Telegrama, George Kennan,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fev. 1946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Casos Irã (março/1946)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Turquia (ago/1946)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Fev. 1947: Grã-Bretanha, Grécia e Turquia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a meados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1947: consolidação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de </a:t>
            </a: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(Doutrina Truman, Plano Marshall)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endParaRPr lang="pt-BR" sz="3300" dirty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Font typeface="Arial" charset="0"/>
              <a:buChar char="•"/>
            </a:pPr>
            <a:endParaRPr lang="pt-BR" sz="33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4000"/>
              </a:spcAft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3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96710</TotalTime>
  <Words>2655</Words>
  <Application>Microsoft Office PowerPoint</Application>
  <PresentationFormat>Apresentação na tela (4:3)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Aula 8 Origens da Guerra Fria</vt:lpstr>
      <vt:lpstr>Introdução</vt:lpstr>
      <vt:lpstr>Historiografia</vt:lpstr>
      <vt:lpstr>Como Guerra Fria começou?</vt:lpstr>
      <vt:lpstr>Europa pós-2º Guerra</vt:lpstr>
      <vt:lpstr>Europa Central pós-2º Guerra</vt:lpstr>
      <vt:lpstr>Abordagem de longo prazo</vt:lpstr>
      <vt:lpstr>Abordagem de curto prazo</vt:lpstr>
      <vt:lpstr>Perspectiva norte-americana</vt:lpstr>
      <vt:lpstr>Perspectiva soviética</vt:lpstr>
      <vt:lpstr>Questão alemã</vt:lpstr>
      <vt:lpstr>Considerações finais (I)</vt:lpstr>
      <vt:lpstr>Considerações finais (II)</vt:lpstr>
      <vt:lpstr>Raciocínio de Stalin: indícios</vt:lpstr>
      <vt:lpstr>Raciocínio de Stalin: indícios (cont.)</vt:lpstr>
      <vt:lpstr>Pensamento de estratégico de Stalin Invasão italiana à Etiópia, out. 1935</vt:lpstr>
      <vt:lpstr>Raciocínio de Stalin: indícios (II)</vt:lpstr>
      <vt:lpstr>Europa Oriental pós-2º Guerra (II)</vt:lpstr>
      <vt:lpstr>Turquia e Grécia: Doutrina Truman</vt:lpstr>
      <vt:lpstr>Alemanha: zonas de ocupação aliada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A ordem econômica mundial pré-1914: internacionalização e padrão ouro</dc:title>
  <dc:creator>Felipe</dc:creator>
  <cp:lastModifiedBy>Prof</cp:lastModifiedBy>
  <cp:revision>1831</cp:revision>
  <dcterms:created xsi:type="dcterms:W3CDTF">2013-01-26T18:31:01Z</dcterms:created>
  <dcterms:modified xsi:type="dcterms:W3CDTF">2018-10-19T12:35:31Z</dcterms:modified>
</cp:coreProperties>
</file>